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79" r:id="rId2"/>
  </p:sldMasterIdLst>
  <p:notesMasterIdLst>
    <p:notesMasterId r:id="rId15"/>
  </p:notesMasterIdLst>
  <p:handoutMasterIdLst>
    <p:handoutMasterId r:id="rId16"/>
  </p:handoutMasterIdLst>
  <p:sldIdLst>
    <p:sldId id="257" r:id="rId3"/>
    <p:sldId id="283" r:id="rId4"/>
    <p:sldId id="312" r:id="rId5"/>
    <p:sldId id="318" r:id="rId6"/>
    <p:sldId id="330" r:id="rId7"/>
    <p:sldId id="328" r:id="rId8"/>
    <p:sldId id="329" r:id="rId9"/>
    <p:sldId id="320" r:id="rId10"/>
    <p:sldId id="321" r:id="rId11"/>
    <p:sldId id="332" r:id="rId12"/>
    <p:sldId id="291" r:id="rId13"/>
    <p:sldId id="317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135" autoAdjust="0"/>
    <p:restoredTop sz="94660"/>
  </p:normalViewPr>
  <p:slideViewPr>
    <p:cSldViewPr snapToGrid="0">
      <p:cViewPr>
        <p:scale>
          <a:sx n="120" d="100"/>
          <a:sy n="120" d="100"/>
        </p:scale>
        <p:origin x="2856" y="10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628E92-443B-465A-A120-32548A65360A}" type="datetimeFigureOut">
              <a:rPr lang="zh-CN" altLang="en-US" smtClean="0"/>
              <a:t>2025/1/13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AA9784-61C1-4E80-8083-39A1302E34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61812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C90121-3181-4625-9EC9-43A4D277E4FB}" type="datetimeFigureOut">
              <a:rPr lang="zh-CN" altLang="en-US" smtClean="0"/>
              <a:t>2025/1/13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DCFF86-CF13-4D62-BB05-D0C95C86EC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4815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r>
              <a:rPr lang="en-US"/>
              <a:t>Page </a:t>
            </a:r>
            <a:fld id="{465D53FD-DB5F-4815-BF01-6488A8FBD189}" type="slidenum">
              <a:rPr lang="en-US"/>
              <a:pPr/>
              <a:t>1</a:t>
            </a:fld>
            <a:endParaRPr lang="en-US"/>
          </a:p>
        </p:txBody>
      </p:sp>
      <p:sp>
        <p:nvSpPr>
          <p:cNvPr id="12289" name="Text Box 1"/>
          <p:cNvSpPr txBox="1">
            <a:spLocks noChangeArrowheads="1"/>
          </p:cNvSpPr>
          <p:nvPr/>
        </p:nvSpPr>
        <p:spPr bwMode="auto">
          <a:xfrm>
            <a:off x="1154113" y="701675"/>
            <a:ext cx="4625975" cy="34686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en-GB" sz="2400">
              <a:solidFill>
                <a:srgbClr val="FFFFFF"/>
              </a:solidFill>
              <a:latin typeface="Times New Roman" pitchFamily="16" charset="0"/>
              <a:ea typeface="MS Gothic" charset="-128"/>
            </a:endParaRPr>
          </a:p>
        </p:txBody>
      </p:sp>
      <p:sp>
        <p:nvSpPr>
          <p:cNvPr id="1229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23925" y="4408488"/>
            <a:ext cx="5086350" cy="427037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4936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54113" y="701675"/>
            <a:ext cx="4624387" cy="3467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idx="13"/>
          </p:nvPr>
        </p:nvSpPr>
        <p:spPr/>
        <p:txBody>
          <a:bodyPr/>
          <a:lstStyle/>
          <a:p>
            <a:r>
              <a:rPr lang="en-US"/>
              <a:t>Page </a:t>
            </a:r>
            <a:fld id="{47A7FEEB-9CD2-43FE-843C-C5350BEACB4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4547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54113" y="701675"/>
            <a:ext cx="4624387" cy="3467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idx="13"/>
          </p:nvPr>
        </p:nvSpPr>
        <p:spPr/>
        <p:txBody>
          <a:bodyPr/>
          <a:lstStyle/>
          <a:p>
            <a:r>
              <a:rPr lang="en-US"/>
              <a:t>Page </a:t>
            </a:r>
            <a:fld id="{47A7FEEB-9CD2-43FE-843C-C5350BEACB4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3017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54113" y="701675"/>
            <a:ext cx="4624387" cy="3467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idx="13"/>
          </p:nvPr>
        </p:nvSpPr>
        <p:spPr/>
        <p:txBody>
          <a:bodyPr/>
          <a:lstStyle/>
          <a:p>
            <a:r>
              <a:rPr lang="en-US"/>
              <a:t>Page </a:t>
            </a:r>
            <a:fld id="{47A7FEEB-9CD2-43FE-843C-C5350BEACB4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3660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54113" y="701675"/>
            <a:ext cx="4624387" cy="3467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idx="13"/>
          </p:nvPr>
        </p:nvSpPr>
        <p:spPr/>
        <p:txBody>
          <a:bodyPr/>
          <a:lstStyle/>
          <a:p>
            <a:r>
              <a:rPr lang="en-US"/>
              <a:t>Page </a:t>
            </a:r>
            <a:fld id="{47A7FEEB-9CD2-43FE-843C-C5350BEACB4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9880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54113" y="701675"/>
            <a:ext cx="4624387" cy="3467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idx="13"/>
          </p:nvPr>
        </p:nvSpPr>
        <p:spPr/>
        <p:txBody>
          <a:bodyPr/>
          <a:lstStyle/>
          <a:p>
            <a:r>
              <a:rPr lang="en-US"/>
              <a:t>Page </a:t>
            </a:r>
            <a:fld id="{47A7FEEB-9CD2-43FE-843C-C5350BEACB4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440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54113" y="701675"/>
            <a:ext cx="4624387" cy="3467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idx="13"/>
          </p:nvPr>
        </p:nvSpPr>
        <p:spPr/>
        <p:txBody>
          <a:bodyPr/>
          <a:lstStyle/>
          <a:p>
            <a:r>
              <a:rPr lang="en-US"/>
              <a:t>Page </a:t>
            </a:r>
            <a:fld id="{47A7FEEB-9CD2-43FE-843C-C5350BEACB4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2071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54113" y="701675"/>
            <a:ext cx="4624387" cy="3467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idx="13"/>
          </p:nvPr>
        </p:nvSpPr>
        <p:spPr/>
        <p:txBody>
          <a:bodyPr/>
          <a:lstStyle/>
          <a:p>
            <a:r>
              <a:rPr lang="en-US"/>
              <a:t>Page </a:t>
            </a:r>
            <a:fld id="{47A7FEEB-9CD2-43FE-843C-C5350BEACB45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3670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54113" y="701675"/>
            <a:ext cx="4624387" cy="3467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idx="13"/>
          </p:nvPr>
        </p:nvSpPr>
        <p:spPr/>
        <p:txBody>
          <a:bodyPr/>
          <a:lstStyle/>
          <a:p>
            <a:r>
              <a:rPr lang="en-US"/>
              <a:t>Page </a:t>
            </a:r>
            <a:fld id="{47A7FEEB-9CD2-43FE-843C-C5350BEACB4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116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Slide </a:t>
            </a:r>
            <a:fld id="{DE40C9FC-4879-4F20-9ECA-A574A90476B7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2216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41" y="280597"/>
            <a:ext cx="8424614" cy="652132"/>
          </a:xfrm>
          <a:prstGeom prst="rect">
            <a:avLst/>
          </a:prstGeom>
        </p:spPr>
        <p:txBody>
          <a:bodyPr/>
          <a:lstStyle>
            <a:lvl1pPr>
              <a:defRPr sz="2772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96" y="1056439"/>
            <a:ext cx="8385155" cy="5113021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>
                <a:latin typeface="Arial" pitchFamily="34" charset="0"/>
                <a:ea typeface="+mn-ea"/>
                <a:cs typeface="Arial" pitchFamily="34" charset="0"/>
              </a:defRPr>
            </a:lvl2pPr>
            <a:lvl3pPr>
              <a:buSzPct val="100000"/>
              <a:buFont typeface="Arial" pitchFamily="34" charset="0"/>
              <a:buChar char="−"/>
              <a:defRPr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157664984"/>
      </p:ext>
    </p:extLst>
  </p:cSld>
  <p:clrMapOvr>
    <a:masterClrMapping/>
  </p:clrMapOvr>
  <p:transition advClick="0" advTm="800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65246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2351875"/>
      </p:ext>
    </p:extLst>
  </p:cSld>
  <p:clrMapOvr>
    <a:masterClrMapping/>
  </p:clrMapOvr>
  <p:transition spd="slow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3140842"/>
      </p:ext>
    </p:extLst>
  </p:cSld>
  <p:clrMapOvr>
    <a:masterClrMapping/>
  </p:clrMapOvr>
  <p:transition spd="slow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7777" y="341794"/>
            <a:ext cx="8133423" cy="615553"/>
          </a:xfrm>
          <a:prstGeom prst="rect">
            <a:avLst/>
          </a:prstGeom>
        </p:spPr>
        <p:txBody>
          <a:bodyPr lIns="68529" tIns="0" rIns="0" bIns="0"/>
          <a:lstStyle>
            <a:lvl1pPr>
              <a:defRPr lang="zh-CN" altLang="en-US" sz="2997" b="0" kern="1200" dirty="0">
                <a:solidFill>
                  <a:srgbClr val="004D86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4" name="Rectangle 10"/>
          <p:cNvSpPr>
            <a:spLocks noChangeArrowheads="1"/>
          </p:cNvSpPr>
          <p:nvPr userDrawn="1"/>
        </p:nvSpPr>
        <p:spPr bwMode="auto">
          <a:xfrm>
            <a:off x="617778" y="6489707"/>
            <a:ext cx="1572406" cy="4556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lvl="0" indent="0" algn="l" defTabSz="600286" rtl="0" eaLnBrk="0" fontAlgn="auto" latinLnBrk="0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E2B6D97-5D44-430E-A027-85C3264F843E}" type="slidenum">
              <a:rPr kumimoji="0" lang="de-DE" altLang="zh-CN" sz="675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itchFamily="34" charset="-128"/>
                <a:cs typeface="Arial" pitchFamily="34" charset="0"/>
              </a:rPr>
              <a:pPr marL="0" marR="0" lvl="0" indent="0" algn="l" defTabSz="600286" rtl="0" eaLnBrk="0" fontAlgn="auto" latinLnBrk="0" hangingPunct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altLang="zh-CN" sz="675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 pitchFamily="34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5732770"/>
      </p:ext>
    </p:extLst>
  </p:cSld>
  <p:clrMapOvr>
    <a:masterClrMapping/>
  </p:clrMapOvr>
  <p:transition spd="med" advClick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44007" y="727554"/>
            <a:ext cx="8506594" cy="492098"/>
          </a:xfrm>
          <a:prstGeom prst="rect">
            <a:avLst/>
          </a:prstGeom>
        </p:spPr>
        <p:txBody>
          <a:bodyPr>
            <a:spAutoFit/>
          </a:bodyPr>
          <a:lstStyle>
            <a:lvl1pPr marL="0" marR="0" indent="0" algn="l" defTabSz="91302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398" baseline="0">
                <a:solidFill>
                  <a:srgbClr val="404040"/>
                </a:solidFill>
                <a:latin typeface="Arial" pitchFamily="34" charset="0"/>
                <a:ea typeface="微软雅黑" pitchFamily="34" charset="-122"/>
                <a:cs typeface="Arial" pitchFamily="34" charset="0"/>
              </a:defRPr>
            </a:lvl1pPr>
            <a:lvl2pPr marL="4565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695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60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2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390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5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21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26160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18708" y="2646690"/>
            <a:ext cx="8506594" cy="156462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ctr" defTabSz="9132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997" baseline="0">
                <a:solidFill>
                  <a:schemeClr val="bg1"/>
                </a:solidFill>
                <a:latin typeface="+mn-ea"/>
                <a:ea typeface="+mn-ea"/>
              </a:defRPr>
            </a:lvl1pPr>
            <a:lvl2pPr marL="4566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698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64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3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396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6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28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微软雅黑 </a:t>
            </a:r>
            <a:r>
              <a:rPr lang="en-US" altLang="zh-CN" dirty="0"/>
              <a:t>40pt </a:t>
            </a:r>
            <a:r>
              <a:rPr lang="zh-CN" altLang="en-US" dirty="0"/>
              <a:t>，居中，最多两行</a:t>
            </a:r>
          </a:p>
        </p:txBody>
      </p:sp>
    </p:spTree>
    <p:extLst>
      <p:ext uri="{BB962C8B-B14F-4D97-AF65-F5344CB8AC3E}">
        <p14:creationId xmlns:p14="http://schemas.microsoft.com/office/powerpoint/2010/main" val="19110860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5237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395290" y="44450"/>
            <a:ext cx="8186736" cy="579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2103052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2463" y="384175"/>
            <a:ext cx="7923212" cy="4651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52465" y="955675"/>
            <a:ext cx="7929561" cy="5210175"/>
          </a:xfrm>
        </p:spPr>
        <p:txBody>
          <a:bodyPr/>
          <a:lstStyle/>
          <a:p>
            <a:pPr lvl="0"/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560187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Slide </a:t>
            </a:r>
            <a:fld id="{440F5867-744E-4AA6-B0ED-4C44D2DFBB7B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61972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52464" y="955675"/>
            <a:ext cx="3887787" cy="5210175"/>
          </a:xfrm>
        </p:spPr>
        <p:txBody>
          <a:bodyPr/>
          <a:lstStyle>
            <a:lvl1pPr>
              <a:defRPr sz="2099"/>
            </a:lvl1pPr>
            <a:lvl2pPr>
              <a:defRPr sz="1799"/>
            </a:lvl2pPr>
            <a:lvl3pPr>
              <a:defRPr sz="1499"/>
            </a:lvl3pPr>
            <a:lvl4pPr>
              <a:defRPr sz="1349"/>
            </a:lvl4pPr>
            <a:lvl5pPr>
              <a:defRPr sz="1349"/>
            </a:lvl5pPr>
            <a:lvl6pPr>
              <a:defRPr sz="1349"/>
            </a:lvl6pPr>
            <a:lvl7pPr>
              <a:defRPr sz="1349"/>
            </a:lvl7pPr>
            <a:lvl8pPr>
              <a:defRPr sz="1349"/>
            </a:lvl8pPr>
            <a:lvl9pPr>
              <a:defRPr sz="1349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92652" y="955675"/>
            <a:ext cx="3889375" cy="5210175"/>
          </a:xfrm>
        </p:spPr>
        <p:txBody>
          <a:bodyPr/>
          <a:lstStyle>
            <a:lvl1pPr>
              <a:defRPr sz="2099"/>
            </a:lvl1pPr>
            <a:lvl2pPr>
              <a:defRPr sz="1799"/>
            </a:lvl2pPr>
            <a:lvl3pPr>
              <a:defRPr sz="1499"/>
            </a:lvl3pPr>
            <a:lvl4pPr>
              <a:defRPr sz="1349"/>
            </a:lvl4pPr>
            <a:lvl5pPr>
              <a:defRPr sz="1349"/>
            </a:lvl5pPr>
            <a:lvl6pPr>
              <a:defRPr sz="1349"/>
            </a:lvl6pPr>
            <a:lvl7pPr>
              <a:defRPr sz="1349"/>
            </a:lvl7pPr>
            <a:lvl8pPr>
              <a:defRPr sz="1349"/>
            </a:lvl8pPr>
            <a:lvl9pPr>
              <a:defRPr sz="1349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0262512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探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3"/>
            <a:ext cx="9144000" cy="5602265"/>
          </a:xfrm>
          <a:prstGeom prst="rect">
            <a:avLst/>
          </a:prstGeom>
        </p:spPr>
      </p:pic>
      <p:sp>
        <p:nvSpPr>
          <p:cNvPr id="7" name="L 形 6"/>
          <p:cNvSpPr/>
          <p:nvPr userDrawn="1"/>
        </p:nvSpPr>
        <p:spPr>
          <a:xfrm rot="5400000">
            <a:off x="5800425" y="2220409"/>
            <a:ext cx="701032" cy="538242"/>
          </a:xfrm>
          <a:prstGeom prst="corner">
            <a:avLst>
              <a:gd name="adj1" fmla="val 3243"/>
              <a:gd name="adj2" fmla="val 3048"/>
            </a:avLst>
          </a:prstGeom>
          <a:solidFill>
            <a:srgbClr val="C7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3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675" b="0" i="0" u="none" strike="noStrike" kern="1200" cap="none" spc="0" normalizeH="0" baseline="0" noProof="0">
              <a:ln>
                <a:noFill/>
              </a:ln>
              <a:solidFill>
                <a:srgbClr val="1D1D1A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227DEE9-8BE9-0D49-BF96-9E83C5312E0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73985" y="907095"/>
            <a:ext cx="4917935" cy="690255"/>
          </a:xfrm>
          <a:prstGeom prst="rect">
            <a:avLst/>
          </a:prstGeom>
          <a:ln>
            <a:noFill/>
            <a:prstDash val="dash"/>
          </a:ln>
        </p:spPr>
        <p:txBody>
          <a:bodyPr lIns="0" tIns="0" rIns="0" bIns="0" anchor="t">
            <a:normAutofit/>
          </a:bodyPr>
          <a:lstStyle>
            <a:lvl1pPr algn="l">
              <a:defRPr sz="2398" b="0" i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F43DA98-D48D-6947-95EF-BA3B05E6882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96673" y="1949372"/>
            <a:ext cx="4899967" cy="643926"/>
          </a:xfrm>
          <a:prstGeom prst="rect">
            <a:avLst/>
          </a:prstGeom>
        </p:spPr>
        <p:txBody>
          <a:bodyPr/>
          <a:lstStyle>
            <a:lvl1pPr>
              <a:defRPr sz="1049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5001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1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Slide </a:t>
            </a:r>
            <a:fld id="{3ABCC52B-A3F7-440B-BBF2-55191E6E7773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9555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08413" cy="4113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981200"/>
            <a:ext cx="3810000" cy="4113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Slide </a:t>
            </a:r>
            <a:fld id="{1CD163DD-D5E7-41DA-95F2-71530C24F8C3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2891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Slide </a:t>
            </a:r>
            <a:fld id="{06B781AF-4CCF-49B0-A572-DE54FBE5D942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9244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Slide </a:t>
            </a:r>
            <a:fld id="{F5D8E26B-7BCF-4D25-9C89-0168A6618F18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3382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388094" y="165101"/>
            <a:ext cx="8367821" cy="888186"/>
          </a:xfrm>
        </p:spPr>
        <p:txBody>
          <a:bodyPr>
            <a:noAutofit/>
          </a:bodyPr>
          <a:lstStyle>
            <a:lvl1pPr marL="0" marR="0" indent="0" algn="l" defTabSz="91321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697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CN" dirty="0"/>
              <a:t>Headline in Arial Regular 36 point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88094" y="1269265"/>
            <a:ext cx="8367821" cy="5031593"/>
          </a:xfrm>
        </p:spPr>
        <p:txBody>
          <a:bodyPr>
            <a:normAutofit/>
          </a:bodyPr>
          <a:lstStyle>
            <a:lvl1pPr marL="0" marR="0" indent="0" algn="l" defTabSz="9132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798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66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698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64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3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396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6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28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/>
              <a:t>Copy text in Arial Regular 20 - 32 point </a:t>
            </a:r>
          </a:p>
        </p:txBody>
      </p:sp>
    </p:spTree>
    <p:extLst>
      <p:ext uri="{BB962C8B-B14F-4D97-AF65-F5344CB8AC3E}">
        <p14:creationId xmlns:p14="http://schemas.microsoft.com/office/powerpoint/2010/main" val="2311728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1857532"/>
      </p:ext>
    </p:extLst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85749" y="336813"/>
            <a:ext cx="7841173" cy="75966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04" tIns="45700" rIns="91404" bIns="45700" numCol="1" anchor="ctr" anchorCtr="0" compatLnSpc="1">
            <a:prstTxWarp prst="textNoShape">
              <a:avLst/>
            </a:prstTxWarp>
          </a:bodyPr>
          <a:lstStyle>
            <a:lvl1pPr marL="0" indent="0">
              <a:buFont typeface="Arial" pitchFamily="34" charset="0"/>
              <a:buNone/>
              <a:defRPr lang="zh-CN" altLang="en-US" sz="2997" b="0" dirty="0">
                <a:solidFill>
                  <a:schemeClr val="tx2"/>
                </a:solidFill>
                <a:latin typeface="FrutigerNext LT Light" pitchFamily="34" charset="0"/>
                <a:ea typeface="黑体" pitchFamily="49" charset="-122"/>
              </a:defRPr>
            </a:lvl1pPr>
          </a:lstStyle>
          <a:p>
            <a:pPr lvl="0"/>
            <a:r>
              <a:rPr lang="en-US" altLang="zh-CN" dirty="0"/>
              <a:t>HEADLINE TEXT TO BE PLACED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5363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9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8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85800"/>
            <a:ext cx="7770813" cy="10652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2160" tIns="46080" rIns="92160" bIns="4608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0813" cy="41132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2160" tIns="46080" rIns="92160" bIns="460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the outline text format</a:t>
            </a:r>
          </a:p>
          <a:p>
            <a:pPr lvl="1"/>
            <a:r>
              <a:rPr lang="en-GB" dirty="0"/>
              <a:t>Second Outline Level</a:t>
            </a:r>
          </a:p>
          <a:p>
            <a:pPr lvl="2"/>
            <a:r>
              <a:rPr lang="en-GB" dirty="0"/>
              <a:t>Third Outline Level</a:t>
            </a:r>
          </a:p>
          <a:p>
            <a:pPr lvl="3"/>
            <a:r>
              <a:rPr lang="en-GB" dirty="0"/>
              <a:t>Fourth Outline Level</a:t>
            </a:r>
          </a:p>
          <a:p>
            <a:pPr lvl="4"/>
            <a:r>
              <a:rPr lang="en-GB" dirty="0"/>
              <a:t>Fifth Outline Level</a:t>
            </a:r>
          </a:p>
          <a:p>
            <a:pPr lvl="4"/>
            <a:r>
              <a:rPr lang="en-GB" dirty="0"/>
              <a:t>Sixth Outline Level</a:t>
            </a:r>
          </a:p>
          <a:p>
            <a:pPr lvl="4"/>
            <a:r>
              <a:rPr lang="en-GB" dirty="0"/>
              <a:t>Seventh Outline Level</a:t>
            </a:r>
          </a:p>
          <a:p>
            <a:pPr lvl="4"/>
            <a:r>
              <a:rPr lang="en-GB" dirty="0"/>
              <a:t>Eighth Outline Level</a:t>
            </a:r>
          </a:p>
          <a:p>
            <a:pPr lvl="4"/>
            <a:r>
              <a:rPr lang="en-GB" dirty="0"/>
              <a:t>Ninth Outline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4344988" y="6475413"/>
            <a:ext cx="528637" cy="3635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cs typeface="Arial Unicode MS" charset="0"/>
              </a:defRPr>
            </a:lvl1pPr>
          </a:lstStyle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GB"/>
              <a:t>Slide </a:t>
            </a:r>
            <a:fld id="{D09C756B-EB39-4236-ADBB-73052B179AE4}" type="slidenum">
              <a:rPr lang="en-GB"/>
              <a:pPr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</a:pPr>
              <a:t>‹#›</a:t>
            </a:fld>
            <a:endParaRPr lang="en-GB"/>
          </a:p>
        </p:txBody>
      </p:sp>
      <p:sp>
        <p:nvSpPr>
          <p:cNvPr id="1030" name="Line 6"/>
          <p:cNvSpPr>
            <a:spLocks noChangeShapeType="1"/>
          </p:cNvSpPr>
          <p:nvPr/>
        </p:nvSpPr>
        <p:spPr bwMode="auto">
          <a:xfrm>
            <a:off x="685800" y="609600"/>
            <a:ext cx="7772400" cy="1588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en-GB" sz="2400" dirty="0">
              <a:solidFill>
                <a:srgbClr val="000000"/>
              </a:solidFill>
            </a:endParaRPr>
          </a:p>
        </p:txBody>
      </p:sp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684213" y="6475413"/>
            <a:ext cx="639214" cy="1846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1200" dirty="0">
                <a:solidFill>
                  <a:srgbClr val="000000"/>
                </a:solidFill>
              </a:rPr>
              <a:t>Nov. 2024</a:t>
            </a:r>
            <a:endParaRPr lang="en-GB" sz="1200" dirty="0">
              <a:solidFill>
                <a:srgbClr val="000000"/>
              </a:solidFill>
            </a:endParaRPr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685800" y="6477000"/>
            <a:ext cx="7848600" cy="1588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en-GB" sz="2400">
              <a:solidFill>
                <a:srgbClr val="000000"/>
              </a:solidFill>
            </a:endParaRPr>
          </a:p>
        </p:txBody>
      </p:sp>
      <p:sp>
        <p:nvSpPr>
          <p:cNvPr id="10" name="Date Placeholder 3"/>
          <p:cNvSpPr txBox="1">
            <a:spLocks/>
          </p:cNvSpPr>
          <p:nvPr userDrawn="1"/>
        </p:nvSpPr>
        <p:spPr bwMode="auto">
          <a:xfrm>
            <a:off x="5000628" y="357166"/>
            <a:ext cx="3500462" cy="2730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b="1" dirty="0">
                <a:solidFill>
                  <a:srgbClr val="000000"/>
                </a:solidFill>
                <a:cs typeface="Arial Unicode MS" charset="0"/>
              </a:rPr>
              <a:t>doc.: </a:t>
            </a:r>
            <a:r>
              <a:rPr lang="en-US" altLang="zh-CN" b="1" dirty="0" err="1">
                <a:solidFill>
                  <a:srgbClr val="000000"/>
                </a:solidFill>
                <a:cs typeface="Arial Unicode MS" charset="0"/>
              </a:rPr>
              <a:t>iSLA</a:t>
            </a:r>
            <a:r>
              <a:rPr lang="en-GB" b="1" dirty="0">
                <a:solidFill>
                  <a:srgbClr val="000000"/>
                </a:solidFill>
                <a:cs typeface="Arial Unicode MS" charset="0"/>
              </a:rPr>
              <a:t>-24/</a:t>
            </a:r>
            <a:r>
              <a:rPr lang="en-US" altLang="zh-CN" b="1" dirty="0" err="1">
                <a:solidFill>
                  <a:srgbClr val="000000"/>
                </a:solidFill>
                <a:cs typeface="Arial Unicode MS" charset="0"/>
              </a:rPr>
              <a:t>xxxx</a:t>
            </a:r>
            <a:r>
              <a:rPr lang="en-GB" b="1" dirty="0">
                <a:solidFill>
                  <a:srgbClr val="000000"/>
                </a:solidFill>
                <a:cs typeface="Arial Unicode MS" charset="0"/>
              </a:rPr>
              <a:t>r0</a:t>
            </a:r>
          </a:p>
        </p:txBody>
      </p:sp>
      <p:pic>
        <p:nvPicPr>
          <p:cNvPr id="11" name="Picture 2" descr="https://img0.baidu.com/it/u=2707654702,1591402717&amp;fm=253&amp;fmt=auto&amp;app=120&amp;f=JPEG?w=712&amp;h=634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490" y="37322"/>
            <a:ext cx="610756" cy="543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5"/>
          <p:cNvSpPr txBox="1">
            <a:spLocks noChangeArrowheads="1"/>
          </p:cNvSpPr>
          <p:nvPr userDrawn="1"/>
        </p:nvSpPr>
        <p:spPr bwMode="auto">
          <a:xfrm>
            <a:off x="7927976" y="6494463"/>
            <a:ext cx="528637" cy="3635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ctr" defTabSz="914400" rtl="0" eaLnBrk="1" latinLnBrk="0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 kern="1200">
                <a:solidFill>
                  <a:srgbClr val="000000"/>
                </a:solidFill>
                <a:latin typeface="+mn-lt"/>
                <a:ea typeface="+mn-ea"/>
                <a:cs typeface="Arial Unicode MS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GB"/>
              <a:t>Huawei</a:t>
            </a:r>
          </a:p>
        </p:txBody>
      </p:sp>
    </p:spTree>
    <p:extLst>
      <p:ext uri="{BB962C8B-B14F-4D97-AF65-F5344CB8AC3E}">
        <p14:creationId xmlns:p14="http://schemas.microsoft.com/office/powerpoint/2010/main" val="4184579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</p:sldLayoutIdLst>
  <p:hf hdr="0"/>
  <p:txStyles>
    <p:titleStyle>
      <a:lvl1pPr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000000"/>
          </a:solidFill>
          <a:latin typeface="Times New Roman" pitchFamily="16" charset="0"/>
          <a:ea typeface="MS Gothic" charset="-128"/>
        </a:defRPr>
      </a:lvl2pPr>
      <a:lvl3pPr marL="1143000" indent="-228600"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000000"/>
          </a:solidFill>
          <a:latin typeface="Times New Roman" pitchFamily="16" charset="0"/>
          <a:ea typeface="MS Gothic" charset="-128"/>
        </a:defRPr>
      </a:lvl3pPr>
      <a:lvl4pPr marL="1600200" indent="-228600"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000000"/>
          </a:solidFill>
          <a:latin typeface="Times New Roman" pitchFamily="16" charset="0"/>
          <a:ea typeface="MS Gothic" charset="-128"/>
        </a:defRPr>
      </a:lvl4pPr>
      <a:lvl5pPr marL="2057400" indent="-228600"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000000"/>
          </a:solidFill>
          <a:latin typeface="Times New Roman" pitchFamily="16" charset="0"/>
          <a:ea typeface="MS Gothic" charset="-128"/>
        </a:defRPr>
      </a:lvl5pPr>
      <a:lvl6pPr marL="2514600" indent="-228600"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000000"/>
          </a:solidFill>
          <a:latin typeface="Times New Roman" pitchFamily="16" charset="0"/>
          <a:ea typeface="MS Gothic" charset="-128"/>
        </a:defRPr>
      </a:lvl6pPr>
      <a:lvl7pPr marL="2971800" indent="-228600"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000000"/>
          </a:solidFill>
          <a:latin typeface="Times New Roman" pitchFamily="16" charset="0"/>
          <a:ea typeface="MS Gothic" charset="-128"/>
        </a:defRPr>
      </a:lvl7pPr>
      <a:lvl8pPr marL="3429000" indent="-228600"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000000"/>
          </a:solidFill>
          <a:latin typeface="Times New Roman" pitchFamily="16" charset="0"/>
          <a:ea typeface="MS Gothic" charset="-128"/>
        </a:defRPr>
      </a:lvl8pPr>
      <a:lvl9pPr marL="3886200" indent="-228600"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000000"/>
          </a:solidFill>
          <a:latin typeface="Times New Roman" pitchFamily="16" charset="0"/>
          <a:ea typeface="MS Gothic" charset="-128"/>
        </a:defRPr>
      </a:lvl9pPr>
    </p:titleStyle>
    <p:bodyStyle>
      <a:lvl1pPr marL="342900" indent="-342900" algn="l" defTabSz="449263" rtl="0" eaLnBrk="1" fontAlgn="base" hangingPunct="1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2pPr>
      <a:lvl3pPr marL="1143000" indent="-228600" algn="l" defTabSz="449263" rtl="0" eaLnBrk="1" fontAlgn="base" hangingPunct="1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n-lt"/>
          <a:ea typeface="+mn-ea"/>
        </a:defRPr>
      </a:lvl3pPr>
      <a:lvl4pPr marL="1600200" indent="-228600" algn="l" defTabSz="449263" rtl="0" eaLnBrk="1" fontAlgn="base" hangingPunct="1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+mn-lt"/>
          <a:ea typeface="+mn-ea"/>
        </a:defRPr>
      </a:lvl4pPr>
      <a:lvl5pPr marL="2057400" indent="-228600" algn="l" defTabSz="449263" rtl="0" eaLnBrk="1" fontAlgn="base" hangingPunct="1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+mn-lt"/>
          <a:ea typeface="+mn-ea"/>
        </a:defRPr>
      </a:lvl5pPr>
      <a:lvl6pPr marL="2514600" indent="-228600" algn="l" defTabSz="449263" rtl="0" eaLnBrk="1" fontAlgn="base" hangingPunct="1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+mn-lt"/>
          <a:ea typeface="+mn-ea"/>
        </a:defRPr>
      </a:lvl6pPr>
      <a:lvl7pPr marL="2971800" indent="-228600" algn="l" defTabSz="449263" rtl="0" eaLnBrk="1" fontAlgn="base" hangingPunct="1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+mn-lt"/>
          <a:ea typeface="+mn-ea"/>
        </a:defRPr>
      </a:lvl7pPr>
      <a:lvl8pPr marL="3429000" indent="-228600" algn="l" defTabSz="449263" rtl="0" eaLnBrk="1" fontAlgn="base" hangingPunct="1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+mn-lt"/>
          <a:ea typeface="+mn-ea"/>
        </a:defRPr>
      </a:lvl8pPr>
      <a:lvl9pPr marL="3886200" indent="-228600" algn="l" defTabSz="449263" rtl="0" eaLnBrk="1" fontAlgn="base" hangingPunct="1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1620" cy="6856412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78076" y="127103"/>
            <a:ext cx="8229600" cy="1142999"/>
          </a:xfrm>
          <a:prstGeom prst="rect">
            <a:avLst/>
          </a:prstGeom>
        </p:spPr>
        <p:txBody>
          <a:bodyPr vert="horz" lIns="121892" tIns="60948" rIns="121892" bIns="60948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412778"/>
            <a:ext cx="8229600" cy="4525433"/>
          </a:xfrm>
          <a:prstGeom prst="rect">
            <a:avLst/>
          </a:prstGeom>
        </p:spPr>
        <p:txBody>
          <a:bodyPr vert="horz" lIns="121892" tIns="60948" rIns="121892" bIns="60948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764136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3" r:id="rId13"/>
    <p:sldLayoutId id="2147483694" r:id="rId14"/>
    <p:sldLayoutId id="2147483695" r:id="rId15"/>
  </p:sldLayoutIdLst>
  <p:txStyles>
    <p:titleStyle>
      <a:lvl1pPr algn="l" defTabSz="913212" rtl="0" eaLnBrk="1" latinLnBrk="0" hangingPunct="1">
        <a:spcBef>
          <a:spcPct val="0"/>
        </a:spcBef>
        <a:buNone/>
        <a:defRPr sz="2399" b="1" kern="1200">
          <a:solidFill>
            <a:srgbClr val="990000"/>
          </a:solidFill>
          <a:latin typeface="+mj-lt"/>
          <a:ea typeface="+mj-ea"/>
          <a:cs typeface="+mj-cs"/>
        </a:defRPr>
      </a:lvl1pPr>
    </p:titleStyle>
    <p:bodyStyle>
      <a:lvl1pPr marL="342453" indent="-342453" algn="l" defTabSz="913212" rtl="0" eaLnBrk="1" latinLnBrk="0" hangingPunct="1">
        <a:spcBef>
          <a:spcPct val="20000"/>
        </a:spcBef>
        <a:buFont typeface="Arial" pitchFamily="34" charset="0"/>
        <a:buChar char="•"/>
        <a:defRPr sz="3221" kern="1200">
          <a:solidFill>
            <a:schemeClr val="tx1"/>
          </a:solidFill>
          <a:latin typeface="+mn-lt"/>
          <a:ea typeface="+mn-ea"/>
          <a:cs typeface="+mn-cs"/>
        </a:defRPr>
      </a:lvl1pPr>
      <a:lvl2pPr marL="741985" indent="-285379" algn="l" defTabSz="913212" rtl="0" eaLnBrk="1" latinLnBrk="0" hangingPunct="1">
        <a:spcBef>
          <a:spcPct val="20000"/>
        </a:spcBef>
        <a:buFont typeface="Arial" pitchFamily="34" charset="0"/>
        <a:buChar char="–"/>
        <a:defRPr sz="2772" kern="1200">
          <a:solidFill>
            <a:schemeClr val="tx1"/>
          </a:solidFill>
          <a:latin typeface="+mn-lt"/>
          <a:ea typeface="+mn-ea"/>
          <a:cs typeface="+mn-cs"/>
        </a:defRPr>
      </a:lvl2pPr>
      <a:lvl3pPr marL="1141516" indent="-228305" algn="l" defTabSz="913212" rtl="0" eaLnBrk="1" latinLnBrk="0" hangingPunct="1">
        <a:spcBef>
          <a:spcPct val="20000"/>
        </a:spcBef>
        <a:buFont typeface="Arial" pitchFamily="34" charset="0"/>
        <a:buChar char="•"/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598122" indent="-228305" algn="l" defTabSz="913212" rtl="0" eaLnBrk="1" latinLnBrk="0" hangingPunct="1">
        <a:spcBef>
          <a:spcPct val="20000"/>
        </a:spcBef>
        <a:buFont typeface="Arial" pitchFamily="34" charset="0"/>
        <a:buChar char="–"/>
        <a:defRPr sz="2023" kern="1200">
          <a:solidFill>
            <a:schemeClr val="tx1"/>
          </a:solidFill>
          <a:latin typeface="+mn-lt"/>
          <a:ea typeface="+mn-ea"/>
          <a:cs typeface="+mn-cs"/>
        </a:defRPr>
      </a:lvl4pPr>
      <a:lvl5pPr marL="2054726" indent="-228305" algn="l" defTabSz="913212" rtl="0" eaLnBrk="1" latinLnBrk="0" hangingPunct="1">
        <a:spcBef>
          <a:spcPct val="20000"/>
        </a:spcBef>
        <a:buFont typeface="Arial" pitchFamily="34" charset="0"/>
        <a:buChar char="»"/>
        <a:defRPr sz="2023" kern="1200">
          <a:solidFill>
            <a:schemeClr val="tx1"/>
          </a:solidFill>
          <a:latin typeface="+mn-lt"/>
          <a:ea typeface="+mn-ea"/>
          <a:cs typeface="+mn-cs"/>
        </a:defRPr>
      </a:lvl5pPr>
      <a:lvl6pPr marL="2511331" indent="-228305" algn="l" defTabSz="913212" rtl="0" eaLnBrk="1" latinLnBrk="0" hangingPunct="1">
        <a:spcBef>
          <a:spcPct val="20000"/>
        </a:spcBef>
        <a:buFont typeface="Arial" pitchFamily="34" charset="0"/>
        <a:buChar char="•"/>
        <a:defRPr sz="2023" kern="1200">
          <a:solidFill>
            <a:schemeClr val="tx1"/>
          </a:solidFill>
          <a:latin typeface="+mn-lt"/>
          <a:ea typeface="+mn-ea"/>
          <a:cs typeface="+mn-cs"/>
        </a:defRPr>
      </a:lvl6pPr>
      <a:lvl7pPr marL="2967936" indent="-228305" algn="l" defTabSz="913212" rtl="0" eaLnBrk="1" latinLnBrk="0" hangingPunct="1">
        <a:spcBef>
          <a:spcPct val="20000"/>
        </a:spcBef>
        <a:buFont typeface="Arial" pitchFamily="34" charset="0"/>
        <a:buChar char="•"/>
        <a:defRPr sz="2023" kern="1200">
          <a:solidFill>
            <a:schemeClr val="tx1"/>
          </a:solidFill>
          <a:latin typeface="+mn-lt"/>
          <a:ea typeface="+mn-ea"/>
          <a:cs typeface="+mn-cs"/>
        </a:defRPr>
      </a:lvl7pPr>
      <a:lvl8pPr marL="3424543" indent="-228305" algn="l" defTabSz="913212" rtl="0" eaLnBrk="1" latinLnBrk="0" hangingPunct="1">
        <a:spcBef>
          <a:spcPct val="20000"/>
        </a:spcBef>
        <a:buFont typeface="Arial" pitchFamily="34" charset="0"/>
        <a:buChar char="•"/>
        <a:defRPr sz="2023" kern="1200">
          <a:solidFill>
            <a:schemeClr val="tx1"/>
          </a:solidFill>
          <a:latin typeface="+mn-lt"/>
          <a:ea typeface="+mn-ea"/>
          <a:cs typeface="+mn-cs"/>
        </a:defRPr>
      </a:lvl8pPr>
      <a:lvl9pPr marL="3881149" indent="-228305" algn="l" defTabSz="913212" rtl="0" eaLnBrk="1" latinLnBrk="0" hangingPunct="1">
        <a:spcBef>
          <a:spcPct val="20000"/>
        </a:spcBef>
        <a:buFont typeface="Arial" pitchFamily="34" charset="0"/>
        <a:buChar char="•"/>
        <a:defRPr sz="202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212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1pPr>
      <a:lvl2pPr marL="456606" algn="l" defTabSz="913212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2pPr>
      <a:lvl3pPr marL="913212" algn="l" defTabSz="913212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3pPr>
      <a:lvl4pPr marL="1369817" algn="l" defTabSz="913212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4pPr>
      <a:lvl5pPr marL="1826424" algn="l" defTabSz="913212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5pPr>
      <a:lvl6pPr marL="2283029" algn="l" defTabSz="913212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6pPr>
      <a:lvl7pPr marL="2739635" algn="l" defTabSz="913212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7pPr>
      <a:lvl8pPr marL="3196240" algn="l" defTabSz="913212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8pPr>
      <a:lvl9pPr marL="3652846" algn="l" defTabSz="913212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GB" dirty="0"/>
              <a:t>Slide </a:t>
            </a:r>
            <a:fld id="{93823DB3-BAA4-4F4A-B4B3-ED9ABE70E976}" type="slidenum">
              <a:rPr lang="en-GB"/>
              <a:pPr/>
              <a:t>1</a:t>
            </a:fld>
            <a:endParaRPr lang="en-GB" dirty="0"/>
          </a:p>
        </p:txBody>
      </p:sp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685800"/>
            <a:ext cx="7772400" cy="1066800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2800" dirty="0">
                <a:solidFill>
                  <a:schemeClr val="bg1"/>
                </a:solidFill>
              </a:rPr>
              <a:t>WI: SLB-</a:t>
            </a:r>
            <a:r>
              <a:rPr lang="en-US" altLang="en-US" sz="2800" dirty="0" err="1">
                <a:solidFill>
                  <a:schemeClr val="bg1"/>
                </a:solidFill>
              </a:rPr>
              <a:t>mmW</a:t>
            </a:r>
            <a:r>
              <a:rPr lang="en-US" altLang="en-US" sz="2800" dirty="0">
                <a:solidFill>
                  <a:schemeClr val="bg1"/>
                </a:solidFill>
              </a:rPr>
              <a:t> Meeting #</a:t>
            </a:r>
            <a:br>
              <a:rPr lang="en-US" altLang="en-US" sz="2800" dirty="0">
                <a:solidFill>
                  <a:schemeClr val="bg1"/>
                </a:solidFill>
              </a:rPr>
            </a:br>
            <a:r>
              <a:rPr lang="en-US" altLang="en-US" sz="2800" dirty="0">
                <a:solidFill>
                  <a:schemeClr val="bg1"/>
                </a:solidFill>
              </a:rPr>
              <a:t> Spatial Streams &amp; MCS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7594" y="1945640"/>
            <a:ext cx="7772400" cy="396875"/>
          </a:xfrm>
          <a:ln/>
        </p:spPr>
        <p:txBody>
          <a:bodyPr/>
          <a:lstStyle/>
          <a:p>
            <a:pPr algn="ctr">
              <a:spcBef>
                <a:spcPts val="50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GB" sz="2000" dirty="0"/>
              <a:t>Date: 2025</a:t>
            </a:r>
            <a:r>
              <a:rPr lang="en-US" altLang="zh-CN" sz="2000" dirty="0"/>
              <a:t>-Jan-15</a:t>
            </a:r>
            <a:endParaRPr lang="en-GB" sz="2000" b="0" dirty="0"/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533400" y="2402840"/>
            <a:ext cx="1447800" cy="381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2160" tIns="46080" rIns="92160" bIns="46080"/>
          <a:lstStyle/>
          <a:p>
            <a:pPr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r>
              <a:rPr lang="en-GB" sz="2000" dirty="0">
                <a:solidFill>
                  <a:srgbClr val="000000"/>
                </a:solidFill>
              </a:rPr>
              <a:t>Source:</a:t>
            </a:r>
          </a:p>
          <a:p>
            <a:pPr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endParaRPr lang="en-GB" sz="2000" dirty="0">
              <a:solidFill>
                <a:srgbClr val="000000"/>
              </a:solidFill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653986"/>
              </p:ext>
            </p:extLst>
          </p:nvPr>
        </p:nvGraphicFramePr>
        <p:xfrm>
          <a:off x="648286" y="3088640"/>
          <a:ext cx="8073093" cy="1178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1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910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910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0201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lt"/>
                        </a:rPr>
                        <a:t>Affiliation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lt"/>
                        </a:rPr>
                        <a:t>Contact 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lt"/>
                        </a:rPr>
                        <a:t>Email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Huawei </a:t>
                      </a:r>
                      <a:r>
                        <a:rPr lang="en-US" altLang="zh-CN" sz="1200">
                          <a:solidFill>
                            <a:schemeClr val="tx1"/>
                          </a:solidFill>
                          <a:latin typeface="+mn-lt"/>
                        </a:rPr>
                        <a:t>Technologies.</a:t>
                      </a:r>
                      <a:r>
                        <a:rPr lang="en-US" altLang="zh-CN" sz="1200" baseline="0">
                          <a:solidFill>
                            <a:schemeClr val="tx1"/>
                          </a:solidFill>
                          <a:latin typeface="+mn-lt"/>
                        </a:rPr>
                        <a:t> Co. Ltd</a:t>
                      </a:r>
                      <a:endParaRPr lang="zh-CN" altLang="en-US" sz="120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>
                          <a:solidFill>
                            <a:schemeClr val="tx1"/>
                          </a:solidFill>
                          <a:latin typeface="+mn-lt"/>
                        </a:rPr>
                        <a:t>Xiuzhu</a:t>
                      </a:r>
                      <a:r>
                        <a:rPr lang="en-US" altLang="zh-CN" sz="1200" baseline="0">
                          <a:solidFill>
                            <a:schemeClr val="tx1"/>
                          </a:solidFill>
                          <a:latin typeface="+mn-lt"/>
                        </a:rPr>
                        <a:t> Yang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+mn-lt"/>
                        </a:rPr>
                        <a:t>yangxiuzhu@huawei.com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Huawei </a:t>
                      </a:r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+mn-lt"/>
                        </a:rPr>
                        <a:t>Technologies.</a:t>
                      </a:r>
                      <a:r>
                        <a:rPr lang="en-US" altLang="zh-CN" sz="1200" baseline="0" dirty="0">
                          <a:solidFill>
                            <a:schemeClr val="tx1"/>
                          </a:solidFill>
                          <a:latin typeface="+mn-lt"/>
                        </a:rPr>
                        <a:t> Co. Ltd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+mn-lt"/>
                        </a:rPr>
                        <a:t>Xu Li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lixu11@huawei.com</a:t>
                      </a:r>
                      <a:endParaRPr lang="zh-CN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446228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46529-8606-4502-8C78-845CCDCA5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B5D18-A128-4C8A-9763-E97484452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>
              <a:buFont typeface="Arial" panose="020B0604020202020204" pitchFamily="34" charset="0"/>
              <a:buChar char="•"/>
            </a:pPr>
            <a:r>
              <a:rPr lang="en-US" sz="2000" b="0" dirty="0">
                <a:solidFill>
                  <a:schemeClr val="tx1"/>
                </a:solidFill>
              </a:rPr>
              <a:t>The transmitter block architecture of </a:t>
            </a:r>
            <a:r>
              <a:rPr lang="en-US" sz="2000" b="0" dirty="0" err="1">
                <a:solidFill>
                  <a:schemeClr val="tx1"/>
                </a:solidFill>
              </a:rPr>
              <a:t>SparkLink</a:t>
            </a:r>
            <a:r>
              <a:rPr lang="en-US" sz="2000" b="0" dirty="0">
                <a:solidFill>
                  <a:schemeClr val="tx1"/>
                </a:solidFill>
              </a:rPr>
              <a:t> </a:t>
            </a:r>
            <a:r>
              <a:rPr lang="en-US" sz="2000" b="0" dirty="0" err="1">
                <a:solidFill>
                  <a:schemeClr val="tx1"/>
                </a:solidFill>
              </a:rPr>
              <a:t>mmWave</a:t>
            </a:r>
            <a:r>
              <a:rPr lang="en-US" sz="2000" b="0" dirty="0">
                <a:solidFill>
                  <a:schemeClr val="tx1"/>
                </a:solidFill>
              </a:rPr>
              <a:t>.</a:t>
            </a:r>
          </a:p>
          <a:p>
            <a:pPr marL="400050">
              <a:buFont typeface="Arial" panose="020B0604020202020204" pitchFamily="34" charset="0"/>
              <a:buChar char="•"/>
            </a:pPr>
            <a:r>
              <a:rPr lang="en-US" sz="2000" b="0" dirty="0">
                <a:solidFill>
                  <a:schemeClr val="tx1"/>
                </a:solidFill>
              </a:rPr>
              <a:t>Should we </a:t>
            </a:r>
            <a:r>
              <a:rPr lang="en-US" altLang="zh-CN" sz="2000" b="0" dirty="0">
                <a:solidFill>
                  <a:schemeClr val="tx1"/>
                </a:solidFill>
              </a:rPr>
              <a:t>support 256-QAM modulation or higher-order modulation?</a:t>
            </a:r>
          </a:p>
          <a:p>
            <a:pPr marL="400050">
              <a:buFont typeface="Arial" panose="020B0604020202020204" pitchFamily="34" charset="0"/>
              <a:buChar char="•"/>
            </a:pPr>
            <a:r>
              <a:rPr lang="en-US" altLang="zh-CN" sz="2000" b="0" dirty="0">
                <a:solidFill>
                  <a:schemeClr val="tx1"/>
                </a:solidFill>
              </a:rPr>
              <a:t>Should we support unequal modulation or unequal MCS over different spatial streams?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45EE16-6543-4DB2-829A-B6A6E8D777D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GB"/>
              <a:t>Slide </a:t>
            </a:r>
            <a:fld id="{440F5867-744E-4AA6-B0ED-4C44D2DFBB7B}" type="slidenum">
              <a:rPr lang="en-GB" smtClean="0"/>
              <a:pPr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9833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46529-8606-4502-8C78-845CCDCA5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B5D18-A128-4C8A-9763-E97484452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>
              <a:buFont typeface="Arial" panose="020B0604020202020204" pitchFamily="34" charset="0"/>
              <a:buChar char="•"/>
            </a:pPr>
            <a:r>
              <a:rPr lang="en-US" sz="2000" b="0" dirty="0">
                <a:solidFill>
                  <a:schemeClr val="tx1"/>
                </a:solidFill>
              </a:rPr>
              <a:t>Continue the study of spatial streams &amp; MCS</a:t>
            </a:r>
          </a:p>
          <a:p>
            <a:pPr marL="400050">
              <a:buFont typeface="Arial" panose="020B0604020202020204" pitchFamily="34" charset="0"/>
              <a:buChar char="•"/>
            </a:pPr>
            <a:r>
              <a:rPr lang="en-US" sz="2000" b="0" dirty="0">
                <a:solidFill>
                  <a:schemeClr val="tx1"/>
                </a:solidFill>
              </a:rPr>
              <a:t>Adapt the </a:t>
            </a:r>
            <a:r>
              <a:rPr lang="en-US" altLang="zh-CN" sz="2000" b="0" dirty="0">
                <a:solidFill>
                  <a:schemeClr val="tx1"/>
                </a:solidFill>
              </a:rPr>
              <a:t>spatial streams &amp; MCS </a:t>
            </a:r>
            <a:r>
              <a:rPr lang="en-US" sz="2000" b="0" dirty="0">
                <a:solidFill>
                  <a:schemeClr val="tx1"/>
                </a:solidFill>
              </a:rPr>
              <a:t>to </a:t>
            </a:r>
            <a:r>
              <a:rPr lang="en-US" sz="2000" b="0" dirty="0" err="1">
                <a:solidFill>
                  <a:schemeClr val="tx1"/>
                </a:solidFill>
              </a:rPr>
              <a:t>SparkLink</a:t>
            </a:r>
            <a:r>
              <a:rPr lang="en-US" sz="2000" b="0" dirty="0">
                <a:solidFill>
                  <a:schemeClr val="tx1"/>
                </a:solidFill>
              </a:rPr>
              <a:t> </a:t>
            </a:r>
            <a:r>
              <a:rPr lang="en-US" sz="2000" b="0" dirty="0" err="1">
                <a:solidFill>
                  <a:schemeClr val="tx1"/>
                </a:solidFill>
              </a:rPr>
              <a:t>mmWave</a:t>
            </a:r>
            <a:r>
              <a:rPr lang="en-US" sz="2000" b="0" dirty="0">
                <a:solidFill>
                  <a:schemeClr val="tx1"/>
                </a:solidFill>
              </a:rPr>
              <a:t> architecture and framework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45EE16-6543-4DB2-829A-B6A6E8D777D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GB"/>
              <a:t>Slide </a:t>
            </a:r>
            <a:fld id="{440F5867-744E-4AA6-B0ED-4C44D2DFBB7B}" type="slidenum">
              <a:rPr lang="en-GB" smtClean="0"/>
              <a:pPr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72242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2906713"/>
            <a:ext cx="7772400" cy="136207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GB"/>
              <a:t>Slide </a:t>
            </a:r>
            <a:fld id="{440F5867-744E-4AA6-B0ED-4C44D2DFBB7B}" type="slidenum">
              <a:rPr lang="en-GB" smtClean="0"/>
              <a:pPr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0170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0C6A9-20C4-440F-BC51-97DC4C9B7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D7AE7-F661-4AD4-9210-88B6E5699E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799" y="1647914"/>
            <a:ext cx="7770813" cy="449421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Spatial Streams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MCS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Discussions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Next Steps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CDDC63-61E8-46BF-8AB2-D49AECFC17F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GB"/>
              <a:t>Slide </a:t>
            </a:r>
            <a:fld id="{440F5867-744E-4AA6-B0ED-4C44D2DFBB7B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853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Spatial Streams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GB"/>
              <a:t>Slide </a:t>
            </a:r>
            <a:fld id="{440F5867-744E-4AA6-B0ED-4C44D2DFBB7B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8606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0C6A9-20C4-440F-BC51-97DC4C9B7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Spatial Streams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D7AE7-F661-4AD4-9210-88B6E5699E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799" y="1647914"/>
            <a:ext cx="8082888" cy="449421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Spatial streams</a:t>
            </a:r>
            <a:r>
              <a:rPr lang="en-US" sz="2000" b="0" dirty="0"/>
              <a:t>: several streams transmitted on multiple spatial dimensions by using multiple antennas at communications link.</a:t>
            </a:r>
          </a:p>
          <a:p>
            <a:pPr marL="0" indent="0"/>
            <a:endParaRPr lang="en-US" sz="2000" b="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Transmit chains: </a:t>
            </a:r>
            <a:r>
              <a:rPr lang="en-US" altLang="zh-CN" sz="2000" b="0" dirty="0"/>
              <a:t>several chains for transmitting signals.</a:t>
            </a:r>
            <a:endParaRPr lang="en-US" sz="2000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CDDC63-61E8-46BF-8AB2-D49AECFC17F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GB"/>
              <a:t>Slide </a:t>
            </a:r>
            <a:fld id="{440F5867-744E-4AA6-B0ED-4C44D2DFBB7B}" type="slidenum">
              <a:rPr lang="en-GB" smtClean="0"/>
              <a:pPr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17547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CDDC63-61E8-46BF-8AB2-D49AECFC17F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GB"/>
              <a:t>Slide </a:t>
            </a:r>
            <a:fld id="{440F5867-744E-4AA6-B0ED-4C44D2DFBB7B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46" name="Title 1">
            <a:extLst>
              <a:ext uri="{FF2B5EF4-FFF2-40B4-BE49-F238E27FC236}">
                <a16:creationId xmlns:a16="http://schemas.microsoft.com/office/drawing/2014/main" id="{A746B2C8-0877-4AE0-A8AA-19A077F8F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859" y="567109"/>
            <a:ext cx="7770813" cy="57417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Spatial Streams - Structure 1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C73A04D8-41E5-42B2-8143-BB66C534FE57}"/>
              </a:ext>
            </a:extLst>
          </p:cNvPr>
          <p:cNvSpPr/>
          <p:nvPr/>
        </p:nvSpPr>
        <p:spPr bwMode="auto">
          <a:xfrm>
            <a:off x="4154474" y="1151599"/>
            <a:ext cx="256688" cy="390324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altLang="zh-CN" sz="1400" b="1" dirty="0">
                <a:solidFill>
                  <a:srgbClr val="C00000"/>
                </a:solidFill>
                <a:latin typeface="Times New Roman" pitchFamily="16" charset="0"/>
                <a:ea typeface="MS Gothic" charset="-128"/>
              </a:rPr>
              <a:t>Spatial Stream Parser</a:t>
            </a:r>
            <a:endParaRPr kumimoji="0" lang="zh-CN" altLang="en-US" sz="1400" b="1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Times New Roman" pitchFamily="16" charset="0"/>
              <a:ea typeface="MS Gothic" charset="-128"/>
            </a:endParaRP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0627EAF9-8083-4A11-9EBF-9C7F12812666}"/>
              </a:ext>
            </a:extLst>
          </p:cNvPr>
          <p:cNvCxnSpPr>
            <a:cxnSpLocks/>
          </p:cNvCxnSpPr>
          <p:nvPr/>
        </p:nvCxnSpPr>
        <p:spPr bwMode="auto">
          <a:xfrm>
            <a:off x="4411162" y="1526485"/>
            <a:ext cx="1650561" cy="0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D04DE8F7-E5F7-4409-B9E8-A42FE3B78535}"/>
              </a:ext>
            </a:extLst>
          </p:cNvPr>
          <p:cNvSpPr txBox="1"/>
          <p:nvPr/>
        </p:nvSpPr>
        <p:spPr>
          <a:xfrm>
            <a:off x="4921525" y="3370915"/>
            <a:ext cx="42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solidFill>
                  <a:schemeClr val="tx1"/>
                </a:solidFill>
              </a:rPr>
              <a:t>…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0" name="Content Placeholder 2">
            <a:extLst>
              <a:ext uri="{FF2B5EF4-FFF2-40B4-BE49-F238E27FC236}">
                <a16:creationId xmlns:a16="http://schemas.microsoft.com/office/drawing/2014/main" id="{84492637-7FAD-4ADE-99E4-2F06707D4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697" y="5491367"/>
            <a:ext cx="8777217" cy="48786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C00000"/>
                </a:solidFill>
              </a:rPr>
              <a:t>Spatial Stream Parser </a:t>
            </a:r>
            <a:r>
              <a:rPr lang="en-US" sz="1600" b="0" dirty="0"/>
              <a:t>divides the output of the modulation mapper into several groups of bits. These sequences of the bits are different </a:t>
            </a:r>
            <a:r>
              <a:rPr lang="en-US" sz="1600" dirty="0">
                <a:solidFill>
                  <a:srgbClr val="C00000"/>
                </a:solidFill>
              </a:rPr>
              <a:t>spatial streams</a:t>
            </a:r>
            <a:r>
              <a:rPr lang="en-US" sz="1600" b="0" dirty="0"/>
              <a:t>.</a:t>
            </a:r>
          </a:p>
        </p:txBody>
      </p:sp>
      <p:sp>
        <p:nvSpPr>
          <p:cNvPr id="51" name="左大括号 50">
            <a:extLst>
              <a:ext uri="{FF2B5EF4-FFF2-40B4-BE49-F238E27FC236}">
                <a16:creationId xmlns:a16="http://schemas.microsoft.com/office/drawing/2014/main" id="{AB177350-5168-4E16-AAB1-5897909ED3A6}"/>
              </a:ext>
            </a:extLst>
          </p:cNvPr>
          <p:cNvSpPr/>
          <p:nvPr/>
        </p:nvSpPr>
        <p:spPr bwMode="auto">
          <a:xfrm rot="16200000">
            <a:off x="5188771" y="4346835"/>
            <a:ext cx="112762" cy="1650561"/>
          </a:xfrm>
          <a:prstGeom prst="leftBrace">
            <a:avLst>
              <a:gd name="adj1" fmla="val 46689"/>
              <a:gd name="adj2" fmla="val 5000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MS Gothic" charset="-128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31C87890-19D9-4207-8700-DDC8E8676714}"/>
              </a:ext>
            </a:extLst>
          </p:cNvPr>
          <p:cNvSpPr txBox="1"/>
          <p:nvPr/>
        </p:nvSpPr>
        <p:spPr>
          <a:xfrm>
            <a:off x="4220210" y="5197951"/>
            <a:ext cx="22537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400" dirty="0"/>
              <a:t>different </a:t>
            </a:r>
            <a:r>
              <a:rPr lang="en-US" altLang="zh-CN" sz="1400" b="1" dirty="0">
                <a:solidFill>
                  <a:srgbClr val="C00000"/>
                </a:solidFill>
              </a:rPr>
              <a:t>spatial streams</a:t>
            </a:r>
            <a:endParaRPr lang="zh-CN" altLang="en-US" sz="1400" b="1" dirty="0">
              <a:solidFill>
                <a:srgbClr val="C00000"/>
              </a:solidFill>
            </a:endParaRPr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D149939A-36A9-49EB-9DCF-F3D9B16463B4}"/>
              </a:ext>
            </a:extLst>
          </p:cNvPr>
          <p:cNvCxnSpPr>
            <a:cxnSpLocks/>
          </p:cNvCxnSpPr>
          <p:nvPr/>
        </p:nvCxnSpPr>
        <p:spPr bwMode="auto">
          <a:xfrm>
            <a:off x="3927565" y="2925492"/>
            <a:ext cx="227807" cy="0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4" name="矩形 53">
            <a:extLst>
              <a:ext uri="{FF2B5EF4-FFF2-40B4-BE49-F238E27FC236}">
                <a16:creationId xmlns:a16="http://schemas.microsoft.com/office/drawing/2014/main" id="{DD75B1C1-9C70-4EF4-8E2B-4BB82BD5FAA0}"/>
              </a:ext>
            </a:extLst>
          </p:cNvPr>
          <p:cNvSpPr/>
          <p:nvPr/>
        </p:nvSpPr>
        <p:spPr bwMode="auto">
          <a:xfrm rot="5400000">
            <a:off x="3200984" y="2458589"/>
            <a:ext cx="487868" cy="96529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6" charset="0"/>
                <a:ea typeface="MS Gothic" charset="-128"/>
              </a:rPr>
              <a:t>Modulation mapper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MS Gothic" charset="-128"/>
            </a:endParaRPr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F2CA3600-73B4-4E33-8287-57BE7952438D}"/>
              </a:ext>
            </a:extLst>
          </p:cNvPr>
          <p:cNvCxnSpPr>
            <a:cxnSpLocks/>
          </p:cNvCxnSpPr>
          <p:nvPr/>
        </p:nvCxnSpPr>
        <p:spPr bwMode="auto">
          <a:xfrm>
            <a:off x="4419871" y="2541033"/>
            <a:ext cx="1650561" cy="0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72B1F253-6ADD-421D-9375-94D703C8695A}"/>
              </a:ext>
            </a:extLst>
          </p:cNvPr>
          <p:cNvCxnSpPr>
            <a:cxnSpLocks/>
          </p:cNvCxnSpPr>
          <p:nvPr/>
        </p:nvCxnSpPr>
        <p:spPr bwMode="auto">
          <a:xfrm>
            <a:off x="4419871" y="4461273"/>
            <a:ext cx="1650561" cy="0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7" name="矩形 56">
            <a:extLst>
              <a:ext uri="{FF2B5EF4-FFF2-40B4-BE49-F238E27FC236}">
                <a16:creationId xmlns:a16="http://schemas.microsoft.com/office/drawing/2014/main" id="{9A6661A2-41C0-4E8A-AF7A-7D207FE57B91}"/>
              </a:ext>
            </a:extLst>
          </p:cNvPr>
          <p:cNvSpPr/>
          <p:nvPr/>
        </p:nvSpPr>
        <p:spPr bwMode="auto">
          <a:xfrm>
            <a:off x="6079141" y="1151599"/>
            <a:ext cx="256688" cy="390324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altLang="zh-CN" sz="1400" dirty="0">
                <a:latin typeface="Times New Roman" pitchFamily="16" charset="0"/>
                <a:ea typeface="MS Gothic" charset="-128"/>
              </a:rPr>
              <a:t>Precoding</a:t>
            </a:r>
            <a:endParaRPr kumimoji="0" lang="zh-CN" altLang="en-US" sz="1400" i="0" u="none" strike="noStrike" cap="none" normalizeH="0" baseline="0" dirty="0">
              <a:ln>
                <a:noFill/>
              </a:ln>
              <a:effectLst/>
              <a:latin typeface="Times New Roman" pitchFamily="16" charset="0"/>
              <a:ea typeface="MS Gothic" charset="-128"/>
            </a:endParaRPr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6DD14519-E802-4854-9E16-30432D415A4F}"/>
              </a:ext>
            </a:extLst>
          </p:cNvPr>
          <p:cNvCxnSpPr>
            <a:cxnSpLocks/>
          </p:cNvCxnSpPr>
          <p:nvPr/>
        </p:nvCxnSpPr>
        <p:spPr bwMode="auto">
          <a:xfrm>
            <a:off x="6335829" y="1526485"/>
            <a:ext cx="247851" cy="0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0" name="矩形 59">
            <a:extLst>
              <a:ext uri="{FF2B5EF4-FFF2-40B4-BE49-F238E27FC236}">
                <a16:creationId xmlns:a16="http://schemas.microsoft.com/office/drawing/2014/main" id="{FD911624-C537-465C-B71C-0B9A26B1BB6F}"/>
              </a:ext>
            </a:extLst>
          </p:cNvPr>
          <p:cNvSpPr/>
          <p:nvPr/>
        </p:nvSpPr>
        <p:spPr bwMode="auto">
          <a:xfrm rot="5400000">
            <a:off x="6615356" y="1147661"/>
            <a:ext cx="694295" cy="75764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6" charset="0"/>
                <a:ea typeface="MS Gothic" charset="-128"/>
              </a:rPr>
              <a:t>Resource element mapper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MS Gothic" charset="-128"/>
            </a:endParaRPr>
          </a:p>
        </p:txBody>
      </p: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21F14705-B54D-4AB7-AED6-C5E40C3DD4AA}"/>
              </a:ext>
            </a:extLst>
          </p:cNvPr>
          <p:cNvCxnSpPr>
            <a:cxnSpLocks/>
          </p:cNvCxnSpPr>
          <p:nvPr/>
        </p:nvCxnSpPr>
        <p:spPr bwMode="auto">
          <a:xfrm>
            <a:off x="7341327" y="1526485"/>
            <a:ext cx="247851" cy="0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2" name="矩形 61">
            <a:extLst>
              <a:ext uri="{FF2B5EF4-FFF2-40B4-BE49-F238E27FC236}">
                <a16:creationId xmlns:a16="http://schemas.microsoft.com/office/drawing/2014/main" id="{2B15BBD2-B45E-4C95-9D47-898128523DE2}"/>
              </a:ext>
            </a:extLst>
          </p:cNvPr>
          <p:cNvSpPr/>
          <p:nvPr/>
        </p:nvSpPr>
        <p:spPr bwMode="auto">
          <a:xfrm rot="5400000">
            <a:off x="7666743" y="1101771"/>
            <a:ext cx="694295" cy="84942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6" charset="0"/>
                <a:ea typeface="MS Gothic" charset="-128"/>
              </a:rPr>
              <a:t>OFDM signal generation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MS Gothic" charset="-128"/>
            </a:endParaRPr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D83536A0-FB38-42B4-B686-A8ADFE78B6C9}"/>
              </a:ext>
            </a:extLst>
          </p:cNvPr>
          <p:cNvCxnSpPr>
            <a:cxnSpLocks/>
          </p:cNvCxnSpPr>
          <p:nvPr/>
        </p:nvCxnSpPr>
        <p:spPr bwMode="auto">
          <a:xfrm>
            <a:off x="8436573" y="1533323"/>
            <a:ext cx="247851" cy="0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4" name="文本框 63">
            <a:extLst>
              <a:ext uri="{FF2B5EF4-FFF2-40B4-BE49-F238E27FC236}">
                <a16:creationId xmlns:a16="http://schemas.microsoft.com/office/drawing/2014/main" id="{C05AD75D-43F6-48AF-BEF6-98F8118E65FE}"/>
              </a:ext>
            </a:extLst>
          </p:cNvPr>
          <p:cNvSpPr txBox="1"/>
          <p:nvPr/>
        </p:nvSpPr>
        <p:spPr>
          <a:xfrm>
            <a:off x="8453990" y="965912"/>
            <a:ext cx="7690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400" dirty="0"/>
              <a:t>antenna port 1</a:t>
            </a:r>
            <a:endParaRPr lang="zh-CN" altLang="en-US" sz="1400" dirty="0"/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7EC9F29F-6D5C-4351-B292-4717D343C988}"/>
              </a:ext>
            </a:extLst>
          </p:cNvPr>
          <p:cNvCxnSpPr>
            <a:cxnSpLocks/>
          </p:cNvCxnSpPr>
          <p:nvPr/>
        </p:nvCxnSpPr>
        <p:spPr bwMode="auto">
          <a:xfrm>
            <a:off x="6351215" y="2549741"/>
            <a:ext cx="247851" cy="0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8" name="矩形 67">
            <a:extLst>
              <a:ext uri="{FF2B5EF4-FFF2-40B4-BE49-F238E27FC236}">
                <a16:creationId xmlns:a16="http://schemas.microsoft.com/office/drawing/2014/main" id="{7DAB7D99-A674-43B5-A90C-6659990B58AC}"/>
              </a:ext>
            </a:extLst>
          </p:cNvPr>
          <p:cNvSpPr/>
          <p:nvPr/>
        </p:nvSpPr>
        <p:spPr bwMode="auto">
          <a:xfrm rot="5400000">
            <a:off x="6630742" y="2170917"/>
            <a:ext cx="694295" cy="75764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6" charset="0"/>
                <a:ea typeface="MS Gothic" charset="-128"/>
              </a:rPr>
              <a:t>Resource element mapper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MS Gothic" charset="-128"/>
            </a:endParaRPr>
          </a:p>
        </p:txBody>
      </p: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64CBB72B-362D-47DA-9D0F-0D83FF76F240}"/>
              </a:ext>
            </a:extLst>
          </p:cNvPr>
          <p:cNvCxnSpPr>
            <a:cxnSpLocks/>
          </p:cNvCxnSpPr>
          <p:nvPr/>
        </p:nvCxnSpPr>
        <p:spPr bwMode="auto">
          <a:xfrm>
            <a:off x="7356713" y="2549741"/>
            <a:ext cx="247851" cy="0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6" name="矩形 75">
            <a:extLst>
              <a:ext uri="{FF2B5EF4-FFF2-40B4-BE49-F238E27FC236}">
                <a16:creationId xmlns:a16="http://schemas.microsoft.com/office/drawing/2014/main" id="{372D8D8B-FE14-4494-9D16-50D12E9AEAF6}"/>
              </a:ext>
            </a:extLst>
          </p:cNvPr>
          <p:cNvSpPr/>
          <p:nvPr/>
        </p:nvSpPr>
        <p:spPr bwMode="auto">
          <a:xfrm rot="5400000">
            <a:off x="7682129" y="2125027"/>
            <a:ext cx="694295" cy="84942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6" charset="0"/>
                <a:ea typeface="MS Gothic" charset="-128"/>
              </a:rPr>
              <a:t>OFDM signal generation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MS Gothic" charset="-128"/>
            </a:endParaRPr>
          </a:p>
        </p:txBody>
      </p: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062B3470-F673-4BCB-96F5-1E9BA09AD201}"/>
              </a:ext>
            </a:extLst>
          </p:cNvPr>
          <p:cNvCxnSpPr>
            <a:cxnSpLocks/>
          </p:cNvCxnSpPr>
          <p:nvPr/>
        </p:nvCxnSpPr>
        <p:spPr bwMode="auto">
          <a:xfrm>
            <a:off x="8451959" y="2556579"/>
            <a:ext cx="247851" cy="0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9" name="文本框 78">
            <a:extLst>
              <a:ext uri="{FF2B5EF4-FFF2-40B4-BE49-F238E27FC236}">
                <a16:creationId xmlns:a16="http://schemas.microsoft.com/office/drawing/2014/main" id="{58AA33B6-DB89-4131-B410-0097ED36D865}"/>
              </a:ext>
            </a:extLst>
          </p:cNvPr>
          <p:cNvSpPr txBox="1"/>
          <p:nvPr/>
        </p:nvSpPr>
        <p:spPr>
          <a:xfrm>
            <a:off x="8469376" y="1989168"/>
            <a:ext cx="7690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400" dirty="0"/>
              <a:t>antenna port 2</a:t>
            </a:r>
            <a:endParaRPr lang="zh-CN" altLang="en-US" sz="1400" dirty="0"/>
          </a:p>
        </p:txBody>
      </p: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AFBC3015-56B1-457D-A275-B7383B065131}"/>
              </a:ext>
            </a:extLst>
          </p:cNvPr>
          <p:cNvCxnSpPr>
            <a:cxnSpLocks/>
          </p:cNvCxnSpPr>
          <p:nvPr/>
        </p:nvCxnSpPr>
        <p:spPr bwMode="auto">
          <a:xfrm>
            <a:off x="6349183" y="4461273"/>
            <a:ext cx="247851" cy="0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8" name="矩形 97">
            <a:extLst>
              <a:ext uri="{FF2B5EF4-FFF2-40B4-BE49-F238E27FC236}">
                <a16:creationId xmlns:a16="http://schemas.microsoft.com/office/drawing/2014/main" id="{E4E9FA97-16CB-49CB-91DF-11FA1858C7EA}"/>
              </a:ext>
            </a:extLst>
          </p:cNvPr>
          <p:cNvSpPr/>
          <p:nvPr/>
        </p:nvSpPr>
        <p:spPr bwMode="auto">
          <a:xfrm rot="5400000">
            <a:off x="6628710" y="4082449"/>
            <a:ext cx="694295" cy="75764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6" charset="0"/>
                <a:ea typeface="MS Gothic" charset="-128"/>
              </a:rPr>
              <a:t>Resource element mapper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MS Gothic" charset="-128"/>
            </a:endParaRPr>
          </a:p>
        </p:txBody>
      </p: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65978AF0-CA88-424A-9B47-283FF116051B}"/>
              </a:ext>
            </a:extLst>
          </p:cNvPr>
          <p:cNvCxnSpPr>
            <a:cxnSpLocks/>
          </p:cNvCxnSpPr>
          <p:nvPr/>
        </p:nvCxnSpPr>
        <p:spPr bwMode="auto">
          <a:xfrm>
            <a:off x="7354681" y="4461273"/>
            <a:ext cx="247851" cy="0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0" name="矩形 99">
            <a:extLst>
              <a:ext uri="{FF2B5EF4-FFF2-40B4-BE49-F238E27FC236}">
                <a16:creationId xmlns:a16="http://schemas.microsoft.com/office/drawing/2014/main" id="{35043298-1D50-4251-B953-7B98FE134524}"/>
              </a:ext>
            </a:extLst>
          </p:cNvPr>
          <p:cNvSpPr/>
          <p:nvPr/>
        </p:nvSpPr>
        <p:spPr bwMode="auto">
          <a:xfrm rot="5400000">
            <a:off x="7680097" y="4036559"/>
            <a:ext cx="694295" cy="84942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6" charset="0"/>
                <a:ea typeface="MS Gothic" charset="-128"/>
              </a:rPr>
              <a:t>OFDM signal generation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MS Gothic" charset="-128"/>
            </a:endParaRPr>
          </a:p>
        </p:txBody>
      </p: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1553661C-6245-47C0-9130-EC918EFA8A85}"/>
              </a:ext>
            </a:extLst>
          </p:cNvPr>
          <p:cNvCxnSpPr>
            <a:cxnSpLocks/>
          </p:cNvCxnSpPr>
          <p:nvPr/>
        </p:nvCxnSpPr>
        <p:spPr bwMode="auto">
          <a:xfrm>
            <a:off x="8449927" y="4468111"/>
            <a:ext cx="247851" cy="0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2" name="文本框 101">
            <a:extLst>
              <a:ext uri="{FF2B5EF4-FFF2-40B4-BE49-F238E27FC236}">
                <a16:creationId xmlns:a16="http://schemas.microsoft.com/office/drawing/2014/main" id="{A6115E29-BDC4-4A3E-A294-7C189E2D9CE3}"/>
              </a:ext>
            </a:extLst>
          </p:cNvPr>
          <p:cNvSpPr txBox="1"/>
          <p:nvPr/>
        </p:nvSpPr>
        <p:spPr>
          <a:xfrm>
            <a:off x="8467344" y="3900700"/>
            <a:ext cx="7690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400" dirty="0"/>
              <a:t>antenna port x</a:t>
            </a:r>
            <a:endParaRPr lang="zh-CN" altLang="en-US" sz="1400" dirty="0"/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70C31DDE-8732-4E32-B21A-103B3DCF0810}"/>
              </a:ext>
            </a:extLst>
          </p:cNvPr>
          <p:cNvSpPr txBox="1"/>
          <p:nvPr/>
        </p:nvSpPr>
        <p:spPr>
          <a:xfrm>
            <a:off x="6723610" y="3351152"/>
            <a:ext cx="42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solidFill>
                  <a:schemeClr val="tx1"/>
                </a:solidFill>
              </a:rPr>
              <a:t>…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AA6A1F44-2711-43C8-9737-F3B1601D8C33}"/>
              </a:ext>
            </a:extLst>
          </p:cNvPr>
          <p:cNvCxnSpPr>
            <a:cxnSpLocks/>
          </p:cNvCxnSpPr>
          <p:nvPr/>
        </p:nvCxnSpPr>
        <p:spPr bwMode="auto">
          <a:xfrm>
            <a:off x="547683" y="2941237"/>
            <a:ext cx="238836" cy="2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5" name="矩形 104">
            <a:extLst>
              <a:ext uri="{FF2B5EF4-FFF2-40B4-BE49-F238E27FC236}">
                <a16:creationId xmlns:a16="http://schemas.microsoft.com/office/drawing/2014/main" id="{E17587D9-0CD8-412D-8B88-47DBCE8023EB}"/>
              </a:ext>
            </a:extLst>
          </p:cNvPr>
          <p:cNvSpPr/>
          <p:nvPr/>
        </p:nvSpPr>
        <p:spPr bwMode="auto">
          <a:xfrm rot="5400000">
            <a:off x="2103069" y="2428352"/>
            <a:ext cx="256688" cy="99428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6" charset="0"/>
                <a:ea typeface="MS Gothic" charset="-128"/>
              </a:rPr>
              <a:t>Scrambling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MS Gothic" charset="-128"/>
            </a:endParaRPr>
          </a:p>
        </p:txBody>
      </p: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E99D02AB-1060-4B2C-90A3-EFEF07A56492}"/>
              </a:ext>
            </a:extLst>
          </p:cNvPr>
          <p:cNvCxnSpPr>
            <a:cxnSpLocks/>
          </p:cNvCxnSpPr>
          <p:nvPr/>
        </p:nvCxnSpPr>
        <p:spPr bwMode="auto">
          <a:xfrm>
            <a:off x="1499335" y="2935118"/>
            <a:ext cx="227807" cy="0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7" name="矩形 106">
            <a:extLst>
              <a:ext uri="{FF2B5EF4-FFF2-40B4-BE49-F238E27FC236}">
                <a16:creationId xmlns:a16="http://schemas.microsoft.com/office/drawing/2014/main" id="{3DA725E3-E592-461E-AF14-4094385E3526}"/>
              </a:ext>
            </a:extLst>
          </p:cNvPr>
          <p:cNvSpPr/>
          <p:nvPr/>
        </p:nvSpPr>
        <p:spPr bwMode="auto">
          <a:xfrm rot="5400000">
            <a:off x="1012850" y="2576978"/>
            <a:ext cx="256688" cy="716281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altLang="zh-CN" sz="1400" dirty="0">
                <a:solidFill>
                  <a:schemeClr val="bg1"/>
                </a:solidFill>
                <a:latin typeface="Times New Roman" pitchFamily="16" charset="0"/>
                <a:ea typeface="MS Gothic" charset="-128"/>
              </a:rPr>
              <a:t>Encoder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MS Gothic" charset="-128"/>
            </a:endParaRPr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E6CEA907-BAD7-415A-A9D3-47F7ACC78C18}"/>
              </a:ext>
            </a:extLst>
          </p:cNvPr>
          <p:cNvSpPr txBox="1"/>
          <p:nvPr/>
        </p:nvSpPr>
        <p:spPr>
          <a:xfrm>
            <a:off x="-50985" y="2619969"/>
            <a:ext cx="10309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400" dirty="0"/>
              <a:t>codeword</a:t>
            </a:r>
            <a:endParaRPr lang="zh-CN" altLang="en-US" sz="1400" dirty="0"/>
          </a:p>
        </p:txBody>
      </p: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0757058C-AAE6-4CA7-BAE9-543D51239C18}"/>
              </a:ext>
            </a:extLst>
          </p:cNvPr>
          <p:cNvCxnSpPr>
            <a:cxnSpLocks/>
          </p:cNvCxnSpPr>
          <p:nvPr/>
        </p:nvCxnSpPr>
        <p:spPr bwMode="auto">
          <a:xfrm>
            <a:off x="2734465" y="2941236"/>
            <a:ext cx="227807" cy="0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0" name="Content Placeholder 2">
            <a:extLst>
              <a:ext uri="{FF2B5EF4-FFF2-40B4-BE49-F238E27FC236}">
                <a16:creationId xmlns:a16="http://schemas.microsoft.com/office/drawing/2014/main" id="{023D2274-B7B5-44DB-9E5E-464DD9050CDD}"/>
              </a:ext>
            </a:extLst>
          </p:cNvPr>
          <p:cNvSpPr txBox="1">
            <a:spLocks/>
          </p:cNvSpPr>
          <p:nvPr/>
        </p:nvSpPr>
        <p:spPr bwMode="auto">
          <a:xfrm>
            <a:off x="220697" y="6010901"/>
            <a:ext cx="8539784" cy="3144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2160" tIns="46080" rIns="92160" bIns="46080" numCol="1" anchor="t" anchorCtr="0" compatLnSpc="1">
            <a:prstTxWarp prst="textNoShape">
              <a:avLst/>
            </a:prstTxWarp>
          </a:bodyPr>
          <a:lstStyle>
            <a:lvl1pPr marL="342900" indent="-342900" algn="l" defTabSz="449263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1" fontAlgn="base" hangingPunct="1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algn="l" defTabSz="449263" rtl="0" eaLnBrk="1" fontAlgn="base" hangingPunct="1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latin typeface="+mn-lt"/>
                <a:ea typeface="+mn-ea"/>
              </a:defRPr>
            </a:lvl3pPr>
            <a:lvl4pPr marL="1600200" indent="-228600" algn="l" defTabSz="449263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600">
                <a:solidFill>
                  <a:srgbClr val="000000"/>
                </a:solidFill>
                <a:latin typeface="+mn-lt"/>
                <a:ea typeface="+mn-ea"/>
              </a:defRPr>
            </a:lvl4pPr>
            <a:lvl5pPr marL="2057400" indent="-228600" algn="l" defTabSz="449263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600">
                <a:solidFill>
                  <a:srgbClr val="000000"/>
                </a:solidFill>
                <a:latin typeface="+mn-lt"/>
                <a:ea typeface="+mn-ea"/>
              </a:defRPr>
            </a:lvl5pPr>
            <a:lvl6pPr marL="2514600" indent="-228600" algn="l" defTabSz="449263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600">
                <a:solidFill>
                  <a:srgbClr val="000000"/>
                </a:solidFill>
                <a:latin typeface="+mn-lt"/>
                <a:ea typeface="+mn-ea"/>
              </a:defRPr>
            </a:lvl6pPr>
            <a:lvl7pPr marL="2971800" indent="-228600" algn="l" defTabSz="449263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600">
                <a:solidFill>
                  <a:srgbClr val="000000"/>
                </a:solidFill>
                <a:latin typeface="+mn-lt"/>
                <a:ea typeface="+mn-ea"/>
              </a:defRPr>
            </a:lvl7pPr>
            <a:lvl8pPr marL="3429000" indent="-228600" algn="l" defTabSz="449263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600">
                <a:solidFill>
                  <a:srgbClr val="000000"/>
                </a:solidFill>
                <a:latin typeface="+mn-lt"/>
                <a:ea typeface="+mn-ea"/>
              </a:defRPr>
            </a:lvl8pPr>
            <a:lvl9pPr marL="3886200" indent="-228600" algn="l" defTabSz="449263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6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1800" b="0" kern="0" dirty="0">
                <a:solidFill>
                  <a:schemeClr val="tx1"/>
                </a:solidFill>
              </a:rPr>
              <a:t>After precoding, different </a:t>
            </a:r>
            <a:r>
              <a:rPr lang="en-US" sz="1800" kern="0" dirty="0">
                <a:solidFill>
                  <a:srgbClr val="C00000"/>
                </a:solidFill>
              </a:rPr>
              <a:t>spatial streams </a:t>
            </a:r>
            <a:r>
              <a:rPr lang="en-US" sz="1800" b="0" kern="0" dirty="0">
                <a:solidFill>
                  <a:schemeClr val="tx1"/>
                </a:solidFill>
              </a:rPr>
              <a:t>are mapped to different </a:t>
            </a:r>
            <a:r>
              <a:rPr lang="en-US" sz="1800" kern="0" dirty="0">
                <a:solidFill>
                  <a:srgbClr val="C00000"/>
                </a:solidFill>
              </a:rPr>
              <a:t>transmit chains</a:t>
            </a:r>
            <a:r>
              <a:rPr lang="en-US" sz="1800" b="0" kern="0" dirty="0">
                <a:solidFill>
                  <a:schemeClr val="tx1"/>
                </a:solidFill>
              </a:rPr>
              <a:t>. </a:t>
            </a:r>
          </a:p>
        </p:txBody>
      </p:sp>
      <p:sp>
        <p:nvSpPr>
          <p:cNvPr id="111" name="左大括号 110">
            <a:extLst>
              <a:ext uri="{FF2B5EF4-FFF2-40B4-BE49-F238E27FC236}">
                <a16:creationId xmlns:a16="http://schemas.microsoft.com/office/drawing/2014/main" id="{D260585F-0E8A-4DFD-B6C4-E3E1875D5E1F}"/>
              </a:ext>
            </a:extLst>
          </p:cNvPr>
          <p:cNvSpPr/>
          <p:nvPr/>
        </p:nvSpPr>
        <p:spPr bwMode="auto">
          <a:xfrm rot="16200000">
            <a:off x="7467101" y="4010137"/>
            <a:ext cx="112763" cy="2348592"/>
          </a:xfrm>
          <a:prstGeom prst="leftBrace">
            <a:avLst>
              <a:gd name="adj1" fmla="val 46689"/>
              <a:gd name="adj2" fmla="val 5000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MS Gothic" charset="-128"/>
            </a:endParaRPr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3854ACC9-5307-4AA0-BC95-DD075B2FA4E4}"/>
              </a:ext>
            </a:extLst>
          </p:cNvPr>
          <p:cNvSpPr txBox="1"/>
          <p:nvPr/>
        </p:nvSpPr>
        <p:spPr>
          <a:xfrm>
            <a:off x="6597034" y="5201601"/>
            <a:ext cx="22537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400" dirty="0"/>
              <a:t>different </a:t>
            </a:r>
            <a:r>
              <a:rPr lang="en-US" altLang="zh-CN" sz="1400" b="1" dirty="0">
                <a:solidFill>
                  <a:srgbClr val="C00000"/>
                </a:solidFill>
              </a:rPr>
              <a:t>transmit chains</a:t>
            </a:r>
            <a:endParaRPr lang="zh-CN" altLang="en-US" sz="1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578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CDDC63-61E8-46BF-8AB2-D49AECFC17F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GB"/>
              <a:t>Slide </a:t>
            </a:r>
            <a:fld id="{440F5867-744E-4AA6-B0ED-4C44D2DFBB7B}" type="slidenum">
              <a:rPr lang="en-GB" smtClean="0"/>
              <a:pPr/>
              <a:t>6</a:t>
            </a:fld>
            <a:endParaRPr lang="en-GB" dirty="0"/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1E02C289-FA56-4B5E-A4C9-A02568CF6C2D}"/>
              </a:ext>
            </a:extLst>
          </p:cNvPr>
          <p:cNvCxnSpPr>
            <a:cxnSpLocks/>
          </p:cNvCxnSpPr>
          <p:nvPr/>
        </p:nvCxnSpPr>
        <p:spPr bwMode="auto">
          <a:xfrm>
            <a:off x="559559" y="2941237"/>
            <a:ext cx="238836" cy="2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id="{547E4F00-237D-462E-8AAD-12F42B507012}"/>
              </a:ext>
            </a:extLst>
          </p:cNvPr>
          <p:cNvSpPr/>
          <p:nvPr/>
        </p:nvSpPr>
        <p:spPr bwMode="auto">
          <a:xfrm rot="5400000">
            <a:off x="2103069" y="2428352"/>
            <a:ext cx="256688" cy="99428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6" charset="0"/>
                <a:ea typeface="MS Gothic" charset="-128"/>
              </a:rPr>
              <a:t>Scrambling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MS Gothic" charset="-128"/>
            </a:endParaRP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FB270E05-1EC8-4A8E-83A8-E3DE9967BD87}"/>
              </a:ext>
            </a:extLst>
          </p:cNvPr>
          <p:cNvCxnSpPr>
            <a:cxnSpLocks/>
          </p:cNvCxnSpPr>
          <p:nvPr/>
        </p:nvCxnSpPr>
        <p:spPr bwMode="auto">
          <a:xfrm>
            <a:off x="1499335" y="2935118"/>
            <a:ext cx="227807" cy="0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7" name="矩形 46">
            <a:extLst>
              <a:ext uri="{FF2B5EF4-FFF2-40B4-BE49-F238E27FC236}">
                <a16:creationId xmlns:a16="http://schemas.microsoft.com/office/drawing/2014/main" id="{C7A2BB94-D625-4FF6-9CF1-383E99BC1E26}"/>
              </a:ext>
            </a:extLst>
          </p:cNvPr>
          <p:cNvSpPr/>
          <p:nvPr/>
        </p:nvSpPr>
        <p:spPr bwMode="auto">
          <a:xfrm rot="5400000">
            <a:off x="1012850" y="2576978"/>
            <a:ext cx="256688" cy="716281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altLang="zh-CN" sz="1400" dirty="0">
                <a:solidFill>
                  <a:schemeClr val="bg1"/>
                </a:solidFill>
                <a:latin typeface="Times New Roman" pitchFamily="16" charset="0"/>
                <a:ea typeface="MS Gothic" charset="-128"/>
              </a:rPr>
              <a:t>Encoder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MS Gothic" charset="-128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09341681-EE75-4C0D-A3DB-6401DB88FC46}"/>
              </a:ext>
            </a:extLst>
          </p:cNvPr>
          <p:cNvSpPr/>
          <p:nvPr/>
        </p:nvSpPr>
        <p:spPr bwMode="auto">
          <a:xfrm>
            <a:off x="2976888" y="1192725"/>
            <a:ext cx="256688" cy="390324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altLang="zh-CN" sz="1400" b="1" dirty="0">
                <a:solidFill>
                  <a:srgbClr val="C00000"/>
                </a:solidFill>
                <a:latin typeface="Times New Roman" pitchFamily="16" charset="0"/>
                <a:ea typeface="MS Gothic" charset="-128"/>
              </a:rPr>
              <a:t>Spatial Stream Parser</a:t>
            </a:r>
            <a:endParaRPr kumimoji="0" lang="zh-CN" altLang="en-US" sz="1400" b="1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Times New Roman" pitchFamily="16" charset="0"/>
              <a:ea typeface="MS Gothic" charset="-128"/>
            </a:endParaRPr>
          </a:p>
        </p:txBody>
      </p: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48010BB1-CAAE-43FF-86B0-C6C91A938B7C}"/>
              </a:ext>
            </a:extLst>
          </p:cNvPr>
          <p:cNvCxnSpPr>
            <a:cxnSpLocks/>
          </p:cNvCxnSpPr>
          <p:nvPr/>
        </p:nvCxnSpPr>
        <p:spPr bwMode="auto">
          <a:xfrm>
            <a:off x="4802588" y="1533323"/>
            <a:ext cx="1267844" cy="0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565A1863-C22C-4A0D-909E-534AD18C6ACD}"/>
              </a:ext>
            </a:extLst>
          </p:cNvPr>
          <p:cNvSpPr txBox="1"/>
          <p:nvPr/>
        </p:nvSpPr>
        <p:spPr>
          <a:xfrm>
            <a:off x="4110531" y="3416491"/>
            <a:ext cx="42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solidFill>
                  <a:schemeClr val="tx1"/>
                </a:solidFill>
              </a:rPr>
              <a:t>…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1" name="左大括号 50">
            <a:extLst>
              <a:ext uri="{FF2B5EF4-FFF2-40B4-BE49-F238E27FC236}">
                <a16:creationId xmlns:a16="http://schemas.microsoft.com/office/drawing/2014/main" id="{D7A71434-3E31-46AB-8E0A-EA04D2C89124}"/>
              </a:ext>
            </a:extLst>
          </p:cNvPr>
          <p:cNvSpPr/>
          <p:nvPr/>
        </p:nvSpPr>
        <p:spPr bwMode="auto">
          <a:xfrm rot="16200000">
            <a:off x="4638647" y="3733445"/>
            <a:ext cx="73042" cy="2836855"/>
          </a:xfrm>
          <a:prstGeom prst="leftBrace">
            <a:avLst>
              <a:gd name="adj1" fmla="val 46689"/>
              <a:gd name="adj2" fmla="val 5000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MS Gothic" charset="-128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3B6BC1CB-792F-4BE3-BC2C-B365299F9966}"/>
              </a:ext>
            </a:extLst>
          </p:cNvPr>
          <p:cNvSpPr txBox="1"/>
          <p:nvPr/>
        </p:nvSpPr>
        <p:spPr>
          <a:xfrm>
            <a:off x="3675735" y="5203357"/>
            <a:ext cx="22537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400" dirty="0"/>
              <a:t>different </a:t>
            </a:r>
            <a:r>
              <a:rPr lang="en-US" altLang="zh-CN" sz="1400" b="1" dirty="0">
                <a:solidFill>
                  <a:srgbClr val="C00000"/>
                </a:solidFill>
              </a:rPr>
              <a:t>spatial streams</a:t>
            </a:r>
            <a:endParaRPr lang="zh-CN" altLang="en-US" sz="1400" b="1" dirty="0">
              <a:solidFill>
                <a:srgbClr val="C00000"/>
              </a:solidFill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0EF05A63-93D5-4B8C-AF33-C68458E970A8}"/>
              </a:ext>
            </a:extLst>
          </p:cNvPr>
          <p:cNvSpPr txBox="1"/>
          <p:nvPr/>
        </p:nvSpPr>
        <p:spPr>
          <a:xfrm>
            <a:off x="-50985" y="2619969"/>
            <a:ext cx="10309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400" dirty="0"/>
              <a:t>codeword</a:t>
            </a:r>
            <a:endParaRPr lang="zh-CN" altLang="en-US" sz="1400" dirty="0"/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C90E41E9-93A4-4DFB-92B6-7E9BAC6AE7AF}"/>
              </a:ext>
            </a:extLst>
          </p:cNvPr>
          <p:cNvCxnSpPr>
            <a:cxnSpLocks/>
          </p:cNvCxnSpPr>
          <p:nvPr/>
        </p:nvCxnSpPr>
        <p:spPr bwMode="auto">
          <a:xfrm>
            <a:off x="2732842" y="2933285"/>
            <a:ext cx="227807" cy="0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5" name="矩形 54">
            <a:extLst>
              <a:ext uri="{FF2B5EF4-FFF2-40B4-BE49-F238E27FC236}">
                <a16:creationId xmlns:a16="http://schemas.microsoft.com/office/drawing/2014/main" id="{C785E460-A594-4BA9-BEA1-5365D86B1C8C}"/>
              </a:ext>
            </a:extLst>
          </p:cNvPr>
          <p:cNvSpPr/>
          <p:nvPr/>
        </p:nvSpPr>
        <p:spPr bwMode="auto">
          <a:xfrm rot="5400000">
            <a:off x="4079366" y="1077321"/>
            <a:ext cx="487868" cy="96529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6" charset="0"/>
                <a:ea typeface="MS Gothic" charset="-128"/>
              </a:rPr>
              <a:t>Modulation mapper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MS Gothic" charset="-128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3C8FE748-52A8-4D3B-B710-82476CDC1A22}"/>
              </a:ext>
            </a:extLst>
          </p:cNvPr>
          <p:cNvSpPr/>
          <p:nvPr/>
        </p:nvSpPr>
        <p:spPr bwMode="auto">
          <a:xfrm>
            <a:off x="6079141" y="1151599"/>
            <a:ext cx="256688" cy="390324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altLang="zh-CN" sz="1400" dirty="0">
                <a:latin typeface="Times New Roman" pitchFamily="16" charset="0"/>
                <a:ea typeface="MS Gothic" charset="-128"/>
              </a:rPr>
              <a:t>Precoding</a:t>
            </a:r>
            <a:endParaRPr kumimoji="0" lang="zh-CN" altLang="en-US" sz="1400" i="0" u="none" strike="noStrike" cap="none" normalizeH="0" baseline="0" dirty="0">
              <a:ln>
                <a:noFill/>
              </a:ln>
              <a:effectLst/>
              <a:latin typeface="Times New Roman" pitchFamily="16" charset="0"/>
              <a:ea typeface="MS Gothic" charset="-128"/>
            </a:endParaRPr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CBBDBDF1-CCB7-4721-BFFC-8E5B5BEB8E93}"/>
              </a:ext>
            </a:extLst>
          </p:cNvPr>
          <p:cNvCxnSpPr>
            <a:cxnSpLocks/>
          </p:cNvCxnSpPr>
          <p:nvPr/>
        </p:nvCxnSpPr>
        <p:spPr bwMode="auto">
          <a:xfrm>
            <a:off x="6335829" y="1526485"/>
            <a:ext cx="247851" cy="0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8" name="矩形 57">
            <a:extLst>
              <a:ext uri="{FF2B5EF4-FFF2-40B4-BE49-F238E27FC236}">
                <a16:creationId xmlns:a16="http://schemas.microsoft.com/office/drawing/2014/main" id="{79412C9A-5C16-4FC7-AE2D-6ABB99B7992B}"/>
              </a:ext>
            </a:extLst>
          </p:cNvPr>
          <p:cNvSpPr/>
          <p:nvPr/>
        </p:nvSpPr>
        <p:spPr bwMode="auto">
          <a:xfrm rot="5400000">
            <a:off x="6615356" y="1147661"/>
            <a:ext cx="694295" cy="75764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6" charset="0"/>
                <a:ea typeface="MS Gothic" charset="-128"/>
              </a:rPr>
              <a:t>Resource element mapper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MS Gothic" charset="-128"/>
            </a:endParaRPr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0B4AC928-4498-4072-988B-37FB958AB59C}"/>
              </a:ext>
            </a:extLst>
          </p:cNvPr>
          <p:cNvCxnSpPr>
            <a:cxnSpLocks/>
          </p:cNvCxnSpPr>
          <p:nvPr/>
        </p:nvCxnSpPr>
        <p:spPr bwMode="auto">
          <a:xfrm>
            <a:off x="7341327" y="1526485"/>
            <a:ext cx="247851" cy="0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1" name="矩形 60">
            <a:extLst>
              <a:ext uri="{FF2B5EF4-FFF2-40B4-BE49-F238E27FC236}">
                <a16:creationId xmlns:a16="http://schemas.microsoft.com/office/drawing/2014/main" id="{CA198ACC-9B28-429A-BD7F-E170C68DA0FB}"/>
              </a:ext>
            </a:extLst>
          </p:cNvPr>
          <p:cNvSpPr/>
          <p:nvPr/>
        </p:nvSpPr>
        <p:spPr bwMode="auto">
          <a:xfrm rot="5400000">
            <a:off x="7666743" y="1101771"/>
            <a:ext cx="694295" cy="84942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6" charset="0"/>
                <a:ea typeface="MS Gothic" charset="-128"/>
              </a:rPr>
              <a:t>OFDM signal generation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MS Gothic" charset="-128"/>
            </a:endParaRPr>
          </a:p>
        </p:txBody>
      </p: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E3A167C9-027F-40F6-9245-5690B1BFFEEB}"/>
              </a:ext>
            </a:extLst>
          </p:cNvPr>
          <p:cNvCxnSpPr>
            <a:cxnSpLocks/>
          </p:cNvCxnSpPr>
          <p:nvPr/>
        </p:nvCxnSpPr>
        <p:spPr bwMode="auto">
          <a:xfrm>
            <a:off x="8436573" y="1533323"/>
            <a:ext cx="247851" cy="0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522BDA27-2556-4DD5-8FFD-A1ED69B89A0B}"/>
              </a:ext>
            </a:extLst>
          </p:cNvPr>
          <p:cNvSpPr txBox="1"/>
          <p:nvPr/>
        </p:nvSpPr>
        <p:spPr>
          <a:xfrm>
            <a:off x="8453990" y="965912"/>
            <a:ext cx="7690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400" dirty="0"/>
              <a:t>antenna port 1</a:t>
            </a:r>
            <a:endParaRPr lang="zh-CN" altLang="en-US" sz="1400" dirty="0"/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A9FFF569-082F-4C72-A624-5A72387B21C9}"/>
              </a:ext>
            </a:extLst>
          </p:cNvPr>
          <p:cNvCxnSpPr>
            <a:cxnSpLocks/>
          </p:cNvCxnSpPr>
          <p:nvPr/>
        </p:nvCxnSpPr>
        <p:spPr bwMode="auto">
          <a:xfrm>
            <a:off x="6351215" y="2549741"/>
            <a:ext cx="247851" cy="0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5" name="矩形 64">
            <a:extLst>
              <a:ext uri="{FF2B5EF4-FFF2-40B4-BE49-F238E27FC236}">
                <a16:creationId xmlns:a16="http://schemas.microsoft.com/office/drawing/2014/main" id="{08552C4D-32C5-4E5F-A67E-A414D5DB4EAF}"/>
              </a:ext>
            </a:extLst>
          </p:cNvPr>
          <p:cNvSpPr/>
          <p:nvPr/>
        </p:nvSpPr>
        <p:spPr bwMode="auto">
          <a:xfrm rot="5400000">
            <a:off x="6630742" y="2170917"/>
            <a:ext cx="694295" cy="75764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6" charset="0"/>
                <a:ea typeface="MS Gothic" charset="-128"/>
              </a:rPr>
              <a:t>Resource element mapper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MS Gothic" charset="-128"/>
            </a:endParaRPr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ED62263D-DA0A-4464-A25B-557DCB0A53DE}"/>
              </a:ext>
            </a:extLst>
          </p:cNvPr>
          <p:cNvCxnSpPr>
            <a:cxnSpLocks/>
          </p:cNvCxnSpPr>
          <p:nvPr/>
        </p:nvCxnSpPr>
        <p:spPr bwMode="auto">
          <a:xfrm>
            <a:off x="7356713" y="2549741"/>
            <a:ext cx="247851" cy="0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6" name="矩形 75">
            <a:extLst>
              <a:ext uri="{FF2B5EF4-FFF2-40B4-BE49-F238E27FC236}">
                <a16:creationId xmlns:a16="http://schemas.microsoft.com/office/drawing/2014/main" id="{5731F09E-3BD7-43B3-8652-87FF98C89281}"/>
              </a:ext>
            </a:extLst>
          </p:cNvPr>
          <p:cNvSpPr/>
          <p:nvPr/>
        </p:nvSpPr>
        <p:spPr bwMode="auto">
          <a:xfrm rot="5400000">
            <a:off x="7682129" y="2125027"/>
            <a:ext cx="694295" cy="84942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6" charset="0"/>
                <a:ea typeface="MS Gothic" charset="-128"/>
              </a:rPr>
              <a:t>OFDM signal generation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MS Gothic" charset="-128"/>
            </a:endParaRPr>
          </a:p>
        </p:txBody>
      </p: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1168965F-0FF0-4729-B8AF-04FC70052E2C}"/>
              </a:ext>
            </a:extLst>
          </p:cNvPr>
          <p:cNvCxnSpPr>
            <a:cxnSpLocks/>
          </p:cNvCxnSpPr>
          <p:nvPr/>
        </p:nvCxnSpPr>
        <p:spPr bwMode="auto">
          <a:xfrm>
            <a:off x="8451959" y="2556579"/>
            <a:ext cx="247851" cy="0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9" name="文本框 78">
            <a:extLst>
              <a:ext uri="{FF2B5EF4-FFF2-40B4-BE49-F238E27FC236}">
                <a16:creationId xmlns:a16="http://schemas.microsoft.com/office/drawing/2014/main" id="{DAC8EB2B-1E0A-4A96-95B6-02589A7E3704}"/>
              </a:ext>
            </a:extLst>
          </p:cNvPr>
          <p:cNvSpPr txBox="1"/>
          <p:nvPr/>
        </p:nvSpPr>
        <p:spPr>
          <a:xfrm>
            <a:off x="8469376" y="1989168"/>
            <a:ext cx="7690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400" dirty="0"/>
              <a:t>antenna port 2</a:t>
            </a:r>
            <a:endParaRPr lang="zh-CN" altLang="en-US" sz="1400" dirty="0"/>
          </a:p>
        </p:txBody>
      </p: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BE25D984-0EC0-4677-9E2C-A6CE089B54C6}"/>
              </a:ext>
            </a:extLst>
          </p:cNvPr>
          <p:cNvCxnSpPr>
            <a:cxnSpLocks/>
          </p:cNvCxnSpPr>
          <p:nvPr/>
        </p:nvCxnSpPr>
        <p:spPr bwMode="auto">
          <a:xfrm>
            <a:off x="6349183" y="4461273"/>
            <a:ext cx="247851" cy="0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8" name="矩形 97">
            <a:extLst>
              <a:ext uri="{FF2B5EF4-FFF2-40B4-BE49-F238E27FC236}">
                <a16:creationId xmlns:a16="http://schemas.microsoft.com/office/drawing/2014/main" id="{BB4D1A28-E114-40BC-A6C9-41101077B7B3}"/>
              </a:ext>
            </a:extLst>
          </p:cNvPr>
          <p:cNvSpPr/>
          <p:nvPr/>
        </p:nvSpPr>
        <p:spPr bwMode="auto">
          <a:xfrm rot="5400000">
            <a:off x="6628710" y="4082449"/>
            <a:ext cx="694295" cy="75764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6" charset="0"/>
                <a:ea typeface="MS Gothic" charset="-128"/>
              </a:rPr>
              <a:t>Resource element mapper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MS Gothic" charset="-128"/>
            </a:endParaRPr>
          </a:p>
        </p:txBody>
      </p: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BE518863-B459-4DAA-91EA-733C20FFD6B8}"/>
              </a:ext>
            </a:extLst>
          </p:cNvPr>
          <p:cNvCxnSpPr>
            <a:cxnSpLocks/>
          </p:cNvCxnSpPr>
          <p:nvPr/>
        </p:nvCxnSpPr>
        <p:spPr bwMode="auto">
          <a:xfrm>
            <a:off x="7354681" y="4461273"/>
            <a:ext cx="247851" cy="0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0" name="矩形 99">
            <a:extLst>
              <a:ext uri="{FF2B5EF4-FFF2-40B4-BE49-F238E27FC236}">
                <a16:creationId xmlns:a16="http://schemas.microsoft.com/office/drawing/2014/main" id="{9FD2C592-19AF-41CF-BF4D-818900DA0F68}"/>
              </a:ext>
            </a:extLst>
          </p:cNvPr>
          <p:cNvSpPr/>
          <p:nvPr/>
        </p:nvSpPr>
        <p:spPr bwMode="auto">
          <a:xfrm rot="5400000">
            <a:off x="7680097" y="4036559"/>
            <a:ext cx="694295" cy="84942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6" charset="0"/>
                <a:ea typeface="MS Gothic" charset="-128"/>
              </a:rPr>
              <a:t>OFDM signal generation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MS Gothic" charset="-128"/>
            </a:endParaRPr>
          </a:p>
        </p:txBody>
      </p: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3CA07EA3-9A68-4795-BD08-01E45DF427D2}"/>
              </a:ext>
            </a:extLst>
          </p:cNvPr>
          <p:cNvCxnSpPr>
            <a:cxnSpLocks/>
          </p:cNvCxnSpPr>
          <p:nvPr/>
        </p:nvCxnSpPr>
        <p:spPr bwMode="auto">
          <a:xfrm>
            <a:off x="8449927" y="4468111"/>
            <a:ext cx="247851" cy="0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2" name="文本框 101">
            <a:extLst>
              <a:ext uri="{FF2B5EF4-FFF2-40B4-BE49-F238E27FC236}">
                <a16:creationId xmlns:a16="http://schemas.microsoft.com/office/drawing/2014/main" id="{B7BB9EBE-ADAE-4CA2-938C-D078E855C23B}"/>
              </a:ext>
            </a:extLst>
          </p:cNvPr>
          <p:cNvSpPr txBox="1"/>
          <p:nvPr/>
        </p:nvSpPr>
        <p:spPr>
          <a:xfrm>
            <a:off x="8467344" y="3900700"/>
            <a:ext cx="7690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400" dirty="0"/>
              <a:t>antenna port x</a:t>
            </a:r>
            <a:endParaRPr lang="zh-CN" altLang="en-US" sz="1400" dirty="0"/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A625C99B-9186-4D2F-A552-41FF9892E6EB}"/>
              </a:ext>
            </a:extLst>
          </p:cNvPr>
          <p:cNvSpPr txBox="1"/>
          <p:nvPr/>
        </p:nvSpPr>
        <p:spPr>
          <a:xfrm>
            <a:off x="6723610" y="3351152"/>
            <a:ext cx="42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solidFill>
                  <a:schemeClr val="tx1"/>
                </a:solidFill>
              </a:rPr>
              <a:t>…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4" name="左大括号 103">
            <a:extLst>
              <a:ext uri="{FF2B5EF4-FFF2-40B4-BE49-F238E27FC236}">
                <a16:creationId xmlns:a16="http://schemas.microsoft.com/office/drawing/2014/main" id="{8DB054F4-1C84-459F-9943-69040B3974FD}"/>
              </a:ext>
            </a:extLst>
          </p:cNvPr>
          <p:cNvSpPr/>
          <p:nvPr/>
        </p:nvSpPr>
        <p:spPr bwMode="auto">
          <a:xfrm rot="16200000">
            <a:off x="7467101" y="3993631"/>
            <a:ext cx="112763" cy="2348592"/>
          </a:xfrm>
          <a:prstGeom prst="leftBrace">
            <a:avLst>
              <a:gd name="adj1" fmla="val 46689"/>
              <a:gd name="adj2" fmla="val 5000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MS Gothic" charset="-128"/>
            </a:endParaRP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D473AEF2-1BDF-4F47-A26A-3BBBC784733B}"/>
              </a:ext>
            </a:extLst>
          </p:cNvPr>
          <p:cNvSpPr txBox="1"/>
          <p:nvPr/>
        </p:nvSpPr>
        <p:spPr>
          <a:xfrm>
            <a:off x="6597034" y="5216673"/>
            <a:ext cx="22537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400" dirty="0"/>
              <a:t>different </a:t>
            </a:r>
            <a:r>
              <a:rPr lang="en-US" altLang="zh-CN" sz="1400" b="1" dirty="0">
                <a:solidFill>
                  <a:srgbClr val="C00000"/>
                </a:solidFill>
              </a:rPr>
              <a:t>transmit chains</a:t>
            </a:r>
            <a:endParaRPr lang="zh-CN" altLang="en-US" sz="1400" b="1" dirty="0">
              <a:solidFill>
                <a:srgbClr val="C00000"/>
              </a:solidFill>
            </a:endParaRPr>
          </a:p>
        </p:txBody>
      </p: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6C8B3E8E-456D-4166-ABEB-F9BE6D0779AF}"/>
              </a:ext>
            </a:extLst>
          </p:cNvPr>
          <p:cNvCxnSpPr>
            <a:cxnSpLocks/>
          </p:cNvCxnSpPr>
          <p:nvPr/>
        </p:nvCxnSpPr>
        <p:spPr bwMode="auto">
          <a:xfrm>
            <a:off x="3233576" y="1567817"/>
            <a:ext cx="607077" cy="0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9320FD31-07CE-4FB2-B22F-6B84DCD3AF7E}"/>
              </a:ext>
            </a:extLst>
          </p:cNvPr>
          <p:cNvCxnSpPr>
            <a:cxnSpLocks/>
          </p:cNvCxnSpPr>
          <p:nvPr/>
        </p:nvCxnSpPr>
        <p:spPr bwMode="auto">
          <a:xfrm>
            <a:off x="4820710" y="2540579"/>
            <a:ext cx="1267844" cy="0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8" name="矩形 107">
            <a:extLst>
              <a:ext uri="{FF2B5EF4-FFF2-40B4-BE49-F238E27FC236}">
                <a16:creationId xmlns:a16="http://schemas.microsoft.com/office/drawing/2014/main" id="{E295B73B-28C5-49B1-9E13-2C165D9201E9}"/>
              </a:ext>
            </a:extLst>
          </p:cNvPr>
          <p:cNvSpPr/>
          <p:nvPr/>
        </p:nvSpPr>
        <p:spPr bwMode="auto">
          <a:xfrm rot="5400000">
            <a:off x="4097488" y="2084577"/>
            <a:ext cx="487868" cy="96529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6" charset="0"/>
                <a:ea typeface="MS Gothic" charset="-128"/>
              </a:rPr>
              <a:t>Modulation mapper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MS Gothic" charset="-128"/>
            </a:endParaRPr>
          </a:p>
        </p:txBody>
      </p: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8098C3F3-DD97-4C9F-9E5F-82231A02BD5E}"/>
              </a:ext>
            </a:extLst>
          </p:cNvPr>
          <p:cNvCxnSpPr>
            <a:cxnSpLocks/>
          </p:cNvCxnSpPr>
          <p:nvPr/>
        </p:nvCxnSpPr>
        <p:spPr bwMode="auto">
          <a:xfrm>
            <a:off x="3251698" y="2575073"/>
            <a:ext cx="607077" cy="0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136627AF-7BD2-4488-B410-D69E4F9952E6}"/>
              </a:ext>
            </a:extLst>
          </p:cNvPr>
          <p:cNvCxnSpPr>
            <a:cxnSpLocks/>
          </p:cNvCxnSpPr>
          <p:nvPr/>
        </p:nvCxnSpPr>
        <p:spPr bwMode="auto">
          <a:xfrm>
            <a:off x="4802588" y="4475906"/>
            <a:ext cx="1267844" cy="0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1" name="矩形 110">
            <a:extLst>
              <a:ext uri="{FF2B5EF4-FFF2-40B4-BE49-F238E27FC236}">
                <a16:creationId xmlns:a16="http://schemas.microsoft.com/office/drawing/2014/main" id="{18C1614B-C77F-4C0D-A18C-035A31E5405A}"/>
              </a:ext>
            </a:extLst>
          </p:cNvPr>
          <p:cNvSpPr/>
          <p:nvPr/>
        </p:nvSpPr>
        <p:spPr bwMode="auto">
          <a:xfrm rot="5400000">
            <a:off x="4079366" y="4019904"/>
            <a:ext cx="487868" cy="96529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6" charset="0"/>
                <a:ea typeface="MS Gothic" charset="-128"/>
              </a:rPr>
              <a:t>Modulation mapper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MS Gothic" charset="-128"/>
            </a:endParaRPr>
          </a:p>
        </p:txBody>
      </p: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8DA5FCFD-6536-4C5B-9034-3F10AE40997A}"/>
              </a:ext>
            </a:extLst>
          </p:cNvPr>
          <p:cNvCxnSpPr>
            <a:cxnSpLocks/>
          </p:cNvCxnSpPr>
          <p:nvPr/>
        </p:nvCxnSpPr>
        <p:spPr bwMode="auto">
          <a:xfrm>
            <a:off x="3233576" y="4510400"/>
            <a:ext cx="607077" cy="0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3" name="Content Placeholder 2">
            <a:extLst>
              <a:ext uri="{FF2B5EF4-FFF2-40B4-BE49-F238E27FC236}">
                <a16:creationId xmlns:a16="http://schemas.microsoft.com/office/drawing/2014/main" id="{681DAC00-5289-4D29-9805-CBA32910E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697" y="5491367"/>
            <a:ext cx="8777217" cy="48786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C00000"/>
                </a:solidFill>
              </a:rPr>
              <a:t>Spatial Stream Parser </a:t>
            </a:r>
            <a:r>
              <a:rPr lang="en-US" sz="1600" b="0" dirty="0"/>
              <a:t>divides the output of the scrambling into several groups of bits. These sequences of the bits are different </a:t>
            </a:r>
            <a:r>
              <a:rPr lang="en-US" sz="1600" dirty="0">
                <a:solidFill>
                  <a:srgbClr val="C00000"/>
                </a:solidFill>
              </a:rPr>
              <a:t>spatial streams</a:t>
            </a:r>
            <a:r>
              <a:rPr lang="en-US" sz="1600" b="0" dirty="0"/>
              <a:t>.</a:t>
            </a:r>
          </a:p>
        </p:txBody>
      </p:sp>
      <p:sp>
        <p:nvSpPr>
          <p:cNvPr id="114" name="Content Placeholder 2">
            <a:extLst>
              <a:ext uri="{FF2B5EF4-FFF2-40B4-BE49-F238E27FC236}">
                <a16:creationId xmlns:a16="http://schemas.microsoft.com/office/drawing/2014/main" id="{BDB90436-250C-4034-A7B4-DAC4F6880B6D}"/>
              </a:ext>
            </a:extLst>
          </p:cNvPr>
          <p:cNvSpPr txBox="1">
            <a:spLocks/>
          </p:cNvSpPr>
          <p:nvPr/>
        </p:nvSpPr>
        <p:spPr bwMode="auto">
          <a:xfrm>
            <a:off x="220697" y="6050656"/>
            <a:ext cx="8539784" cy="3144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2160" tIns="46080" rIns="92160" bIns="46080" numCol="1" anchor="t" anchorCtr="0" compatLnSpc="1">
            <a:prstTxWarp prst="textNoShape">
              <a:avLst/>
            </a:prstTxWarp>
          </a:bodyPr>
          <a:lstStyle>
            <a:lvl1pPr marL="342900" indent="-342900" algn="l" defTabSz="449263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1" fontAlgn="base" hangingPunct="1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algn="l" defTabSz="449263" rtl="0" eaLnBrk="1" fontAlgn="base" hangingPunct="1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latin typeface="+mn-lt"/>
                <a:ea typeface="+mn-ea"/>
              </a:defRPr>
            </a:lvl3pPr>
            <a:lvl4pPr marL="1600200" indent="-228600" algn="l" defTabSz="449263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600">
                <a:solidFill>
                  <a:srgbClr val="000000"/>
                </a:solidFill>
                <a:latin typeface="+mn-lt"/>
                <a:ea typeface="+mn-ea"/>
              </a:defRPr>
            </a:lvl4pPr>
            <a:lvl5pPr marL="2057400" indent="-228600" algn="l" defTabSz="449263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600">
                <a:solidFill>
                  <a:srgbClr val="000000"/>
                </a:solidFill>
                <a:latin typeface="+mn-lt"/>
                <a:ea typeface="+mn-ea"/>
              </a:defRPr>
            </a:lvl5pPr>
            <a:lvl6pPr marL="2514600" indent="-228600" algn="l" defTabSz="449263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600">
                <a:solidFill>
                  <a:srgbClr val="000000"/>
                </a:solidFill>
                <a:latin typeface="+mn-lt"/>
                <a:ea typeface="+mn-ea"/>
              </a:defRPr>
            </a:lvl6pPr>
            <a:lvl7pPr marL="2971800" indent="-228600" algn="l" defTabSz="449263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600">
                <a:solidFill>
                  <a:srgbClr val="000000"/>
                </a:solidFill>
                <a:latin typeface="+mn-lt"/>
                <a:ea typeface="+mn-ea"/>
              </a:defRPr>
            </a:lvl7pPr>
            <a:lvl8pPr marL="3429000" indent="-228600" algn="l" defTabSz="449263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600">
                <a:solidFill>
                  <a:srgbClr val="000000"/>
                </a:solidFill>
                <a:latin typeface="+mn-lt"/>
                <a:ea typeface="+mn-ea"/>
              </a:defRPr>
            </a:lvl8pPr>
            <a:lvl9pPr marL="3886200" indent="-228600" algn="l" defTabSz="449263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6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1800" b="0" kern="0" dirty="0">
                <a:solidFill>
                  <a:schemeClr val="tx1"/>
                </a:solidFill>
              </a:rPr>
              <a:t>After precoding, different </a:t>
            </a:r>
            <a:r>
              <a:rPr lang="en-US" sz="1800" kern="0" dirty="0">
                <a:solidFill>
                  <a:srgbClr val="C00000"/>
                </a:solidFill>
              </a:rPr>
              <a:t>spatial streams </a:t>
            </a:r>
            <a:r>
              <a:rPr lang="en-US" sz="1800" b="0" kern="0" dirty="0">
                <a:solidFill>
                  <a:schemeClr val="tx1"/>
                </a:solidFill>
              </a:rPr>
              <a:t>are mapped to different </a:t>
            </a:r>
            <a:r>
              <a:rPr lang="en-US" sz="1800" kern="0" dirty="0">
                <a:solidFill>
                  <a:srgbClr val="C00000"/>
                </a:solidFill>
              </a:rPr>
              <a:t>transmit chains</a:t>
            </a:r>
            <a:r>
              <a:rPr lang="en-US" sz="1800" b="0" kern="0" dirty="0">
                <a:solidFill>
                  <a:schemeClr val="tx1"/>
                </a:solidFill>
              </a:rPr>
              <a:t>. </a:t>
            </a:r>
          </a:p>
        </p:txBody>
      </p:sp>
      <p:sp>
        <p:nvSpPr>
          <p:cNvPr id="115" name="Title 1">
            <a:extLst>
              <a:ext uri="{FF2B5EF4-FFF2-40B4-BE49-F238E27FC236}">
                <a16:creationId xmlns:a16="http://schemas.microsoft.com/office/drawing/2014/main" id="{E9D318CE-086A-49B7-85EA-DD3FD8F0913C}"/>
              </a:ext>
            </a:extLst>
          </p:cNvPr>
          <p:cNvSpPr txBox="1">
            <a:spLocks/>
          </p:cNvSpPr>
          <p:nvPr/>
        </p:nvSpPr>
        <p:spPr bwMode="auto">
          <a:xfrm>
            <a:off x="570859" y="567109"/>
            <a:ext cx="7770813" cy="57417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2160" tIns="46080" rIns="92160" bIns="46080" numCol="1" anchor="ctr" anchorCtr="0" compatLnSpc="1">
            <a:prstTxWarp prst="textNoShape">
              <a:avLst/>
            </a:prstTxWarp>
          </a:bodyPr>
          <a:lstStyle>
            <a:lvl1pPr algn="ctr" defTabSz="449263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2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marL="742950" indent="-285750" algn="ctr" defTabSz="449263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200" b="1">
                <a:solidFill>
                  <a:srgbClr val="000000"/>
                </a:solidFill>
                <a:latin typeface="Times New Roman" pitchFamily="16" charset="0"/>
                <a:ea typeface="MS Gothic" charset="-128"/>
              </a:defRPr>
            </a:lvl2pPr>
            <a:lvl3pPr marL="1143000" indent="-228600" algn="ctr" defTabSz="449263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200" b="1">
                <a:solidFill>
                  <a:srgbClr val="000000"/>
                </a:solidFill>
                <a:latin typeface="Times New Roman" pitchFamily="16" charset="0"/>
                <a:ea typeface="MS Gothic" charset="-128"/>
              </a:defRPr>
            </a:lvl3pPr>
            <a:lvl4pPr marL="1600200" indent="-228600" algn="ctr" defTabSz="449263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200" b="1">
                <a:solidFill>
                  <a:srgbClr val="000000"/>
                </a:solidFill>
                <a:latin typeface="Times New Roman" pitchFamily="16" charset="0"/>
                <a:ea typeface="MS Gothic" charset="-128"/>
              </a:defRPr>
            </a:lvl4pPr>
            <a:lvl5pPr marL="2057400" indent="-228600" algn="ctr" defTabSz="449263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200" b="1">
                <a:solidFill>
                  <a:srgbClr val="000000"/>
                </a:solidFill>
                <a:latin typeface="Times New Roman" pitchFamily="16" charset="0"/>
                <a:ea typeface="MS Gothic" charset="-128"/>
              </a:defRPr>
            </a:lvl5pPr>
            <a:lvl6pPr marL="2514600" indent="-228600" algn="ctr" defTabSz="449263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200" b="1">
                <a:solidFill>
                  <a:srgbClr val="000000"/>
                </a:solidFill>
                <a:latin typeface="Times New Roman" pitchFamily="16" charset="0"/>
                <a:ea typeface="MS Gothic" charset="-128"/>
              </a:defRPr>
            </a:lvl6pPr>
            <a:lvl7pPr marL="2971800" indent="-228600" algn="ctr" defTabSz="449263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200" b="1">
                <a:solidFill>
                  <a:srgbClr val="000000"/>
                </a:solidFill>
                <a:latin typeface="Times New Roman" pitchFamily="16" charset="0"/>
                <a:ea typeface="MS Gothic" charset="-128"/>
              </a:defRPr>
            </a:lvl7pPr>
            <a:lvl8pPr marL="3429000" indent="-228600" algn="ctr" defTabSz="449263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200" b="1">
                <a:solidFill>
                  <a:srgbClr val="000000"/>
                </a:solidFill>
                <a:latin typeface="Times New Roman" pitchFamily="16" charset="0"/>
                <a:ea typeface="MS Gothic" charset="-128"/>
              </a:defRPr>
            </a:lvl8pPr>
            <a:lvl9pPr marL="3886200" indent="-228600" algn="ctr" defTabSz="449263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200" b="1">
                <a:solidFill>
                  <a:srgbClr val="000000"/>
                </a:solidFill>
                <a:latin typeface="Times New Roman" pitchFamily="16" charset="0"/>
                <a:ea typeface="MS Gothic" charset="-128"/>
              </a:defRPr>
            </a:lvl9pPr>
          </a:lstStyle>
          <a:p>
            <a:r>
              <a:rPr lang="en-US" kern="0" dirty="0">
                <a:solidFill>
                  <a:schemeClr val="tx1"/>
                </a:solidFill>
              </a:rPr>
              <a:t>Spatial Streams - Structure 2</a:t>
            </a:r>
          </a:p>
        </p:txBody>
      </p:sp>
    </p:spTree>
    <p:extLst>
      <p:ext uri="{BB962C8B-B14F-4D97-AF65-F5344CB8AC3E}">
        <p14:creationId xmlns:p14="http://schemas.microsoft.com/office/powerpoint/2010/main" val="1448705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MCS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GB"/>
              <a:t>Slide </a:t>
            </a:r>
            <a:fld id="{440F5867-744E-4AA6-B0ED-4C44D2DFBB7B}" type="slidenum">
              <a:rPr lang="en-GB" smtClean="0"/>
              <a:pPr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3195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0C6A9-20C4-440F-BC51-97DC4C9B7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MCS (Modulation and Coding Scheme)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D7AE7-F661-4AD4-9210-88B6E5699E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709" y="1678577"/>
            <a:ext cx="7866994" cy="449421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MCS </a:t>
            </a:r>
            <a:r>
              <a:rPr lang="en-US" sz="2000" b="0" dirty="0"/>
              <a:t>is a </a:t>
            </a:r>
            <a:r>
              <a:rPr lang="en-US" altLang="zh-CN" sz="2000" b="0" dirty="0"/>
              <a:t>scheme that determines the modulation and coding.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1800" b="0" dirty="0"/>
              <a:t>Common modulations include BPSK, QPSK, 16-QAM, etc.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1800" b="0" dirty="0"/>
              <a:t>Common codes include Polar code, etc.</a:t>
            </a:r>
          </a:p>
          <a:p>
            <a:pPr marL="457200" lvl="1" indent="0"/>
            <a:endParaRPr lang="en-US" sz="1800" dirty="0"/>
          </a:p>
          <a:p>
            <a:pPr marL="3429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  <a:cs typeface="+mn-cs"/>
              </a:rPr>
              <a:t>Considering the SNR imbalance over spatial streams, MCSs or modulations over different spatial streams could be different.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Equal Modulation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18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Unequal Modulation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18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Equal MCS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18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Unequal MCS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CDDC63-61E8-46BF-8AB2-D49AECFC17F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GB"/>
              <a:t>Slide </a:t>
            </a:r>
            <a:fld id="{440F5867-744E-4AA6-B0ED-4C44D2DFBB7B}" type="slidenum">
              <a:rPr lang="en-GB" smtClean="0"/>
              <a:pPr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99462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0C6A9-20C4-440F-BC51-97DC4C9B7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914" y="286877"/>
            <a:ext cx="7770813" cy="1065213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Suggested MCS Table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CDDC63-61E8-46BF-8AB2-D49AECFC17F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GB"/>
              <a:t>Slide </a:t>
            </a:r>
            <a:fld id="{440F5867-744E-4AA6-B0ED-4C44D2DFBB7B}" type="slidenum">
              <a:rPr lang="en-GB" smtClean="0"/>
              <a:pPr/>
              <a:t>9</a:t>
            </a:fld>
            <a:endParaRPr lang="en-GB" dirty="0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0E855358-B89D-4B23-BF32-FFA1C847BE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1390334"/>
              </p:ext>
            </p:extLst>
          </p:nvPr>
        </p:nvGraphicFramePr>
        <p:xfrm>
          <a:off x="233697" y="1212462"/>
          <a:ext cx="5473336" cy="554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334">
                  <a:extLst>
                    <a:ext uri="{9D8B030D-6E8A-4147-A177-3AD203B41FA5}">
                      <a16:colId xmlns:a16="http://schemas.microsoft.com/office/drawing/2014/main" val="635898439"/>
                    </a:ext>
                  </a:extLst>
                </a:gridCol>
                <a:gridCol w="1368334">
                  <a:extLst>
                    <a:ext uri="{9D8B030D-6E8A-4147-A177-3AD203B41FA5}">
                      <a16:colId xmlns:a16="http://schemas.microsoft.com/office/drawing/2014/main" val="1734778688"/>
                    </a:ext>
                  </a:extLst>
                </a:gridCol>
                <a:gridCol w="1368334">
                  <a:extLst>
                    <a:ext uri="{9D8B030D-6E8A-4147-A177-3AD203B41FA5}">
                      <a16:colId xmlns:a16="http://schemas.microsoft.com/office/drawing/2014/main" val="1073121208"/>
                    </a:ext>
                  </a:extLst>
                </a:gridCol>
                <a:gridCol w="1368334">
                  <a:extLst>
                    <a:ext uri="{9D8B030D-6E8A-4147-A177-3AD203B41FA5}">
                      <a16:colId xmlns:a16="http://schemas.microsoft.com/office/drawing/2014/main" val="1468730280"/>
                    </a:ext>
                  </a:extLst>
                </a:gridCol>
              </a:tblGrid>
              <a:tr h="31824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/>
                        <a:t>MCS index</a:t>
                      </a:r>
                      <a:endParaRPr lang="zh-CN" altLang="en-US" sz="9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>
                          <a:solidFill>
                            <a:schemeClr val="bg1"/>
                          </a:solidFill>
                        </a:rPr>
                        <a:t>Modulation</a:t>
                      </a:r>
                      <a:endParaRPr lang="zh-CN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>
                          <a:solidFill>
                            <a:schemeClr val="bg1"/>
                          </a:solidFill>
                        </a:rPr>
                        <a:t>Number of Bits Per Symbol</a:t>
                      </a:r>
                      <a:endParaRPr lang="zh-CN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/>
                        <a:t>Code rate</a:t>
                      </a:r>
                      <a:endParaRPr lang="zh-CN" altLang="en-US" sz="9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2857659"/>
                  </a:ext>
                </a:extLst>
              </a:tr>
              <a:tr h="22032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1</a:t>
                      </a:r>
                      <a:endParaRPr lang="zh-CN" altLang="en-US" sz="11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BPSK</a:t>
                      </a:r>
                      <a:endParaRPr lang="zh-CN" altLang="en-US" sz="11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1</a:t>
                      </a:r>
                      <a:endParaRPr lang="zh-CN" altLang="en-US" sz="11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1608893"/>
                  </a:ext>
                </a:extLst>
              </a:tr>
              <a:tr h="22032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2</a:t>
                      </a:r>
                      <a:endParaRPr lang="zh-CN" altLang="en-US" sz="11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/>
                          <a:ea typeface="MS Gothic"/>
                          <a:cs typeface="+mn-cs"/>
                        </a:rPr>
                        <a:t>BPSK</a:t>
                      </a:r>
                      <a:endParaRPr kumimoji="0" lang="zh-CN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/>
                        <a:ea typeface="MS Gothic"/>
                        <a:cs typeface="+mn-cs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/>
                          <a:ea typeface="MS Gothic"/>
                          <a:cs typeface="+mn-cs"/>
                        </a:rPr>
                        <a:t>1</a:t>
                      </a:r>
                      <a:endParaRPr kumimoji="0" lang="zh-CN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/>
                        <a:ea typeface="MS Gothic"/>
                        <a:cs typeface="+mn-cs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6555450"/>
                  </a:ext>
                </a:extLst>
              </a:tr>
              <a:tr h="22032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3</a:t>
                      </a:r>
                      <a:endParaRPr lang="zh-CN" altLang="en-US" sz="11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/>
                          <a:ea typeface="MS Gothic"/>
                          <a:cs typeface="+mn-cs"/>
                        </a:rPr>
                        <a:t>BPSK</a:t>
                      </a:r>
                      <a:endParaRPr kumimoji="0" lang="zh-CN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/>
                        <a:ea typeface="MS Gothic"/>
                        <a:cs typeface="+mn-cs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/>
                          <a:ea typeface="MS Gothic"/>
                          <a:cs typeface="+mn-cs"/>
                        </a:rPr>
                        <a:t>1</a:t>
                      </a:r>
                      <a:endParaRPr kumimoji="0" lang="zh-CN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/>
                        <a:ea typeface="MS Gothic"/>
                        <a:cs typeface="+mn-cs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1187265"/>
                  </a:ext>
                </a:extLst>
              </a:tr>
              <a:tr h="22032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4</a:t>
                      </a:r>
                      <a:endParaRPr lang="zh-CN" altLang="en-US" sz="11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/>
                          <a:ea typeface="MS Gothic"/>
                          <a:cs typeface="+mn-cs"/>
                        </a:rPr>
                        <a:t>BPSK</a:t>
                      </a:r>
                      <a:endParaRPr kumimoji="0" lang="zh-CN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/>
                        <a:ea typeface="MS Gothic"/>
                        <a:cs typeface="+mn-cs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/>
                          <a:ea typeface="MS Gothic"/>
                          <a:cs typeface="+mn-cs"/>
                        </a:rPr>
                        <a:t>1</a:t>
                      </a:r>
                      <a:endParaRPr kumimoji="0" lang="zh-CN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/>
                        <a:ea typeface="MS Gothic"/>
                        <a:cs typeface="+mn-cs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8255241"/>
                  </a:ext>
                </a:extLst>
              </a:tr>
              <a:tr h="22032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5</a:t>
                      </a:r>
                      <a:endParaRPr lang="zh-CN" altLang="en-US" sz="11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/>
                          <a:ea typeface="MS Gothic"/>
                          <a:cs typeface="+mn-cs"/>
                        </a:rPr>
                        <a:t>BPSK</a:t>
                      </a:r>
                      <a:endParaRPr kumimoji="0" lang="zh-CN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/>
                        <a:ea typeface="MS Gothic"/>
                        <a:cs typeface="+mn-cs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/>
                          <a:ea typeface="MS Gothic"/>
                          <a:cs typeface="+mn-cs"/>
                        </a:rPr>
                        <a:t>1</a:t>
                      </a:r>
                      <a:endParaRPr kumimoji="0" lang="zh-CN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/>
                        <a:ea typeface="MS Gothic"/>
                        <a:cs typeface="+mn-cs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1134069"/>
                  </a:ext>
                </a:extLst>
              </a:tr>
              <a:tr h="22032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6</a:t>
                      </a:r>
                      <a:endParaRPr lang="zh-CN" altLang="en-US" sz="11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QPSK</a:t>
                      </a:r>
                      <a:endParaRPr kumimoji="0" lang="zh-CN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2</a:t>
                      </a:r>
                      <a:endParaRPr lang="zh-CN" altLang="en-US" sz="11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2006763"/>
                  </a:ext>
                </a:extLst>
              </a:tr>
              <a:tr h="22032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7</a:t>
                      </a:r>
                      <a:endParaRPr lang="zh-CN" altLang="en-US" sz="11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/>
                          <a:ea typeface="MS Gothic"/>
                          <a:cs typeface="+mn-cs"/>
                        </a:rPr>
                        <a:t>QPSK</a:t>
                      </a:r>
                      <a:endParaRPr kumimoji="0" lang="zh-CN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/>
                        <a:ea typeface="MS Gothic"/>
                        <a:cs typeface="+mn-cs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/>
                          <a:ea typeface="MS Gothic"/>
                          <a:cs typeface="+mn-cs"/>
                        </a:rPr>
                        <a:t>2</a:t>
                      </a:r>
                      <a:endParaRPr kumimoji="0" lang="zh-CN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/>
                        <a:ea typeface="MS Gothic"/>
                        <a:cs typeface="+mn-cs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1993494"/>
                  </a:ext>
                </a:extLst>
              </a:tr>
              <a:tr h="22032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8</a:t>
                      </a:r>
                      <a:endParaRPr lang="zh-CN" altLang="en-US" sz="11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/>
                          <a:ea typeface="MS Gothic"/>
                          <a:cs typeface="+mn-cs"/>
                        </a:rPr>
                        <a:t>QPSK</a:t>
                      </a:r>
                      <a:endParaRPr kumimoji="0" lang="zh-CN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/>
                        <a:ea typeface="MS Gothic"/>
                        <a:cs typeface="+mn-cs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/>
                          <a:ea typeface="MS Gothic"/>
                          <a:cs typeface="+mn-cs"/>
                        </a:rPr>
                        <a:t>2</a:t>
                      </a:r>
                      <a:endParaRPr kumimoji="0" lang="zh-CN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/>
                        <a:ea typeface="MS Gothic"/>
                        <a:cs typeface="+mn-cs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8764531"/>
                  </a:ext>
                </a:extLst>
              </a:tr>
              <a:tr h="22032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9</a:t>
                      </a:r>
                      <a:endParaRPr lang="zh-CN" altLang="en-US" sz="11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/>
                          <a:ea typeface="MS Gothic"/>
                          <a:cs typeface="+mn-cs"/>
                        </a:rPr>
                        <a:t>QPSK</a:t>
                      </a:r>
                      <a:endParaRPr kumimoji="0" lang="zh-CN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/>
                        <a:ea typeface="MS Gothic"/>
                        <a:cs typeface="+mn-cs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/>
                          <a:ea typeface="MS Gothic"/>
                          <a:cs typeface="+mn-cs"/>
                        </a:rPr>
                        <a:t>2</a:t>
                      </a:r>
                      <a:endParaRPr kumimoji="0" lang="zh-CN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/>
                        <a:ea typeface="MS Gothic"/>
                        <a:cs typeface="+mn-cs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0661829"/>
                  </a:ext>
                </a:extLst>
              </a:tr>
              <a:tr h="22032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10</a:t>
                      </a:r>
                      <a:endParaRPr lang="zh-CN" altLang="en-US" sz="11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/>
                          <a:ea typeface="MS Gothic"/>
                          <a:cs typeface="+mn-cs"/>
                        </a:rPr>
                        <a:t>QPSK</a:t>
                      </a:r>
                      <a:endParaRPr kumimoji="0" lang="zh-CN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/>
                        <a:ea typeface="MS Gothic"/>
                        <a:cs typeface="+mn-cs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/>
                          <a:ea typeface="MS Gothic"/>
                          <a:cs typeface="+mn-cs"/>
                        </a:rPr>
                        <a:t>2</a:t>
                      </a:r>
                      <a:endParaRPr kumimoji="0" lang="zh-CN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/>
                        <a:ea typeface="MS Gothic"/>
                        <a:cs typeface="+mn-cs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5032039"/>
                  </a:ext>
                </a:extLst>
              </a:tr>
              <a:tr h="22032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11</a:t>
                      </a:r>
                      <a:endParaRPr lang="zh-CN" altLang="en-US" sz="11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16-QAM</a:t>
                      </a:r>
                      <a:endParaRPr lang="zh-CN" altLang="en-US" sz="11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4</a:t>
                      </a:r>
                      <a:endParaRPr lang="zh-CN" altLang="en-US" sz="11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6319832"/>
                  </a:ext>
                </a:extLst>
              </a:tr>
              <a:tr h="22032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12</a:t>
                      </a:r>
                      <a:endParaRPr lang="zh-CN" altLang="en-US" sz="11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/>
                          <a:ea typeface="MS Gothic"/>
                          <a:cs typeface="+mn-cs"/>
                        </a:rPr>
                        <a:t>16-QAM</a:t>
                      </a:r>
                      <a:endParaRPr kumimoji="0" lang="zh-CN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/>
                        <a:ea typeface="MS Gothic"/>
                        <a:cs typeface="+mn-cs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/>
                          <a:ea typeface="MS Gothic"/>
                          <a:cs typeface="+mn-cs"/>
                        </a:rPr>
                        <a:t>4</a:t>
                      </a:r>
                      <a:endParaRPr kumimoji="0" lang="zh-CN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/>
                        <a:ea typeface="MS Gothic"/>
                        <a:cs typeface="+mn-cs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6601863"/>
                  </a:ext>
                </a:extLst>
              </a:tr>
              <a:tr h="22032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13</a:t>
                      </a:r>
                      <a:endParaRPr lang="zh-CN" altLang="en-US" sz="11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/>
                          <a:ea typeface="MS Gothic"/>
                          <a:cs typeface="+mn-cs"/>
                        </a:rPr>
                        <a:t>16-QAM</a:t>
                      </a:r>
                      <a:endParaRPr kumimoji="0" lang="zh-CN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/>
                        <a:ea typeface="MS Gothic"/>
                        <a:cs typeface="+mn-cs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/>
                          <a:ea typeface="MS Gothic"/>
                          <a:cs typeface="+mn-cs"/>
                        </a:rPr>
                        <a:t>4</a:t>
                      </a:r>
                      <a:endParaRPr kumimoji="0" lang="zh-CN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/>
                        <a:ea typeface="MS Gothic"/>
                        <a:cs typeface="+mn-cs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9835089"/>
                  </a:ext>
                </a:extLst>
              </a:tr>
              <a:tr h="22032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14</a:t>
                      </a:r>
                      <a:endParaRPr lang="zh-CN" altLang="en-US" sz="11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/>
                          <a:ea typeface="MS Gothic"/>
                          <a:cs typeface="+mn-cs"/>
                        </a:rPr>
                        <a:t>16-QAM</a:t>
                      </a:r>
                      <a:endParaRPr kumimoji="0" lang="zh-CN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/>
                        <a:ea typeface="MS Gothic"/>
                        <a:cs typeface="+mn-cs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/>
                          <a:ea typeface="MS Gothic"/>
                          <a:cs typeface="+mn-cs"/>
                        </a:rPr>
                        <a:t>4</a:t>
                      </a:r>
                      <a:endParaRPr kumimoji="0" lang="zh-CN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/>
                        <a:ea typeface="MS Gothic"/>
                        <a:cs typeface="+mn-cs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276935"/>
                  </a:ext>
                </a:extLst>
              </a:tr>
              <a:tr h="22032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15</a:t>
                      </a:r>
                      <a:endParaRPr lang="zh-CN" altLang="en-US" sz="11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/>
                          <a:ea typeface="MS Gothic"/>
                          <a:cs typeface="+mn-cs"/>
                        </a:rPr>
                        <a:t>16-QAM</a:t>
                      </a:r>
                      <a:endParaRPr kumimoji="0" lang="zh-CN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/>
                        <a:ea typeface="MS Gothic"/>
                        <a:cs typeface="+mn-cs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/>
                          <a:ea typeface="MS Gothic"/>
                          <a:cs typeface="+mn-cs"/>
                        </a:rPr>
                        <a:t>4</a:t>
                      </a:r>
                      <a:endParaRPr kumimoji="0" lang="zh-CN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/>
                        <a:ea typeface="MS Gothic"/>
                        <a:cs typeface="+mn-cs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8718732"/>
                  </a:ext>
                </a:extLst>
              </a:tr>
              <a:tr h="22032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16</a:t>
                      </a:r>
                      <a:endParaRPr lang="zh-CN" altLang="en-US" sz="11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64-QAM</a:t>
                      </a:r>
                      <a:endParaRPr lang="zh-CN" altLang="en-US" sz="11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6</a:t>
                      </a:r>
                      <a:endParaRPr lang="zh-CN" altLang="en-US" sz="11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7258415"/>
                  </a:ext>
                </a:extLst>
              </a:tr>
              <a:tr h="22032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17</a:t>
                      </a:r>
                      <a:endParaRPr lang="zh-CN" altLang="en-US" sz="11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/>
                          <a:ea typeface="MS Gothic"/>
                          <a:cs typeface="+mn-cs"/>
                        </a:rPr>
                        <a:t>64-QAM</a:t>
                      </a:r>
                      <a:endParaRPr kumimoji="0" lang="zh-CN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/>
                        <a:ea typeface="MS Gothic"/>
                        <a:cs typeface="+mn-cs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/>
                          <a:ea typeface="MS Gothic"/>
                          <a:cs typeface="+mn-cs"/>
                        </a:rPr>
                        <a:t>6</a:t>
                      </a:r>
                      <a:endParaRPr kumimoji="0" lang="zh-CN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/>
                        <a:ea typeface="MS Gothic"/>
                        <a:cs typeface="+mn-cs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879198"/>
                  </a:ext>
                </a:extLst>
              </a:tr>
              <a:tr h="22032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18</a:t>
                      </a:r>
                      <a:endParaRPr lang="zh-CN" altLang="en-US" sz="11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/>
                          <a:ea typeface="MS Gothic"/>
                          <a:cs typeface="+mn-cs"/>
                        </a:rPr>
                        <a:t>64-QAM</a:t>
                      </a:r>
                      <a:endParaRPr kumimoji="0" lang="zh-CN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/>
                        <a:ea typeface="MS Gothic"/>
                        <a:cs typeface="+mn-cs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/>
                          <a:ea typeface="MS Gothic"/>
                          <a:cs typeface="+mn-cs"/>
                        </a:rPr>
                        <a:t>6</a:t>
                      </a:r>
                      <a:endParaRPr kumimoji="0" lang="zh-CN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/>
                        <a:ea typeface="MS Gothic"/>
                        <a:cs typeface="+mn-cs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3218677"/>
                  </a:ext>
                </a:extLst>
              </a:tr>
              <a:tr h="22032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19</a:t>
                      </a:r>
                      <a:endParaRPr lang="zh-CN" altLang="en-US" sz="11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/>
                          <a:ea typeface="MS Gothic"/>
                          <a:cs typeface="+mn-cs"/>
                        </a:rPr>
                        <a:t>64-QAM</a:t>
                      </a:r>
                      <a:endParaRPr kumimoji="0" lang="zh-CN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/>
                        <a:ea typeface="MS Gothic"/>
                        <a:cs typeface="+mn-cs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/>
                          <a:ea typeface="MS Gothic"/>
                          <a:cs typeface="+mn-cs"/>
                        </a:rPr>
                        <a:t>6</a:t>
                      </a:r>
                      <a:endParaRPr kumimoji="0" lang="zh-CN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/>
                        <a:ea typeface="MS Gothic"/>
                        <a:cs typeface="+mn-cs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885500"/>
                  </a:ext>
                </a:extLst>
              </a:tr>
              <a:tr h="22032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20</a:t>
                      </a:r>
                      <a:endParaRPr lang="zh-CN" altLang="en-US" sz="11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/>
                          <a:ea typeface="MS Gothic"/>
                          <a:cs typeface="+mn-cs"/>
                        </a:rPr>
                        <a:t>64-QAM</a:t>
                      </a:r>
                      <a:endParaRPr kumimoji="0" lang="zh-CN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/>
                        <a:ea typeface="MS Gothic"/>
                        <a:cs typeface="+mn-cs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/>
                          <a:ea typeface="MS Gothic"/>
                          <a:cs typeface="+mn-cs"/>
                        </a:rPr>
                        <a:t>6</a:t>
                      </a:r>
                      <a:endParaRPr kumimoji="0" lang="zh-CN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/>
                        <a:ea typeface="MS Gothic"/>
                        <a:cs typeface="+mn-cs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4081090"/>
                  </a:ext>
                </a:extLst>
              </a:tr>
            </a:tbl>
          </a:graphicData>
        </a:graphic>
      </p:graphicFrame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883DB6A-BD5B-493F-957E-CDEF10AD5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2784" y="1532832"/>
            <a:ext cx="3017519" cy="435416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 sz="2000" b="0" dirty="0">
                <a:latin typeface="+mj-lt"/>
                <a:ea typeface="微软雅黑" panose="020B0503020204020204" pitchFamily="34" charset="-122"/>
              </a:rPr>
              <a:t>The suggested MCS table includes four modulation types, namely, BPSK, QPSK, 16-QAM, 64-QAM modulations.</a:t>
            </a:r>
          </a:p>
          <a:p>
            <a:pPr marL="0" indent="0"/>
            <a:endParaRPr lang="en-US" altLang="zh-CN" sz="2000" b="0" dirty="0">
              <a:latin typeface="+mj-lt"/>
              <a:ea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000" b="0" dirty="0">
                <a:latin typeface="+mj-lt"/>
                <a:ea typeface="微软雅黑" panose="020B0503020204020204" pitchFamily="34" charset="-122"/>
              </a:rPr>
              <a:t>64-QAM modulation needs to be supported.</a:t>
            </a:r>
          </a:p>
          <a:p>
            <a:pPr marL="0" indent="0"/>
            <a:endParaRPr lang="en-US" altLang="zh-CN" sz="2000" b="0" dirty="0">
              <a:latin typeface="+mj-lt"/>
              <a:ea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000" b="0" dirty="0">
                <a:latin typeface="+mj-lt"/>
                <a:ea typeface="微软雅黑" panose="020B0503020204020204" pitchFamily="34" charset="-122"/>
              </a:rPr>
              <a:t>Higher-order modulations and different code rates need to be discussed.</a:t>
            </a:r>
          </a:p>
        </p:txBody>
      </p:sp>
    </p:spTree>
    <p:extLst>
      <p:ext uri="{BB962C8B-B14F-4D97-AF65-F5344CB8AC3E}">
        <p14:creationId xmlns:p14="http://schemas.microsoft.com/office/powerpoint/2010/main" val="235356454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自定义 5">
      <a:dk1>
        <a:sysClr val="windowText" lastClr="000000"/>
      </a:dk1>
      <a:lt1>
        <a:srgbClr val="000000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 Theme">
      <a:majorFont>
        <a:latin typeface="Times New Roman"/>
        <a:ea typeface="MS Gothic"/>
        <a:cs typeface=""/>
      </a:majorFont>
      <a:minorFont>
        <a:latin typeface="Times New Roman"/>
        <a:ea typeface="MS Gothi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  <a:ea typeface="MS Gothic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  <a:ea typeface="MS Gothic" charset="-128"/>
          </a:defRPr>
        </a:defPPr>
      </a:lstStyle>
    </a:lnDef>
    <a:txDef>
      <a:spPr>
        <a:noFill/>
      </a:spPr>
      <a:bodyPr wrap="square" rtlCol="0">
        <a:spAutoFit/>
      </a:bodyPr>
      <a:lstStyle>
        <a:defPPr algn="l">
          <a:defRPr dirty="0" smtClean="0">
            <a:solidFill>
              <a:schemeClr val="tx1"/>
            </a:solidFill>
          </a:defRPr>
        </a:defPPr>
      </a:lstStyle>
    </a:tx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" id="{6F2D85B4-B705-4018-9CF0-E6E4BD03567D}" vid="{6A25E773-D890-44CD-BA7F-9C3E9F9CAE58}"/>
    </a:ext>
  </a:extLst>
</a:theme>
</file>

<file path=ppt/theme/theme2.xml><?xml version="1.0" encoding="utf-8"?>
<a:theme xmlns:a="http://schemas.openxmlformats.org/drawingml/2006/main" name="59_内容Copytext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2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11811</TotalTime>
  <Words>538</Words>
  <Application>Microsoft Office PowerPoint</Application>
  <PresentationFormat>全屏显示(4:3)</PresentationFormat>
  <Paragraphs>178</Paragraphs>
  <Slides>12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5" baseType="lpstr">
      <vt:lpstr>Arial Unicode MS</vt:lpstr>
      <vt:lpstr>FrutigerNext LT Light</vt:lpstr>
      <vt:lpstr>MS Gothic</vt:lpstr>
      <vt:lpstr>ＭＳ Ｐゴシック</vt:lpstr>
      <vt:lpstr>黑体</vt:lpstr>
      <vt:lpstr>宋体</vt:lpstr>
      <vt:lpstr>微软雅黑</vt:lpstr>
      <vt:lpstr>微软雅黑</vt:lpstr>
      <vt:lpstr>Arial</vt:lpstr>
      <vt:lpstr>Calibri</vt:lpstr>
      <vt:lpstr>Times New Roman</vt:lpstr>
      <vt:lpstr>Office Theme</vt:lpstr>
      <vt:lpstr>59_内容Copytext </vt:lpstr>
      <vt:lpstr>WI: SLB-mmW Meeting #  Spatial Streams &amp; MCS</vt:lpstr>
      <vt:lpstr>Contents</vt:lpstr>
      <vt:lpstr>Spatial Streams </vt:lpstr>
      <vt:lpstr>Spatial Streams</vt:lpstr>
      <vt:lpstr>Spatial Streams - Structure 1</vt:lpstr>
      <vt:lpstr>PowerPoint 演示文稿</vt:lpstr>
      <vt:lpstr>MCS </vt:lpstr>
      <vt:lpstr>MCS (Modulation and Coding Scheme)</vt:lpstr>
      <vt:lpstr>Suggested MCS Table</vt:lpstr>
      <vt:lpstr>Discussions</vt:lpstr>
      <vt:lpstr>Next Steps</vt:lpstr>
      <vt:lpstr>Thank you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WI: SLB-mmW Meeting # Agenda</dc:title>
  <dc:creator>Dor Chay</dc:creator>
  <cp:lastModifiedBy>yangxiuzhu</cp:lastModifiedBy>
  <cp:revision>240</cp:revision>
  <dcterms:created xsi:type="dcterms:W3CDTF">2024-10-30T02:35:12Z</dcterms:created>
  <dcterms:modified xsi:type="dcterms:W3CDTF">2025-01-13T02:47:16Z</dcterms:modified>
</cp:coreProperties>
</file>