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257" r:id="rId2"/>
    <p:sldId id="283" r:id="rId3"/>
    <p:sldId id="284" r:id="rId4"/>
    <p:sldId id="277" r:id="rId5"/>
    <p:sldId id="270" r:id="rId6"/>
    <p:sldId id="2147475005" r:id="rId7"/>
    <p:sldId id="266" r:id="rId8"/>
    <p:sldId id="2147475000" r:id="rId9"/>
    <p:sldId id="1113" r:id="rId10"/>
    <p:sldId id="1112" r:id="rId11"/>
    <p:sldId id="1107" r:id="rId12"/>
    <p:sldId id="1108" r:id="rId13"/>
    <p:sldId id="2147475006" r:id="rId14"/>
    <p:sldId id="301" r:id="rId15"/>
    <p:sldId id="2147475004" r:id="rId16"/>
    <p:sldId id="2147475001" r:id="rId17"/>
    <p:sldId id="2147475007" r:id="rId18"/>
    <p:sldId id="291" r:id="rId19"/>
    <p:sldId id="2147475003" r:id="rId20"/>
    <p:sldId id="31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35B6E-782B-4F95-A93B-8E9FC211A30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8DD46-F909-4543-841B-8D7561CCAF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5763" y="701675"/>
            <a:ext cx="61610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4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5763" y="701675"/>
            <a:ext cx="61610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922005" indent="-35461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418469" indent="-28369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985857" indent="-28369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553246" indent="-283694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3120634" indent="-2836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3688022" indent="-2836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4255409" indent="-2836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4822798" indent="-2836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71B6C3-AC05-4ABD-8A50-99AE611C3B2A}" type="slidenum">
              <a:rPr lang="zh-CN" altLang="en-US" sz="1500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zh-CN" sz="1500">
              <a:ea typeface="MS PGothic" panose="020B0600070205080204" pitchFamily="34" charset="-128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4955" y="5713333"/>
            <a:ext cx="6279642" cy="541263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29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5763" y="701675"/>
            <a:ext cx="61610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4725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8727"/>
            <a:ext cx="9144000" cy="15712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FD7B-9B53-1941-B29E-433922950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15859"/>
            <a:ext cx="2743200" cy="205618"/>
          </a:xfrm>
        </p:spPr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15859"/>
            <a:ext cx="4114800" cy="205618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15859"/>
            <a:ext cx="2743200" cy="205618"/>
          </a:xfrm>
        </p:spPr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C8C48-817B-4F53-AAB7-CB4634C882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" y="162854"/>
            <a:ext cx="533644" cy="3651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710D99-8B57-4A90-9219-F73EEE91C037}"/>
              </a:ext>
            </a:extLst>
          </p:cNvPr>
          <p:cNvCxnSpPr/>
          <p:nvPr userDrawn="1"/>
        </p:nvCxnSpPr>
        <p:spPr>
          <a:xfrm>
            <a:off x="478395" y="593452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76D25B-EF96-4AA1-89E8-8BDAE97ADD8B}"/>
              </a:ext>
            </a:extLst>
          </p:cNvPr>
          <p:cNvCxnSpPr/>
          <p:nvPr userDrawn="1"/>
        </p:nvCxnSpPr>
        <p:spPr>
          <a:xfrm>
            <a:off x="478395" y="6473468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3BAD75D-E88F-464A-ABA4-52035994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4"/>
            <a:ext cx="10515600" cy="477288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967-BBBE-264A-9815-75B4B1C997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2493732"/>
            <a:ext cx="10515600" cy="152363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67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981201"/>
            <a:ext cx="5077884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981201"/>
            <a:ext cx="508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88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3195"/>
            <a:ext cx="10515600" cy="49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4079"/>
            <a:ext cx="10515600" cy="477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6276E4F-1B6F-974D-853F-5F8BAC165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63" r:id="rId6"/>
  </p:sldLayoutIdLst>
  <p:hf hdr="0" ftr="0"/>
  <p:txStyles>
    <p:titleStyle>
      <a:lvl1pPr indent="0" algn="l" defTabSz="913765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sz="2400" b="1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Clr>
          <a:srgbClr val="1F8066"/>
        </a:buClr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23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0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5995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67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mi.jamsa@huawei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A94D8-97DB-4815-A9B8-CADF1AA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F2E97-7878-47EE-83DF-61CEE43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2E8CB8D-3029-4278-91C9-9FFC841329DF}"/>
              </a:ext>
            </a:extLst>
          </p:cNvPr>
          <p:cNvSpPr txBox="1">
            <a:spLocks/>
          </p:cNvSpPr>
          <p:nvPr/>
        </p:nvSpPr>
        <p:spPr>
          <a:xfrm>
            <a:off x="838200" y="707368"/>
            <a:ext cx="10515600" cy="494609"/>
          </a:xfrm>
          <a:prstGeom prst="rect">
            <a:avLst/>
          </a:prstGeom>
        </p:spPr>
        <p:txBody>
          <a:bodyPr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dirty="0"/>
              <a:t>iSLA-2025-(G##)-####-R##-WID.pptx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BD0ED1-D460-4F51-A308-63CAFD62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65649"/>
              </p:ext>
            </p:extLst>
          </p:nvPr>
        </p:nvGraphicFramePr>
        <p:xfrm>
          <a:off x="1606216" y="3800609"/>
          <a:ext cx="8849226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9742">
                  <a:extLst>
                    <a:ext uri="{9D8B030D-6E8A-4147-A177-3AD203B41FA5}">
                      <a16:colId xmlns:a16="http://schemas.microsoft.com/office/drawing/2014/main" val="1738460972"/>
                    </a:ext>
                  </a:extLst>
                </a:gridCol>
                <a:gridCol w="2949742">
                  <a:extLst>
                    <a:ext uri="{9D8B030D-6E8A-4147-A177-3AD203B41FA5}">
                      <a16:colId xmlns:a16="http://schemas.microsoft.com/office/drawing/2014/main" val="1147359251"/>
                    </a:ext>
                  </a:extLst>
                </a:gridCol>
                <a:gridCol w="2949742">
                  <a:extLst>
                    <a:ext uri="{9D8B030D-6E8A-4147-A177-3AD203B41FA5}">
                      <a16:colId xmlns:a16="http://schemas.microsoft.com/office/drawing/2014/main" val="234541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Affiliation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Contact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Email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Huawei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</a:rPr>
                        <a:t>Technologies.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+mn-lt"/>
                        </a:rPr>
                        <a:t> Co. Ltd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Tommi Jamsa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hlinkClick r:id="rId2"/>
                        </a:rPr>
                        <a:t>tommi.jamsa@huawei.com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6477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8899-523C-443E-9673-3D2A7E009D24}"/>
              </a:ext>
            </a:extLst>
          </p:cNvPr>
          <p:cNvSpPr txBox="1"/>
          <p:nvPr/>
        </p:nvSpPr>
        <p:spPr>
          <a:xfrm>
            <a:off x="2089149" y="1319552"/>
            <a:ext cx="8013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3765">
              <a:spcBef>
                <a:spcPts val="1000"/>
              </a:spcBef>
              <a:buClr>
                <a:srgbClr val="1F8066"/>
              </a:buClr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WI: SLB-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charset="0"/>
                <a:ea typeface="微软雅黑" charset="0"/>
              </a:rPr>
              <a:t>mmW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 Meeting #### </a:t>
            </a:r>
            <a:b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</a:b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SparkLink </a:t>
            </a:r>
            <a:r>
              <a:rPr lang="en-US" altLang="zh-CN" sz="2800" b="1" dirty="0" err="1">
                <a:solidFill>
                  <a:prstClr val="black"/>
                </a:solidFill>
                <a:latin typeface="微软雅黑" charset="0"/>
                <a:ea typeface="微软雅黑" charset="0"/>
              </a:rPr>
              <a:t>mmW</a:t>
            </a:r>
            <a:r>
              <a:rPr lang="en-US" altLang="zh-CN" sz="2800" b="1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 Channel Model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2626DC-0D23-498F-BF0C-83D27C76EAEB}"/>
              </a:ext>
            </a:extLst>
          </p:cNvPr>
          <p:cNvSpPr txBox="1"/>
          <p:nvPr/>
        </p:nvSpPr>
        <p:spPr>
          <a:xfrm>
            <a:off x="2089149" y="2680356"/>
            <a:ext cx="80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Date: 2025 Jan 15-16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559C6A-DB0D-4220-BB44-715E72D59B12}"/>
              </a:ext>
            </a:extLst>
          </p:cNvPr>
          <p:cNvSpPr txBox="1"/>
          <p:nvPr/>
        </p:nvSpPr>
        <p:spPr>
          <a:xfrm>
            <a:off x="1105022" y="3244334"/>
            <a:ext cx="247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Source: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58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81EF-89B0-4C67-B3D2-548570431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mmW Channel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F6B05-7FFF-4143-89AC-75C5AC7B80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dirty="0"/>
              <a:t>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ITU-R IMT-2020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3GPP NR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IEEE 802.11ad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IEEE 802.11ay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IEEE 802.15.3c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ETSI ISG-THz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ETSI ISG-ISAC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ABD2C-0ED7-46B6-A117-DCB676161F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i-FI" sz="2400" dirty="0"/>
              <a:t>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EU: METIS, MiWEBA, mmMAGIC, COST, QuaDRiGA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USA: NYU Wireless, 5G mmWave CM Alliance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China: IMT-2020 5G Promotion Association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Etc.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E693-9871-4CE3-9397-8A453F165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4681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47" y="330868"/>
            <a:ext cx="4448075" cy="1144231"/>
          </a:xfrm>
        </p:spPr>
        <p:txBody>
          <a:bodyPr>
            <a:normAutofit/>
          </a:bodyPr>
          <a:lstStyle/>
          <a:p>
            <a:r>
              <a:rPr lang="sv-SE" dirty="0"/>
              <a:t>IMT-2020 Channel Model</a:t>
            </a:r>
            <a:endParaRPr lang="en-US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719430"/>
            <a:ext cx="138528" cy="27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2" tIns="34281" rIns="68562" bIns="3428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1025" name="Object 1"/>
          <p:cNvGraphicFramePr>
            <a:graphicFrameLocks noChangeAspect="1"/>
          </p:cNvGraphicFramePr>
          <p:nvPr/>
        </p:nvGraphicFramePr>
        <p:xfrm>
          <a:off x="1770104" y="1844755"/>
          <a:ext cx="4898486" cy="3478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311471" imgH="6843626" progId="">
                  <p:embed/>
                </p:oleObj>
              </mc:Choice>
              <mc:Fallback>
                <p:oleObj r:id="rId2" imgW="10311471" imgH="6843626" progId="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104" y="1844755"/>
                        <a:ext cx="4898486" cy="3478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468" y="1767073"/>
            <a:ext cx="3758063" cy="33238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812F2A5-1A7C-4D9E-862A-B0B55AA4BFA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73286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62467"/>
            <a:ext cx="11548534" cy="1430435"/>
          </a:xfrm>
        </p:spPr>
        <p:txBody>
          <a:bodyPr>
            <a:normAutofit/>
          </a:bodyPr>
          <a:lstStyle/>
          <a:p>
            <a:r>
              <a:rPr lang="sv-SE" dirty="0"/>
              <a:t>3GPP Channel Model TR38.901</a:t>
            </a:r>
            <a:br>
              <a:rPr lang="sv-SE" dirty="0"/>
            </a:br>
            <a:r>
              <a:rPr lang="fi-FI" dirty="0"/>
              <a:t>”</a:t>
            </a:r>
            <a:r>
              <a:rPr lang="en-US" dirty="0"/>
              <a:t> Study on channel model for frequencies from 0.5 to 100 GHz</a:t>
            </a:r>
            <a:r>
              <a:rPr lang="fi-FI" dirty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326" y="2360590"/>
            <a:ext cx="10515600" cy="3500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TR38.901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NR Channel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IIOT</a:t>
            </a:r>
          </a:p>
          <a:p>
            <a:pPr marL="0" indent="0">
              <a:buNone/>
            </a:pPr>
            <a:r>
              <a:rPr lang="en-US" dirty="0"/>
              <a:t>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V2X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NTN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Aerial…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719430"/>
            <a:ext cx="138528" cy="27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62" tIns="34281" rIns="68562" bIns="34281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6" name="图片 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01" y="2187665"/>
            <a:ext cx="3758063" cy="33238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31DB39C-07EE-47A1-A5F6-D042D6B55E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564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8000"/>
    </mc:Choice>
    <mc:Fallback xmlns="">
      <p:transition advClick="0" advTm="8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3683-0F10-4D0F-8F79-618142CA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IEEE 802.11ad/ay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D382-FE51-441F-B3CB-7768C897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Designed for 60 GHz band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802.11ad three 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802.11ay much more scenarios, MIMO extension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Quasi-Deterministic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FCD8A-51C5-4FC6-B56C-3B8EC5660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28A99-F1B9-4E3D-BE24-814F6E260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82" y="3694016"/>
            <a:ext cx="8891636" cy="28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9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Comparison of mmW Channel Models (features)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87895"/>
              </p:ext>
            </p:extLst>
          </p:nvPr>
        </p:nvGraphicFramePr>
        <p:xfrm>
          <a:off x="897467" y="1219200"/>
          <a:ext cx="10320866" cy="49969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1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99">
                  <a:extLst>
                    <a:ext uri="{9D8B030D-6E8A-4147-A177-3AD203B41FA5}">
                      <a16:colId xmlns:a16="http://schemas.microsoft.com/office/drawing/2014/main" val="462799136"/>
                    </a:ext>
                  </a:extLst>
                </a:gridCol>
                <a:gridCol w="6123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569267133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526969377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1631607984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3491095521"/>
                    </a:ext>
                  </a:extLst>
                </a:gridCol>
                <a:gridCol w="715042">
                  <a:extLst>
                    <a:ext uri="{9D8B030D-6E8A-4147-A177-3AD203B41FA5}">
                      <a16:colId xmlns:a16="http://schemas.microsoft.com/office/drawing/2014/main" val="3019033068"/>
                    </a:ext>
                  </a:extLst>
                </a:gridCol>
                <a:gridCol w="2504361">
                  <a:extLst>
                    <a:ext uri="{9D8B030D-6E8A-4147-A177-3AD203B41FA5}">
                      <a16:colId xmlns:a16="http://schemas.microsoft.com/office/drawing/2014/main" val="3127002373"/>
                    </a:ext>
                  </a:extLst>
                </a:gridCol>
              </a:tblGrid>
              <a:tr h="46165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Feature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effectLst/>
                        </a:rPr>
                        <a:t>IEEE 802.11ad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IEEE 802.11ay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METIS Model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3GPP TR 38.901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 M.2412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stochastic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map-based hybrid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effectLst/>
                        </a:rPr>
                        <a:t>map-based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stochastic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map-based hybrid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stochastic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map-based hybrid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4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Parametric Model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Ray Based Model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Phased Arrays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4760456"/>
                  </a:ext>
                </a:extLst>
              </a:tr>
              <a:tr h="265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MIMO</a:t>
                      </a:r>
                      <a:endParaRPr lang="en-US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05846767"/>
                  </a:ext>
                </a:extLst>
              </a:tr>
              <a:tr h="2652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massive-MIMO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67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Support spherical waves</a:t>
                      </a:r>
                      <a:endParaRPr lang="en-US" sz="120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>
                          <a:solidFill>
                            <a:schemeClr val="tx1"/>
                          </a:solidFill>
                          <a:latin typeface="+mn-lt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84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 extremely large arrays beyond stationarity interval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-FI" sz="1200" dirty="0">
                          <a:solidFill>
                            <a:schemeClr val="tx1"/>
                          </a:solidFill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sv-SE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idea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Support dual mobility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75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>
                          <a:effectLst/>
                        </a:rPr>
                        <a:t>Support Mesh networks</a:t>
                      </a:r>
                      <a:endParaRPr lang="en-US" sz="120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 3D (elevation)</a:t>
                      </a:r>
                      <a:endParaRPr lang="en-US" sz="120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81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Support </a:t>
                      </a:r>
                      <a:r>
                        <a:rPr lang="en-US" sz="1200" dirty="0" err="1">
                          <a:effectLst/>
                        </a:rPr>
                        <a:t>mmW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yes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2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Dynamic modelling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n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03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effectLst/>
                        </a:rPr>
                        <a:t>Spatial consistency</a:t>
                      </a:r>
                      <a:endParaRPr lang="en-US" sz="12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limited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partial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partial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0B013C7-29F1-4380-AD38-A96D56195EA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5797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Comparison of Channel Models (maturity)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0" y="1981200"/>
          <a:ext cx="7770812" cy="36875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09578">
                  <a:extLst>
                    <a:ext uri="{9D8B030D-6E8A-4147-A177-3AD203B41FA5}">
                      <a16:colId xmlns:a16="http://schemas.microsoft.com/office/drawing/2014/main" val="571839853"/>
                    </a:ext>
                  </a:extLst>
                </a:gridCol>
              </a:tblGrid>
              <a:tr h="814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dirty="0">
                          <a:effectLst/>
                        </a:rPr>
                        <a:t>Channel Model</a:t>
                      </a:r>
                      <a:endParaRPr lang="en-US" sz="16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Maturity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>
                          <a:effectLst/>
                        </a:rPr>
                        <a:t>IEEE 802.11ad</a:t>
                      </a:r>
                      <a:endParaRPr lang="en-US" sz="16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Mature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Medium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>
                          <a:effectLst/>
                        </a:rPr>
                        <a:t>IEEE 802.11ay</a:t>
                      </a:r>
                      <a:endParaRPr lang="en-US" sz="16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802.11bq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Under development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N/A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METIS stochastic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46913828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METIS map-based hybrid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8325457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METIS map-based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Very high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72923856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3GPP TR38.901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ITU-R M.2412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Mature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205E35-EC5F-4999-BA1B-72CA6B37490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955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Comparison of Channel Models (scenarios)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09801" y="1981201"/>
          <a:ext cx="7770813" cy="2927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86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147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dirty="0">
                          <a:effectLst/>
                        </a:rPr>
                        <a:t>Channel Model</a:t>
                      </a:r>
                      <a:endParaRPr lang="en-US" sz="16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Scenarios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>
                          <a:effectLst/>
                        </a:rPr>
                        <a:t>IEEE 802.11ad</a:t>
                      </a:r>
                      <a:endParaRPr lang="en-US" sz="16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Conference Room, Cubicle Environment, Living Room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>
                          <a:effectLst/>
                        </a:rPr>
                        <a:t>IEEE 802.11ay</a:t>
                      </a:r>
                      <a:endParaRPr lang="en-US" sz="16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MIMO extension to 11ad; Open Area Outdoor Hotspot, Outdoor Street Canyon, Large Hotel Lobby, NLOS, Ultra-Short Range, Data center, D2D Communications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METIS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dirty="0"/>
                        <a:t>Dense urban, Urban Micro, Urban Macro, Rural, Office, Shopping Mall, Highway, Open Air Festival, Stadium</a:t>
                      </a:r>
                      <a:endParaRPr lang="en-US" sz="16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3GPP TR38.901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UMi – Street Canyon, UMa, RMa, InO, InF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3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ITU-R M.2412</a:t>
                      </a:r>
                      <a:endParaRPr lang="en-US" sz="16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fi-FI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InH, UMa, UMi, RMa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83C4174E-A3E3-4137-A3B2-42E4233E73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3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Comparison of mmW Channel Models </a:t>
            </a:r>
            <a:br>
              <a:rPr lang="sv-SE" dirty="0"/>
            </a:br>
            <a:r>
              <a:rPr lang="sv-SE" dirty="0"/>
              <a:t>(key parameters)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936264"/>
              </p:ext>
            </p:extLst>
          </p:nvPr>
        </p:nvGraphicFramePr>
        <p:xfrm>
          <a:off x="838200" y="1617133"/>
          <a:ext cx="10600270" cy="30478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0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396">
                  <a:extLst>
                    <a:ext uri="{9D8B030D-6E8A-4147-A177-3AD203B41FA5}">
                      <a16:colId xmlns:a16="http://schemas.microsoft.com/office/drawing/2014/main" val="462799136"/>
                    </a:ext>
                  </a:extLst>
                </a:gridCol>
                <a:gridCol w="7608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569267133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1526969377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1631607984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3491095521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3019033068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3127002373"/>
                    </a:ext>
                  </a:extLst>
                </a:gridCol>
              </a:tblGrid>
              <a:tr h="480387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Feature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71755" marR="7175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effectLst/>
                        </a:rPr>
                        <a:t>IEEE 802.11ad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IEEE 802.11ay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METIS Model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3GPP TR 38.901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ITU M.2412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2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stochastic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map-based hybrid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effectLst/>
                        </a:rPr>
                        <a:t>map-based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stochastic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map-based hybrid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stochastic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map-based hybrid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Frequency Range (GHz)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60 – 66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effectLst/>
                        </a:rPr>
                        <a:t>60 – 66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 to 70 GHz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 to 100 GHz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MS Gothic"/>
                          <a:cs typeface="+mn-cs"/>
                        </a:rPr>
                        <a:t>0.5 – 100GHz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i-FI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 – 100GHz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7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Bandwidth (MHz)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2000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2000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100 MHz &lt;  6 GHz,</a:t>
                      </a:r>
                      <a:endParaRPr lang="en-US" sz="14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 GHz @ 60 GHz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9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10 % of the centre frequency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</a:rPr>
                        <a:t>10 % of the centre frequency, but less than 2 GHz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effectLst/>
                        </a:rPr>
                        <a:t>10 % of the centre frequency, but less than 2 GHz</a:t>
                      </a:r>
                      <a:endParaRPr lang="en-US" sz="1400" dirty="0">
                        <a:effectLst/>
                        <a:latin typeface="Arial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9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(m)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300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4706941"/>
                  </a:ext>
                </a:extLst>
              </a:tr>
              <a:tr h="2759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Scenarios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10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3*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3*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unlimited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fi-FI" sz="14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4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/>
                          <a:cs typeface="Times New Roman"/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147604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A3B48C5-47C3-4A60-8E6A-1CC3B4C5DEE2}"/>
              </a:ext>
            </a:extLst>
          </p:cNvPr>
          <p:cNvSpPr txBox="1"/>
          <p:nvPr/>
        </p:nvSpPr>
        <p:spPr>
          <a:xfrm>
            <a:off x="5319151" y="4877405"/>
            <a:ext cx="2492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sz="1100" dirty="0"/>
              <a:t>* 9 scenarios, but only 3 supports mmW.</a:t>
            </a:r>
            <a:endParaRPr lang="en-US" sz="11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AF0D244-CDDE-4907-A421-354C2D6BEC6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389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6529-8606-4502-8C78-845CCDCA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B5D18-A128-4C8A-9763-E97484452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/>
              <a:t>Group to decide the channel model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/>
              <a:t>Recommendation</a:t>
            </a:r>
          </a:p>
          <a:p>
            <a:pPr marL="400050">
              <a:buFont typeface="Arial" panose="020B0604020202020204" pitchFamily="34" charset="0"/>
              <a:buChar char="•"/>
            </a:pPr>
            <a:r>
              <a:rPr lang="en-US" sz="2000" b="0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5EE16-6543-4DB2-829A-B6A6E8D777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531E8A9-55B8-4DC6-9BD6-597FF4047C5A}"/>
              </a:ext>
            </a:extLst>
          </p:cNvPr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224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4DFD-8873-49D5-ABF0-536EE572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4001-6784-4687-8EB8-0D597CE4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534" y="1668380"/>
            <a:ext cx="8846080" cy="41132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i-FI" sz="1800" b="0" dirty="0"/>
              <a:t>IEEE P802.11 Wireless LANs, Channel Model for 60 GHz WLAN Systems, IEEE 802.11-09/0334r8, May 2010.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800" b="0" dirty="0"/>
              <a:t>IEEE P801.11 Wireless LANs, Channel Models for IEEE 802.11ay, IEEE 802.11-15/1150r9, May 2016.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800" b="0" dirty="0"/>
              <a:t>ITU-R, Guidelines for evaluation of radio interface technologies for IMT-2020, Report ITU-R M.2412-0 (10/2017).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1800" b="0" dirty="0"/>
              <a:t>3GPP TSG RAN, </a:t>
            </a:r>
            <a:r>
              <a:rPr lang="en-US" sz="1800" b="0" dirty="0"/>
              <a:t>Study on channel model for frequencies from 0.5 to 100 GHz (Release 17), </a:t>
            </a:r>
            <a:r>
              <a:rPr lang="en-GB" sz="1800" b="0" dirty="0"/>
              <a:t>3GPP TR 38.901 V17.1.0 (2023-12).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dirty="0"/>
              <a:t>Y. </a:t>
            </a:r>
            <a:r>
              <a:rPr lang="en-US" sz="1800" b="0" dirty="0" err="1"/>
              <a:t>Koda</a:t>
            </a:r>
            <a:r>
              <a:rPr lang="en-US" sz="1800" b="0" dirty="0"/>
              <a:t>, R. Ouyang, N. </a:t>
            </a:r>
            <a:r>
              <a:rPr lang="en-US" sz="1800" b="0" dirty="0" err="1"/>
              <a:t>Ohmi</a:t>
            </a:r>
            <a:r>
              <a:rPr lang="en-US" sz="1800" b="0" dirty="0"/>
              <a:t>, and H. Harada, </a:t>
            </a:r>
            <a:r>
              <a:rPr lang="fi-FI" sz="1800" b="0" dirty="0"/>
              <a:t>”</a:t>
            </a:r>
            <a:r>
              <a:rPr lang="en-US" sz="1800" b="0" dirty="0"/>
              <a:t>Survey, Taxonomy, and Unification of Standard </a:t>
            </a:r>
            <a:r>
              <a:rPr lang="en-US" sz="1800" b="0" dirty="0" err="1"/>
              <a:t>mmWave</a:t>
            </a:r>
            <a:r>
              <a:rPr lang="en-US" sz="1800" b="0" dirty="0"/>
              <a:t> Channel Models for WPAN, WLAN, and Cellular Systems in 6G”, pp. 44-52, </a:t>
            </a:r>
            <a:r>
              <a:rPr lang="fr-FR" sz="1800" b="0" dirty="0"/>
              <a:t>IEEE Communications Standards Magazine, </a:t>
            </a:r>
            <a:r>
              <a:rPr lang="fr-FR" sz="1800" b="0" dirty="0" err="1"/>
              <a:t>September</a:t>
            </a:r>
            <a:r>
              <a:rPr lang="fr-FR" sz="1800" b="0" dirty="0"/>
              <a:t> 2024.</a:t>
            </a:r>
            <a:endParaRPr lang="en-US" sz="1800" b="0" dirty="0"/>
          </a:p>
          <a:p>
            <a:pPr>
              <a:buFont typeface="Arial" panose="020B0604020202020204" pitchFamily="34" charset="0"/>
              <a:buChar char="•"/>
            </a:pPr>
            <a:endParaRPr lang="en-US" sz="1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207FF-CDCB-435F-8454-BAC176CB2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434FBE2-B77E-4CB9-A787-FF37F9C7C96D}"/>
              </a:ext>
            </a:extLst>
          </p:cNvPr>
          <p:cNvSpPr txBox="1">
            <a:spLocks/>
          </p:cNvSpPr>
          <p:nvPr/>
        </p:nvSpPr>
        <p:spPr>
          <a:xfrm>
            <a:off x="8763000" y="65087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zh-CN"/>
            </a:defPPr>
            <a:lvl1pPr marL="0" algn="r" defTabSz="914400" rtl="0" eaLnBrk="1" latinLnBrk="0" hangingPunct="1">
              <a:defRPr sz="600" kern="12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907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47915"/>
            <a:ext cx="7770813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Requirements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Available Channel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High-Level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Proposal</a:t>
            </a:r>
          </a:p>
          <a:p>
            <a:pPr marL="0" indent="0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5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46313" y="2906714"/>
            <a:ext cx="7772400" cy="136207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7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C6A9-20C4-440F-BC51-97DC4C9B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7AE7-F661-4AD4-9210-88B6E569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799" y="1647915"/>
            <a:ext cx="7866994" cy="4494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i-FI" sz="2000" b="0" dirty="0"/>
              <a:t>C</a:t>
            </a:r>
            <a:r>
              <a:rPr lang="en-US" sz="2000" b="0" dirty="0" err="1"/>
              <a:t>hannel</a:t>
            </a:r>
            <a:r>
              <a:rPr lang="en-US" sz="2000" b="0" dirty="0"/>
              <a:t> model for SparkLink </a:t>
            </a:r>
            <a:r>
              <a:rPr lang="en-US" sz="2000" b="0" dirty="0" err="1"/>
              <a:t>mmW</a:t>
            </a:r>
            <a:r>
              <a:rPr lang="en-US" sz="2000" b="0" dirty="0"/>
              <a:t> performance evaluation is needed.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000" b="0" dirty="0"/>
              <a:t>L</a:t>
            </a:r>
            <a:r>
              <a:rPr lang="en-US" sz="2000" b="0" dirty="0"/>
              <a:t>ow frequency (below 7 GHz) performance differs from 60 GHz significantly.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b="0" dirty="0"/>
              <a:t>P</a:t>
            </a:r>
            <a:r>
              <a:rPr lang="en-US" sz="1600" b="0" dirty="0" err="1"/>
              <a:t>ath</a:t>
            </a:r>
            <a:r>
              <a:rPr lang="en-US" sz="1600" b="0" dirty="0"/>
              <a:t> loss is much higher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b="0" dirty="0"/>
              <a:t>Penetration loss is much higher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b="0" dirty="0"/>
              <a:t>Reflection loss is almost equal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b="0" dirty="0"/>
              <a:t>Diffraction loss is much higher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i-FI" sz="1600" b="0" dirty="0"/>
              <a:t>Scattering depends on the material roughness and size</a:t>
            </a:r>
            <a:endParaRPr lang="en-US" sz="16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fi-FI" sz="2000" b="0" dirty="0"/>
              <a:t>We compare different models an propose the most suitable one.</a:t>
            </a:r>
            <a:endParaRPr lang="en-US" sz="2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DDC63-61E8-46BF-8AB2-D49AECFC17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91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 bwMode="auto">
          <a:xfrm flipV="1">
            <a:off x="3575720" y="908720"/>
            <a:ext cx="4176464" cy="4896544"/>
          </a:xfrm>
          <a:prstGeom prst="line">
            <a:avLst/>
          </a:prstGeom>
          <a:noFill/>
          <a:ln w="25400">
            <a:solidFill>
              <a:schemeClr val="bg2">
                <a:lumMod val="20000"/>
                <a:lumOff val="8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3575720" y="2348880"/>
            <a:ext cx="4176464" cy="3456384"/>
          </a:xfrm>
          <a:prstGeom prst="line">
            <a:avLst/>
          </a:prstGeom>
          <a:noFill/>
          <a:ln w="25400">
            <a:solidFill>
              <a:schemeClr val="bg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94" y="761431"/>
            <a:ext cx="5034423" cy="1065213"/>
          </a:xfrm>
        </p:spPr>
        <p:txBody>
          <a:bodyPr/>
          <a:lstStyle/>
          <a:p>
            <a:r>
              <a:rPr lang="sv-SE" dirty="0"/>
              <a:t>Free Space Path Loss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75720" y="5805264"/>
            <a:ext cx="5112568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575720" y="2492896"/>
            <a:ext cx="8384" cy="332075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423592" y="2132857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Path loss PL[</a:t>
            </a:r>
            <a:r>
              <a:rPr lang="sv-SE" sz="1200" i="1" dirty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] = 10log(PT/PR)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0217" y="5877273"/>
            <a:ext cx="1208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distance [log(</a:t>
            </a:r>
            <a:r>
              <a:rPr lang="sv-SE" sz="12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)]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9218" y="2307360"/>
            <a:ext cx="27363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040216" y="908720"/>
          <a:ext cx="1346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040" imgH="495000" progId="Equation.3">
                  <p:embed/>
                </p:oleObj>
              </mc:Choice>
              <mc:Fallback>
                <p:oleObj name="Equation" r:id="rId3" imgW="1346040" imgH="4950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908720"/>
                        <a:ext cx="1346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8040216" y="1556792"/>
          <a:ext cx="1866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66600" imgH="482400" progId="Equation.3">
                  <p:embed/>
                </p:oleObj>
              </mc:Choice>
              <mc:Fallback>
                <p:oleObj name="Equation" r:id="rId5" imgW="1866600" imgH="482400" progId="Equation.3">
                  <p:embed/>
                  <p:pic>
                    <p:nvPicPr>
                      <p:cNvPr id="16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1556792"/>
                        <a:ext cx="18669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040216" y="2276872"/>
          <a:ext cx="762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61760" imgH="215640" progId="Equation.3">
                  <p:embed/>
                </p:oleObj>
              </mc:Choice>
              <mc:Fallback>
                <p:oleObj name="Equation" r:id="rId7" imgW="761760" imgH="215640" progId="Equation.3">
                  <p:embed/>
                  <p:pic>
                    <p:nvPicPr>
                      <p:cNvPr id="18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2276872"/>
                        <a:ext cx="7620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8040216" y="2708920"/>
          <a:ext cx="157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640" imgH="431640" progId="Equation.3">
                  <p:embed/>
                </p:oleObj>
              </mc:Choice>
              <mc:Fallback>
                <p:oleObj name="Equation" r:id="rId9" imgW="1574640" imgH="431640" progId="Equation.3">
                  <p:embed/>
                  <p:pic>
                    <p:nvPicPr>
                      <p:cNvPr id="19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2708920"/>
                        <a:ext cx="157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Connector 20"/>
          <p:cNvCxnSpPr/>
          <p:nvPr/>
        </p:nvCxnSpPr>
        <p:spPr bwMode="auto">
          <a:xfrm flipV="1">
            <a:off x="3575720" y="4077072"/>
            <a:ext cx="4176464" cy="1728192"/>
          </a:xfrm>
          <a:prstGeom prst="line">
            <a:avLst/>
          </a:prstGeom>
          <a:noFill/>
          <a:ln w="25400">
            <a:solidFill>
              <a:schemeClr val="bg2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3575720" y="5373216"/>
            <a:ext cx="4176464" cy="432048"/>
          </a:xfrm>
          <a:prstGeom prst="line">
            <a:avLst/>
          </a:prstGeom>
          <a:noFill/>
          <a:ln w="2540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7896201" y="4005065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frequency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Down Arrow 27"/>
          <p:cNvSpPr/>
          <p:nvPr/>
        </p:nvSpPr>
        <p:spPr bwMode="auto">
          <a:xfrm flipV="1">
            <a:off x="7752184" y="3861048"/>
            <a:ext cx="144016" cy="1512168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>
              <a:latin typeface="Arial" charset="0"/>
              <a:ea typeface="宋体" charset="-122"/>
            </a:endParaRPr>
          </a:p>
        </p:txBody>
      </p: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2694E5D0-B93C-4C48-9088-8F4B1A3172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227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633174"/>
            <a:ext cx="7772264" cy="1127157"/>
          </a:xfrm>
        </p:spPr>
        <p:txBody>
          <a:bodyPr/>
          <a:lstStyle/>
          <a:p>
            <a:r>
              <a:rPr lang="sv-SE" sz="2800" dirty="0"/>
              <a:t>Free Space Path Loss and Antenna Aperture</a:t>
            </a:r>
            <a:endParaRPr lang="en-US" sz="28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575720" y="5805264"/>
            <a:ext cx="5112568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575720" y="2492896"/>
            <a:ext cx="8384" cy="332075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3935760" y="2780928"/>
            <a:ext cx="4032448" cy="1368152"/>
          </a:xfrm>
          <a:prstGeom prst="line">
            <a:avLst/>
          </a:prstGeom>
          <a:noFill/>
          <a:ln w="158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2207569" y="2492897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Path loss [</a:t>
            </a:r>
            <a:r>
              <a:rPr lang="sv-SE" sz="1200" i="1" dirty="0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]</a:t>
            </a:r>
            <a:br>
              <a:rPr lang="sv-SE" sz="1200" dirty="0">
                <a:latin typeface="Times New Roman" pitchFamily="18" charset="0"/>
                <a:cs typeface="Times New Roman" pitchFamily="18" charset="0"/>
              </a:rPr>
            </a:b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at a fixed distance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40217" y="5877273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frequency [log(</a:t>
            </a:r>
            <a:r>
              <a:rPr lang="sv-SE" sz="12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v-SE" sz="1200" dirty="0">
                <a:latin typeface="Times New Roman" pitchFamily="18" charset="0"/>
                <a:cs typeface="Times New Roman" pitchFamily="18" charset="0"/>
              </a:rPr>
              <a:t>)]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09875" y="2280873"/>
            <a:ext cx="1923963" cy="553900"/>
          </a:xfrm>
          <a:prstGeom prst="rect">
            <a:avLst/>
          </a:prstGeom>
          <a:blipFill rotWithShape="1"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fi-FI">
                <a:noFill/>
              </a:rPr>
              <a:t> 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8128" y="2132857"/>
            <a:ext cx="1168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”Friis equation”</a:t>
            </a: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5720" y="1448780"/>
            <a:ext cx="2448272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8" name="Group 27"/>
          <p:cNvGrpSpPr/>
          <p:nvPr/>
        </p:nvGrpSpPr>
        <p:grpSpPr>
          <a:xfrm>
            <a:off x="3935760" y="3789040"/>
            <a:ext cx="6366604" cy="360040"/>
            <a:chOff x="2411760" y="3789040"/>
            <a:chExt cx="6366604" cy="360040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2411760" y="4149080"/>
              <a:ext cx="4104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>
              <a:off x="5868144" y="3789040"/>
              <a:ext cx="29102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>
                  <a:latin typeface="Times New Roman" pitchFamily="18" charset="0"/>
                  <a:cs typeface="Times New Roman" pitchFamily="18" charset="0"/>
                </a:rPr>
                <a:t>Constant physical size of TX or RX antenna</a:t>
              </a:r>
              <a:endParaRPr lang="en-US" sz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935761" y="4149080"/>
            <a:ext cx="6461181" cy="1368152"/>
            <a:chOff x="2411760" y="4149080"/>
            <a:chExt cx="6461181" cy="1368152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2411760" y="4149080"/>
              <a:ext cx="4032448" cy="1368152"/>
            </a:xfrm>
            <a:prstGeom prst="line">
              <a:avLst/>
            </a:prstGeom>
            <a:noFill/>
            <a:ln w="15875">
              <a:solidFill>
                <a:srgbClr val="00B05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TextBox 25"/>
            <p:cNvSpPr txBox="1"/>
            <p:nvPr/>
          </p:nvSpPr>
          <p:spPr>
            <a:xfrm>
              <a:off x="5868144" y="5013176"/>
              <a:ext cx="30047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Constant physical size of TX and RX antenna</a:t>
              </a:r>
              <a:endParaRPr lang="en-US" sz="1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320137" y="2996953"/>
            <a:ext cx="305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Constant electrical size of TX and RX antenna</a:t>
            </a:r>
            <a:endParaRPr lang="en-US" sz="1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C5EDB92F-58AE-4DFE-8027-42F47633A2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556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3CD5-8897-4F71-B87A-3CCCD801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SparkLink </a:t>
            </a:r>
            <a:r>
              <a:rPr lang="en-US" dirty="0" err="1"/>
              <a:t>mmW</a:t>
            </a:r>
            <a:r>
              <a:rPr lang="en-US" dirty="0"/>
              <a:t> Channel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F742-400C-4930-B762-6B2DC75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Standardized and Mature (no need to invent the wheel again)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 SparkLink 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P</a:t>
            </a:r>
            <a:r>
              <a:rPr lang="en-US" sz="2400" dirty="0" err="1"/>
              <a:t>ropagation</a:t>
            </a:r>
            <a:r>
              <a:rPr lang="en-US" sz="2400" dirty="0"/>
              <a:t> Scenarios: [Indoor office, Indoor home, Large hall, Ultra-short range, Open area]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Reasonable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 </a:t>
            </a:r>
            <a:r>
              <a:rPr lang="en-US" sz="2400" dirty="0" err="1"/>
              <a:t>mmW</a:t>
            </a:r>
            <a:r>
              <a:rPr lang="en-US" sz="2400" dirty="0"/>
              <a:t> (at least 60 GHz, preferably 10 – 100 GHz)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Support wide bandwidth (up to 2 GHz)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sz="2400" dirty="0"/>
              <a:t>Include path loss, fast fading, and MIMO.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FDDA3-6C8B-4890-885D-CD8D6738D6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101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MIMO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365" y="1853833"/>
            <a:ext cx="2310063" cy="107248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1) Plane wave assumption is not always adequate</a:t>
            </a:r>
            <a:br>
              <a:rPr lang="en-US" sz="1600" dirty="0"/>
            </a:br>
            <a:r>
              <a:rPr lang="sv-SE" sz="1600" dirty="0">
                <a:sym typeface="Wingdings" pitchFamily="2" charset="2"/>
              </a:rPr>
              <a:t> </a:t>
            </a:r>
            <a:r>
              <a:rPr lang="en-US" sz="1600" dirty="0"/>
              <a:t>spherical wave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81" y="3041416"/>
            <a:ext cx="2808312" cy="2690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1D080BC-5FF9-404C-B11A-42A254FF2983}"/>
              </a:ext>
            </a:extLst>
          </p:cNvPr>
          <p:cNvSpPr/>
          <p:nvPr/>
        </p:nvSpPr>
        <p:spPr bwMode="auto">
          <a:xfrm>
            <a:off x="2825955" y="5149273"/>
            <a:ext cx="770021" cy="81245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sz="2400">
              <a:solidFill>
                <a:schemeClr val="bg1"/>
              </a:solidFill>
              <a:latin typeface="Times New Roman" pitchFamily="16" charset="0"/>
              <a:ea typeface="MS Gothic" charset="-128"/>
            </a:endParaRPr>
          </a:p>
        </p:txBody>
      </p:sp>
      <p:pic>
        <p:nvPicPr>
          <p:cNvPr id="8" name="Graphic 7" descr="Wireless router">
            <a:extLst>
              <a:ext uri="{FF2B5EF4-FFF2-40B4-BE49-F238E27FC236}">
                <a16:creationId xmlns:a16="http://schemas.microsoft.com/office/drawing/2014/main" id="{AC6C5D50-4D9A-4BCB-90B5-18D9046F9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5954" y="5149273"/>
            <a:ext cx="565160" cy="56516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31721BA-CF04-4781-A5F6-588EBB7B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30"/>
          <a:stretch>
            <a:fillRect/>
          </a:stretch>
        </p:blipFill>
        <p:spPr bwMode="auto">
          <a:xfrm>
            <a:off x="7929576" y="3542885"/>
            <a:ext cx="3096344" cy="16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EDE944-F038-4C8A-A005-1D8EE1521FF3}"/>
              </a:ext>
            </a:extLst>
          </p:cNvPr>
          <p:cNvSpPr txBox="1"/>
          <p:nvPr/>
        </p:nvSpPr>
        <p:spPr>
          <a:xfrm>
            <a:off x="10022120" y="4887663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100" dirty="0"/>
              <a:t>Source: METIS</a:t>
            </a:r>
            <a:endParaRPr lang="en-US" sz="11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B57346-0120-4240-AFFC-34762F14EED8}"/>
              </a:ext>
            </a:extLst>
          </p:cNvPr>
          <p:cNvSpPr txBox="1">
            <a:spLocks/>
          </p:cNvSpPr>
          <p:nvPr/>
        </p:nvSpPr>
        <p:spPr bwMode="auto">
          <a:xfrm>
            <a:off x="4653807" y="2069483"/>
            <a:ext cx="2884385" cy="24480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2) Spatial Resolution Issue: SCM / WINNER / ITU-R / 3GPP (GSCM) models are not adequate for massive-MIMO. GS</a:t>
            </a:r>
            <a:r>
              <a:rPr lang="sv-SE" sz="1600" kern="0" dirty="0"/>
              <a:t>CM model approximation is ok for small array but not for large array.</a:t>
            </a:r>
            <a:endParaRPr lang="en-US" sz="1600" kern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44A106-05CC-479E-8BA8-10B89FDC4139}"/>
              </a:ext>
            </a:extLst>
          </p:cNvPr>
          <p:cNvSpPr txBox="1">
            <a:spLocks/>
          </p:cNvSpPr>
          <p:nvPr/>
        </p:nvSpPr>
        <p:spPr bwMode="auto">
          <a:xfrm>
            <a:off x="8599851" y="2047332"/>
            <a:ext cx="2310063" cy="107248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1" fontAlgn="base" hangingPunct="1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1" fontAlgn="base" hangingPunct="1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defTabSz="449263" rtl="0" eaLnBrk="1" fontAlgn="base" hangingPunct="1"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16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/>
            <a:r>
              <a:rPr lang="fi-FI" sz="1600" kern="0" dirty="0"/>
              <a:t>3) For very large arrays, the propagation conditions may be different between two ends of the array.</a:t>
            </a:r>
            <a:endParaRPr lang="en-US" sz="1600" kern="0" dirty="0"/>
          </a:p>
          <a:p>
            <a:pPr marL="0" indent="0"/>
            <a:endParaRPr lang="en-US" sz="1600" kern="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81566E9-9241-4113-9CC6-2C44AC0F3AD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hevron 42"/>
          <p:cNvSpPr/>
          <p:nvPr/>
        </p:nvSpPr>
        <p:spPr bwMode="auto">
          <a:xfrm>
            <a:off x="1649564" y="2061382"/>
            <a:ext cx="8934055" cy="28792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ITU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113" name="Flowchart: Document 112">
            <a:extLst>
              <a:ext uri="{FF2B5EF4-FFF2-40B4-BE49-F238E27FC236}">
                <a16:creationId xmlns:a16="http://schemas.microsoft.com/office/drawing/2014/main" id="{35ACD26D-3C3D-4231-ACD6-07E0382D4960}"/>
              </a:ext>
            </a:extLst>
          </p:cNvPr>
          <p:cNvSpPr/>
          <p:nvPr/>
        </p:nvSpPr>
        <p:spPr bwMode="auto">
          <a:xfrm>
            <a:off x="9288607" y="1712691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Aerial</a:t>
            </a:r>
            <a:endParaRPr lang="en-US" sz="800" dirty="0">
              <a:latin typeface="Arial" charset="0"/>
            </a:endParaRPr>
          </a:p>
        </p:txBody>
      </p:sp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14071">
              <a:lnSpc>
                <a:spcPct val="140000"/>
              </a:lnSpc>
              <a:buFont typeface="Wingdings" panose="05000000000000000000" pitchFamily="2" charset="2"/>
              <a:buChar char="Ø"/>
              <a:defRPr sz="2099" b="1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</a:defRPr>
            </a:lvl1pPr>
            <a:lvl2pPr marL="742634" indent="-285628" defTabSz="714071">
              <a:lnSpc>
                <a:spcPct val="140000"/>
              </a:lnSpc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2514" indent="-228503" defTabSz="714071">
              <a:lnSpc>
                <a:spcPct val="140000"/>
              </a:lnSpc>
              <a:buChar char="•"/>
              <a:defRPr sz="1499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599520" indent="-228503" defTabSz="714071">
              <a:lnSpc>
                <a:spcPct val="140000"/>
              </a:lnSpc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6525" indent="-228503" defTabSz="714071">
              <a:lnSpc>
                <a:spcPct val="140000"/>
              </a:lnSpc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3531" indent="-228503" defTabSz="71407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0537" indent="-228503" defTabSz="71407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7543" indent="-228503" defTabSz="71407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4548" indent="-228503" defTabSz="71407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>
              <a:lnSpc>
                <a:spcPct val="85000"/>
              </a:lnSpc>
              <a:buFontTx/>
              <a:buNone/>
            </a:pPr>
            <a:endParaRPr lang="en-GB" altLang="zh-CN" sz="900" b="0" dirty="0">
              <a:latin typeface="FrutigerNext LT Medium" pitchFamily="34" charset="0"/>
              <a:ea typeface="MS PGothic" panose="020B0600070205080204" pitchFamily="34" charset="-128"/>
            </a:endParaRP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1649562" y="1512049"/>
            <a:ext cx="8985518" cy="39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1505" tIns="35752" rIns="71505" bIns="35752"/>
          <a:lstStyle>
            <a:lvl1pPr marL="268288" indent="-268288" defTabSz="714375">
              <a:lnSpc>
                <a:spcPct val="140000"/>
              </a:lnSpc>
              <a:buFont typeface="Wingdings" panose="05000000000000000000" pitchFamily="2" charset="2"/>
              <a:buChar char="Ø"/>
              <a:defRPr sz="2100" b="1">
                <a:solidFill>
                  <a:schemeClr val="tx1"/>
                </a:solidFill>
                <a:latin typeface="Arial" panose="020B0604020202020204" pitchFamily="34" charset="0"/>
                <a:ea typeface="黑体" pitchFamily="49" charset="-122"/>
              </a:defRPr>
            </a:lvl1pPr>
            <a:lvl2pPr marL="742950" indent="-285750" defTabSz="714375">
              <a:lnSpc>
                <a:spcPct val="140000"/>
              </a:lnSpc>
              <a:buChar char="o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2pPr>
            <a:lvl3pPr marL="1143000" indent="-228600" defTabSz="714375">
              <a:lnSpc>
                <a:spcPct val="140000"/>
              </a:lnSpc>
              <a:buChar char="•"/>
              <a:defRPr sz="15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3pPr>
            <a:lvl4pPr marL="1600200" indent="-228600" defTabSz="714375">
              <a:lnSpc>
                <a:spcPct val="140000"/>
              </a:lnSpc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4pPr>
            <a:lvl5pPr marL="2057400" indent="-228600" defTabSz="714375">
              <a:lnSpc>
                <a:spcPct val="140000"/>
              </a:lnSpc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5pPr>
            <a:lvl6pPr marL="2514600" indent="-228600" defTabSz="7143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6pPr>
            <a:lvl7pPr marL="2971800" indent="-228600" defTabSz="7143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7pPr>
            <a:lvl8pPr marL="3429000" indent="-228600" defTabSz="7143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8pPr>
            <a:lvl9pPr marL="3886200" indent="-228600" defTabSz="71437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</a:pPr>
            <a:endParaRPr lang="en-GB" altLang="zh-CN" sz="1400" b="0">
              <a:ea typeface="SimSun" panose="02010600030101010101" pitchFamily="2" charset="-122"/>
            </a:endParaRPr>
          </a:p>
        </p:txBody>
      </p:sp>
      <p:sp>
        <p:nvSpPr>
          <p:cNvPr id="9221" name="DtsShapeName" descr="B1B327C11C875721C612CB@G121DB98@083?1L83?0:KXR@20191730BIHO@]x36937!!!B1@9111B11304B2707C011304B2707C0!!!!!!!!!!!!!!!!!!!!!!!!!!!!!!!!!!!!!!!!!!!!!!!!!!!!83GA[83G@EHCL,G42853@9BIHO@]b68198!!!B1@91075110DD4GG3E2G3118!Nckdbuhwdr!,!Bishruh`o!De3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R" hidden="1"/>
          <p:cNvSpPr>
            <a:spLocks noChangeArrowheads="1"/>
          </p:cNvSpPr>
          <p:nvPr/>
        </p:nvSpPr>
        <p:spPr bwMode="auto">
          <a:xfrm>
            <a:off x="1525787" y="858256"/>
            <a:ext cx="1587" cy="1587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58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69933" tIns="34966" rIns="69933" bIns="34966" anchor="ctr"/>
          <a:lstStyle/>
          <a:p>
            <a:endParaRPr lang="en-US" sz="1799"/>
          </a:p>
        </p:txBody>
      </p:sp>
      <p:sp>
        <p:nvSpPr>
          <p:cNvPr id="7" name="Right Arrow 6"/>
          <p:cNvSpPr/>
          <p:nvPr/>
        </p:nvSpPr>
        <p:spPr>
          <a:xfrm>
            <a:off x="1521548" y="5554657"/>
            <a:ext cx="9180041" cy="431879"/>
          </a:xfrm>
          <a:prstGeom prst="rightArrow">
            <a:avLst>
              <a:gd name="adj1" fmla="val 50000"/>
              <a:gd name="adj2" fmla="val 125812"/>
            </a:avLst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0" rIns="91399" bIns="45700" rtlCol="0" anchor="ctr"/>
          <a:lstStyle/>
          <a:p>
            <a:pPr algn="ctr"/>
            <a:endParaRPr lang="en-US" sz="1599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7286892" y="5648073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2016</a:t>
            </a: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050241" y="5639389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2006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1553610" y="5639389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2002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613427" y="5649329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2012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251978" y="5629209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2004</a:t>
            </a:r>
          </a:p>
        </p:txBody>
      </p:sp>
      <p:sp>
        <p:nvSpPr>
          <p:cNvPr id="16" name="Flowchart: Document 15"/>
          <p:cNvSpPr/>
          <p:nvPr/>
        </p:nvSpPr>
        <p:spPr bwMode="auto">
          <a:xfrm>
            <a:off x="2712945" y="5012559"/>
            <a:ext cx="654918" cy="5038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900">
                <a:latin typeface="Arial" charset="0"/>
                <a:ea typeface="宋体" charset="-122"/>
              </a:rPr>
              <a:t>SCME</a:t>
            </a: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17" name="Flowchart: Document 16"/>
          <p:cNvSpPr/>
          <p:nvPr/>
        </p:nvSpPr>
        <p:spPr bwMode="auto">
          <a:xfrm>
            <a:off x="3504724" y="5012559"/>
            <a:ext cx="654918" cy="5038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900" dirty="0">
                <a:latin typeface="Arial" charset="0"/>
                <a:ea typeface="宋体" charset="-122"/>
              </a:rPr>
              <a:t>WINNER</a:t>
            </a:r>
          </a:p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900">
                <a:latin typeface="Arial" charset="0"/>
                <a:ea typeface="宋体" charset="-122"/>
              </a:rPr>
              <a:t>D5.4</a:t>
            </a: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18" name="Flowchart: Document 17"/>
          <p:cNvSpPr/>
          <p:nvPr/>
        </p:nvSpPr>
        <p:spPr bwMode="auto">
          <a:xfrm>
            <a:off x="4277719" y="5021931"/>
            <a:ext cx="654918" cy="5038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900" dirty="0">
                <a:latin typeface="Arial" charset="0"/>
                <a:ea typeface="宋体" charset="-122"/>
              </a:rPr>
              <a:t>WINNER </a:t>
            </a:r>
            <a:r>
              <a:rPr lang="sv-SE" sz="900">
                <a:latin typeface="Arial" charset="0"/>
                <a:ea typeface="宋体" charset="-122"/>
              </a:rPr>
              <a:t>II D1.1.2</a:t>
            </a: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3875253" y="5648073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2008</a:t>
            </a:r>
          </a:p>
        </p:txBody>
      </p:sp>
      <p:sp>
        <p:nvSpPr>
          <p:cNvPr id="21" name="Flowchart: Document 20"/>
          <p:cNvSpPr/>
          <p:nvPr/>
        </p:nvSpPr>
        <p:spPr bwMode="auto">
          <a:xfrm>
            <a:off x="5295106" y="5022189"/>
            <a:ext cx="654918" cy="5038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900" dirty="0">
                <a:latin typeface="Arial" charset="0"/>
                <a:ea typeface="宋体" charset="-122"/>
              </a:rPr>
              <a:t>WINNER+ D5.3</a:t>
            </a: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771568" y="5648073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2010</a:t>
            </a:r>
          </a:p>
        </p:txBody>
      </p:sp>
      <p:sp>
        <p:nvSpPr>
          <p:cNvPr id="24" name="Flowchart: Document 23"/>
          <p:cNvSpPr/>
          <p:nvPr/>
        </p:nvSpPr>
        <p:spPr bwMode="auto">
          <a:xfrm>
            <a:off x="8365461" y="5012559"/>
            <a:ext cx="654918" cy="50385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900">
                <a:latin typeface="Arial" charset="0"/>
                <a:ea typeface="宋体" charset="-122"/>
              </a:rPr>
              <a:t>METIS D1.4</a:t>
            </a: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25" name="Flowchart: Document 24"/>
          <p:cNvSpPr/>
          <p:nvPr/>
        </p:nvSpPr>
        <p:spPr bwMode="auto">
          <a:xfrm>
            <a:off x="5038314" y="1382861"/>
            <a:ext cx="291075" cy="287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99118" y="1310881"/>
            <a:ext cx="76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report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2712947" y="4364739"/>
            <a:ext cx="1030593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WINNER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513392" y="1075204"/>
            <a:ext cx="473510" cy="14396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  <a:ea typeface="宋体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81769" y="1003225"/>
            <a:ext cx="933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project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3745326" y="4371343"/>
            <a:ext cx="1009296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WINNER II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754622" y="4374099"/>
            <a:ext cx="1020133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WINNER+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452783" y="4364739"/>
            <a:ext cx="1393559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METIS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436818" y="5655817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2014</a:t>
            </a:r>
          </a:p>
        </p:txBody>
      </p:sp>
      <p:sp>
        <p:nvSpPr>
          <p:cNvPr id="35" name="Down Arrow 34"/>
          <p:cNvSpPr/>
          <p:nvPr/>
        </p:nvSpPr>
        <p:spPr bwMode="auto">
          <a:xfrm>
            <a:off x="3000867" y="4652660"/>
            <a:ext cx="145537" cy="359899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799" dirty="0">
              <a:latin typeface="Arial" charset="0"/>
              <a:ea typeface="宋体" charset="-122"/>
            </a:endParaRPr>
          </a:p>
        </p:txBody>
      </p:sp>
      <p:sp>
        <p:nvSpPr>
          <p:cNvPr id="36" name="Down Arrow 35"/>
          <p:cNvSpPr/>
          <p:nvPr/>
        </p:nvSpPr>
        <p:spPr bwMode="auto">
          <a:xfrm>
            <a:off x="3720665" y="4652660"/>
            <a:ext cx="145537" cy="359899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  <a:ea typeface="宋体" charset="-122"/>
            </a:endParaRPr>
          </a:p>
        </p:txBody>
      </p:sp>
      <p:sp>
        <p:nvSpPr>
          <p:cNvPr id="37" name="Down Arrow 36"/>
          <p:cNvSpPr/>
          <p:nvPr/>
        </p:nvSpPr>
        <p:spPr bwMode="auto">
          <a:xfrm>
            <a:off x="4565641" y="4662031"/>
            <a:ext cx="145537" cy="359899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  <a:ea typeface="宋体" charset="-122"/>
            </a:endParaRPr>
          </a:p>
        </p:txBody>
      </p:sp>
      <p:sp>
        <p:nvSpPr>
          <p:cNvPr id="38" name="Down Arrow 37"/>
          <p:cNvSpPr/>
          <p:nvPr/>
        </p:nvSpPr>
        <p:spPr bwMode="auto">
          <a:xfrm>
            <a:off x="5541516" y="4662289"/>
            <a:ext cx="145537" cy="359899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  <a:ea typeface="宋体" charset="-122"/>
            </a:endParaRPr>
          </a:p>
        </p:txBody>
      </p:sp>
      <p:sp>
        <p:nvSpPr>
          <p:cNvPr id="39" name="Down Arrow 38"/>
          <p:cNvSpPr/>
          <p:nvPr/>
        </p:nvSpPr>
        <p:spPr bwMode="auto">
          <a:xfrm>
            <a:off x="8615298" y="4652660"/>
            <a:ext cx="145537" cy="359899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  <a:ea typeface="宋体" charset="-122"/>
            </a:endParaRPr>
          </a:p>
        </p:txBody>
      </p:sp>
      <p:sp>
        <p:nvSpPr>
          <p:cNvPr id="40" name="Chevron 39"/>
          <p:cNvSpPr/>
          <p:nvPr/>
        </p:nvSpPr>
        <p:spPr bwMode="auto">
          <a:xfrm>
            <a:off x="1649564" y="2421282"/>
            <a:ext cx="8934055" cy="28792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3GPP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41" name="Chevron 40"/>
          <p:cNvSpPr/>
          <p:nvPr/>
        </p:nvSpPr>
        <p:spPr bwMode="auto">
          <a:xfrm>
            <a:off x="6477911" y="1435103"/>
            <a:ext cx="582149" cy="14396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  <a:buFont typeface="Wingdings" pitchFamily="2" charset="2"/>
              <a:buChar char="n"/>
            </a:pPr>
            <a:endParaRPr lang="en-US" sz="1400">
              <a:cs typeface="Calibri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53749" y="1363123"/>
            <a:ext cx="1275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standardization</a:t>
            </a:r>
            <a:endParaRPr lang="en-US" sz="1400" dirty="0"/>
          </a:p>
        </p:txBody>
      </p:sp>
      <p:sp>
        <p:nvSpPr>
          <p:cNvPr id="44" name="Flowchart: Document 43"/>
          <p:cNvSpPr/>
          <p:nvPr/>
        </p:nvSpPr>
        <p:spPr bwMode="auto">
          <a:xfrm>
            <a:off x="5038314" y="1022961"/>
            <a:ext cx="291075" cy="287920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55469" y="1003224"/>
            <a:ext cx="78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standard</a:t>
            </a:r>
            <a:endParaRPr lang="en-US" sz="1400" dirty="0"/>
          </a:p>
        </p:txBody>
      </p:sp>
      <p:sp>
        <p:nvSpPr>
          <p:cNvPr id="47" name="Chevron 46"/>
          <p:cNvSpPr/>
          <p:nvPr/>
        </p:nvSpPr>
        <p:spPr bwMode="auto">
          <a:xfrm>
            <a:off x="1649564" y="2781181"/>
            <a:ext cx="8934055" cy="28792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IEEE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48" name="Chevron 47"/>
          <p:cNvSpPr/>
          <p:nvPr/>
        </p:nvSpPr>
        <p:spPr bwMode="auto">
          <a:xfrm>
            <a:off x="1649563" y="3141080"/>
            <a:ext cx="4204090" cy="287920"/>
          </a:xfrm>
          <a:prstGeom prst="chevron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WiMAX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49" name="Flowchart: Document 48"/>
          <p:cNvSpPr/>
          <p:nvPr/>
        </p:nvSpPr>
        <p:spPr bwMode="auto">
          <a:xfrm>
            <a:off x="2265288" y="2775328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802.11n</a:t>
            </a:r>
            <a:endParaRPr lang="en-US" sz="800" dirty="0">
              <a:latin typeface="Arial" charset="0"/>
            </a:endParaRPr>
          </a:p>
        </p:txBody>
      </p:sp>
      <p:sp>
        <p:nvSpPr>
          <p:cNvPr id="50" name="Flowchart: Document 49"/>
          <p:cNvSpPr/>
          <p:nvPr/>
        </p:nvSpPr>
        <p:spPr bwMode="auto">
          <a:xfrm>
            <a:off x="3098638" y="2314130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LTE Eval.</a:t>
            </a:r>
            <a:endParaRPr lang="en-US" sz="800" dirty="0">
              <a:latin typeface="Arial" charset="0"/>
            </a:endParaRPr>
          </a:p>
        </p:txBody>
      </p:sp>
      <p:sp>
        <p:nvSpPr>
          <p:cNvPr id="51" name="Flowchart: Document 50"/>
          <p:cNvSpPr/>
          <p:nvPr/>
        </p:nvSpPr>
        <p:spPr bwMode="auto">
          <a:xfrm>
            <a:off x="4080727" y="3134477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RCT</a:t>
            </a:r>
            <a:endParaRPr lang="en-US" sz="800" dirty="0">
              <a:latin typeface="Arial" charset="0"/>
            </a:endParaRPr>
          </a:p>
        </p:txBody>
      </p:sp>
      <p:sp>
        <p:nvSpPr>
          <p:cNvPr id="52" name="Flowchart: Document 51"/>
          <p:cNvSpPr/>
          <p:nvPr/>
        </p:nvSpPr>
        <p:spPr bwMode="auto">
          <a:xfrm>
            <a:off x="4483204" y="2770211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802.16m</a:t>
            </a:r>
            <a:endParaRPr lang="en-US" sz="800" dirty="0">
              <a:latin typeface="Arial" charset="0"/>
            </a:endParaRPr>
          </a:p>
        </p:txBody>
      </p:sp>
      <p:sp>
        <p:nvSpPr>
          <p:cNvPr id="53" name="Flowchart: Document 52"/>
          <p:cNvSpPr/>
          <p:nvPr/>
        </p:nvSpPr>
        <p:spPr bwMode="auto">
          <a:xfrm>
            <a:off x="4157881" y="2331980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LTE-A</a:t>
            </a:r>
            <a:endParaRPr lang="en-US" sz="800" dirty="0">
              <a:latin typeface="Arial" charset="0"/>
            </a:endParaRPr>
          </a:p>
        </p:txBody>
      </p:sp>
      <p:sp>
        <p:nvSpPr>
          <p:cNvPr id="54" name="Flowchart: Document 53"/>
          <p:cNvSpPr/>
          <p:nvPr/>
        </p:nvSpPr>
        <p:spPr bwMode="auto">
          <a:xfrm>
            <a:off x="6451362" y="2247980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MIMO OTA</a:t>
            </a:r>
            <a:endParaRPr lang="en-US" sz="800" dirty="0">
              <a:latin typeface="Arial" charset="0"/>
            </a:endParaRPr>
          </a:p>
        </p:txBody>
      </p:sp>
      <p:sp>
        <p:nvSpPr>
          <p:cNvPr id="55" name="Flowchart: Document 54"/>
          <p:cNvSpPr/>
          <p:nvPr/>
        </p:nvSpPr>
        <p:spPr bwMode="auto">
          <a:xfrm>
            <a:off x="7423598" y="2282401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D2D</a:t>
            </a:r>
            <a:endParaRPr lang="en-US" sz="800" dirty="0">
              <a:latin typeface="Arial" charset="0"/>
            </a:endParaRPr>
          </a:p>
        </p:txBody>
      </p:sp>
      <p:sp>
        <p:nvSpPr>
          <p:cNvPr id="56" name="Flowchart: Document 55"/>
          <p:cNvSpPr/>
          <p:nvPr/>
        </p:nvSpPr>
        <p:spPr bwMode="auto">
          <a:xfrm>
            <a:off x="7988339" y="2227801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3D-MIMO</a:t>
            </a:r>
            <a:endParaRPr lang="en-US" sz="800" dirty="0">
              <a:latin typeface="Arial" charset="0"/>
            </a:endParaRPr>
          </a:p>
        </p:txBody>
      </p:sp>
      <p:sp>
        <p:nvSpPr>
          <p:cNvPr id="57" name="Flowchart: Document 56"/>
          <p:cNvSpPr/>
          <p:nvPr/>
        </p:nvSpPr>
        <p:spPr bwMode="auto">
          <a:xfrm>
            <a:off x="7473639" y="2829929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802.11ad</a:t>
            </a:r>
            <a:endParaRPr lang="en-US" sz="800" dirty="0">
              <a:latin typeface="Arial" charset="0"/>
            </a:endParaRPr>
          </a:p>
        </p:txBody>
      </p:sp>
      <p:sp>
        <p:nvSpPr>
          <p:cNvPr id="58" name="Flowchart: Document 57"/>
          <p:cNvSpPr/>
          <p:nvPr/>
        </p:nvSpPr>
        <p:spPr bwMode="auto">
          <a:xfrm>
            <a:off x="8283576" y="2773547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802.11ax</a:t>
            </a:r>
            <a:endParaRPr lang="en-US" sz="800" dirty="0">
              <a:latin typeface="Arial" charset="0"/>
            </a:endParaRPr>
          </a:p>
        </p:txBody>
      </p:sp>
      <p:sp>
        <p:nvSpPr>
          <p:cNvPr id="59" name="Flowchart: Document 58"/>
          <p:cNvSpPr/>
          <p:nvPr/>
        </p:nvSpPr>
        <p:spPr bwMode="auto">
          <a:xfrm>
            <a:off x="6737467" y="2787830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802.11ac</a:t>
            </a:r>
            <a:endParaRPr lang="en-US" sz="800" dirty="0"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769890" y="3995001"/>
            <a:ext cx="1878304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COST IC1004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753476" y="3995927"/>
            <a:ext cx="2021279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COST 2100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1633249" y="4004839"/>
            <a:ext cx="2110291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COST 273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1525786" y="3500980"/>
            <a:ext cx="836326" cy="28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b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050" dirty="0">
                <a:cs typeface="Calibri" pitchFamily="34" charset="0"/>
              </a:rPr>
              <a:t>COST 259</a:t>
            </a:r>
            <a:endParaRPr lang="en-US" sz="1050" dirty="0">
              <a:cs typeface="Calibri" pitchFamily="34" charset="0"/>
            </a:endParaRPr>
          </a:p>
        </p:txBody>
      </p:sp>
      <p:sp>
        <p:nvSpPr>
          <p:cNvPr id="65" name="Left Arrow 64"/>
          <p:cNvSpPr/>
          <p:nvPr/>
        </p:nvSpPr>
        <p:spPr bwMode="auto">
          <a:xfrm>
            <a:off x="1525786" y="3716920"/>
            <a:ext cx="618020" cy="143960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</a:endParaRPr>
          </a:p>
        </p:txBody>
      </p:sp>
      <p:sp>
        <p:nvSpPr>
          <p:cNvPr id="66" name="Flowchart: Document 65"/>
          <p:cNvSpPr/>
          <p:nvPr/>
        </p:nvSpPr>
        <p:spPr bwMode="auto">
          <a:xfrm>
            <a:off x="3549036" y="3925078"/>
            <a:ext cx="291075" cy="287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67" name="Flowchart: Document 66"/>
          <p:cNvSpPr/>
          <p:nvPr/>
        </p:nvSpPr>
        <p:spPr bwMode="auto">
          <a:xfrm>
            <a:off x="5594047" y="3917604"/>
            <a:ext cx="291075" cy="287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69" name="Flowchart: Document 68"/>
          <p:cNvSpPr/>
          <p:nvPr/>
        </p:nvSpPr>
        <p:spPr bwMode="auto">
          <a:xfrm>
            <a:off x="1705228" y="3788899"/>
            <a:ext cx="291075" cy="287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134" name="Text Box 13"/>
          <p:cNvSpPr txBox="1">
            <a:spLocks noChangeArrowheads="1"/>
          </p:cNvSpPr>
          <p:nvPr/>
        </p:nvSpPr>
        <p:spPr bwMode="auto">
          <a:xfrm>
            <a:off x="8091809" y="5648036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2018</a:t>
            </a:r>
          </a:p>
        </p:txBody>
      </p:sp>
      <p:sp>
        <p:nvSpPr>
          <p:cNvPr id="13" name="Flowchart: Document 12"/>
          <p:cNvSpPr/>
          <p:nvPr/>
        </p:nvSpPr>
        <p:spPr bwMode="auto">
          <a:xfrm>
            <a:off x="1859279" y="2307460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SCM</a:t>
            </a:r>
            <a:endParaRPr lang="en-US" sz="800" dirty="0">
              <a:latin typeface="Arial" charset="0"/>
            </a:endParaRPr>
          </a:p>
        </p:txBody>
      </p:sp>
      <p:sp>
        <p:nvSpPr>
          <p:cNvPr id="46" name="Flowchart: Document 45"/>
          <p:cNvSpPr/>
          <p:nvPr/>
        </p:nvSpPr>
        <p:spPr bwMode="auto">
          <a:xfrm>
            <a:off x="4338232" y="1888891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IMT-Advanced</a:t>
            </a:r>
            <a:endParaRPr lang="en-US" sz="800" dirty="0">
              <a:latin typeface="Arial" charset="0"/>
            </a:endParaRPr>
          </a:p>
        </p:txBody>
      </p:sp>
      <p:sp>
        <p:nvSpPr>
          <p:cNvPr id="135" name="Flowchart: Document 134"/>
          <p:cNvSpPr/>
          <p:nvPr/>
        </p:nvSpPr>
        <p:spPr bwMode="auto">
          <a:xfrm>
            <a:off x="8931395" y="2786304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802.11ay</a:t>
            </a:r>
            <a:endParaRPr lang="en-US" sz="800" dirty="0">
              <a:latin typeface="Arial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7643330" y="3997114"/>
            <a:ext cx="1564013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COST IRACON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8863487" y="4364739"/>
            <a:ext cx="1393559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mmMAGIC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138" name="Flowchart: Document 137"/>
          <p:cNvSpPr/>
          <p:nvPr/>
        </p:nvSpPr>
        <p:spPr bwMode="auto">
          <a:xfrm>
            <a:off x="8671753" y="2280033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38.901</a:t>
            </a:r>
            <a:endParaRPr lang="en-US" sz="800" dirty="0">
              <a:latin typeface="Arial" charset="0"/>
            </a:endParaRPr>
          </a:p>
        </p:txBody>
      </p:sp>
      <p:sp>
        <p:nvSpPr>
          <p:cNvPr id="139" name="Flowchart: Document 138"/>
          <p:cNvSpPr/>
          <p:nvPr/>
        </p:nvSpPr>
        <p:spPr bwMode="auto">
          <a:xfrm>
            <a:off x="9251970" y="2136074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NTN</a:t>
            </a:r>
            <a:endParaRPr lang="en-US" sz="800" dirty="0">
              <a:latin typeface="Arial" charset="0"/>
            </a:endParaRPr>
          </a:p>
        </p:txBody>
      </p:sp>
      <p:sp>
        <p:nvSpPr>
          <p:cNvPr id="141" name="Flowchart: Document 140"/>
          <p:cNvSpPr/>
          <p:nvPr/>
        </p:nvSpPr>
        <p:spPr bwMode="auto">
          <a:xfrm>
            <a:off x="5989628" y="3135047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802.15 UWB</a:t>
            </a:r>
            <a:endParaRPr lang="en-US" sz="800" dirty="0">
              <a:latin typeface="Arial" charset="0"/>
            </a:endParaRPr>
          </a:p>
        </p:txBody>
      </p:sp>
      <p:sp>
        <p:nvSpPr>
          <p:cNvPr id="72" name="Flowchart: Document 71"/>
          <p:cNvSpPr/>
          <p:nvPr/>
        </p:nvSpPr>
        <p:spPr bwMode="auto">
          <a:xfrm>
            <a:off x="5226912" y="2748885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802.15.3c</a:t>
            </a:r>
          </a:p>
        </p:txBody>
      </p:sp>
      <p:sp>
        <p:nvSpPr>
          <p:cNvPr id="74" name="Text Box 13">
            <a:extLst>
              <a:ext uri="{FF2B5EF4-FFF2-40B4-BE49-F238E27FC236}">
                <a16:creationId xmlns:a16="http://schemas.microsoft.com/office/drawing/2014/main" id="{54C0E6D8-9326-4BAB-87DF-06CD7989B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045" y="5648036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2020</a:t>
            </a:r>
          </a:p>
        </p:txBody>
      </p:sp>
      <p:sp>
        <p:nvSpPr>
          <p:cNvPr id="75" name="Text Box 13">
            <a:extLst>
              <a:ext uri="{FF2B5EF4-FFF2-40B4-BE49-F238E27FC236}">
                <a16:creationId xmlns:a16="http://schemas.microsoft.com/office/drawing/2014/main" id="{7C61460A-BB78-4621-9BC1-C1512F5BA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6871" y="5652770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2022</a:t>
            </a:r>
          </a:p>
        </p:txBody>
      </p:sp>
      <p:sp>
        <p:nvSpPr>
          <p:cNvPr id="76" name="Text Box 13">
            <a:extLst>
              <a:ext uri="{FF2B5EF4-FFF2-40B4-BE49-F238E27FC236}">
                <a16:creationId xmlns:a16="http://schemas.microsoft.com/office/drawing/2014/main" id="{A815E65C-DDCB-4A99-BC68-0F4D4828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508" y="5648073"/>
            <a:ext cx="628108" cy="27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399" tIns="45700" rIns="91399" bIns="45700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/>
              <a:t>2023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2166900-DDA3-4D88-B9FE-79B128EE6B32}"/>
              </a:ext>
            </a:extLst>
          </p:cNvPr>
          <p:cNvSpPr/>
          <p:nvPr/>
        </p:nvSpPr>
        <p:spPr bwMode="auto">
          <a:xfrm>
            <a:off x="9193333" y="3997114"/>
            <a:ext cx="1564013" cy="2879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1400" dirty="0">
                <a:cs typeface="Calibri" pitchFamily="34" charset="0"/>
              </a:rPr>
              <a:t>COST INTERACT</a:t>
            </a:r>
            <a:endParaRPr lang="en-US" sz="1400" dirty="0">
              <a:cs typeface="Calibri" pitchFamily="34" charset="0"/>
            </a:endParaRPr>
          </a:p>
        </p:txBody>
      </p:sp>
      <p:sp>
        <p:nvSpPr>
          <p:cNvPr id="68" name="Flowchart: Document 67"/>
          <p:cNvSpPr/>
          <p:nvPr/>
        </p:nvSpPr>
        <p:spPr bwMode="auto">
          <a:xfrm>
            <a:off x="7455408" y="3882790"/>
            <a:ext cx="291075" cy="287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9EB50154-A052-4DA0-81B0-9C1A66408303}"/>
              </a:ext>
            </a:extLst>
          </p:cNvPr>
          <p:cNvSpPr/>
          <p:nvPr/>
        </p:nvSpPr>
        <p:spPr bwMode="auto">
          <a:xfrm>
            <a:off x="9074622" y="3833716"/>
            <a:ext cx="291075" cy="28792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endParaRPr lang="en-US" sz="900" dirty="0">
              <a:latin typeface="Arial" charset="0"/>
              <a:ea typeface="宋体" charset="-122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FAD6E2C5-1FD0-44DB-8725-4993FB7930AE}"/>
              </a:ext>
            </a:extLst>
          </p:cNvPr>
          <p:cNvSpPr/>
          <p:nvPr/>
        </p:nvSpPr>
        <p:spPr>
          <a:xfrm>
            <a:off x="9976025" y="829909"/>
            <a:ext cx="728350" cy="692151"/>
          </a:xfrm>
          <a:prstGeom prst="rect">
            <a:avLst/>
          </a:prstGeom>
          <a:noFill/>
        </p:spPr>
        <p:txBody>
          <a:bodyPr wrap="none" lIns="68553" tIns="34277" rIns="68553" bIns="34277">
            <a:spAutoFit/>
          </a:bodyPr>
          <a:lstStyle/>
          <a:p>
            <a:pPr algn="ctr"/>
            <a:r>
              <a:rPr lang="en-US" sz="4048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6G</a:t>
            </a:r>
          </a:p>
        </p:txBody>
      </p:sp>
      <p:sp>
        <p:nvSpPr>
          <p:cNvPr id="206" name="Left Arrow 64">
            <a:extLst>
              <a:ext uri="{FF2B5EF4-FFF2-40B4-BE49-F238E27FC236}">
                <a16:creationId xmlns:a16="http://schemas.microsoft.com/office/drawing/2014/main" id="{78A995A9-45AC-4308-80DA-DECCEADB64B5}"/>
              </a:ext>
            </a:extLst>
          </p:cNvPr>
          <p:cNvSpPr/>
          <p:nvPr/>
        </p:nvSpPr>
        <p:spPr bwMode="auto">
          <a:xfrm flipH="1" flipV="1">
            <a:off x="10041062" y="1460910"/>
            <a:ext cx="660526" cy="163637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</a:endParaRPr>
          </a:p>
        </p:txBody>
      </p:sp>
      <p:sp>
        <p:nvSpPr>
          <p:cNvPr id="150" name="Left Arrow 64">
            <a:extLst>
              <a:ext uri="{FF2B5EF4-FFF2-40B4-BE49-F238E27FC236}">
                <a16:creationId xmlns:a16="http://schemas.microsoft.com/office/drawing/2014/main" id="{EEBFB243-83B9-40BB-824B-545CE46C622B}"/>
              </a:ext>
            </a:extLst>
          </p:cNvPr>
          <p:cNvSpPr/>
          <p:nvPr/>
        </p:nvSpPr>
        <p:spPr bwMode="auto">
          <a:xfrm flipH="1">
            <a:off x="10115324" y="3708162"/>
            <a:ext cx="549235" cy="143960"/>
          </a:xfrm>
          <a:prstGeom prst="leftArrow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en-US" sz="1799">
              <a:latin typeface="Arial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191B4B5-7A7C-4FF2-8FE7-77CFB5DCC523}"/>
              </a:ext>
            </a:extLst>
          </p:cNvPr>
          <p:cNvSpPr/>
          <p:nvPr/>
        </p:nvSpPr>
        <p:spPr bwMode="auto">
          <a:xfrm>
            <a:off x="9851398" y="3436101"/>
            <a:ext cx="836326" cy="287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b" anchorCtr="0" compatLnSpc="1">
            <a:prstTxWarp prst="textNoShape">
              <a:avLst/>
            </a:prstTxWarp>
          </a:bodyPr>
          <a:lstStyle/>
          <a:p>
            <a:pPr defTabSz="914012" fontAlgn="base">
              <a:spcBef>
                <a:spcPct val="0"/>
              </a:spcBef>
              <a:spcAft>
                <a:spcPct val="0"/>
              </a:spcAft>
              <a:buClr>
                <a:srgbClr val="CC9900"/>
              </a:buClr>
            </a:pPr>
            <a:r>
              <a:rPr lang="sv-SE" sz="675" dirty="0">
                <a:cs typeface="Calibri" pitchFamily="34" charset="0"/>
              </a:rPr>
              <a:t>In-car, Radar, Joint Radar-V2X, ICAS, Sub-THz, etc.</a:t>
            </a:r>
            <a:endParaRPr lang="en-US" sz="675" dirty="0">
              <a:cs typeface="Calibri" pitchFamily="34" charset="0"/>
            </a:endParaRPr>
          </a:p>
        </p:txBody>
      </p:sp>
      <p:sp>
        <p:nvSpPr>
          <p:cNvPr id="153" name="Title 1">
            <a:extLst>
              <a:ext uri="{FF2B5EF4-FFF2-40B4-BE49-F238E27FC236}">
                <a16:creationId xmlns:a16="http://schemas.microsoft.com/office/drawing/2014/main" id="{24FA61A4-14D3-4900-BA9B-FB8DD592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48" y="685801"/>
            <a:ext cx="3394501" cy="1065213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of MIMO </a:t>
            </a:r>
            <a:br>
              <a:rPr lang="en-US" dirty="0"/>
            </a:br>
            <a:r>
              <a:rPr lang="en-US" dirty="0"/>
              <a:t>Channel Models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4573DD5A-1C02-4E5D-8E17-0844ED3C8CA7}"/>
              </a:ext>
            </a:extLst>
          </p:cNvPr>
          <p:cNvSpPr/>
          <p:nvPr/>
        </p:nvSpPr>
        <p:spPr>
          <a:xfrm>
            <a:off x="8563024" y="743655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942388-9F44-4683-B473-F3095879CD9A}"/>
              </a:ext>
            </a:extLst>
          </p:cNvPr>
          <p:cNvSpPr txBox="1"/>
          <p:nvPr/>
        </p:nvSpPr>
        <p:spPr>
          <a:xfrm>
            <a:off x="8539937" y="847183"/>
            <a:ext cx="9994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867" dirty="0"/>
              <a:t>mmW</a:t>
            </a:r>
            <a:endParaRPr lang="sv-SE" sz="1867" dirty="0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110C40C5-BC2E-425E-8D89-191F0A9B2F24}"/>
              </a:ext>
            </a:extLst>
          </p:cNvPr>
          <p:cNvSpPr/>
          <p:nvPr/>
        </p:nvSpPr>
        <p:spPr>
          <a:xfrm>
            <a:off x="8608605" y="2188972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EB0AC585-ED23-49CF-9DA3-C0F3F38A5793}"/>
              </a:ext>
            </a:extLst>
          </p:cNvPr>
          <p:cNvSpPr/>
          <p:nvPr/>
        </p:nvSpPr>
        <p:spPr>
          <a:xfrm>
            <a:off x="8931396" y="2717875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1DD94946-CCA3-4B75-90CA-1C1E6869B67B}"/>
              </a:ext>
            </a:extLst>
          </p:cNvPr>
          <p:cNvSpPr/>
          <p:nvPr/>
        </p:nvSpPr>
        <p:spPr>
          <a:xfrm>
            <a:off x="7405983" y="2723880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56DCA3B6-D166-44E8-B453-84A380030D3B}"/>
              </a:ext>
            </a:extLst>
          </p:cNvPr>
          <p:cNvSpPr/>
          <p:nvPr/>
        </p:nvSpPr>
        <p:spPr>
          <a:xfrm>
            <a:off x="5174610" y="2629247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4" name="Flowchart: Document 163">
            <a:extLst>
              <a:ext uri="{FF2B5EF4-FFF2-40B4-BE49-F238E27FC236}">
                <a16:creationId xmlns:a16="http://schemas.microsoft.com/office/drawing/2014/main" id="{A0CFCE73-0682-42E3-AF0F-C4AF4D8D2E63}"/>
              </a:ext>
            </a:extLst>
          </p:cNvPr>
          <p:cNvSpPr/>
          <p:nvPr/>
        </p:nvSpPr>
        <p:spPr bwMode="auto">
          <a:xfrm>
            <a:off x="7921465" y="3149430"/>
            <a:ext cx="654918" cy="503859"/>
          </a:xfrm>
          <a:prstGeom prst="flowChartDocumen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04" tIns="45702" rIns="91404" bIns="45702" numCol="1" rtlCol="0" anchor="ctr" anchorCtr="0" compatLnSpc="1">
            <a:prstTxWarp prst="textNoShape">
              <a:avLst/>
            </a:prstTxWarp>
          </a:bodyPr>
          <a:lstStyle/>
          <a:p>
            <a:pPr algn="ctr">
              <a:buClr>
                <a:srgbClr val="CC9900"/>
              </a:buClr>
            </a:pPr>
            <a:r>
              <a:rPr lang="sv-SE" sz="800" dirty="0">
                <a:latin typeface="Arial" charset="0"/>
              </a:rPr>
              <a:t>802.15.3e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63E646D-0CA4-4DF4-AB98-D1217DE4196E}"/>
              </a:ext>
            </a:extLst>
          </p:cNvPr>
          <p:cNvSpPr/>
          <p:nvPr/>
        </p:nvSpPr>
        <p:spPr>
          <a:xfrm>
            <a:off x="7884940" y="3106776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85913CB-715C-4E72-9F5E-E141C30D7770}"/>
              </a:ext>
            </a:extLst>
          </p:cNvPr>
          <p:cNvSpPr/>
          <p:nvPr/>
        </p:nvSpPr>
        <p:spPr>
          <a:xfrm>
            <a:off x="9824444" y="3124932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0B0C1E0-FA23-490F-9D1E-427C529DCF6E}"/>
              </a:ext>
            </a:extLst>
          </p:cNvPr>
          <p:cNvSpPr/>
          <p:nvPr/>
        </p:nvSpPr>
        <p:spPr>
          <a:xfrm>
            <a:off x="8323681" y="4922911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66B21FA-DDE8-4D40-B9FA-E96EA22CAC0A}"/>
              </a:ext>
            </a:extLst>
          </p:cNvPr>
          <p:cNvSpPr/>
          <p:nvPr/>
        </p:nvSpPr>
        <p:spPr>
          <a:xfrm>
            <a:off x="7770396" y="4256373"/>
            <a:ext cx="750941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E265BC6F-EFB5-443D-AB8A-4E04658539BC}"/>
              </a:ext>
            </a:extLst>
          </p:cNvPr>
          <p:cNvSpPr/>
          <p:nvPr/>
        </p:nvSpPr>
        <p:spPr>
          <a:xfrm>
            <a:off x="8906907" y="4230364"/>
            <a:ext cx="1350138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2C1EC120-4F2A-4F7F-80EB-1AE77BC5BAE7}"/>
              </a:ext>
            </a:extLst>
          </p:cNvPr>
          <p:cNvSpPr/>
          <p:nvPr/>
        </p:nvSpPr>
        <p:spPr>
          <a:xfrm>
            <a:off x="9440254" y="3810892"/>
            <a:ext cx="1350138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E800A3D-97D7-488E-B35C-1D4864E8032B}"/>
              </a:ext>
            </a:extLst>
          </p:cNvPr>
          <p:cNvSpPr/>
          <p:nvPr/>
        </p:nvSpPr>
        <p:spPr>
          <a:xfrm>
            <a:off x="7995632" y="3820439"/>
            <a:ext cx="1350138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62F58036-DFA4-4E35-AF45-5C3E09DD7C7B}"/>
              </a:ext>
            </a:extLst>
          </p:cNvPr>
          <p:cNvSpPr/>
          <p:nvPr/>
        </p:nvSpPr>
        <p:spPr>
          <a:xfrm>
            <a:off x="6089156" y="3809423"/>
            <a:ext cx="1350138" cy="6049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Slide Number Placeholder 3">
            <a:extLst>
              <a:ext uri="{FF2B5EF4-FFF2-40B4-BE49-F238E27FC236}">
                <a16:creationId xmlns:a16="http://schemas.microsoft.com/office/drawing/2014/main" id="{BBEFEBA6-1F59-46C0-801B-0A2DBD9FD5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121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771B-5798-4D6C-8563-784797F9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Frequency Bands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D937C2-6F34-42BD-A55E-7079C9194A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125650"/>
              </p:ext>
            </p:extLst>
          </p:nvPr>
        </p:nvGraphicFramePr>
        <p:xfrm>
          <a:off x="1828800" y="1066800"/>
          <a:ext cx="777081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58">
                  <a:extLst>
                    <a:ext uri="{9D8B030D-6E8A-4147-A177-3AD203B41FA5}">
                      <a16:colId xmlns:a16="http://schemas.microsoft.com/office/drawing/2014/main" val="495146130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4094192362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1015960565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3363852378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3254463357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2823006785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765421497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840653969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557495687"/>
                    </a:ext>
                  </a:extLst>
                </a:gridCol>
                <a:gridCol w="277529">
                  <a:extLst>
                    <a:ext uri="{9D8B030D-6E8A-4147-A177-3AD203B41FA5}">
                      <a16:colId xmlns:a16="http://schemas.microsoft.com/office/drawing/2014/main" val="1555320418"/>
                    </a:ext>
                  </a:extLst>
                </a:gridCol>
                <a:gridCol w="277529">
                  <a:extLst>
                    <a:ext uri="{9D8B030D-6E8A-4147-A177-3AD203B41FA5}">
                      <a16:colId xmlns:a16="http://schemas.microsoft.com/office/drawing/2014/main" val="1074665141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3029111346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3833121718"/>
                    </a:ext>
                  </a:extLst>
                </a:gridCol>
                <a:gridCol w="277529">
                  <a:extLst>
                    <a:ext uri="{9D8B030D-6E8A-4147-A177-3AD203B41FA5}">
                      <a16:colId xmlns:a16="http://schemas.microsoft.com/office/drawing/2014/main" val="2864653366"/>
                    </a:ext>
                  </a:extLst>
                </a:gridCol>
                <a:gridCol w="277529">
                  <a:extLst>
                    <a:ext uri="{9D8B030D-6E8A-4147-A177-3AD203B41FA5}">
                      <a16:colId xmlns:a16="http://schemas.microsoft.com/office/drawing/2014/main" val="167859545"/>
                    </a:ext>
                  </a:extLst>
                </a:gridCol>
                <a:gridCol w="555058">
                  <a:extLst>
                    <a:ext uri="{9D8B030D-6E8A-4147-A177-3AD203B41FA5}">
                      <a16:colId xmlns:a16="http://schemas.microsoft.com/office/drawing/2014/main" val="3710966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67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41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24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7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fi-FI" dirty="0"/>
                        <a:t>ETSI THz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283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r>
                        <a:rPr lang="fi-FI" dirty="0"/>
                        <a:t>3GPP TR38.901 &amp; ITU-R M.2412-0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97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r>
                        <a:rPr lang="fi-FI" dirty="0"/>
                        <a:t>METIS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7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fi-FI" dirty="0"/>
                        <a:t>IMT-Advanced (4G)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884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fi-FI" sz="1400" dirty="0"/>
                        <a:t>SCM(E)</a:t>
                      </a:r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28727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fi-FI" sz="800" dirty="0"/>
                        <a:t>0.3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i-FI" sz="800" dirty="0"/>
                        <a:t>1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i-FI" sz="800" dirty="0"/>
                        <a:t>3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i-FI" sz="800" dirty="0"/>
                        <a:t>10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i-FI" sz="800" dirty="0"/>
                        <a:t>30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fi-FI" sz="800" dirty="0"/>
                        <a:t>100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fi-FI" sz="800" dirty="0"/>
                        <a:t>300</a:t>
                      </a: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9423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36BF2E-D69B-4DB3-B326-A725E6EEB499}"/>
              </a:ext>
            </a:extLst>
          </p:cNvPr>
          <p:cNvCxnSpPr/>
          <p:nvPr/>
        </p:nvCxnSpPr>
        <p:spPr bwMode="auto">
          <a:xfrm>
            <a:off x="1828801" y="5093831"/>
            <a:ext cx="777081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53DF08-BB4E-4713-A142-443EA37206C9}"/>
              </a:ext>
            </a:extLst>
          </p:cNvPr>
          <p:cNvSpPr txBox="1"/>
          <p:nvPr/>
        </p:nvSpPr>
        <p:spPr>
          <a:xfrm>
            <a:off x="9599613" y="5126995"/>
            <a:ext cx="5918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050" i="1" dirty="0"/>
              <a:t>f  </a:t>
            </a:r>
            <a:r>
              <a:rPr lang="fi-FI" sz="1050" dirty="0"/>
              <a:t>[GHz]</a:t>
            </a:r>
            <a:endParaRPr 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3E696-458A-4E02-A4BE-ECE807394D7D}"/>
              </a:ext>
            </a:extLst>
          </p:cNvPr>
          <p:cNvSpPr txBox="1"/>
          <p:nvPr/>
        </p:nvSpPr>
        <p:spPr>
          <a:xfrm>
            <a:off x="6833938" y="3291840"/>
            <a:ext cx="1028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dirty="0"/>
              <a:t>802.11ay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B98CC-14C2-48CA-B3C1-5D356B9FFBD4}"/>
              </a:ext>
            </a:extLst>
          </p:cNvPr>
          <p:cNvSpPr txBox="1"/>
          <p:nvPr/>
        </p:nvSpPr>
        <p:spPr>
          <a:xfrm>
            <a:off x="6833938" y="2922508"/>
            <a:ext cx="130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dirty="0"/>
              <a:t>802.15.3c/e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CD7193-1CF0-4BB8-A45E-BBD1225E63F2}"/>
              </a:ext>
            </a:extLst>
          </p:cNvPr>
          <p:cNvSpPr txBox="1"/>
          <p:nvPr/>
        </p:nvSpPr>
        <p:spPr>
          <a:xfrm>
            <a:off x="8491616" y="2167715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i-FI" dirty="0"/>
              <a:t>802.15.3d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215106-20EC-45CB-94DA-4430C0487B14}"/>
              </a:ext>
            </a:extLst>
          </p:cNvPr>
          <p:cNvSpPr/>
          <p:nvPr/>
        </p:nvSpPr>
        <p:spPr>
          <a:xfrm>
            <a:off x="6597432" y="2709151"/>
            <a:ext cx="750941" cy="188287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88471B59-4026-43FA-9DD6-C8E672EF2A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r>
              <a:rPr lang="en-GB" dirty="0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132428"/>
      </p:ext>
    </p:extLst>
  </p:cSld>
  <p:clrMapOvr>
    <a:masterClrMapping/>
  </p:clrMapOvr>
</p:sld>
</file>

<file path=ppt/theme/theme1.xml><?xml version="1.0" encoding="utf-8"?>
<a:theme xmlns:a="http://schemas.openxmlformats.org/drawingml/2006/main" name="New-iSLA-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iSLA-Slides Template" id="{0F7A7405-0733-4D21-AA94-37BEAD109A6D}" vid="{1AD563AE-6F93-4BA3-A92A-BD4C338BB4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New-iSLA-Slides Template</Template>
  <TotalTime>79</TotalTime>
  <Words>1260</Words>
  <Application>Microsoft Macintosh PowerPoint</Application>
  <PresentationFormat>宽屏</PresentationFormat>
  <Paragraphs>422</Paragraphs>
  <Slides>20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思源黑体 CN Regular</vt:lpstr>
      <vt:lpstr>SimSun</vt:lpstr>
      <vt:lpstr>微软雅黑</vt:lpstr>
      <vt:lpstr>FrutigerNext LT Medium</vt:lpstr>
      <vt:lpstr>MS PGothic</vt:lpstr>
      <vt:lpstr>Arial</vt:lpstr>
      <vt:lpstr>Calibri</vt:lpstr>
      <vt:lpstr>Times New Roman</vt:lpstr>
      <vt:lpstr>Wingdings</vt:lpstr>
      <vt:lpstr>New-iSLA-Slides Template</vt:lpstr>
      <vt:lpstr>Equation</vt:lpstr>
      <vt:lpstr>PowerPoint 演示文稿</vt:lpstr>
      <vt:lpstr>Contents</vt:lpstr>
      <vt:lpstr>Motivation</vt:lpstr>
      <vt:lpstr>Free Space Path Loss</vt:lpstr>
      <vt:lpstr>Free Space Path Loss and Antenna Aperture</vt:lpstr>
      <vt:lpstr>Requirements for SparkLink mmW Channel Model</vt:lpstr>
      <vt:lpstr>Massive MIMO Challenges</vt:lpstr>
      <vt:lpstr>Development of MIMO  Channel Models</vt:lpstr>
      <vt:lpstr>Frequency Bands</vt:lpstr>
      <vt:lpstr>mmW Channel Models</vt:lpstr>
      <vt:lpstr>IMT-2020 Channel Model</vt:lpstr>
      <vt:lpstr>3GPP Channel Model TR38.901 ” Study on channel model for frequencies from 0.5 to 100 GHz”</vt:lpstr>
      <vt:lpstr>IEEE 802.11ad/ay Model</vt:lpstr>
      <vt:lpstr>Comparison of mmW Channel Models (features)</vt:lpstr>
      <vt:lpstr>Comparison of Channel Models (maturity)</vt:lpstr>
      <vt:lpstr>Comparison of Channel Models (scenarios)</vt:lpstr>
      <vt:lpstr>Comparison of mmW Channel Models  (key parameters)</vt:lpstr>
      <vt:lpstr>Next Steps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Yanshen(WSTLab)</dc:creator>
  <cp:lastModifiedBy>Yarchmage YAN</cp:lastModifiedBy>
  <cp:revision>33</cp:revision>
  <dcterms:created xsi:type="dcterms:W3CDTF">2025-01-13T06:17:36Z</dcterms:created>
  <dcterms:modified xsi:type="dcterms:W3CDTF">2025-01-15T14:42:17Z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1736849759</vt:lpwstr>
  </property>
</Properties>
</file>