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</p:sldMasterIdLst>
  <p:notesMasterIdLst>
    <p:notesMasterId r:id="rId26"/>
  </p:notesMasterIdLst>
  <p:handoutMasterIdLst>
    <p:handoutMasterId r:id="rId27"/>
  </p:handoutMasterIdLst>
  <p:sldIdLst>
    <p:sldId id="257" r:id="rId3"/>
    <p:sldId id="283" r:id="rId4"/>
    <p:sldId id="284" r:id="rId5"/>
    <p:sldId id="312" r:id="rId6"/>
    <p:sldId id="318" r:id="rId7"/>
    <p:sldId id="278" r:id="rId8"/>
    <p:sldId id="297" r:id="rId9"/>
    <p:sldId id="319" r:id="rId10"/>
    <p:sldId id="321" r:id="rId11"/>
    <p:sldId id="322" r:id="rId12"/>
    <p:sldId id="292" r:id="rId13"/>
    <p:sldId id="293" r:id="rId14"/>
    <p:sldId id="294" r:id="rId15"/>
    <p:sldId id="295" r:id="rId16"/>
    <p:sldId id="324" r:id="rId17"/>
    <p:sldId id="296" r:id="rId18"/>
    <p:sldId id="299" r:id="rId19"/>
    <p:sldId id="315" r:id="rId20"/>
    <p:sldId id="286" r:id="rId21"/>
    <p:sldId id="314" r:id="rId22"/>
    <p:sldId id="287" r:id="rId23"/>
    <p:sldId id="291" r:id="rId24"/>
    <p:sldId id="31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74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40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9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7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6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96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3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45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0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80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41" y="280597"/>
            <a:ext cx="8424614" cy="652132"/>
          </a:xfrm>
          <a:prstGeom prst="rect">
            <a:avLst/>
          </a:prstGeom>
        </p:spPr>
        <p:txBody>
          <a:bodyPr/>
          <a:lstStyle>
            <a:lvl1pPr>
              <a:defRPr sz="2772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96" y="1056439"/>
            <a:ext cx="8385155" cy="51130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latin typeface="Arial" pitchFamily="34" charset="0"/>
                <a:ea typeface="+mn-ea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−"/>
              <a:defRPr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7664984"/>
      </p:ext>
    </p:extLst>
  </p:cSld>
  <p:clrMapOvr>
    <a:masterClrMapping/>
  </p:clrMapOvr>
  <p:transition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2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35187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40842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777" y="341794"/>
            <a:ext cx="8133423" cy="615553"/>
          </a:xfrm>
          <a:prstGeom prst="rect">
            <a:avLst/>
          </a:prstGeom>
        </p:spPr>
        <p:txBody>
          <a:bodyPr lIns="68529" tIns="0" rIns="0" bIns="0"/>
          <a:lstStyle>
            <a:lvl1pPr>
              <a:defRPr lang="zh-CN" altLang="en-US" sz="2997" b="0" kern="1200" dirty="0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617778" y="6489707"/>
            <a:ext cx="1572406" cy="4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600286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B6D97-5D44-430E-A027-85C3264F843E}" type="slidenum">
              <a:rPr kumimoji="0" lang="de-DE" altLang="zh-CN" sz="67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pPr marL="0" marR="0" lvl="0" indent="0" algn="l" defTabSz="600286" rtl="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zh-CN" sz="67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32770"/>
      </p:ext>
    </p:extLst>
  </p:cSld>
  <p:clrMapOvr>
    <a:masterClrMapping/>
  </p:clrMapOvr>
  <p:transition spd="med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007" y="727554"/>
            <a:ext cx="8506594" cy="49209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3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8" baseline="0">
                <a:solidFill>
                  <a:srgbClr val="40404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1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08" y="2646690"/>
            <a:ext cx="8506594" cy="15646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99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</a:p>
        </p:txBody>
      </p:sp>
    </p:spTree>
    <p:extLst>
      <p:ext uri="{BB962C8B-B14F-4D97-AF65-F5344CB8AC3E}">
        <p14:creationId xmlns:p14="http://schemas.microsoft.com/office/powerpoint/2010/main" val="191108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90" y="44450"/>
            <a:ext cx="8186736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030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84175"/>
            <a:ext cx="7923212" cy="46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5" y="955675"/>
            <a:ext cx="7929561" cy="5210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01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4" y="955675"/>
            <a:ext cx="3887787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2" y="955675"/>
            <a:ext cx="3889375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625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9144000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5800425" y="2220409"/>
            <a:ext cx="701032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75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985" y="907095"/>
            <a:ext cx="4917935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2398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673" y="1949372"/>
            <a:ext cx="4899967" cy="643926"/>
          </a:xfrm>
          <a:prstGeom prst="rect">
            <a:avLst/>
          </a:prstGeom>
        </p:spPr>
        <p:txBody>
          <a:bodyPr/>
          <a:lstStyle>
            <a:lvl1pPr>
              <a:defRPr sz="104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8094" y="165101"/>
            <a:ext cx="8367821" cy="888186"/>
          </a:xfrm>
        </p:spPr>
        <p:txBody>
          <a:bodyPr>
            <a:no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7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36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4" y="1269265"/>
            <a:ext cx="8367821" cy="5031593"/>
          </a:xfrm>
        </p:spPr>
        <p:txBody>
          <a:bodyPr>
            <a:norm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7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20 - 32 point </a:t>
            </a:r>
          </a:p>
        </p:txBody>
      </p:sp>
    </p:spTree>
    <p:extLst>
      <p:ext uri="{BB962C8B-B14F-4D97-AF65-F5344CB8AC3E}">
        <p14:creationId xmlns:p14="http://schemas.microsoft.com/office/powerpoint/2010/main" val="23117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5753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5749" y="336813"/>
            <a:ext cx="7841173" cy="759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4" tIns="45700" rIns="91404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2997" b="0" dirty="0">
                <a:solidFill>
                  <a:schemeClr val="tx2"/>
                </a:solidFill>
                <a:latin typeface="FrutigerNext LT Light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/>
              <a:t>HEADLINE TEXT TO BE PLACED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6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825547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</a:rPr>
              <a:t>January 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 smtClean="0">
                <a:solidFill>
                  <a:srgbClr val="000000"/>
                </a:solidFill>
                <a:cs typeface="Arial Unicode MS" charset="0"/>
              </a:rPr>
              <a:t>-25/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6580071" y="6429246"/>
            <a:ext cx="2069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Huawei 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Technologies. Co. Ltd</a:t>
            </a:r>
            <a:endParaRPr lang="zh-CN" altLang="en-US" sz="1200" kern="12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620" cy="685641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8076" y="127103"/>
            <a:ext cx="8229600" cy="1142999"/>
          </a:xfrm>
          <a:prstGeom prst="rect">
            <a:avLst/>
          </a:prstGeom>
        </p:spPr>
        <p:txBody>
          <a:bodyPr vert="horz" lIns="121892" tIns="60948" rIns="121892" bIns="6094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525433"/>
          </a:xfrm>
          <a:prstGeom prst="rect">
            <a:avLst/>
          </a:prstGeom>
        </p:spPr>
        <p:txBody>
          <a:bodyPr vert="horz" lIns="121892" tIns="60948" rIns="121892" bIns="6094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41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3" r:id="rId13"/>
    <p:sldLayoutId id="2147483694" r:id="rId14"/>
    <p:sldLayoutId id="2147483695" r:id="rId15"/>
  </p:sldLayoutIdLst>
  <p:txStyles>
    <p:titleStyle>
      <a:lvl1pPr algn="l" defTabSz="913212" rtl="0" eaLnBrk="1" latinLnBrk="0" hangingPunct="1">
        <a:spcBef>
          <a:spcPct val="0"/>
        </a:spcBef>
        <a:buNone/>
        <a:defRPr sz="2399" b="1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453" indent="-342453" algn="l" defTabSz="913212" rtl="0" eaLnBrk="1" latinLnBrk="0" hangingPunct="1">
        <a:spcBef>
          <a:spcPct val="20000"/>
        </a:spcBef>
        <a:buFont typeface="Arial" pitchFamily="34" charset="0"/>
        <a:buChar char="•"/>
        <a:defRPr sz="3221" kern="1200">
          <a:solidFill>
            <a:schemeClr val="tx1"/>
          </a:solidFill>
          <a:latin typeface="+mn-lt"/>
          <a:ea typeface="+mn-ea"/>
          <a:cs typeface="+mn-cs"/>
        </a:defRPr>
      </a:lvl1pPr>
      <a:lvl2pPr marL="741985" indent="-285379" algn="l" defTabSz="913212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4151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122" indent="-228305" algn="l" defTabSz="913212" rtl="0" eaLnBrk="1" latinLnBrk="0" hangingPunct="1">
        <a:spcBef>
          <a:spcPct val="20000"/>
        </a:spcBef>
        <a:buFont typeface="Arial" pitchFamily="34" charset="0"/>
        <a:buChar char="–"/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054726" indent="-228305" algn="l" defTabSz="913212" rtl="0" eaLnBrk="1" latinLnBrk="0" hangingPunct="1">
        <a:spcBef>
          <a:spcPct val="20000"/>
        </a:spcBef>
        <a:buFont typeface="Arial" pitchFamily="34" charset="0"/>
        <a:buChar char="»"/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511331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296793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424543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3881149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0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212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817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424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9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5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r.chay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lixu11@huawei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 smtClean="0">
                <a:solidFill>
                  <a:schemeClr val="bg1"/>
                </a:solidFill>
              </a:rPr>
              <a:t>SI</a:t>
            </a:r>
            <a:r>
              <a:rPr lang="en-US" altLang="en-US" sz="2800" dirty="0">
                <a:solidFill>
                  <a:schemeClr val="bg1"/>
                </a:solidFill>
              </a:rPr>
              <a:t>: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 </a:t>
            </a:r>
            <a:r>
              <a:rPr lang="en-US" altLang="en-US" sz="2800" dirty="0" smtClean="0">
                <a:solidFill>
                  <a:schemeClr val="bg1"/>
                </a:solidFill>
              </a:rPr>
              <a:t>Beam Management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</a:t>
            </a:r>
            <a:r>
              <a:rPr lang="en-GB" sz="2000" dirty="0" smtClean="0"/>
              <a:t>: </a:t>
            </a:r>
            <a:r>
              <a:rPr lang="en-GB" sz="2000" b="0" dirty="0" smtClean="0"/>
              <a:t>2025-01-15</a:t>
            </a:r>
            <a:endParaRPr lang="en-GB" sz="2000" b="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895977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Dor Chay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hlinkClick r:id="rId3"/>
                        </a:rPr>
                        <a:t>dor.chay@huawei.com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Xu Li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hlinkClick r:id="rId4"/>
                        </a:rPr>
                        <a:t>lixu11@huawei.com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84794" y="4643993"/>
            <a:ext cx="3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sym typeface="Wingdings 2" panose="05020102010507070707" pitchFamily="18" charset="2"/>
              </a:rPr>
              <a:t>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8286" y="4624702"/>
            <a:ext cx="5670748" cy="388623"/>
            <a:chOff x="648286" y="4643993"/>
            <a:chExt cx="5670748" cy="388623"/>
          </a:xfrm>
        </p:grpSpPr>
        <p:grpSp>
          <p:nvGrpSpPr>
            <p:cNvPr id="5" name="Group 4"/>
            <p:cNvGrpSpPr/>
            <p:nvPr/>
          </p:nvGrpSpPr>
          <p:grpSpPr>
            <a:xfrm>
              <a:off x="881096" y="4643993"/>
              <a:ext cx="5437938" cy="369332"/>
              <a:chOff x="1336245" y="4643993"/>
              <a:chExt cx="5437938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336245" y="4643993"/>
                <a:ext cx="1370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smtClean="0"/>
                  <a:t>approval</a:t>
                </a: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160056" y="4643993"/>
                <a:ext cx="1524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discussion</a:t>
                </a: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121166" y="4643993"/>
                <a:ext cx="1653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information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8286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479385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455205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46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Beam Sweeping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0"/>
            <a:r>
              <a:rPr lang="en-US" sz="1800" dirty="0">
                <a:solidFill>
                  <a:schemeClr val="tx1"/>
                </a:solidFill>
              </a:rPr>
              <a:t>Procedure </a:t>
            </a:r>
            <a:r>
              <a:rPr lang="en-US" sz="1800" dirty="0" smtClean="0">
                <a:solidFill>
                  <a:schemeClr val="tx1"/>
                </a:solidFill>
              </a:rPr>
              <a:t>3: T-node </a:t>
            </a:r>
            <a:r>
              <a:rPr lang="en-US" sz="1800" dirty="0">
                <a:solidFill>
                  <a:schemeClr val="tx1"/>
                </a:solidFill>
              </a:rPr>
              <a:t>beam sweeping</a:t>
            </a:r>
          </a:p>
          <a:p>
            <a:pPr marL="57150" indent="0"/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971246" y="3050747"/>
            <a:ext cx="4747483" cy="2280352"/>
            <a:chOff x="1893050" y="3153223"/>
            <a:chExt cx="4747483" cy="2280352"/>
          </a:xfrm>
        </p:grpSpPr>
        <p:grpSp>
          <p:nvGrpSpPr>
            <p:cNvPr id="11" name="Group 10"/>
            <p:cNvGrpSpPr/>
            <p:nvPr/>
          </p:nvGrpSpPr>
          <p:grpSpPr>
            <a:xfrm>
              <a:off x="1893050" y="3775012"/>
              <a:ext cx="4747483" cy="912274"/>
              <a:chOff x="3327720" y="4680390"/>
              <a:chExt cx="4747483" cy="912274"/>
            </a:xfrm>
          </p:grpSpPr>
          <p:pic>
            <p:nvPicPr>
              <p:cNvPr id="42" name="Picture 4" descr="HUAWEI MateBook X Pro Selling Point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6" t="31591" r="3282" b="17320"/>
              <a:stretch/>
            </p:blipFill>
            <p:spPr bwMode="auto">
              <a:xfrm>
                <a:off x="3327720" y="4680390"/>
                <a:ext cx="1549924" cy="894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UAWEI Phones - HUAWEI Deutschland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69" t="11860" r="24438" b="12399"/>
              <a:stretch/>
            </p:blipFill>
            <p:spPr bwMode="auto">
              <a:xfrm>
                <a:off x="7524423" y="4753266"/>
                <a:ext cx="550780" cy="839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127351" y="3569992"/>
              <a:ext cx="2103423" cy="1372012"/>
              <a:chOff x="5562021" y="4475370"/>
              <a:chExt cx="2103423" cy="1372012"/>
            </a:xfrm>
          </p:grpSpPr>
          <p:sp>
            <p:nvSpPr>
              <p:cNvPr id="31" name="Oval 24"/>
              <p:cNvSpPr/>
              <p:nvPr/>
            </p:nvSpPr>
            <p:spPr bwMode="auto">
              <a:xfrm rot="11767472">
                <a:off x="5745096" y="4588744"/>
                <a:ext cx="1788497" cy="43062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2" name="Oval 24"/>
              <p:cNvSpPr/>
              <p:nvPr/>
            </p:nvSpPr>
            <p:spPr bwMode="auto">
              <a:xfrm rot="9824460">
                <a:off x="5610125" y="5081409"/>
                <a:ext cx="1917267" cy="41156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24"/>
              <p:cNvSpPr/>
              <p:nvPr/>
            </p:nvSpPr>
            <p:spPr bwMode="auto">
              <a:xfrm rot="8916791">
                <a:off x="5562021" y="5254299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4" name="Oval 24"/>
              <p:cNvSpPr/>
              <p:nvPr/>
            </p:nvSpPr>
            <p:spPr bwMode="auto">
              <a:xfrm rot="8635879">
                <a:off x="5748177" y="5466730"/>
                <a:ext cx="1917267" cy="380652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5" name="Oval 24"/>
              <p:cNvSpPr/>
              <p:nvPr/>
            </p:nvSpPr>
            <p:spPr bwMode="auto">
              <a:xfrm rot="12505963">
                <a:off x="5825790" y="4475370"/>
                <a:ext cx="1756525" cy="424464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0" name="Oval 24"/>
              <p:cNvSpPr/>
              <p:nvPr/>
            </p:nvSpPr>
            <p:spPr bwMode="auto">
              <a:xfrm rot="11466613">
                <a:off x="5598281" y="4737071"/>
                <a:ext cx="1874897" cy="43931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4166836" y="4185763"/>
              <a:ext cx="2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Curved Left Arrow 16"/>
            <p:cNvSpPr/>
            <p:nvPr/>
          </p:nvSpPr>
          <p:spPr bwMode="auto">
            <a:xfrm rot="10800000">
              <a:off x="3708302" y="3153223"/>
              <a:ext cx="521230" cy="2200460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9468" y="5171965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41652" y="4895370"/>
              <a:ext cx="2653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003082" y="4552461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23250" y="3782437"/>
              <a:ext cx="4334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M-3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30470" y="3540518"/>
              <a:ext cx="469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M-2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80275" y="3220688"/>
              <a:ext cx="47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/>
                <a:t>M</a:t>
              </a:r>
              <a:r>
                <a:rPr lang="en-US" sz="1100" dirty="0" smtClean="0">
                  <a:solidFill>
                    <a:schemeClr val="tx1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8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Beam Measurement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Beam measurement is a process where the receiver measures </a:t>
            </a:r>
            <a:r>
              <a:rPr lang="en-US" sz="2000" b="0" dirty="0" smtClean="0">
                <a:solidFill>
                  <a:schemeClr val="tx1"/>
                </a:solidFill>
              </a:rPr>
              <a:t>the characteristics </a:t>
            </a:r>
            <a:r>
              <a:rPr lang="en-US" sz="2000" b="0" dirty="0" smtClean="0">
                <a:solidFill>
                  <a:schemeClr val="tx1"/>
                </a:solidFill>
              </a:rPr>
              <a:t>of a received beamformed signal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Typically this will be performed by the receiver during beam sweeping process by the </a:t>
            </a:r>
            <a:r>
              <a:rPr lang="en-US" sz="2000" b="0" dirty="0" smtClean="0">
                <a:solidFill>
                  <a:schemeClr val="tx1"/>
                </a:solidFill>
              </a:rPr>
              <a:t>transmitter</a:t>
            </a:r>
            <a:endParaRPr lang="en-US" sz="2000" b="0" dirty="0">
              <a:solidFill>
                <a:schemeClr val="tx1"/>
              </a:solidFill>
            </a:endParaRPr>
          </a:p>
          <a:p>
            <a:pPr marL="57150" indent="0"/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  <p:grpSp>
        <p:nvGrpSpPr>
          <p:cNvPr id="51" name="Group 50"/>
          <p:cNvGrpSpPr/>
          <p:nvPr/>
        </p:nvGrpSpPr>
        <p:grpSpPr>
          <a:xfrm>
            <a:off x="773899" y="3586036"/>
            <a:ext cx="8479210" cy="2902953"/>
            <a:chOff x="773899" y="3586036"/>
            <a:chExt cx="8479210" cy="2902953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6038193" y="6227379"/>
              <a:ext cx="288509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6038193" y="3673366"/>
              <a:ext cx="0" cy="25540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Rectangle 13"/>
            <p:cNvSpPr/>
            <p:nvPr/>
          </p:nvSpPr>
          <p:spPr bwMode="auto">
            <a:xfrm>
              <a:off x="6038194" y="5881580"/>
              <a:ext cx="118240" cy="14916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3899" y="3831219"/>
              <a:ext cx="4758409" cy="2263194"/>
              <a:chOff x="2043565" y="2939722"/>
              <a:chExt cx="4758409" cy="2263194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326441" y="3417585"/>
                <a:ext cx="2092878" cy="1370948"/>
                <a:chOff x="2475101" y="4520037"/>
                <a:chExt cx="2092878" cy="1370948"/>
              </a:xfrm>
            </p:grpSpPr>
            <p:sp>
              <p:nvSpPr>
                <p:cNvPr id="29" name="Oval 24"/>
                <p:cNvSpPr/>
                <p:nvPr/>
              </p:nvSpPr>
              <p:spPr bwMode="auto">
                <a:xfrm rot="837789">
                  <a:off x="2632298" y="5198678"/>
                  <a:ext cx="1874897" cy="439316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  <a:alpha val="60000"/>
                  </a:scheme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" name="Oval 24"/>
                <p:cNvSpPr/>
                <p:nvPr/>
              </p:nvSpPr>
              <p:spPr bwMode="auto">
                <a:xfrm rot="1138648">
                  <a:off x="2564413" y="5350352"/>
                  <a:ext cx="1788497" cy="430623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  <a:alpha val="60000"/>
                  </a:scheme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Oval 24"/>
                <p:cNvSpPr/>
                <p:nvPr/>
              </p:nvSpPr>
              <p:spPr bwMode="auto">
                <a:xfrm rot="19887967">
                  <a:off x="2650712" y="4731061"/>
                  <a:ext cx="1917267" cy="391067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  <a:alpha val="60000"/>
                  </a:scheme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24"/>
                <p:cNvSpPr/>
                <p:nvPr/>
              </p:nvSpPr>
              <p:spPr bwMode="auto">
                <a:xfrm rot="19607055">
                  <a:off x="2475101" y="4520037"/>
                  <a:ext cx="1917267" cy="380652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  <a:alpha val="60000"/>
                  </a:scheme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Oval 24"/>
                <p:cNvSpPr/>
                <p:nvPr/>
              </p:nvSpPr>
              <p:spPr bwMode="auto">
                <a:xfrm rot="1877139">
                  <a:off x="2509975" y="5466521"/>
                  <a:ext cx="1756525" cy="424464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  <a:alpha val="60000"/>
                  </a:scheme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" name="Oval 24"/>
                <p:cNvSpPr/>
                <p:nvPr/>
              </p:nvSpPr>
              <p:spPr bwMode="auto">
                <a:xfrm rot="20795636">
                  <a:off x="2594573" y="4880860"/>
                  <a:ext cx="1917267" cy="411563"/>
                </a:xfrm>
                <a:prstGeom prst="ellipse">
                  <a:avLst/>
                </a:prstGeom>
                <a:solidFill>
                  <a:srgbClr val="0070C0">
                    <a:alpha val="60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extLst/>
              </p:spPr>
              <p:txBody>
                <a:bodyPr vert="horz" wrap="square" lIns="91416" tIns="45708" rIns="91416" bIns="45708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>
                    <a:buClr>
                      <a:srgbClr val="CC9900"/>
                    </a:buClr>
                    <a:buFont typeface="Wingdings" pitchFamily="2" charset="2"/>
                    <a:buChar char="n"/>
                  </a:pPr>
                  <a:endParaRPr lang="en-US" sz="1200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2043565" y="2939722"/>
                <a:ext cx="4758409" cy="2263194"/>
                <a:chOff x="2043565" y="2939722"/>
                <a:chExt cx="4758409" cy="2263194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043565" y="3595316"/>
                  <a:ext cx="4758409" cy="921315"/>
                  <a:chOff x="1192225" y="4697768"/>
                  <a:chExt cx="4758409" cy="921315"/>
                </a:xfrm>
              </p:grpSpPr>
              <p:pic>
                <p:nvPicPr>
                  <p:cNvPr id="27" name="Picture 4" descr="HUAWEI MateBook X Pro Selling Points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66" t="31591" r="3282" b="17320"/>
                  <a:stretch/>
                </p:blipFill>
                <p:spPr bwMode="auto">
                  <a:xfrm>
                    <a:off x="1192225" y="4697768"/>
                    <a:ext cx="1549924" cy="8948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8" name="Picture 2" descr="HUAWEI Phones - HUAWEI Deutschland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069" t="11860" r="24438" b="12399"/>
                  <a:stretch/>
                </p:blipFill>
                <p:spPr bwMode="auto">
                  <a:xfrm>
                    <a:off x="5399854" y="4779685"/>
                    <a:ext cx="550780" cy="8393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9" name="Curved Right Arrow 18"/>
                <p:cNvSpPr/>
                <p:nvPr/>
              </p:nvSpPr>
              <p:spPr bwMode="auto">
                <a:xfrm rot="10800000">
                  <a:off x="5320789" y="2939722"/>
                  <a:ext cx="578398" cy="2222283"/>
                </a:xfrm>
                <a:prstGeom prst="curvedRightArrow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492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itchFamily="16" charset="0"/>
                    <a:ea typeface="MS Gothic" charset="-128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4989552" y="4044375"/>
                  <a:ext cx="2959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dirty="0" smtClean="0">
                      <a:solidFill>
                        <a:schemeClr val="tx1"/>
                      </a:solidFill>
                    </a:rPr>
                    <a:t>…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980921" y="4941306"/>
                  <a:ext cx="29593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19482" y="4677075"/>
                  <a:ext cx="29593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299865" y="4423799"/>
                  <a:ext cx="29593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5326703" y="3677233"/>
                  <a:ext cx="4144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N-3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5225663" y="3323540"/>
                  <a:ext cx="4144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N-2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5007255" y="2956149"/>
                  <a:ext cx="414439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en-US" sz="1100" dirty="0" smtClean="0">
                      <a:solidFill>
                        <a:schemeClr val="tx1"/>
                      </a:solidFill>
                    </a:rPr>
                    <a:t>N-1</a:t>
                  </a:r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5046188" y="3586036"/>
              <a:ext cx="1007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Beam Number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6613" y="6227379"/>
              <a:ext cx="7964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SNR [dB]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63519" y="5829081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6038193" y="5337954"/>
              <a:ext cx="414661" cy="16262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038194" y="5606224"/>
              <a:ext cx="274674" cy="16663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6120220" y="4915895"/>
              <a:ext cx="2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038193" y="4595276"/>
              <a:ext cx="2106664" cy="17368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036083" y="4268235"/>
              <a:ext cx="1694793" cy="154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6038192" y="3896163"/>
              <a:ext cx="1300656" cy="1600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58115" y="5554938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66817" y="5285179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682875" y="4545555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83522" y="4218367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682875" y="3879715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Beam Reporting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Beam reporting is a process where the receiver of a beamformed signal reports back information to the transmitter about the signal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Typically the reporting will </a:t>
            </a:r>
            <a:r>
              <a:rPr lang="en-US" sz="1600" b="0" dirty="0" smtClean="0">
                <a:solidFill>
                  <a:schemeClr val="tx1"/>
                </a:solidFill>
              </a:rPr>
              <a:t>include </a:t>
            </a:r>
            <a:r>
              <a:rPr lang="en-US" sz="1600" b="0" dirty="0">
                <a:solidFill>
                  <a:schemeClr val="tx1"/>
                </a:solidFill>
              </a:rPr>
              <a:t>Reference Signal Received Power (RSRP) or Signal-to-Noise Ratio (SNR)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The transmitter and receiver should have an agreed signal ID method so the transmitter could match the reporting with specific reference signals (and beam) transmitted 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21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Beam Determination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41921"/>
            <a:ext cx="7770813" cy="4113213"/>
          </a:xfrm>
        </p:spPr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Beam determination is a process where a node selects its operating beams towards a specific receiver or towards a group of receivers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</a:rPr>
              <a:t>Typically </a:t>
            </a:r>
            <a:r>
              <a:rPr lang="en-US" sz="1600" b="0" dirty="0" smtClean="0">
                <a:solidFill>
                  <a:schemeClr val="tx1"/>
                </a:solidFill>
              </a:rPr>
              <a:t>this </a:t>
            </a:r>
            <a:r>
              <a:rPr lang="en-US" sz="1600" b="0" dirty="0" smtClean="0">
                <a:solidFill>
                  <a:schemeClr val="tx1"/>
                </a:solidFill>
              </a:rPr>
              <a:t>process should be performed by the G-node after beam reporting from the </a:t>
            </a:r>
            <a:r>
              <a:rPr lang="en-US" sz="1600" b="0" dirty="0" smtClean="0">
                <a:solidFill>
                  <a:schemeClr val="tx1"/>
                </a:solidFill>
              </a:rPr>
              <a:t>T-node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Typically the </a:t>
            </a:r>
            <a:r>
              <a:rPr lang="en-US" sz="1600" b="0" dirty="0" smtClean="0">
                <a:solidFill>
                  <a:schemeClr val="tx1"/>
                </a:solidFill>
              </a:rPr>
              <a:t>decision will be based on </a:t>
            </a:r>
            <a:r>
              <a:rPr lang="en-US" sz="1600" b="0" dirty="0">
                <a:solidFill>
                  <a:schemeClr val="tx1"/>
                </a:solidFill>
              </a:rPr>
              <a:t>Reference Signal Received Power (RSRP) or Signal-to-Noise Ratio (SNR)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773900" y="3675400"/>
            <a:ext cx="8479210" cy="2902953"/>
            <a:chOff x="773899" y="3586036"/>
            <a:chExt cx="8479210" cy="2902953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6038193" y="6227379"/>
              <a:ext cx="288509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6038193" y="3673366"/>
              <a:ext cx="0" cy="255401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6038194" y="5881580"/>
              <a:ext cx="118240" cy="14916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73899" y="4486813"/>
              <a:ext cx="4758409" cy="921315"/>
              <a:chOff x="2043565" y="3595316"/>
              <a:chExt cx="4758409" cy="921315"/>
            </a:xfrm>
          </p:grpSpPr>
          <p:sp>
            <p:nvSpPr>
              <p:cNvPr id="52" name="Oval 24"/>
              <p:cNvSpPr/>
              <p:nvPr/>
            </p:nvSpPr>
            <p:spPr bwMode="auto">
              <a:xfrm rot="20795636">
                <a:off x="3445913" y="3778408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2043565" y="3595316"/>
                <a:ext cx="4758409" cy="921315"/>
                <a:chOff x="1192225" y="4697768"/>
                <a:chExt cx="4758409" cy="921315"/>
              </a:xfrm>
            </p:grpSpPr>
            <p:pic>
              <p:nvPicPr>
                <p:cNvPr id="45" name="Picture 4" descr="HUAWEI MateBook X Pro Selling Points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6" t="31591" r="3282" b="17320"/>
                <a:stretch/>
              </p:blipFill>
              <p:spPr bwMode="auto">
                <a:xfrm>
                  <a:off x="1192225" y="4697768"/>
                  <a:ext cx="1549924" cy="89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6" name="Picture 2" descr="HUAWEI Phones - HUAWEI Deutschland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69" t="11860" r="24438" b="12399"/>
                <a:stretch/>
              </p:blipFill>
              <p:spPr bwMode="auto">
                <a:xfrm>
                  <a:off x="5399854" y="4779685"/>
                  <a:ext cx="550780" cy="839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20" name="TextBox 19"/>
            <p:cNvSpPr txBox="1"/>
            <p:nvPr/>
          </p:nvSpPr>
          <p:spPr>
            <a:xfrm>
              <a:off x="5046188" y="3586036"/>
              <a:ext cx="10078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Beam Number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56613" y="6227379"/>
              <a:ext cx="7964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SNR [dB]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63519" y="5829081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6038193" y="5337954"/>
              <a:ext cx="414661" cy="16262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038194" y="5606224"/>
              <a:ext cx="274674" cy="16663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16200000">
              <a:off x="6120220" y="4915895"/>
              <a:ext cx="2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038193" y="4595276"/>
              <a:ext cx="2106664" cy="173685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036083" y="4268235"/>
              <a:ext cx="1694793" cy="154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6038192" y="3896163"/>
              <a:ext cx="1300656" cy="16008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8115" y="5554938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66817" y="5285179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82875" y="4545555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83522" y="4210484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82875" y="3879715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12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Beam Maintenance (Beam Tracking &amp; Beam Refinement)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Beam maintenance </a:t>
            </a:r>
            <a:r>
              <a:rPr lang="en-US" sz="2000" b="0" dirty="0" smtClean="0">
                <a:solidFill>
                  <a:schemeClr val="tx1"/>
                </a:solidFill>
              </a:rPr>
              <a:t>is a process where a G-node and a T-node maintain their optimal selected beams beams by beam refinement in order to adapt to changes (e.g. mobility or blockage) and maintain optimal performance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Beam Tracking </a:t>
            </a:r>
            <a:r>
              <a:rPr lang="en-US" sz="2000" b="0" dirty="0">
                <a:solidFill>
                  <a:schemeClr val="tx1"/>
                </a:solidFill>
              </a:rPr>
              <a:t>is </a:t>
            </a:r>
            <a:r>
              <a:rPr lang="en-US" sz="2000" b="0" dirty="0" smtClean="0">
                <a:solidFill>
                  <a:schemeClr val="tx1"/>
                </a:solidFill>
              </a:rPr>
              <a:t>a beam maintenance process where each node tracks his potential Rx/</a:t>
            </a:r>
            <a:r>
              <a:rPr lang="en-US" sz="2000" b="0" dirty="0" err="1" smtClean="0">
                <a:solidFill>
                  <a:schemeClr val="tx1"/>
                </a:solidFill>
              </a:rPr>
              <a:t>Tx</a:t>
            </a:r>
            <a:r>
              <a:rPr lang="en-US" sz="2000" b="0" dirty="0" smtClean="0">
                <a:solidFill>
                  <a:schemeClr val="tx1"/>
                </a:solidFill>
              </a:rPr>
              <a:t> beams for optimal beam selection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Typically it will be done by probing the closest beams</a:t>
            </a:r>
            <a:r>
              <a:rPr lang="en-US" sz="1600" b="0" dirty="0" smtClean="0">
                <a:solidFill>
                  <a:schemeClr val="tx1"/>
                </a:solidFill>
              </a:rPr>
              <a:t> (muc</a:t>
            </a:r>
            <a:r>
              <a:rPr lang="en-US" sz="1600" dirty="0" smtClean="0">
                <a:solidFill>
                  <a:schemeClr val="tx1"/>
                </a:solidFill>
              </a:rPr>
              <a:t>h like rate adaptation)</a:t>
            </a:r>
            <a:endParaRPr lang="en-US" sz="1600" b="0" dirty="0">
              <a:solidFill>
                <a:schemeClr val="tx1"/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304742" y="4460630"/>
            <a:ext cx="4758409" cy="1369409"/>
            <a:chOff x="2043565" y="3147222"/>
            <a:chExt cx="4758409" cy="1369409"/>
          </a:xfrm>
        </p:grpSpPr>
        <p:grpSp>
          <p:nvGrpSpPr>
            <p:cNvPr id="8" name="Group 7"/>
            <p:cNvGrpSpPr/>
            <p:nvPr/>
          </p:nvGrpSpPr>
          <p:grpSpPr>
            <a:xfrm>
              <a:off x="3387970" y="3581390"/>
              <a:ext cx="2010114" cy="813196"/>
              <a:chOff x="2536630" y="4683842"/>
              <a:chExt cx="2010114" cy="813196"/>
            </a:xfrm>
          </p:grpSpPr>
          <p:sp>
            <p:nvSpPr>
              <p:cNvPr id="16" name="Oval 24"/>
              <p:cNvSpPr/>
              <p:nvPr/>
            </p:nvSpPr>
            <p:spPr bwMode="auto">
              <a:xfrm>
                <a:off x="2664854" y="5057722"/>
                <a:ext cx="1881890" cy="439316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7" name="Oval 24"/>
              <p:cNvSpPr/>
              <p:nvPr/>
            </p:nvSpPr>
            <p:spPr bwMode="auto">
              <a:xfrm rot="19887967">
                <a:off x="2536630" y="4683842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8" name="Oval 24"/>
              <p:cNvSpPr/>
              <p:nvPr/>
            </p:nvSpPr>
            <p:spPr bwMode="auto">
              <a:xfrm rot="20795636">
                <a:off x="2594573" y="4880860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43565" y="3147222"/>
              <a:ext cx="4758409" cy="1369409"/>
              <a:chOff x="2043565" y="3147222"/>
              <a:chExt cx="4758409" cy="1369409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43565" y="3595316"/>
                <a:ext cx="4758409" cy="921315"/>
                <a:chOff x="1192225" y="4697768"/>
                <a:chExt cx="4758409" cy="921315"/>
              </a:xfrm>
            </p:grpSpPr>
            <p:pic>
              <p:nvPicPr>
                <p:cNvPr id="14" name="Picture 4" descr="HUAWEI MateBook X Pro Selling Points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6" t="31591" r="3282" b="17320"/>
                <a:stretch/>
              </p:blipFill>
              <p:spPr bwMode="auto">
                <a:xfrm>
                  <a:off x="1192225" y="4697768"/>
                  <a:ext cx="1549924" cy="89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HUAWEI Phones - HUAWEI Deutschland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69" t="11860" r="24438" b="12399"/>
                <a:stretch/>
              </p:blipFill>
              <p:spPr bwMode="auto">
                <a:xfrm>
                  <a:off x="5399854" y="4779685"/>
                  <a:ext cx="550780" cy="839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Curved Right Arrow 10"/>
              <p:cNvSpPr/>
              <p:nvPr/>
            </p:nvSpPr>
            <p:spPr bwMode="auto">
              <a:xfrm rot="10800000">
                <a:off x="5282199" y="3147222"/>
                <a:ext cx="494817" cy="1369408"/>
              </a:xfrm>
              <a:prstGeom prst="curved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MS Gothic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7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4"/>
          <p:cNvSpPr/>
          <p:nvPr/>
        </p:nvSpPr>
        <p:spPr bwMode="auto">
          <a:xfrm rot="19887967">
            <a:off x="3169829" y="4621450"/>
            <a:ext cx="1917267" cy="391067"/>
          </a:xfrm>
          <a:prstGeom prst="ellipse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en-US" sz="1200" b="1" kern="0" dirty="0">
              <a:solidFill>
                <a:prstClr val="white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2" name="Oval 24"/>
          <p:cNvSpPr/>
          <p:nvPr/>
        </p:nvSpPr>
        <p:spPr bwMode="auto">
          <a:xfrm>
            <a:off x="3270499" y="5051255"/>
            <a:ext cx="1881890" cy="439316"/>
          </a:xfrm>
          <a:prstGeom prst="ellipse">
            <a:avLst/>
          </a:prstGeom>
          <a:solidFill>
            <a:schemeClr val="tx2">
              <a:lumMod val="10000"/>
              <a:lumOff val="90000"/>
              <a:alpha val="60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en-US" sz="1200" b="1" kern="0" dirty="0">
              <a:solidFill>
                <a:prstClr val="white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Beam Maintenance (Beam Tracking &amp; Beam Refinement)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Beam </a:t>
            </a:r>
            <a:r>
              <a:rPr lang="en-US" sz="2000" dirty="0" smtClean="0">
                <a:solidFill>
                  <a:schemeClr val="tx1"/>
                </a:solidFill>
              </a:rPr>
              <a:t>Refinement </a:t>
            </a:r>
            <a:r>
              <a:rPr lang="en-US" sz="2000" b="0" dirty="0">
                <a:solidFill>
                  <a:schemeClr val="tx1"/>
                </a:solidFill>
              </a:rPr>
              <a:t>is a process where each node performs narrow beam sweeping, i.e. focus and narrow down its beam so it will be optimal for </a:t>
            </a:r>
            <a:r>
              <a:rPr lang="en-US" sz="2000" b="0" dirty="0" smtClean="0">
                <a:solidFill>
                  <a:schemeClr val="tx1"/>
                </a:solidFill>
              </a:rPr>
              <a:t>performance</a:t>
            </a:r>
            <a:endParaRPr lang="en-US" sz="2000" b="0" dirty="0">
              <a:solidFill>
                <a:schemeClr val="tx1"/>
              </a:solidFill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0" dirty="0">
                <a:solidFill>
                  <a:schemeClr val="tx1"/>
                </a:solidFill>
              </a:rPr>
              <a:t>This, in oppose the beam sweeping performed for initial beam establishment and broadcast which should be fast, hence the beams will be relatively wide (i.e. not optimal for performance</a:t>
            </a:r>
            <a:r>
              <a:rPr lang="en-US" sz="1600" b="0" dirty="0" smtClean="0">
                <a:solidFill>
                  <a:schemeClr val="tx1"/>
                </a:solidFill>
              </a:rPr>
              <a:t>)</a:t>
            </a:r>
            <a:endParaRPr lang="en-US" sz="1600" b="0" dirty="0">
              <a:solidFill>
                <a:schemeClr val="tx1"/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847542" y="4414878"/>
            <a:ext cx="4758409" cy="1199837"/>
            <a:chOff x="2043565" y="3316794"/>
            <a:chExt cx="4758409" cy="1199837"/>
          </a:xfrm>
        </p:grpSpPr>
        <p:grpSp>
          <p:nvGrpSpPr>
            <p:cNvPr id="8" name="Group 7"/>
            <p:cNvGrpSpPr/>
            <p:nvPr/>
          </p:nvGrpSpPr>
          <p:grpSpPr>
            <a:xfrm>
              <a:off x="3447769" y="3736098"/>
              <a:ext cx="2169665" cy="411563"/>
              <a:chOff x="2596429" y="4838550"/>
              <a:chExt cx="2169665" cy="411563"/>
            </a:xfrm>
          </p:grpSpPr>
          <p:sp>
            <p:nvSpPr>
              <p:cNvPr id="18" name="Oval 24"/>
              <p:cNvSpPr/>
              <p:nvPr/>
            </p:nvSpPr>
            <p:spPr bwMode="auto">
              <a:xfrm rot="20795636">
                <a:off x="2603045" y="4838550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16" name="Oval 24"/>
              <p:cNvSpPr/>
              <p:nvPr/>
            </p:nvSpPr>
            <p:spPr bwMode="auto">
              <a:xfrm rot="20633693">
                <a:off x="2596429" y="4848088"/>
                <a:ext cx="2169665" cy="153914"/>
              </a:xfrm>
              <a:prstGeom prst="ellipse">
                <a:avLst/>
              </a:prstGeom>
              <a:solidFill>
                <a:srgbClr val="00B05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043565" y="3316794"/>
              <a:ext cx="4758409" cy="1199837"/>
              <a:chOff x="2043565" y="3316794"/>
              <a:chExt cx="4758409" cy="1199837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043565" y="3595316"/>
                <a:ext cx="4758409" cy="921315"/>
                <a:chOff x="1192225" y="4697768"/>
                <a:chExt cx="4758409" cy="921315"/>
              </a:xfrm>
            </p:grpSpPr>
            <p:pic>
              <p:nvPicPr>
                <p:cNvPr id="14" name="Picture 4" descr="HUAWEI MateBook X Pro Selling Points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6" t="31591" r="3282" b="17320"/>
                <a:stretch/>
              </p:blipFill>
              <p:spPr bwMode="auto">
                <a:xfrm>
                  <a:off x="1192225" y="4697768"/>
                  <a:ext cx="1549924" cy="89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HUAWEI Phones - HUAWEI Deutschland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69" t="11860" r="24438" b="12399"/>
                <a:stretch/>
              </p:blipFill>
              <p:spPr bwMode="auto">
                <a:xfrm>
                  <a:off x="5399854" y="4779685"/>
                  <a:ext cx="550780" cy="839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Curved Right Arrow 10"/>
              <p:cNvSpPr/>
              <p:nvPr/>
            </p:nvSpPr>
            <p:spPr bwMode="auto">
              <a:xfrm rot="10800000">
                <a:off x="5539635" y="3316794"/>
                <a:ext cx="313942" cy="725969"/>
              </a:xfrm>
              <a:prstGeom prst="curved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MS Gothic" charset="-128"/>
                </a:endParaRPr>
              </a:p>
            </p:txBody>
          </p:sp>
        </p:grpSp>
      </p:grpSp>
      <p:sp>
        <p:nvSpPr>
          <p:cNvPr id="19" name="Oval 24"/>
          <p:cNvSpPr/>
          <p:nvPr/>
        </p:nvSpPr>
        <p:spPr bwMode="auto">
          <a:xfrm rot="20823026">
            <a:off x="3260155" y="4926558"/>
            <a:ext cx="2169665" cy="153914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en-US" sz="1200" b="1" kern="0" dirty="0">
              <a:solidFill>
                <a:prstClr val="white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20" name="Oval 24"/>
          <p:cNvSpPr/>
          <p:nvPr/>
        </p:nvSpPr>
        <p:spPr bwMode="auto">
          <a:xfrm rot="21042503">
            <a:off x="3293818" y="5028510"/>
            <a:ext cx="2169665" cy="153914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en-US" sz="1200" b="1" kern="0" dirty="0">
              <a:solidFill>
                <a:prstClr val="white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Beam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Beam recovery (aka beam failure recovery) is a process where a node identifies beam failure and performs the required flow(s) to reacquire a beam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Since </a:t>
            </a:r>
            <a:r>
              <a:rPr lang="en-US" sz="2000" b="0" dirty="0" err="1" smtClean="0">
                <a:solidFill>
                  <a:schemeClr val="tx1"/>
                </a:solidFill>
              </a:rPr>
              <a:t>mmWave</a:t>
            </a:r>
            <a:r>
              <a:rPr lang="en-US" sz="2000" b="0" dirty="0" smtClean="0">
                <a:solidFill>
                  <a:schemeClr val="tx1"/>
                </a:solidFill>
              </a:rPr>
              <a:t> is very susceptible to hand blocking, angular changes etc., this process is likely to occur from time to time 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Typically, the beam failure is based on Reference Signal (RS) quality or multiple consecutive misdetections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Once a beam failure is identified, the beam recovery process is initiated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A non-standalone solution assumption </a:t>
            </a:r>
            <a:r>
              <a:rPr lang="en-US" sz="2000" b="0" dirty="0" smtClean="0">
                <a:solidFill>
                  <a:schemeClr val="tx1"/>
                </a:solidFill>
              </a:rPr>
              <a:t>will </a:t>
            </a:r>
            <a:r>
              <a:rPr lang="en-US" sz="2000" b="0" dirty="0" smtClean="0">
                <a:solidFill>
                  <a:schemeClr val="tx1"/>
                </a:solidFill>
              </a:rPr>
              <a:t>make this process much simpler and faster since </a:t>
            </a:r>
            <a:r>
              <a:rPr lang="en-US" sz="2000" dirty="0" smtClean="0">
                <a:solidFill>
                  <a:schemeClr val="tx1"/>
                </a:solidFill>
              </a:rPr>
              <a:t>we can rely on FB1 for both continuous data service and beam failure report between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5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Beam Correspondence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Beam correspondence is an assumption that a </a:t>
            </a:r>
            <a:r>
              <a:rPr lang="en-US" sz="2000" b="0" dirty="0" err="1" smtClean="0">
                <a:solidFill>
                  <a:schemeClr val="tx1"/>
                </a:solidFill>
              </a:rPr>
              <a:t>Tx</a:t>
            </a:r>
            <a:r>
              <a:rPr lang="en-US" sz="2000" b="0" dirty="0" smtClean="0">
                <a:solidFill>
                  <a:schemeClr val="tx1"/>
                </a:solidFill>
              </a:rPr>
              <a:t>/Rx beam for UL can be selected based on DL indication, and vice versa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This assumption is based on channel reciprocity assumption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The upside of this assumption – it enables reduced beam management </a:t>
            </a:r>
            <a:r>
              <a:rPr lang="en-US" sz="2000" b="0" dirty="0" smtClean="0">
                <a:solidFill>
                  <a:schemeClr val="tx1"/>
                </a:solidFill>
              </a:rPr>
              <a:t>overhead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The downside of this assumption – it’s not always accurate and may lead to suboptimal beam selection and performance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endParaRPr lang="en-US" sz="2000" b="0" dirty="0" smtClean="0">
              <a:solidFill>
                <a:schemeClr val="tx1"/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We can decide whether to assume beam correspondence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5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SparkLink</a:t>
            </a:r>
            <a:r>
              <a:rPr lang="en-US" dirty="0"/>
              <a:t> Flows &amp; Beam Management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4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7520152" cy="1065213"/>
          </a:xfrm>
        </p:spPr>
        <p:txBody>
          <a:bodyPr/>
          <a:lstStyle/>
          <a:p>
            <a:r>
              <a:rPr lang="en-US" dirty="0" smtClean="0"/>
              <a:t>1. Association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1013"/>
            <a:ext cx="7770813" cy="4113213"/>
          </a:xfrm>
        </p:spPr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Broadcast</a:t>
            </a:r>
            <a:r>
              <a:rPr lang="en-US" sz="2000" b="0" dirty="0" smtClean="0">
                <a:solidFill>
                  <a:schemeClr val="tx1"/>
                </a:solidFill>
              </a:rPr>
              <a:t> – Theoretically, in this case the transmitter &amp; receiver need to sweep all </a:t>
            </a:r>
            <a:r>
              <a:rPr lang="en-US" sz="2000" b="0" dirty="0">
                <a:solidFill>
                  <a:schemeClr val="tx1"/>
                </a:solidFill>
              </a:rPr>
              <a:t>possible </a:t>
            </a:r>
            <a:r>
              <a:rPr lang="en-US" sz="2000" b="0" dirty="0" smtClean="0">
                <a:solidFill>
                  <a:schemeClr val="tx1"/>
                </a:solidFill>
              </a:rPr>
              <a:t>directions. 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0" dirty="0" smtClean="0">
                <a:solidFill>
                  <a:schemeClr val="tx1"/>
                </a:solidFill>
              </a:rPr>
              <a:t>A non-standalone solution assumption can make this process much simpler and faster since we can rely on FB1 for broadcast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Unicast - </a:t>
            </a:r>
            <a:r>
              <a:rPr lang="en-US" sz="2000" b="0" dirty="0" smtClean="0">
                <a:solidFill>
                  <a:schemeClr val="tx1"/>
                </a:solidFill>
              </a:rPr>
              <a:t>For unicast transmissions, the transmitter and receiver need to select an initial beam to work with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The transmitter </a:t>
            </a:r>
            <a:r>
              <a:rPr lang="en-US" sz="1600" dirty="0">
                <a:solidFill>
                  <a:schemeClr val="tx1"/>
                </a:solidFill>
              </a:rPr>
              <a:t>has no knowledge about the location of the </a:t>
            </a:r>
            <a:r>
              <a:rPr lang="en-US" sz="1600" dirty="0" smtClean="0">
                <a:solidFill>
                  <a:schemeClr val="tx1"/>
                </a:solidFill>
              </a:rPr>
              <a:t>receiver and vice versa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Beam selection is required for both </a:t>
            </a:r>
            <a:r>
              <a:rPr lang="en-US" sz="1600" dirty="0" err="1" smtClean="0">
                <a:solidFill>
                  <a:schemeClr val="tx1"/>
                </a:solidFill>
              </a:rPr>
              <a:t>Tx</a:t>
            </a:r>
            <a:r>
              <a:rPr lang="en-US" sz="1600" dirty="0" smtClean="0">
                <a:solidFill>
                  <a:schemeClr val="tx1"/>
                </a:solidFill>
              </a:rPr>
              <a:t> &amp; Rx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suggested flow </a:t>
            </a:r>
            <a:r>
              <a:rPr lang="en-US" sz="2000" dirty="0" smtClean="0">
                <a:solidFill>
                  <a:schemeClr val="tx1"/>
                </a:solidFill>
              </a:rPr>
              <a:t>is: Beam sweeping by transmitter </a:t>
            </a:r>
            <a:r>
              <a:rPr lang="en-US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+ beam sweeping by the receiver (procedure 1)  beam measurement by the receiver  beam reporting from receiver to transmitter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The G-node needs to perform this process with each one of its T-nodes at the start of the connection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847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Beam Management Terminology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/>
              <a:t>SparkLink</a:t>
            </a:r>
            <a:r>
              <a:rPr lang="en-US" sz="2000" dirty="0" smtClean="0"/>
              <a:t> Flows &amp; Beam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Opens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Next Steps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7520152" cy="1065213"/>
          </a:xfrm>
        </p:spPr>
        <p:txBody>
          <a:bodyPr/>
          <a:lstStyle/>
          <a:p>
            <a:r>
              <a:rPr lang="en-US" dirty="0" smtClean="0"/>
              <a:t>2. Ongoing 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During ongoing connection, both G-node &amp; T-node perform: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Beam </a:t>
            </a:r>
            <a:r>
              <a:rPr lang="en-US" sz="1600" b="1" dirty="0"/>
              <a:t>Maintenance </a:t>
            </a:r>
            <a:r>
              <a:rPr lang="en-US" sz="1600" dirty="0" smtClean="0"/>
              <a:t>(including </a:t>
            </a:r>
            <a:r>
              <a:rPr lang="en-US" sz="1600" b="1" dirty="0" smtClean="0"/>
              <a:t>Beam </a:t>
            </a:r>
            <a:r>
              <a:rPr lang="en-US" sz="1600" b="1" dirty="0"/>
              <a:t>Tracking </a:t>
            </a:r>
            <a:r>
              <a:rPr lang="en-US" sz="1600" dirty="0"/>
              <a:t>&amp; </a:t>
            </a:r>
            <a:r>
              <a:rPr lang="en-US" sz="1600" b="1" dirty="0"/>
              <a:t>Beam Refinement</a:t>
            </a:r>
            <a:r>
              <a:rPr lang="en-US" sz="1600" dirty="0" smtClean="0"/>
              <a:t>)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b="1" dirty="0"/>
              <a:t>Beam </a:t>
            </a:r>
            <a:r>
              <a:rPr lang="en-US" sz="1600" b="1" dirty="0" smtClean="0"/>
              <a:t>Recovery </a:t>
            </a:r>
            <a:r>
              <a:rPr lang="en-US" sz="1600" dirty="0" smtClean="0"/>
              <a:t>(upon</a:t>
            </a:r>
            <a:r>
              <a:rPr lang="en-US" sz="1600" b="1" dirty="0" smtClean="0"/>
              <a:t> Beam Failure</a:t>
            </a:r>
            <a:r>
              <a:rPr lang="en-US" sz="1600" dirty="0" smtClean="0"/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15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/>
            <a:r>
              <a:rPr lang="en-US" sz="2000" dirty="0" smtClean="0">
                <a:solidFill>
                  <a:schemeClr val="tx1"/>
                </a:solidFill>
              </a:rPr>
              <a:t>1. Support </a:t>
            </a:r>
            <a:r>
              <a:rPr lang="en-US" sz="2000" dirty="0">
                <a:solidFill>
                  <a:schemeClr val="tx1"/>
                </a:solidFill>
              </a:rPr>
              <a:t>for low cost solution </a:t>
            </a:r>
            <a:r>
              <a:rPr lang="en-US" sz="2000" dirty="0" smtClean="0">
                <a:solidFill>
                  <a:schemeClr val="tx1"/>
                </a:solidFill>
              </a:rPr>
              <a:t>(1 RF chain)</a:t>
            </a:r>
          </a:p>
          <a:p>
            <a:pPr marL="57150" indent="0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50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Close all opens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Continue the study of each beam management process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Adapt the beam sweeping terminology &amp; flows to </a:t>
            </a:r>
            <a:r>
              <a:rPr lang="en-US" sz="2000" b="0" dirty="0" err="1" smtClean="0">
                <a:solidFill>
                  <a:schemeClr val="tx1"/>
                </a:solidFill>
              </a:rPr>
              <a:t>SparkLink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en-US" sz="2000" b="0" dirty="0" err="1" smtClean="0">
                <a:solidFill>
                  <a:schemeClr val="tx1"/>
                </a:solidFill>
              </a:rPr>
              <a:t>mmWave</a:t>
            </a:r>
            <a:r>
              <a:rPr lang="en-US" sz="2000" b="0" dirty="0" smtClean="0">
                <a:solidFill>
                  <a:schemeClr val="tx1"/>
                </a:solidFill>
              </a:rPr>
              <a:t> architecture and framework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D7AE7-F661-4AD4-9210-88B6E5699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799" y="1647914"/>
                <a:ext cx="7866994" cy="449421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In oppose to sub-7GHz wireless communication,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mmWave</a:t>
                </a:r>
                <a:r>
                  <a:rPr lang="en-US" sz="2000" dirty="0" smtClean="0"/>
                  <a:t> isotropic (aka omnidirectional) transmission with decent range is usually impractical </a:t>
                </a:r>
                <a:r>
                  <a:rPr lang="en-US" sz="2000" b="0" dirty="0" smtClean="0"/>
                  <a:t>due to the high frequency (short wavelength) values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This can be easily explained by </a:t>
                </a:r>
                <a:r>
                  <a:rPr lang="en-US" sz="2000" b="0" dirty="0" err="1" smtClean="0"/>
                  <a:t>Friis</a:t>
                </a:r>
                <a:r>
                  <a:rPr lang="en-US" sz="2000" b="0" dirty="0" smtClean="0"/>
                  <a:t>’ transmission equation, where the isotropic received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000" b="0" dirty="0" smtClean="0"/>
                  <a:t> and its relation to the wavelength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 </m:t>
                    </m:r>
                  </m:oMath>
                </a14:m>
                <a:r>
                  <a:rPr lang="en-US" sz="2000" b="0" dirty="0" smtClean="0"/>
                  <a:t>is given by:</a:t>
                </a:r>
                <a:endParaRPr lang="en-US" sz="2000" b="0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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4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solution to this problem is a Massive MIMO antenna array combined with Beamforming</a:t>
                </a:r>
                <a:r>
                  <a:rPr lang="en-US" sz="2000" b="0" dirty="0" smtClean="0"/>
                  <a:t>, which enables radiating power with beam gain (measured in </a:t>
                </a:r>
                <a:r>
                  <a:rPr lang="en-US" sz="2000" b="0" dirty="0" err="1" smtClean="0"/>
                  <a:t>dBi</a:t>
                </a:r>
                <a:r>
                  <a:rPr lang="en-US" sz="2000" b="0" dirty="0" smtClean="0"/>
                  <a:t>) compared to </a:t>
                </a:r>
                <a:r>
                  <a:rPr lang="en-US" sz="2000" b="0" dirty="0" smtClean="0"/>
                  <a:t>an isotropic </a:t>
                </a:r>
                <a:r>
                  <a:rPr lang="en-US" sz="2000" b="0" dirty="0" smtClean="0"/>
                  <a:t>transmission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The downside of this solution is that it comes with an added complexity and needs to be managed, hence the topic of </a:t>
                </a:r>
                <a:r>
                  <a:rPr lang="en-US" sz="2000" dirty="0" smtClean="0"/>
                  <a:t>beam management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D7AE7-F661-4AD4-9210-88B6E5699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647914"/>
                <a:ext cx="7866994" cy="4494213"/>
              </a:xfrm>
              <a:blipFill>
                <a:blip r:embed="rId3"/>
                <a:stretch>
                  <a:fillRect l="-620" t="-678" r="-1394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1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Beam Management Terminology</a:t>
            </a:r>
            <a:br>
              <a:rPr lang="en-US" dirty="0"/>
            </a:b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6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Management vs. </a:t>
            </a:r>
            <a:r>
              <a:rPr lang="en-US" dirty="0" smtClean="0"/>
              <a:t>Beamforming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Beam management </a:t>
            </a:r>
            <a:r>
              <a:rPr lang="en-US" sz="2000" b="0" dirty="0" smtClean="0"/>
              <a:t>is a set of processes for </a:t>
            </a:r>
            <a:r>
              <a:rPr lang="en-US" sz="2000" b="0" dirty="0"/>
              <a:t>scanning, reporting, and </a:t>
            </a:r>
            <a:r>
              <a:rPr lang="en-US" sz="2000" b="0" dirty="0" smtClean="0"/>
              <a:t>maintaining </a:t>
            </a:r>
            <a:r>
              <a:rPr lang="en-US" sz="2000" b="0" dirty="0"/>
              <a:t>of </a:t>
            </a:r>
            <a:r>
              <a:rPr lang="en-US" sz="2000" b="0" dirty="0" err="1" smtClean="0"/>
              <a:t>Tx</a:t>
            </a:r>
            <a:r>
              <a:rPr lang="en-US" sz="2000" b="0" dirty="0" smtClean="0"/>
              <a:t>/Rx beams for optimal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Beamforming </a:t>
            </a:r>
            <a:r>
              <a:rPr lang="en-US" sz="2000" b="0" dirty="0" smtClean="0"/>
              <a:t>is the transmission of a directional signal, i.e. concentrating the signal energy towards </a:t>
            </a:r>
            <a:r>
              <a:rPr lang="en-US" sz="2000" b="0" dirty="0"/>
              <a:t>a specific </a:t>
            </a:r>
            <a:r>
              <a:rPr lang="en-US" sz="2000" b="0" dirty="0" smtClean="0"/>
              <a:t>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Beamforming can be either analog, digital or hybrid (both)</a:t>
            </a:r>
          </a:p>
          <a:p>
            <a:pPr marL="457200" lvl="1" indent="0"/>
            <a:r>
              <a:rPr lang="en-US" sz="1600" b="0" dirty="0" smtClean="0"/>
              <a:t>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754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Beam Sweeping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/>
                </a:solidFill>
              </a:rPr>
              <a:t>Beam sweeping is the process of scanning </a:t>
            </a:r>
            <a:r>
              <a:rPr lang="en-US" sz="2000" b="0" dirty="0" smtClean="0">
                <a:solidFill>
                  <a:schemeClr val="tx1"/>
                </a:solidFill>
              </a:rPr>
              <a:t>several </a:t>
            </a:r>
            <a:r>
              <a:rPr lang="en-US" sz="2000" b="0" dirty="0">
                <a:solidFill>
                  <a:schemeClr val="tx1"/>
                </a:solidFill>
              </a:rPr>
              <a:t>spatial directions </a:t>
            </a:r>
            <a:r>
              <a:rPr lang="en-US" sz="2000" b="0" dirty="0" smtClean="0">
                <a:solidFill>
                  <a:schemeClr val="tx1"/>
                </a:solidFill>
              </a:rPr>
              <a:t>with beam transmission or reception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In this technique, the transmitter/receiver simply transmits/receives towards a specific direction at a specific time, and repeats this process until it covers all required directions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All transmissions should be equal in their PHY characteristics (e.g. </a:t>
            </a:r>
            <a:r>
              <a:rPr lang="en-US" sz="1600" dirty="0" err="1" smtClean="0">
                <a:solidFill>
                  <a:schemeClr val="tx1"/>
                </a:solidFill>
              </a:rPr>
              <a:t>Tx</a:t>
            </a:r>
            <a:r>
              <a:rPr lang="en-US" sz="1600" dirty="0" smtClean="0">
                <a:solidFill>
                  <a:schemeClr val="tx1"/>
                </a:solidFill>
              </a:rPr>
              <a:t> power) for fair comparison</a:t>
            </a:r>
            <a:endParaRPr lang="en-US" sz="1600" dirty="0">
              <a:solidFill>
                <a:schemeClr val="tx1"/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endParaRPr lang="en-US" sz="2000" b="0" dirty="0" smtClean="0">
              <a:solidFill>
                <a:schemeClr val="tx1"/>
              </a:solidFill>
            </a:endParaRPr>
          </a:p>
          <a:p>
            <a:pPr marL="514350" lvl="1" indent="0"/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2192001" y="4122135"/>
            <a:ext cx="4758409" cy="2263194"/>
            <a:chOff x="2043565" y="2939722"/>
            <a:chExt cx="4758409" cy="2263194"/>
          </a:xfrm>
        </p:grpSpPr>
        <p:grpSp>
          <p:nvGrpSpPr>
            <p:cNvPr id="27" name="Group 26"/>
            <p:cNvGrpSpPr/>
            <p:nvPr/>
          </p:nvGrpSpPr>
          <p:grpSpPr>
            <a:xfrm>
              <a:off x="3326441" y="3417585"/>
              <a:ext cx="2092878" cy="1370948"/>
              <a:chOff x="2475101" y="4520037"/>
              <a:chExt cx="2092878" cy="1370948"/>
            </a:xfrm>
          </p:grpSpPr>
          <p:sp>
            <p:nvSpPr>
              <p:cNvPr id="40" name="Oval 24"/>
              <p:cNvSpPr/>
              <p:nvPr/>
            </p:nvSpPr>
            <p:spPr bwMode="auto">
              <a:xfrm rot="837789">
                <a:off x="2632298" y="5198678"/>
                <a:ext cx="1874897" cy="439316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4"/>
              <p:cNvSpPr/>
              <p:nvPr/>
            </p:nvSpPr>
            <p:spPr bwMode="auto">
              <a:xfrm rot="1138648">
                <a:off x="2564413" y="5350352"/>
                <a:ext cx="1788497" cy="43062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24"/>
              <p:cNvSpPr/>
              <p:nvPr/>
            </p:nvSpPr>
            <p:spPr bwMode="auto">
              <a:xfrm rot="19887967">
                <a:off x="2650712" y="4731061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4" name="Oval 24"/>
              <p:cNvSpPr/>
              <p:nvPr/>
            </p:nvSpPr>
            <p:spPr bwMode="auto">
              <a:xfrm rot="19607055">
                <a:off x="2475101" y="4520037"/>
                <a:ext cx="1917267" cy="380652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5" name="Oval 24"/>
              <p:cNvSpPr/>
              <p:nvPr/>
            </p:nvSpPr>
            <p:spPr bwMode="auto">
              <a:xfrm rot="1877139">
                <a:off x="2509975" y="5466521"/>
                <a:ext cx="1756525" cy="424464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2" name="Oval 24"/>
              <p:cNvSpPr/>
              <p:nvPr/>
            </p:nvSpPr>
            <p:spPr bwMode="auto">
              <a:xfrm rot="20795636">
                <a:off x="2594573" y="4880860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043565" y="2939722"/>
              <a:ext cx="4758409" cy="2263194"/>
              <a:chOff x="2043565" y="2939722"/>
              <a:chExt cx="4758409" cy="226319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2043565" y="3595316"/>
                <a:ext cx="4758409" cy="921315"/>
                <a:chOff x="1192225" y="4697768"/>
                <a:chExt cx="4758409" cy="921315"/>
              </a:xfrm>
            </p:grpSpPr>
            <p:pic>
              <p:nvPicPr>
                <p:cNvPr id="38" name="Picture 4" descr="HUAWEI MateBook X Pro Selling Points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6" t="31591" r="3282" b="17320"/>
                <a:stretch/>
              </p:blipFill>
              <p:spPr bwMode="auto">
                <a:xfrm>
                  <a:off x="1192225" y="4697768"/>
                  <a:ext cx="1549924" cy="89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9" name="Picture 2" descr="HUAWEI Phones - HUAWEI Deutschland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69" t="11860" r="24438" b="12399"/>
                <a:stretch/>
              </p:blipFill>
              <p:spPr bwMode="auto">
                <a:xfrm>
                  <a:off x="5399854" y="4779685"/>
                  <a:ext cx="550780" cy="839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0" name="Curved Right Arrow 29"/>
              <p:cNvSpPr/>
              <p:nvPr/>
            </p:nvSpPr>
            <p:spPr bwMode="auto">
              <a:xfrm rot="10800000">
                <a:off x="5320789" y="2939722"/>
                <a:ext cx="578398" cy="2222283"/>
              </a:xfrm>
              <a:prstGeom prst="curved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MS Gothic" charset="-128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4989552" y="4044375"/>
                <a:ext cx="295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980921" y="4941306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119482" y="4677075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299865" y="4423799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26703" y="3677233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25663" y="3323540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N-2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007255" y="2956149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4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Beam Sweeping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As </a:t>
            </a:r>
            <a:r>
              <a:rPr lang="en-US" sz="2000" b="0" dirty="0">
                <a:solidFill>
                  <a:schemeClr val="tx1"/>
                </a:solidFill>
              </a:rPr>
              <a:t>a design goal, this process should </a:t>
            </a:r>
            <a:r>
              <a:rPr lang="en-US" sz="2000" b="0" dirty="0" smtClean="0">
                <a:solidFill>
                  <a:schemeClr val="tx1"/>
                </a:solidFill>
              </a:rPr>
              <a:t>consume as </a:t>
            </a:r>
            <a:r>
              <a:rPr lang="en-US" sz="2000" b="0" dirty="0" smtClean="0">
                <a:solidFill>
                  <a:schemeClr val="tx1"/>
                </a:solidFill>
              </a:rPr>
              <a:t>little overhead as </a:t>
            </a:r>
            <a:r>
              <a:rPr lang="en-US" sz="2000" b="0" dirty="0" smtClean="0">
                <a:solidFill>
                  <a:schemeClr val="tx1"/>
                </a:solidFill>
              </a:rPr>
              <a:t>possible</a:t>
            </a:r>
            <a:r>
              <a:rPr lang="en-US" sz="2000" b="0" dirty="0">
                <a:solidFill>
                  <a:schemeClr val="tx1"/>
                </a:solidFill>
              </a:rPr>
              <a:t>, </a:t>
            </a:r>
            <a:r>
              <a:rPr lang="en-US" sz="2000" b="0" dirty="0" smtClean="0">
                <a:solidFill>
                  <a:schemeClr val="tx1"/>
                </a:solidFill>
              </a:rPr>
              <a:t>i.e. the </a:t>
            </a:r>
            <a:r>
              <a:rPr lang="en-US" sz="2000" b="0" dirty="0">
                <a:solidFill>
                  <a:schemeClr val="tx1"/>
                </a:solidFill>
              </a:rPr>
              <a:t>transmitter/receiver </a:t>
            </a:r>
            <a:r>
              <a:rPr lang="en-US" sz="2000" b="0" dirty="0" smtClean="0">
                <a:solidFill>
                  <a:schemeClr val="tx1"/>
                </a:solidFill>
              </a:rPr>
              <a:t>should </a:t>
            </a:r>
            <a:r>
              <a:rPr lang="en-US" sz="2000" b="0" dirty="0">
                <a:solidFill>
                  <a:schemeClr val="tx1"/>
                </a:solidFill>
              </a:rPr>
              <a:t>cover as much area with as little time as possible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means the transmitter </a:t>
            </a:r>
            <a:r>
              <a:rPr lang="en-US" sz="1600" dirty="0" smtClean="0">
                <a:solidFill>
                  <a:schemeClr val="tx1"/>
                </a:solidFill>
              </a:rPr>
              <a:t>may use </a:t>
            </a:r>
            <a:r>
              <a:rPr lang="en-US" sz="1600" dirty="0">
                <a:solidFill>
                  <a:schemeClr val="tx1"/>
                </a:solidFill>
              </a:rPr>
              <a:t>a limited number of relatively wide </a:t>
            </a:r>
            <a:r>
              <a:rPr lang="en-US" sz="1600" dirty="0" smtClean="0">
                <a:solidFill>
                  <a:schemeClr val="tx1"/>
                </a:solidFill>
              </a:rPr>
              <a:t>beams when latency is in high priority</a:t>
            </a:r>
          </a:p>
          <a:p>
            <a:pPr marL="514350" lvl="1" indent="0"/>
            <a:endParaRPr lang="en-US" sz="1600" b="0" dirty="0" smtClean="0">
              <a:solidFill>
                <a:schemeClr val="tx1"/>
              </a:solidFill>
            </a:endParaRP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We divide beam </a:t>
            </a:r>
            <a:r>
              <a:rPr lang="en-US" sz="2000" b="0" dirty="0">
                <a:solidFill>
                  <a:schemeClr val="tx1"/>
                </a:solidFill>
              </a:rPr>
              <a:t>sweeping </a:t>
            </a:r>
            <a:r>
              <a:rPr lang="en-US" sz="2000" b="0" dirty="0" smtClean="0">
                <a:solidFill>
                  <a:schemeClr val="tx1"/>
                </a:solidFill>
              </a:rPr>
              <a:t>into </a:t>
            </a:r>
            <a:r>
              <a:rPr lang="en-US" sz="2000" b="0" dirty="0">
                <a:solidFill>
                  <a:schemeClr val="tx1"/>
                </a:solidFill>
              </a:rPr>
              <a:t>3 procedures: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Procedure 1: G-node &amp; T-node joint beam sweeping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Procedure 2: G-node beam sweeping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Procedure 3: T-node beam sweeping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23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Beam Sweeping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lvl="1" indent="0">
              <a:spcBef>
                <a:spcPts val="600"/>
              </a:spcBef>
            </a:pPr>
            <a:r>
              <a:rPr lang="en-US" sz="1800" b="0" dirty="0" smtClean="0">
                <a:solidFill>
                  <a:schemeClr val="tx1"/>
                </a:solidFill>
              </a:rPr>
              <a:t>Procedure 1: </a:t>
            </a:r>
            <a:r>
              <a:rPr lang="en-US" sz="1800" dirty="0" smtClean="0">
                <a:solidFill>
                  <a:schemeClr val="tx1"/>
                </a:solidFill>
              </a:rPr>
              <a:t>G-node </a:t>
            </a:r>
            <a:r>
              <a:rPr lang="en-US" sz="1800" dirty="0">
                <a:solidFill>
                  <a:schemeClr val="tx1"/>
                </a:solidFill>
              </a:rPr>
              <a:t>&amp; T-node joint beam sweeping (</a:t>
            </a:r>
            <a:r>
              <a:rPr lang="en-US" sz="1800" dirty="0" err="1">
                <a:solidFill>
                  <a:schemeClr val="tx1"/>
                </a:solidFill>
              </a:rPr>
              <a:t>Tx</a:t>
            </a:r>
            <a:r>
              <a:rPr lang="en-US" sz="1800" dirty="0">
                <a:solidFill>
                  <a:schemeClr val="tx1"/>
                </a:solidFill>
              </a:rPr>
              <a:t> &amp; Rx)</a:t>
            </a:r>
          </a:p>
          <a:p>
            <a:pPr marL="57150" indent="0"/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979390" y="3191975"/>
            <a:ext cx="6882978" cy="2296779"/>
            <a:chOff x="1192225" y="4042174"/>
            <a:chExt cx="6882978" cy="2296779"/>
          </a:xfrm>
        </p:grpSpPr>
        <p:grpSp>
          <p:nvGrpSpPr>
            <p:cNvPr id="11" name="Group 10"/>
            <p:cNvGrpSpPr/>
            <p:nvPr/>
          </p:nvGrpSpPr>
          <p:grpSpPr>
            <a:xfrm>
              <a:off x="1192225" y="4697768"/>
              <a:ext cx="6882978" cy="894896"/>
              <a:chOff x="1192225" y="4697768"/>
              <a:chExt cx="6882978" cy="894896"/>
            </a:xfrm>
          </p:grpSpPr>
          <p:pic>
            <p:nvPicPr>
              <p:cNvPr id="42" name="Picture 4" descr="HUAWEI MateBook X Pro Selling Points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66" t="31591" r="3282" b="17320"/>
              <a:stretch/>
            </p:blipFill>
            <p:spPr bwMode="auto">
              <a:xfrm>
                <a:off x="1192225" y="4697768"/>
                <a:ext cx="1549924" cy="894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UAWEI Phones - HUAWEI Deutschland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069" t="11860" r="24438" b="12399"/>
              <a:stretch/>
            </p:blipFill>
            <p:spPr bwMode="auto">
              <a:xfrm>
                <a:off x="7524423" y="4753266"/>
                <a:ext cx="550780" cy="839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2475101" y="4520037"/>
              <a:ext cx="2092878" cy="1370948"/>
              <a:chOff x="2475101" y="4520037"/>
              <a:chExt cx="2092878" cy="1370948"/>
            </a:xfrm>
          </p:grpSpPr>
          <p:sp>
            <p:nvSpPr>
              <p:cNvPr id="36" name="Oval 24"/>
              <p:cNvSpPr/>
              <p:nvPr/>
            </p:nvSpPr>
            <p:spPr bwMode="auto">
              <a:xfrm rot="837789">
                <a:off x="2632298" y="5198678"/>
                <a:ext cx="1874897" cy="439316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7" name="Oval 24"/>
              <p:cNvSpPr/>
              <p:nvPr/>
            </p:nvSpPr>
            <p:spPr bwMode="auto">
              <a:xfrm rot="1138648">
                <a:off x="2564413" y="5350352"/>
                <a:ext cx="1788497" cy="43062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9" name="Oval 24"/>
              <p:cNvSpPr/>
              <p:nvPr/>
            </p:nvSpPr>
            <p:spPr bwMode="auto">
              <a:xfrm rot="19887967">
                <a:off x="2650712" y="4731061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24"/>
              <p:cNvSpPr/>
              <p:nvPr/>
            </p:nvSpPr>
            <p:spPr bwMode="auto">
              <a:xfrm rot="19607055">
                <a:off x="2475101" y="4520037"/>
                <a:ext cx="1917267" cy="380652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4"/>
              <p:cNvSpPr/>
              <p:nvPr/>
            </p:nvSpPr>
            <p:spPr bwMode="auto">
              <a:xfrm rot="1877139">
                <a:off x="2509975" y="5466521"/>
                <a:ext cx="1756525" cy="424464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8" name="Oval 24"/>
              <p:cNvSpPr/>
              <p:nvPr/>
            </p:nvSpPr>
            <p:spPr bwMode="auto">
              <a:xfrm rot="20795636">
                <a:off x="2594573" y="4880860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562021" y="4475370"/>
              <a:ext cx="2103423" cy="1372012"/>
              <a:chOff x="5562021" y="4475370"/>
              <a:chExt cx="2103423" cy="1372012"/>
            </a:xfrm>
          </p:grpSpPr>
          <p:sp>
            <p:nvSpPr>
              <p:cNvPr id="30" name="Oval 24"/>
              <p:cNvSpPr/>
              <p:nvPr/>
            </p:nvSpPr>
            <p:spPr bwMode="auto">
              <a:xfrm rot="11466613">
                <a:off x="5598281" y="4737071"/>
                <a:ext cx="1874897" cy="439316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2" name="Oval 24"/>
              <p:cNvSpPr/>
              <p:nvPr/>
            </p:nvSpPr>
            <p:spPr bwMode="auto">
              <a:xfrm rot="9824460">
                <a:off x="5610125" y="5081409"/>
                <a:ext cx="1917267" cy="41156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3" name="Oval 24"/>
              <p:cNvSpPr/>
              <p:nvPr/>
            </p:nvSpPr>
            <p:spPr bwMode="auto">
              <a:xfrm rot="8916791">
                <a:off x="5562021" y="5254299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4" name="Oval 24"/>
              <p:cNvSpPr/>
              <p:nvPr/>
            </p:nvSpPr>
            <p:spPr bwMode="auto">
              <a:xfrm rot="8635879">
                <a:off x="5748177" y="5466730"/>
                <a:ext cx="1917267" cy="380652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5" name="Oval 24"/>
              <p:cNvSpPr/>
              <p:nvPr/>
            </p:nvSpPr>
            <p:spPr bwMode="auto">
              <a:xfrm rot="12505963">
                <a:off x="5825790" y="4475370"/>
                <a:ext cx="1756525" cy="424464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1" name="Oval 24"/>
              <p:cNvSpPr/>
              <p:nvPr/>
            </p:nvSpPr>
            <p:spPr bwMode="auto">
              <a:xfrm rot="11767472">
                <a:off x="5745096" y="4588744"/>
                <a:ext cx="1788497" cy="43062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Curved Right Arrow 13"/>
            <p:cNvSpPr/>
            <p:nvPr/>
          </p:nvSpPr>
          <p:spPr bwMode="auto">
            <a:xfrm rot="10800000">
              <a:off x="4469449" y="4042174"/>
              <a:ext cx="578398" cy="2222283"/>
            </a:xfrm>
            <a:prstGeom prst="curved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4138212" y="5146827"/>
              <a:ext cx="2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5601506" y="5091141"/>
              <a:ext cx="295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7" name="Curved Left Arrow 16"/>
            <p:cNvSpPr/>
            <p:nvPr/>
          </p:nvSpPr>
          <p:spPr bwMode="auto">
            <a:xfrm rot="10800000">
              <a:off x="5142972" y="4058601"/>
              <a:ext cx="521230" cy="2200460"/>
            </a:xfrm>
            <a:prstGeom prst="curvedLeft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  <a:ea typeface="MS Gothic" charset="-128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29581" y="6043758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68142" y="5779527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48525" y="5526251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75363" y="4779685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74323" y="4425992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55915" y="4058601"/>
              <a:ext cx="4144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N-1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84138" y="6077343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76322" y="5800748"/>
              <a:ext cx="2653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37752" y="5457839"/>
              <a:ext cx="2959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7920" y="4687815"/>
              <a:ext cx="4334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M-3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5140" y="4445896"/>
              <a:ext cx="469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>
                  <a:solidFill>
                    <a:schemeClr val="tx1"/>
                  </a:solidFill>
                </a:rPr>
                <a:t>M-2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14945" y="4126066"/>
              <a:ext cx="4718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 smtClean="0"/>
                <a:t>M</a:t>
              </a:r>
              <a:r>
                <a:rPr lang="en-US" sz="1100" dirty="0" smtClean="0">
                  <a:solidFill>
                    <a:schemeClr val="tx1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0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Beam Sweeping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1" indent="0"/>
            <a:r>
              <a:rPr lang="en-US" sz="1800" dirty="0">
                <a:solidFill>
                  <a:schemeClr val="tx1"/>
                </a:solidFill>
              </a:rPr>
              <a:t>Procedure </a:t>
            </a:r>
            <a:r>
              <a:rPr lang="en-US" sz="1800" dirty="0" smtClean="0">
                <a:solidFill>
                  <a:schemeClr val="tx1"/>
                </a:solidFill>
              </a:rPr>
              <a:t>2: G-node </a:t>
            </a:r>
            <a:r>
              <a:rPr lang="en-US" sz="1800" dirty="0">
                <a:solidFill>
                  <a:schemeClr val="tx1"/>
                </a:solidFill>
              </a:rPr>
              <a:t>beam sweeping</a:t>
            </a:r>
          </a:p>
          <a:p>
            <a:pPr marL="57150" indent="0"/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2043565" y="2939722"/>
            <a:ext cx="4758409" cy="2263194"/>
            <a:chOff x="2043565" y="2939722"/>
            <a:chExt cx="4758409" cy="2263194"/>
          </a:xfrm>
        </p:grpSpPr>
        <p:grpSp>
          <p:nvGrpSpPr>
            <p:cNvPr id="12" name="Group 11"/>
            <p:cNvGrpSpPr/>
            <p:nvPr/>
          </p:nvGrpSpPr>
          <p:grpSpPr>
            <a:xfrm>
              <a:off x="3326441" y="3417585"/>
              <a:ext cx="2092878" cy="1370948"/>
              <a:chOff x="2475101" y="4520037"/>
              <a:chExt cx="2092878" cy="1370948"/>
            </a:xfrm>
          </p:grpSpPr>
          <p:sp>
            <p:nvSpPr>
              <p:cNvPr id="36" name="Oval 24"/>
              <p:cNvSpPr/>
              <p:nvPr/>
            </p:nvSpPr>
            <p:spPr bwMode="auto">
              <a:xfrm rot="837789">
                <a:off x="2632298" y="5198678"/>
                <a:ext cx="1874897" cy="439316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7" name="Oval 24"/>
              <p:cNvSpPr/>
              <p:nvPr/>
            </p:nvSpPr>
            <p:spPr bwMode="auto">
              <a:xfrm rot="1138648">
                <a:off x="2564413" y="5350352"/>
                <a:ext cx="1788497" cy="430623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9" name="Oval 24"/>
              <p:cNvSpPr/>
              <p:nvPr/>
            </p:nvSpPr>
            <p:spPr bwMode="auto">
              <a:xfrm rot="19887967">
                <a:off x="2650712" y="4731061"/>
                <a:ext cx="1917267" cy="391067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0" name="Oval 24"/>
              <p:cNvSpPr/>
              <p:nvPr/>
            </p:nvSpPr>
            <p:spPr bwMode="auto">
              <a:xfrm rot="19607055">
                <a:off x="2475101" y="4520037"/>
                <a:ext cx="1917267" cy="380652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41" name="Oval 24"/>
              <p:cNvSpPr/>
              <p:nvPr/>
            </p:nvSpPr>
            <p:spPr bwMode="auto">
              <a:xfrm rot="1877139">
                <a:off x="2509975" y="5466521"/>
                <a:ext cx="1756525" cy="424464"/>
              </a:xfrm>
              <a:prstGeom prst="ellipse">
                <a:avLst/>
              </a:prstGeom>
              <a:solidFill>
                <a:schemeClr val="tx2">
                  <a:lumMod val="10000"/>
                  <a:lumOff val="90000"/>
                  <a:alpha val="60000"/>
                </a:scheme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  <p:sp>
            <p:nvSpPr>
              <p:cNvPr id="38" name="Oval 24"/>
              <p:cNvSpPr/>
              <p:nvPr/>
            </p:nvSpPr>
            <p:spPr bwMode="auto">
              <a:xfrm rot="20795636">
                <a:off x="2594573" y="4880860"/>
                <a:ext cx="1917267" cy="411563"/>
              </a:xfrm>
              <a:prstGeom prst="ellipse">
                <a:avLst/>
              </a:prstGeom>
              <a:solidFill>
                <a:srgbClr val="0070C0">
                  <a:alpha val="60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extLst/>
            </p:spPr>
            <p:txBody>
              <a:bodyPr vert="horz" wrap="square" lIns="91416" tIns="45708" rIns="91416" bIns="4570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buClr>
                    <a:srgbClr val="CC9900"/>
                  </a:buClr>
                  <a:buFont typeface="Wingdings" pitchFamily="2" charset="2"/>
                  <a:buChar char="n"/>
                </a:pPr>
                <a:endParaRPr lang="en-US" sz="1200" b="1" kern="0" dirty="0">
                  <a:solidFill>
                    <a:prstClr val="white"/>
                  </a:solidFill>
                  <a:latin typeface="Arial" panose="020B0604020202020204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043565" y="2939722"/>
              <a:ext cx="4758409" cy="2263194"/>
              <a:chOff x="2043565" y="2939722"/>
              <a:chExt cx="4758409" cy="2263194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043565" y="3595316"/>
                <a:ext cx="4758409" cy="921315"/>
                <a:chOff x="1192225" y="4697768"/>
                <a:chExt cx="4758409" cy="921315"/>
              </a:xfrm>
            </p:grpSpPr>
            <p:pic>
              <p:nvPicPr>
                <p:cNvPr id="42" name="Picture 4" descr="HUAWEI MateBook X Pro Selling Points"/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66" t="31591" r="3282" b="17320"/>
                <a:stretch/>
              </p:blipFill>
              <p:spPr bwMode="auto">
                <a:xfrm>
                  <a:off x="1192225" y="4697768"/>
                  <a:ext cx="1549924" cy="8948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2" descr="HUAWEI Phones - HUAWEI Deutschland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5069" t="11860" r="24438" b="12399"/>
                <a:stretch/>
              </p:blipFill>
              <p:spPr bwMode="auto">
                <a:xfrm>
                  <a:off x="5399854" y="4779685"/>
                  <a:ext cx="550780" cy="839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4" name="Curved Right Arrow 13"/>
              <p:cNvSpPr/>
              <p:nvPr/>
            </p:nvSpPr>
            <p:spPr bwMode="auto">
              <a:xfrm rot="10800000">
                <a:off x="5320789" y="2939722"/>
                <a:ext cx="578398" cy="2222283"/>
              </a:xfrm>
              <a:prstGeom prst="curvedRight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6" charset="0"/>
                  <a:ea typeface="MS Gothic" charset="-128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4989552" y="4044375"/>
                <a:ext cx="295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chemeClr val="tx1"/>
                    </a:solidFill>
                  </a:rPr>
                  <a:t>…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980921" y="4941306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119482" y="4677075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299865" y="4423799"/>
                <a:ext cx="295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326703" y="3677233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25663" y="3323540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N-2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007255" y="2956149"/>
                <a:ext cx="41443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100" dirty="0" smtClean="0">
                    <a:solidFill>
                      <a:schemeClr val="tx1"/>
                    </a:solidFill>
                  </a:rPr>
                  <a:t>N-1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62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59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11946</TotalTime>
  <Words>1223</Words>
  <Application>Microsoft Office PowerPoint</Application>
  <PresentationFormat>On-screen Show (4:3)</PresentationFormat>
  <Paragraphs>209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Microsoft YaHei</vt:lpstr>
      <vt:lpstr>Microsoft YaHei</vt:lpstr>
      <vt:lpstr>MS Gothic</vt:lpstr>
      <vt:lpstr>ＭＳ Ｐゴシック</vt:lpstr>
      <vt:lpstr>宋体</vt:lpstr>
      <vt:lpstr>Arial</vt:lpstr>
      <vt:lpstr>Arial Unicode MS</vt:lpstr>
      <vt:lpstr>Calibri</vt:lpstr>
      <vt:lpstr>Cambria Math</vt:lpstr>
      <vt:lpstr>FrutigerNext LT Light</vt:lpstr>
      <vt:lpstr>黑体</vt:lpstr>
      <vt:lpstr>Symbol</vt:lpstr>
      <vt:lpstr>Times New Roman</vt:lpstr>
      <vt:lpstr>Wingdings</vt:lpstr>
      <vt:lpstr>Wingdings 2</vt:lpstr>
      <vt:lpstr>Office Theme</vt:lpstr>
      <vt:lpstr>59_内容Copytext </vt:lpstr>
      <vt:lpstr>SI: SLB-mmW Meeting # Beam Management</vt:lpstr>
      <vt:lpstr>Contents</vt:lpstr>
      <vt:lpstr>Motivation</vt:lpstr>
      <vt:lpstr>Beam Management Terminology </vt:lpstr>
      <vt:lpstr>Beam Management vs. Beamforming</vt:lpstr>
      <vt:lpstr>1. Beam Sweeping</vt:lpstr>
      <vt:lpstr>1. Beam Sweeping</vt:lpstr>
      <vt:lpstr>1. Beam Sweeping</vt:lpstr>
      <vt:lpstr>1. Beam Sweeping</vt:lpstr>
      <vt:lpstr>1. Beam Sweeping</vt:lpstr>
      <vt:lpstr>2. Beam Measurement</vt:lpstr>
      <vt:lpstr>3. Beam Reporting</vt:lpstr>
      <vt:lpstr>4. Beam Determination</vt:lpstr>
      <vt:lpstr>5. Beam Maintenance (Beam Tracking &amp; Beam Refinement)</vt:lpstr>
      <vt:lpstr>5. Beam Maintenance (Beam Tracking &amp; Beam Refinement)</vt:lpstr>
      <vt:lpstr>6. Beam Recovery</vt:lpstr>
      <vt:lpstr>7. Beam Correspondence</vt:lpstr>
      <vt:lpstr>SparkLink Flows &amp; Beam Management</vt:lpstr>
      <vt:lpstr>1. Association</vt:lpstr>
      <vt:lpstr>2. Ongoing Connection</vt:lpstr>
      <vt:lpstr>Opens</vt:lpstr>
      <vt:lpstr>Next Steps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Dor Chay</dc:creator>
  <cp:lastModifiedBy>Dor Chay</cp:lastModifiedBy>
  <cp:revision>155</cp:revision>
  <dcterms:created xsi:type="dcterms:W3CDTF">2024-10-30T02:35:12Z</dcterms:created>
  <dcterms:modified xsi:type="dcterms:W3CDTF">2025-01-06T08:01:20Z</dcterms:modified>
</cp:coreProperties>
</file>