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9" r:id="rId2"/>
    <p:sldMasterId id="2147483696" r:id="rId3"/>
  </p:sldMasterIdLst>
  <p:notesMasterIdLst>
    <p:notesMasterId r:id="rId14"/>
  </p:notesMasterIdLst>
  <p:handoutMasterIdLst>
    <p:handoutMasterId r:id="rId15"/>
  </p:handoutMasterIdLst>
  <p:sldIdLst>
    <p:sldId id="257" r:id="rId4"/>
    <p:sldId id="283" r:id="rId5"/>
    <p:sldId id="284" r:id="rId6"/>
    <p:sldId id="324" r:id="rId7"/>
    <p:sldId id="320" r:id="rId8"/>
    <p:sldId id="325" r:id="rId9"/>
    <p:sldId id="326" r:id="rId10"/>
    <p:sldId id="321" r:id="rId11"/>
    <p:sldId id="291" r:id="rId12"/>
    <p:sldId id="31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28E92-443B-465A-A120-32548A65360A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9784-61C1-4E80-8083-39A1302E3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181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90121-3181-4625-9EC9-43A4D277E4FB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CFF86-CF13-4D62-BB05-D0C95C86E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1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465D53FD-DB5F-4815-BF01-6488A8FBD189}" type="slidenum">
              <a:rPr lang="en-US"/>
              <a:pPr/>
              <a:t>1</a:t>
            </a:fld>
            <a:endParaRPr lang="en-US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>
              <a:solidFill>
                <a:srgbClr val="FFFFFF"/>
              </a:solidFill>
              <a:latin typeface="Times New Roman" pitchFamily="16" charset="0"/>
              <a:ea typeface="MS Gothic" charset="-128"/>
            </a:endParaRPr>
          </a:p>
        </p:txBody>
      </p:sp>
      <p:sp>
        <p:nvSpPr>
          <p:cNvPr id="122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9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4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62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6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8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3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72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22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DE40C9FC-4879-4F20-9ECA-A574A90476B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16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41" y="280597"/>
            <a:ext cx="8424614" cy="652132"/>
          </a:xfrm>
          <a:prstGeom prst="rect">
            <a:avLst/>
          </a:prstGeom>
        </p:spPr>
        <p:txBody>
          <a:bodyPr/>
          <a:lstStyle>
            <a:lvl1pPr>
              <a:defRPr sz="2772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96" y="1056439"/>
            <a:ext cx="8385155" cy="511302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>
                <a:latin typeface="Arial" pitchFamily="34" charset="0"/>
                <a:ea typeface="+mn-ea"/>
                <a:cs typeface="Arial" pitchFamily="34" charset="0"/>
              </a:defRPr>
            </a:lvl2pPr>
            <a:lvl3pPr>
              <a:buSzPct val="100000"/>
              <a:buFont typeface="Arial" pitchFamily="34" charset="0"/>
              <a:buChar char="−"/>
              <a:defRPr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7664984"/>
      </p:ext>
    </p:extLst>
  </p:cSld>
  <p:clrMapOvr>
    <a:masterClrMapping/>
  </p:clrMapOvr>
  <p:transition advClick="0" advTm="8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6524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351875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3140842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777" y="341794"/>
            <a:ext cx="8133423" cy="615553"/>
          </a:xfrm>
          <a:prstGeom prst="rect">
            <a:avLst/>
          </a:prstGeom>
        </p:spPr>
        <p:txBody>
          <a:bodyPr lIns="68529" tIns="0" rIns="0" bIns="0"/>
          <a:lstStyle>
            <a:lvl1pPr>
              <a:defRPr lang="zh-CN" altLang="en-US" sz="2997" b="0" kern="1200" dirty="0">
                <a:solidFill>
                  <a:srgbClr val="004D86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617778" y="6489707"/>
            <a:ext cx="1572406" cy="45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600286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B6D97-5D44-430E-A027-85C3264F843E}" type="slidenum">
              <a:rPr kumimoji="0" lang="de-DE" altLang="zh-CN" sz="675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 pitchFamily="34" charset="0"/>
              </a:rPr>
              <a:pPr marL="0" marR="0" lvl="0" indent="0" algn="l" defTabSz="600286" rtl="0" eaLnBrk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zh-CN" sz="67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732770"/>
      </p:ext>
    </p:extLst>
  </p:cSld>
  <p:clrMapOvr>
    <a:masterClrMapping/>
  </p:clrMapOvr>
  <p:transition spd="med"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4007" y="727554"/>
            <a:ext cx="8506594" cy="492098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30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398" baseline="0">
                <a:solidFill>
                  <a:srgbClr val="404040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  <a:lvl2pPr marL="456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616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18708" y="2646690"/>
            <a:ext cx="8506594" cy="156462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32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997" baseline="0">
                <a:solidFill>
                  <a:schemeClr val="bg1"/>
                </a:solidFill>
                <a:latin typeface="+mn-ea"/>
                <a:ea typeface="+mn-ea"/>
              </a:defRPr>
            </a:lvl1pPr>
            <a:lvl2pPr marL="456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40pt </a:t>
            </a:r>
            <a:r>
              <a:rPr lang="zh-CN" altLang="en-US" dirty="0"/>
              <a:t>，居中，最多两行</a:t>
            </a:r>
          </a:p>
        </p:txBody>
      </p:sp>
    </p:spTree>
    <p:extLst>
      <p:ext uri="{BB962C8B-B14F-4D97-AF65-F5344CB8AC3E}">
        <p14:creationId xmlns:p14="http://schemas.microsoft.com/office/powerpoint/2010/main" val="1911086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23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95290" y="44450"/>
            <a:ext cx="8186736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0305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384175"/>
            <a:ext cx="7923212" cy="465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2465" y="955675"/>
            <a:ext cx="7929561" cy="521017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6018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</a:t>
            </a:r>
            <a:fld id="{440F5867-744E-4AA6-B0ED-4C44D2DFBB7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197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4" y="955675"/>
            <a:ext cx="3887787" cy="5210175"/>
          </a:xfrm>
        </p:spPr>
        <p:txBody>
          <a:bodyPr/>
          <a:lstStyle>
            <a:lvl1pPr>
              <a:defRPr sz="2099"/>
            </a:lvl1pPr>
            <a:lvl2pPr>
              <a:defRPr sz="1799"/>
            </a:lvl2pPr>
            <a:lvl3pPr>
              <a:defRPr sz="1499"/>
            </a:lvl3pPr>
            <a:lvl4pPr>
              <a:defRPr sz="1349"/>
            </a:lvl4pPr>
            <a:lvl5pPr>
              <a:defRPr sz="1349"/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2" y="955675"/>
            <a:ext cx="3889375" cy="5210175"/>
          </a:xfrm>
        </p:spPr>
        <p:txBody>
          <a:bodyPr/>
          <a:lstStyle>
            <a:lvl1pPr>
              <a:defRPr sz="2099"/>
            </a:lvl1pPr>
            <a:lvl2pPr>
              <a:defRPr sz="1799"/>
            </a:lvl2pPr>
            <a:lvl3pPr>
              <a:defRPr sz="1499"/>
            </a:lvl3pPr>
            <a:lvl4pPr>
              <a:defRPr sz="1349"/>
            </a:lvl4pPr>
            <a:lvl5pPr>
              <a:defRPr sz="1349"/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26251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3"/>
            <a:ext cx="9144000" cy="560226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5800425" y="2220409"/>
            <a:ext cx="701032" cy="538242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675" b="0" i="0" u="none" strike="noStrike" kern="1200" cap="none" spc="0" normalizeH="0" baseline="0" noProof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3985" y="907095"/>
            <a:ext cx="4917935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2398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6673" y="1949372"/>
            <a:ext cx="4899967" cy="643926"/>
          </a:xfrm>
          <a:prstGeom prst="rect">
            <a:avLst/>
          </a:prstGeom>
        </p:spPr>
        <p:txBody>
          <a:bodyPr/>
          <a:lstStyle>
            <a:lvl1pPr>
              <a:defRPr sz="1049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00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88094" y="165101"/>
            <a:ext cx="8367821" cy="888186"/>
          </a:xfrm>
        </p:spPr>
        <p:txBody>
          <a:bodyPr>
            <a:noAutofit/>
          </a:bodyPr>
          <a:lstStyle>
            <a:lvl1pPr marL="0" marR="0" indent="0" algn="l" defTabSz="91321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7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36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8094" y="1269265"/>
            <a:ext cx="8367821" cy="5031593"/>
          </a:xfrm>
        </p:spPr>
        <p:txBody>
          <a:bodyPr>
            <a:normAutofit/>
          </a:bodyPr>
          <a:lstStyle>
            <a:lvl1pPr marL="0" marR="0" indent="0" algn="l" defTabSz="9132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798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6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20 - 32 point </a:t>
            </a:r>
          </a:p>
        </p:txBody>
      </p:sp>
    </p:spTree>
    <p:extLst>
      <p:ext uri="{BB962C8B-B14F-4D97-AF65-F5344CB8AC3E}">
        <p14:creationId xmlns:p14="http://schemas.microsoft.com/office/powerpoint/2010/main" val="4983424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672411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5749" y="336813"/>
            <a:ext cx="7841173" cy="7596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04" tIns="45700" rIns="91404" bIns="45700" numCol="1" anchor="ctr" anchorCtr="0" compatLnSpc="1">
            <a:prstTxWarp prst="textNoShape">
              <a:avLst/>
            </a:prstTxWarp>
          </a:bodyPr>
          <a:lstStyle>
            <a:lvl1pPr marL="0" indent="0">
              <a:buFont typeface="Arial" pitchFamily="34" charset="0"/>
              <a:buNone/>
              <a:defRPr lang="zh-CN" altLang="en-US" sz="2997" b="0" dirty="0">
                <a:solidFill>
                  <a:schemeClr val="tx2"/>
                </a:solidFill>
                <a:latin typeface="FrutigerNext LT Light" pitchFamily="34" charset="0"/>
                <a:ea typeface="黑体" pitchFamily="49" charset="-122"/>
              </a:defRPr>
            </a:lvl1pPr>
          </a:lstStyle>
          <a:p>
            <a:pPr lvl="0"/>
            <a:r>
              <a:rPr lang="en-US" altLang="zh-CN" dirty="0"/>
              <a:t>HEADLINE TEXT TO BE PLACED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44593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41" y="280597"/>
            <a:ext cx="8424614" cy="652132"/>
          </a:xfrm>
          <a:prstGeom prst="rect">
            <a:avLst/>
          </a:prstGeom>
        </p:spPr>
        <p:txBody>
          <a:bodyPr/>
          <a:lstStyle>
            <a:lvl1pPr>
              <a:defRPr sz="2772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96" y="1056439"/>
            <a:ext cx="8385155" cy="5113021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itchFamily="34" charset="0"/>
                <a:ea typeface="+mn-ea"/>
                <a:cs typeface="Arial" pitchFamily="34" charset="0"/>
              </a:defRPr>
            </a:lvl1pPr>
            <a:lvl2pPr>
              <a:defRPr>
                <a:latin typeface="Arial" pitchFamily="34" charset="0"/>
                <a:ea typeface="+mn-ea"/>
                <a:cs typeface="Arial" pitchFamily="34" charset="0"/>
              </a:defRPr>
            </a:lvl2pPr>
            <a:lvl3pPr>
              <a:buSzPct val="100000"/>
              <a:buFont typeface="Arial" pitchFamily="34" charset="0"/>
              <a:buChar char="−"/>
              <a:defRPr>
                <a:latin typeface="Arial" pitchFamily="34" charset="0"/>
                <a:ea typeface="+mn-ea"/>
                <a:cs typeface="Arial" pitchFamily="34" charset="0"/>
              </a:defRPr>
            </a:lvl3pPr>
            <a:lvl4pPr>
              <a:defRPr>
                <a:latin typeface="Arial" pitchFamily="34" charset="0"/>
                <a:ea typeface="+mn-ea"/>
                <a:cs typeface="Arial" pitchFamily="34" charset="0"/>
              </a:defRPr>
            </a:lvl4pPr>
            <a:lvl5pPr>
              <a:defRPr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78578922"/>
      </p:ext>
    </p:extLst>
  </p:cSld>
  <p:clrMapOvr>
    <a:masterClrMapping/>
  </p:clrMapOvr>
  <p:transition advClick="0" advTm="800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5451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7639561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173674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7777" y="341794"/>
            <a:ext cx="8133423" cy="615553"/>
          </a:xfrm>
          <a:prstGeom prst="rect">
            <a:avLst/>
          </a:prstGeom>
        </p:spPr>
        <p:txBody>
          <a:bodyPr lIns="68529" tIns="0" rIns="0" bIns="0"/>
          <a:lstStyle>
            <a:lvl1pPr>
              <a:defRPr lang="zh-CN" altLang="en-US" sz="2997" b="0" kern="1200" dirty="0">
                <a:solidFill>
                  <a:srgbClr val="004D86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Rectangle 10"/>
          <p:cNvSpPr>
            <a:spLocks noChangeArrowheads="1"/>
          </p:cNvSpPr>
          <p:nvPr userDrawn="1"/>
        </p:nvSpPr>
        <p:spPr bwMode="auto">
          <a:xfrm>
            <a:off x="617778" y="6489707"/>
            <a:ext cx="1572406" cy="455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600286" rtl="0" eaLnBrk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2B6D97-5D44-430E-A027-85C3264F843E}" type="slidenum">
              <a:rPr kumimoji="0" lang="de-DE" altLang="zh-CN" sz="675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itchFamily="34" charset="-128"/>
                <a:cs typeface="Arial" pitchFamily="34" charset="0"/>
              </a:rPr>
              <a:pPr marL="0" marR="0" lvl="0" indent="0" algn="l" defTabSz="600286" rtl="0" eaLnBrk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zh-CN" sz="67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914881"/>
      </p:ext>
    </p:extLst>
  </p:cSld>
  <p:clrMapOvr>
    <a:masterClrMapping/>
  </p:clrMapOvr>
  <p:transition spd="med"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3ABCC52B-A3F7-440B-BBF2-55191E6E777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5554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4007" y="727554"/>
            <a:ext cx="8506594" cy="492098"/>
          </a:xfrm>
          <a:prstGeom prst="rect">
            <a:avLst/>
          </a:prstGeom>
        </p:spPr>
        <p:txBody>
          <a:bodyPr>
            <a:spAutoFit/>
          </a:bodyPr>
          <a:lstStyle>
            <a:lvl1pPr marL="0" marR="0" indent="0" algn="l" defTabSz="91302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398" baseline="0">
                <a:solidFill>
                  <a:srgbClr val="404040"/>
                </a:solidFill>
                <a:latin typeface="Arial" pitchFamily="34" charset="0"/>
                <a:ea typeface="微软雅黑" pitchFamily="34" charset="-122"/>
                <a:cs typeface="Arial" pitchFamily="34" charset="0"/>
              </a:defRPr>
            </a:lvl1pPr>
            <a:lvl2pPr marL="456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2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5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918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18708" y="2646690"/>
            <a:ext cx="8506594" cy="156462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32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997" baseline="0">
                <a:solidFill>
                  <a:schemeClr val="bg1"/>
                </a:solidFill>
                <a:latin typeface="+mn-ea"/>
                <a:ea typeface="+mn-ea"/>
              </a:defRPr>
            </a:lvl1pPr>
            <a:lvl2pPr marL="456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微软雅黑 </a:t>
            </a:r>
            <a:r>
              <a:rPr lang="en-US" altLang="zh-CN" dirty="0"/>
              <a:t>40pt </a:t>
            </a:r>
            <a:r>
              <a:rPr lang="zh-CN" altLang="en-US" dirty="0"/>
              <a:t>，居中，最多两行</a:t>
            </a:r>
          </a:p>
        </p:txBody>
      </p:sp>
    </p:spTree>
    <p:extLst>
      <p:ext uri="{BB962C8B-B14F-4D97-AF65-F5344CB8AC3E}">
        <p14:creationId xmlns:p14="http://schemas.microsoft.com/office/powerpoint/2010/main" val="16711692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3546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95290" y="44450"/>
            <a:ext cx="8186736" cy="579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394034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2463" y="384175"/>
            <a:ext cx="7923212" cy="4651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2465" y="955675"/>
            <a:ext cx="7929561" cy="5210175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634199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2464" y="955675"/>
            <a:ext cx="3887787" cy="5210175"/>
          </a:xfrm>
        </p:spPr>
        <p:txBody>
          <a:bodyPr/>
          <a:lstStyle>
            <a:lvl1pPr>
              <a:defRPr sz="2099"/>
            </a:lvl1pPr>
            <a:lvl2pPr>
              <a:defRPr sz="1799"/>
            </a:lvl2pPr>
            <a:lvl3pPr>
              <a:defRPr sz="1499"/>
            </a:lvl3pPr>
            <a:lvl4pPr>
              <a:defRPr sz="1349"/>
            </a:lvl4pPr>
            <a:lvl5pPr>
              <a:defRPr sz="1349"/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92652" y="955675"/>
            <a:ext cx="3889375" cy="5210175"/>
          </a:xfrm>
        </p:spPr>
        <p:txBody>
          <a:bodyPr/>
          <a:lstStyle>
            <a:lvl1pPr>
              <a:defRPr sz="2099"/>
            </a:lvl1pPr>
            <a:lvl2pPr>
              <a:defRPr sz="1799"/>
            </a:lvl2pPr>
            <a:lvl3pPr>
              <a:defRPr sz="1499"/>
            </a:lvl3pPr>
            <a:lvl4pPr>
              <a:defRPr sz="1349"/>
            </a:lvl4pPr>
            <a:lvl5pPr>
              <a:defRPr sz="1349"/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252622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3"/>
            <a:ext cx="9144000" cy="560226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5800425" y="2220409"/>
            <a:ext cx="701032" cy="538242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675" b="0" i="0" u="none" strike="noStrike" kern="1200" cap="none" spc="0" normalizeH="0" baseline="0" noProof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3985" y="907095"/>
            <a:ext cx="4917935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2398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6673" y="1949372"/>
            <a:ext cx="4899967" cy="643926"/>
          </a:xfrm>
          <a:prstGeom prst="rect">
            <a:avLst/>
          </a:prstGeom>
        </p:spPr>
        <p:txBody>
          <a:bodyPr/>
          <a:lstStyle>
            <a:lvl1pPr>
              <a:defRPr sz="1049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13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1CD163DD-D5E7-41DA-95F2-71530C24F8C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89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06B781AF-4CCF-49B0-A572-DE54FBE5D94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4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F5D8E26B-7BCF-4D25-9C89-0168A6618F1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3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88094" y="165101"/>
            <a:ext cx="8367821" cy="888186"/>
          </a:xfrm>
        </p:spPr>
        <p:txBody>
          <a:bodyPr>
            <a:noAutofit/>
          </a:bodyPr>
          <a:lstStyle>
            <a:lvl1pPr marL="0" marR="0" indent="0" algn="l" defTabSz="91321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97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 dirty="0"/>
              <a:t>Headline in Arial Regular 36 point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8094" y="1269265"/>
            <a:ext cx="8367821" cy="5031593"/>
          </a:xfrm>
        </p:spPr>
        <p:txBody>
          <a:bodyPr>
            <a:normAutofit/>
          </a:bodyPr>
          <a:lstStyle>
            <a:lvl1pPr marL="0" marR="0" indent="0" algn="l" defTabSz="9132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798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6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9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3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9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6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2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Copy text in Arial Regular 20 - 32 point </a:t>
            </a:r>
          </a:p>
        </p:txBody>
      </p:sp>
    </p:spTree>
    <p:extLst>
      <p:ext uri="{BB962C8B-B14F-4D97-AF65-F5344CB8AC3E}">
        <p14:creationId xmlns:p14="http://schemas.microsoft.com/office/powerpoint/2010/main" val="231172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857532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5749" y="336813"/>
            <a:ext cx="7841173" cy="7596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04" tIns="45700" rIns="91404" bIns="45700" numCol="1" anchor="ctr" anchorCtr="0" compatLnSpc="1">
            <a:prstTxWarp prst="textNoShape">
              <a:avLst/>
            </a:prstTxWarp>
          </a:bodyPr>
          <a:lstStyle>
            <a:lvl1pPr marL="0" indent="0">
              <a:buFont typeface="Arial" pitchFamily="34" charset="0"/>
              <a:buNone/>
              <a:defRPr lang="zh-CN" altLang="en-US" sz="2997" b="0" dirty="0">
                <a:solidFill>
                  <a:schemeClr val="tx2"/>
                </a:solidFill>
                <a:latin typeface="FrutigerNext LT Light" pitchFamily="34" charset="0"/>
                <a:ea typeface="黑体" pitchFamily="49" charset="-122"/>
              </a:defRPr>
            </a:lvl1pPr>
          </a:lstStyle>
          <a:p>
            <a:pPr lvl="0"/>
            <a:r>
              <a:rPr lang="en-US" altLang="zh-CN" dirty="0"/>
              <a:t>HEADLINE TEXT TO BE PLACED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36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3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344988" y="6475413"/>
            <a:ext cx="52863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GB"/>
              <a:t>Slide </a:t>
            </a:r>
            <a:fld id="{D09C756B-EB39-4236-ADBB-73052B179AE4}" type="slidenum">
              <a:rPr lang="en-GB"/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t>‹#›</a:t>
            </a:fld>
            <a:endParaRPr lang="en-GB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09600"/>
            <a:ext cx="7772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84213" y="6475413"/>
            <a:ext cx="825547" cy="184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 dirty="0" smtClean="0">
                <a:solidFill>
                  <a:srgbClr val="000000"/>
                </a:solidFill>
              </a:rPr>
              <a:t>January</a:t>
            </a:r>
            <a:r>
              <a:rPr lang="en-US" altLang="zh-CN" sz="1200" baseline="0" dirty="0" smtClean="0">
                <a:solidFill>
                  <a:srgbClr val="000000"/>
                </a:solidFill>
              </a:rPr>
              <a:t> </a:t>
            </a:r>
            <a:r>
              <a:rPr lang="en-US" altLang="zh-CN" sz="1200" dirty="0" smtClean="0">
                <a:solidFill>
                  <a:srgbClr val="000000"/>
                </a:solidFill>
              </a:rPr>
              <a:t>2025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477000"/>
            <a:ext cx="78486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 bwMode="auto">
          <a:xfrm>
            <a:off x="5000628" y="357166"/>
            <a:ext cx="3500462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doc.: </a:t>
            </a:r>
            <a:r>
              <a:rPr lang="en-US" altLang="zh-CN" b="1" dirty="0" err="1">
                <a:solidFill>
                  <a:srgbClr val="000000"/>
                </a:solidFill>
                <a:cs typeface="Arial Unicode MS" charset="0"/>
              </a:rPr>
              <a:t>iSLA</a:t>
            </a:r>
            <a:r>
              <a:rPr lang="en-GB" b="1" dirty="0" smtClean="0">
                <a:solidFill>
                  <a:srgbClr val="000000"/>
                </a:solidFill>
                <a:cs typeface="Arial Unicode MS" charset="0"/>
              </a:rPr>
              <a:t>-25/</a:t>
            </a:r>
            <a:r>
              <a:rPr lang="en-US" altLang="zh-CN" b="1" dirty="0" err="1">
                <a:solidFill>
                  <a:srgbClr val="000000"/>
                </a:solidFill>
                <a:cs typeface="Arial Unicode MS" charset="0"/>
              </a:rPr>
              <a:t>xxxx</a:t>
            </a: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r0</a:t>
            </a:r>
          </a:p>
        </p:txBody>
      </p:sp>
      <p:pic>
        <p:nvPicPr>
          <p:cNvPr id="11" name="Picture 2" descr="https://img0.baidu.com/it/u=2707654702,1591402717&amp;fm=253&amp;fmt=auto&amp;app=120&amp;f=JPEG?w=712&amp;h=63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0" y="37322"/>
            <a:ext cx="610756" cy="54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 userDrawn="1"/>
        </p:nvSpPr>
        <p:spPr>
          <a:xfrm>
            <a:off x="6580071" y="6429246"/>
            <a:ext cx="20690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Huawei </a:t>
            </a:r>
            <a:r>
              <a:rPr lang="en-US" altLang="zh-CN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Technologies. Co. Ltd</a:t>
            </a:r>
            <a:endParaRPr lang="zh-CN" altLang="en-US" sz="1200" kern="1200" dirty="0" smtClean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5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iming>
    <p:tnLst>
      <p:par>
        <p:cTn id="1" dur="indefinite" restart="never" nodeType="tmRoot"/>
      </p:par>
    </p:tnLst>
  </p:timing>
  <p:hf hdr="0"/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620" cy="6856412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8076" y="127103"/>
            <a:ext cx="8229600" cy="1142999"/>
          </a:xfrm>
          <a:prstGeom prst="rect">
            <a:avLst/>
          </a:prstGeom>
        </p:spPr>
        <p:txBody>
          <a:bodyPr vert="horz" lIns="121892" tIns="60948" rIns="121892" bIns="6094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8"/>
            <a:ext cx="8229600" cy="4525433"/>
          </a:xfrm>
          <a:prstGeom prst="rect">
            <a:avLst/>
          </a:prstGeom>
        </p:spPr>
        <p:txBody>
          <a:bodyPr vert="horz" lIns="121892" tIns="60948" rIns="121892" bIns="60948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64136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3" r:id="rId13"/>
    <p:sldLayoutId id="2147483694" r:id="rId14"/>
    <p:sldLayoutId id="2147483695" r:id="rId15"/>
  </p:sldLayoutIdLst>
  <p:txStyles>
    <p:titleStyle>
      <a:lvl1pPr algn="l" defTabSz="913212" rtl="0" eaLnBrk="1" latinLnBrk="0" hangingPunct="1">
        <a:spcBef>
          <a:spcPct val="0"/>
        </a:spcBef>
        <a:buNone/>
        <a:defRPr sz="2399" b="1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342453" indent="-342453" algn="l" defTabSz="913212" rtl="0" eaLnBrk="1" latinLnBrk="0" hangingPunct="1">
        <a:spcBef>
          <a:spcPct val="20000"/>
        </a:spcBef>
        <a:buFont typeface="Arial" pitchFamily="34" charset="0"/>
        <a:buChar char="•"/>
        <a:defRPr sz="3221" kern="1200">
          <a:solidFill>
            <a:schemeClr val="tx1"/>
          </a:solidFill>
          <a:latin typeface="+mn-lt"/>
          <a:ea typeface="+mn-ea"/>
          <a:cs typeface="+mn-cs"/>
        </a:defRPr>
      </a:lvl1pPr>
      <a:lvl2pPr marL="741985" indent="-285379" algn="l" defTabSz="913212" rtl="0" eaLnBrk="1" latinLnBrk="0" hangingPunct="1">
        <a:spcBef>
          <a:spcPct val="20000"/>
        </a:spcBef>
        <a:buFont typeface="Arial" pitchFamily="34" charset="0"/>
        <a:buChar char="–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141516" indent="-228305" algn="l" defTabSz="913212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122" indent="-228305" algn="l" defTabSz="913212" rtl="0" eaLnBrk="1" latinLnBrk="0" hangingPunct="1">
        <a:spcBef>
          <a:spcPct val="20000"/>
        </a:spcBef>
        <a:buFont typeface="Arial" pitchFamily="34" charset="0"/>
        <a:buChar char="–"/>
        <a:defRPr sz="2023" kern="1200">
          <a:solidFill>
            <a:schemeClr val="tx1"/>
          </a:solidFill>
          <a:latin typeface="+mn-lt"/>
          <a:ea typeface="+mn-ea"/>
          <a:cs typeface="+mn-cs"/>
        </a:defRPr>
      </a:lvl4pPr>
      <a:lvl5pPr marL="2054726" indent="-228305" algn="l" defTabSz="913212" rtl="0" eaLnBrk="1" latinLnBrk="0" hangingPunct="1">
        <a:spcBef>
          <a:spcPct val="20000"/>
        </a:spcBef>
        <a:buFont typeface="Arial" pitchFamily="34" charset="0"/>
        <a:buChar char="»"/>
        <a:defRPr sz="2023" kern="1200">
          <a:solidFill>
            <a:schemeClr val="tx1"/>
          </a:solidFill>
          <a:latin typeface="+mn-lt"/>
          <a:ea typeface="+mn-ea"/>
          <a:cs typeface="+mn-cs"/>
        </a:defRPr>
      </a:lvl5pPr>
      <a:lvl6pPr marL="2511331" indent="-228305" algn="l" defTabSz="913212" rtl="0" eaLnBrk="1" latinLnBrk="0" hangingPunct="1">
        <a:spcBef>
          <a:spcPct val="20000"/>
        </a:spcBef>
        <a:buFont typeface="Arial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6pPr>
      <a:lvl7pPr marL="2967936" indent="-228305" algn="l" defTabSz="913212" rtl="0" eaLnBrk="1" latinLnBrk="0" hangingPunct="1">
        <a:spcBef>
          <a:spcPct val="20000"/>
        </a:spcBef>
        <a:buFont typeface="Arial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7pPr>
      <a:lvl8pPr marL="3424543" indent="-228305" algn="l" defTabSz="913212" rtl="0" eaLnBrk="1" latinLnBrk="0" hangingPunct="1">
        <a:spcBef>
          <a:spcPct val="20000"/>
        </a:spcBef>
        <a:buFont typeface="Arial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8pPr>
      <a:lvl9pPr marL="3881149" indent="-228305" algn="l" defTabSz="913212" rtl="0" eaLnBrk="1" latinLnBrk="0" hangingPunct="1">
        <a:spcBef>
          <a:spcPct val="20000"/>
        </a:spcBef>
        <a:buFont typeface="Arial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606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212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69817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424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029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39635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6240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2846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1620" cy="6856412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8076" y="127103"/>
            <a:ext cx="8229600" cy="1142999"/>
          </a:xfrm>
          <a:prstGeom prst="rect">
            <a:avLst/>
          </a:prstGeom>
        </p:spPr>
        <p:txBody>
          <a:bodyPr vert="horz" lIns="121892" tIns="60948" rIns="121892" bIns="6094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12778"/>
            <a:ext cx="8229600" cy="4525433"/>
          </a:xfrm>
          <a:prstGeom prst="rect">
            <a:avLst/>
          </a:prstGeom>
        </p:spPr>
        <p:txBody>
          <a:bodyPr vert="horz" lIns="121892" tIns="60948" rIns="121892" bIns="60948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351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10" r:id="rId13"/>
    <p:sldLayoutId id="2147483711" r:id="rId14"/>
    <p:sldLayoutId id="2147483712" r:id="rId15"/>
  </p:sldLayoutIdLst>
  <p:txStyles>
    <p:titleStyle>
      <a:lvl1pPr algn="l" defTabSz="913212" rtl="0" eaLnBrk="1" latinLnBrk="0" hangingPunct="1">
        <a:spcBef>
          <a:spcPct val="0"/>
        </a:spcBef>
        <a:buNone/>
        <a:defRPr sz="2399" b="1" kern="120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342453" indent="-342453" algn="l" defTabSz="913212" rtl="0" eaLnBrk="1" latinLnBrk="0" hangingPunct="1">
        <a:spcBef>
          <a:spcPct val="20000"/>
        </a:spcBef>
        <a:buFont typeface="Arial" pitchFamily="34" charset="0"/>
        <a:buChar char="•"/>
        <a:defRPr sz="3221" kern="1200">
          <a:solidFill>
            <a:schemeClr val="tx1"/>
          </a:solidFill>
          <a:latin typeface="+mn-lt"/>
          <a:ea typeface="+mn-ea"/>
          <a:cs typeface="+mn-cs"/>
        </a:defRPr>
      </a:lvl1pPr>
      <a:lvl2pPr marL="741985" indent="-285379" algn="l" defTabSz="913212" rtl="0" eaLnBrk="1" latinLnBrk="0" hangingPunct="1">
        <a:spcBef>
          <a:spcPct val="20000"/>
        </a:spcBef>
        <a:buFont typeface="Arial" pitchFamily="34" charset="0"/>
        <a:buChar char="–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141516" indent="-228305" algn="l" defTabSz="913212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122" indent="-228305" algn="l" defTabSz="913212" rtl="0" eaLnBrk="1" latinLnBrk="0" hangingPunct="1">
        <a:spcBef>
          <a:spcPct val="20000"/>
        </a:spcBef>
        <a:buFont typeface="Arial" pitchFamily="34" charset="0"/>
        <a:buChar char="–"/>
        <a:defRPr sz="2023" kern="1200">
          <a:solidFill>
            <a:schemeClr val="tx1"/>
          </a:solidFill>
          <a:latin typeface="+mn-lt"/>
          <a:ea typeface="+mn-ea"/>
          <a:cs typeface="+mn-cs"/>
        </a:defRPr>
      </a:lvl4pPr>
      <a:lvl5pPr marL="2054726" indent="-228305" algn="l" defTabSz="913212" rtl="0" eaLnBrk="1" latinLnBrk="0" hangingPunct="1">
        <a:spcBef>
          <a:spcPct val="20000"/>
        </a:spcBef>
        <a:buFont typeface="Arial" pitchFamily="34" charset="0"/>
        <a:buChar char="»"/>
        <a:defRPr sz="2023" kern="1200">
          <a:solidFill>
            <a:schemeClr val="tx1"/>
          </a:solidFill>
          <a:latin typeface="+mn-lt"/>
          <a:ea typeface="+mn-ea"/>
          <a:cs typeface="+mn-cs"/>
        </a:defRPr>
      </a:lvl5pPr>
      <a:lvl6pPr marL="2511331" indent="-228305" algn="l" defTabSz="913212" rtl="0" eaLnBrk="1" latinLnBrk="0" hangingPunct="1">
        <a:spcBef>
          <a:spcPct val="20000"/>
        </a:spcBef>
        <a:buFont typeface="Arial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6pPr>
      <a:lvl7pPr marL="2967936" indent="-228305" algn="l" defTabSz="913212" rtl="0" eaLnBrk="1" latinLnBrk="0" hangingPunct="1">
        <a:spcBef>
          <a:spcPct val="20000"/>
        </a:spcBef>
        <a:buFont typeface="Arial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7pPr>
      <a:lvl8pPr marL="3424543" indent="-228305" algn="l" defTabSz="913212" rtl="0" eaLnBrk="1" latinLnBrk="0" hangingPunct="1">
        <a:spcBef>
          <a:spcPct val="20000"/>
        </a:spcBef>
        <a:buFont typeface="Arial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8pPr>
      <a:lvl9pPr marL="3881149" indent="-228305" algn="l" defTabSz="913212" rtl="0" eaLnBrk="1" latinLnBrk="0" hangingPunct="1">
        <a:spcBef>
          <a:spcPct val="20000"/>
        </a:spcBef>
        <a:buFont typeface="Arial" pitchFamily="34" charset="0"/>
        <a:buChar char="•"/>
        <a:defRPr sz="20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606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212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69817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424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029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39635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6240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2846" algn="l" defTabSz="913212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or.chay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93823DB3-BAA4-4F4A-B4B3-ED9ABE70E976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 dirty="0" smtClean="0">
                <a:solidFill>
                  <a:schemeClr val="bg1"/>
                </a:solidFill>
              </a:rPr>
              <a:t>SI</a:t>
            </a:r>
            <a:r>
              <a:rPr lang="en-US" altLang="en-US" sz="2800" dirty="0">
                <a:solidFill>
                  <a:schemeClr val="bg1"/>
                </a:solidFill>
              </a:rPr>
              <a:t>: SLB-</a:t>
            </a:r>
            <a:r>
              <a:rPr lang="en-US" altLang="en-US" sz="2800" dirty="0" err="1">
                <a:solidFill>
                  <a:schemeClr val="bg1"/>
                </a:solidFill>
              </a:rPr>
              <a:t>mmW</a:t>
            </a:r>
            <a:r>
              <a:rPr lang="en-US" altLang="en-US" sz="2800" dirty="0">
                <a:solidFill>
                  <a:schemeClr val="bg1"/>
                </a:solidFill>
              </a:rPr>
              <a:t> Meeting # </a:t>
            </a:r>
            <a:r>
              <a:rPr lang="en-US" altLang="en-US" sz="2800" dirty="0" smtClean="0">
                <a:solidFill>
                  <a:schemeClr val="bg1"/>
                </a:solidFill>
              </a:rPr>
              <a:t>Association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7594" y="1945640"/>
            <a:ext cx="7772400" cy="396875"/>
          </a:xfrm>
          <a:ln/>
        </p:spPr>
        <p:txBody>
          <a:bodyPr/>
          <a:lstStyle/>
          <a:p>
            <a:pPr algn="ctr"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000" dirty="0"/>
              <a:t>Date: </a:t>
            </a:r>
            <a:r>
              <a:rPr lang="en-GB" sz="2000" b="0" dirty="0" smtClean="0"/>
              <a:t>2025-01-15</a:t>
            </a:r>
            <a:endParaRPr lang="en-GB" sz="2000" b="0" dirty="0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3400" y="2402840"/>
            <a:ext cx="14478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954006"/>
              </p:ext>
            </p:extLst>
          </p:nvPr>
        </p:nvGraphicFramePr>
        <p:xfrm>
          <a:off x="648286" y="3088640"/>
          <a:ext cx="8073093" cy="77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1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1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Affiliation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Contact 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Email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Huawei 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Technologies.</a:t>
                      </a:r>
                      <a:r>
                        <a:rPr lang="en-US" altLang="zh-CN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Co. Ltd</a:t>
                      </a:r>
                      <a:endParaRPr lang="zh-CN" altLang="en-US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Dor Chay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  <a:latin typeface="+mn-lt"/>
                          <a:hlinkClick r:id="rId3"/>
                        </a:rPr>
                        <a:t>dor.chay@huawei.com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85800" y="2555240"/>
            <a:ext cx="14478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Source:</a:t>
            </a:r>
          </a:p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4794" y="4643993"/>
            <a:ext cx="36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  <a:sym typeface="Wingdings 2" panose="05020102010507070707" pitchFamily="18" charset="2"/>
              </a:rPr>
              <a:t></a:t>
            </a: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48286" y="4624702"/>
            <a:ext cx="5670748" cy="388623"/>
            <a:chOff x="648286" y="4643993"/>
            <a:chExt cx="5670748" cy="388623"/>
          </a:xfrm>
        </p:grpSpPr>
        <p:grpSp>
          <p:nvGrpSpPr>
            <p:cNvPr id="11" name="Group 10"/>
            <p:cNvGrpSpPr/>
            <p:nvPr/>
          </p:nvGrpSpPr>
          <p:grpSpPr>
            <a:xfrm>
              <a:off x="881096" y="4643993"/>
              <a:ext cx="5437938" cy="369332"/>
              <a:chOff x="1336245" y="4643993"/>
              <a:chExt cx="5437938" cy="36933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336245" y="4643993"/>
                <a:ext cx="13708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For </a:t>
                </a:r>
                <a:r>
                  <a:rPr lang="en-US" dirty="0" smtClean="0"/>
                  <a:t>approval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160056" y="4643993"/>
                <a:ext cx="1524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For discussion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121166" y="4643993"/>
                <a:ext cx="165301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For </a:t>
                </a:r>
                <a:r>
                  <a:rPr lang="en-US" dirty="0"/>
                  <a:t>information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648286" y="466328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ym typeface="Wingdings 2" panose="05020102010507070707" pitchFamily="18" charset="2"/>
                </a:rPr>
                <a:t>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79385" y="466328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ym typeface="Wingdings 2" panose="05020102010507070707" pitchFamily="18" charset="2"/>
                </a:rPr>
                <a:t>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55205" y="4663284"/>
              <a:ext cx="3898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ym typeface="Wingdings 2" panose="05020102010507070707" pitchFamily="18" charset="2"/>
                </a:rPr>
                <a:t>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44622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906713"/>
            <a:ext cx="7772400" cy="1362075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smtClean="0"/>
              <a:t>Slide </a:t>
            </a:r>
            <a:fld id="{440F5867-744E-4AA6-B0ED-4C44D2DFBB7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1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C6A9-20C4-440F-BC51-97DC4C9B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7AE7-F661-4AD4-9210-88B6E569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47914"/>
            <a:ext cx="7770813" cy="4494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Non-standalone </a:t>
            </a:r>
            <a:r>
              <a:rPr lang="en-US" sz="2000" dirty="0" smtClean="0"/>
              <a:t>Association - </a:t>
            </a:r>
            <a:r>
              <a:rPr lang="en-US" sz="2000" dirty="0"/>
              <a:t>Functional </a:t>
            </a:r>
            <a:r>
              <a:rPr lang="en-US" sz="2000" dirty="0" smtClean="0"/>
              <a:t>Partition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Power Consumption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Opens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C6A9-20C4-440F-BC51-97DC4C9B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7AE7-F661-4AD4-9210-88B6E569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47914"/>
            <a:ext cx="7866994" cy="4494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Association (aka initialization/initial </a:t>
            </a:r>
            <a:r>
              <a:rPr lang="en-US" sz="2000" b="0" dirty="0" smtClean="0"/>
              <a:t>attachment/connection </a:t>
            </a:r>
            <a:r>
              <a:rPr lang="en-US" sz="2000" b="0" dirty="0" smtClean="0"/>
              <a:t>setup etc.) is the initial flow required in order to connect a G-node and a T-node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The FB2 </a:t>
            </a:r>
            <a:r>
              <a:rPr lang="en-US" sz="2000" b="0" dirty="0" err="1" smtClean="0"/>
              <a:t>mmWave</a:t>
            </a:r>
            <a:r>
              <a:rPr lang="en-US" sz="2000" b="0" dirty="0" smtClean="0"/>
              <a:t> association is expected to be different than that of FB1 due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 err="1"/>
              <a:t>mmWave</a:t>
            </a:r>
            <a:r>
              <a:rPr lang="en-US" sz="1600" b="1" dirty="0"/>
              <a:t> </a:t>
            </a:r>
            <a:r>
              <a:rPr lang="en-US" sz="1600" b="1" dirty="0" smtClean="0"/>
              <a:t>vs. Sub-7GHz characteristics </a:t>
            </a:r>
            <a:r>
              <a:rPr lang="en-US" sz="1600" dirty="0"/>
              <a:t>– </a:t>
            </a:r>
            <a:r>
              <a:rPr lang="en-US" sz="1600" dirty="0" err="1"/>
              <a:t>mmWave</a:t>
            </a:r>
            <a:r>
              <a:rPr lang="en-US" sz="1600" dirty="0"/>
              <a:t> isotropic (aka omnidirectional) transmission with decent range is usually impractical due to the high frequency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1" dirty="0" smtClean="0"/>
              <a:t>FB1 presence </a:t>
            </a:r>
            <a:r>
              <a:rPr lang="en-US" sz="1600" dirty="0" smtClean="0"/>
              <a:t>– we can choose to assume a Non-standalone solution and use FB1 connection as an anchor to FB2 association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We would like to define a new fast, secure and efficient association flow that will leverage all of the existing </a:t>
            </a:r>
            <a:r>
              <a:rPr lang="en-US" sz="2000" dirty="0" err="1" smtClean="0"/>
              <a:t>SparkLink</a:t>
            </a:r>
            <a:r>
              <a:rPr lang="en-US" sz="2000" dirty="0" smtClean="0"/>
              <a:t> specification &amp;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/>
              <a:t>Power consumption is a key consideration in deciding to activate/de-activate the FB2 </a:t>
            </a:r>
            <a:r>
              <a:rPr lang="en-US" sz="2000" dirty="0" err="1" smtClean="0"/>
              <a:t>mmWave</a:t>
            </a:r>
            <a:r>
              <a:rPr lang="en-US" sz="2000" dirty="0" smtClean="0"/>
              <a:t>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19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C6A9-20C4-440F-BC51-97DC4C9B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Standalone Association -  Existing Flow*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6145494"/>
            <a:ext cx="38546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1"/>
                </a:solidFill>
              </a:rPr>
              <a:t>* C</a:t>
            </a:r>
            <a:r>
              <a:rPr lang="en-US" sz="1100" dirty="0" smtClean="0"/>
              <a:t>ontention-based </a:t>
            </a:r>
            <a:r>
              <a:rPr lang="en-US" sz="1100" dirty="0"/>
              <a:t>access scenario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788504" y="1526999"/>
            <a:ext cx="3503930" cy="4842510"/>
            <a:chOff x="2788504" y="1526999"/>
            <a:chExt cx="3503930" cy="4842510"/>
          </a:xfrm>
        </p:grpSpPr>
        <p:pic>
          <p:nvPicPr>
            <p:cNvPr id="7" name="图片 12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788504" y="1526999"/>
              <a:ext cx="3503930" cy="484251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20036" y="1558121"/>
              <a:ext cx="585316" cy="26161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050" dirty="0" smtClean="0"/>
                <a:t>G-node</a:t>
              </a:r>
              <a:endParaRPr lang="en-US" sz="105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691" y="1558121"/>
              <a:ext cx="614855" cy="26161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050" dirty="0"/>
                <a:t>T</a:t>
              </a:r>
              <a:r>
                <a:rPr lang="en-US" sz="1050" dirty="0" smtClean="0"/>
                <a:t>-node</a:t>
              </a:r>
              <a:endParaRPr lang="en-US" sz="105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151816" y="3221950"/>
            <a:ext cx="199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Security &amp; Authentication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49824" y="3854339"/>
            <a:ext cx="257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Association Response</a:t>
            </a:r>
          </a:p>
        </p:txBody>
      </p:sp>
      <p:sp>
        <p:nvSpPr>
          <p:cNvPr id="18" name="Right Brace 17"/>
          <p:cNvSpPr/>
          <p:nvPr/>
        </p:nvSpPr>
        <p:spPr bwMode="auto">
          <a:xfrm>
            <a:off x="5984285" y="2138795"/>
            <a:ext cx="167531" cy="606973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51816" y="2115343"/>
            <a:ext cx="199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Contention Resolution</a:t>
            </a:r>
          </a:p>
        </p:txBody>
      </p:sp>
      <p:sp>
        <p:nvSpPr>
          <p:cNvPr id="20" name="Right Brace 19"/>
          <p:cNvSpPr/>
          <p:nvPr/>
        </p:nvSpPr>
        <p:spPr bwMode="auto">
          <a:xfrm>
            <a:off x="5984285" y="2839752"/>
            <a:ext cx="167531" cy="38613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49824" y="2802676"/>
            <a:ext cx="2128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Association Request</a:t>
            </a:r>
          </a:p>
        </p:txBody>
      </p:sp>
      <p:sp>
        <p:nvSpPr>
          <p:cNvPr id="22" name="Right Brace 21"/>
          <p:cNvSpPr/>
          <p:nvPr/>
        </p:nvSpPr>
        <p:spPr bwMode="auto">
          <a:xfrm>
            <a:off x="5984285" y="3286408"/>
            <a:ext cx="167531" cy="52884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23" name="Right Brace 22"/>
          <p:cNvSpPr/>
          <p:nvPr/>
        </p:nvSpPr>
        <p:spPr bwMode="auto">
          <a:xfrm>
            <a:off x="5976402" y="3867195"/>
            <a:ext cx="167531" cy="38613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24" name="Right Brace 23"/>
          <p:cNvSpPr/>
          <p:nvPr/>
        </p:nvSpPr>
        <p:spPr bwMode="auto">
          <a:xfrm>
            <a:off x="5984285" y="4350160"/>
            <a:ext cx="167531" cy="38613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43933" y="4864982"/>
            <a:ext cx="257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(Optional) Capabilities Exchange</a:t>
            </a:r>
          </a:p>
        </p:txBody>
      </p:sp>
      <p:sp>
        <p:nvSpPr>
          <p:cNvPr id="26" name="Right Brace 25"/>
          <p:cNvSpPr/>
          <p:nvPr/>
        </p:nvSpPr>
        <p:spPr bwMode="auto">
          <a:xfrm>
            <a:off x="5976402" y="5557738"/>
            <a:ext cx="173739" cy="64664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49824" y="5554193"/>
            <a:ext cx="2572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Logical &amp; physical channel re-configuration</a:t>
            </a:r>
          </a:p>
        </p:txBody>
      </p:sp>
      <p:sp>
        <p:nvSpPr>
          <p:cNvPr id="29" name="Right Brace 28"/>
          <p:cNvSpPr/>
          <p:nvPr/>
        </p:nvSpPr>
        <p:spPr bwMode="auto">
          <a:xfrm>
            <a:off x="5984285" y="4881057"/>
            <a:ext cx="159967" cy="570127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6" charset="0"/>
              <a:ea typeface="MS Gothic" charset="-12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49824" y="4382373"/>
            <a:ext cx="257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Association Complete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097923" y="1923395"/>
            <a:ext cx="2854195" cy="224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473670" y="1609931"/>
            <a:ext cx="223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Physical Radio Channel Synchronization &amp; Random Access Procedure</a:t>
            </a:r>
            <a:endParaRPr lang="en-US" sz="9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98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C6A9-20C4-440F-BC51-97DC4C9B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Non-standalone </a:t>
            </a:r>
            <a:r>
              <a:rPr lang="en-US" dirty="0" smtClean="0"/>
              <a:t>Association -  </a:t>
            </a:r>
            <a:br>
              <a:rPr lang="en-US" dirty="0" smtClean="0"/>
            </a:br>
            <a:r>
              <a:rPr lang="en-US" dirty="0" smtClean="0"/>
              <a:t>Suggested Functional Partition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637419"/>
              </p:ext>
            </p:extLst>
          </p:nvPr>
        </p:nvGraphicFramePr>
        <p:xfrm>
          <a:off x="796158" y="1932317"/>
          <a:ext cx="7867650" cy="4000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74021">
                  <a:extLst>
                    <a:ext uri="{9D8B030D-6E8A-4147-A177-3AD203B41FA5}">
                      <a16:colId xmlns:a16="http://schemas.microsoft.com/office/drawing/2014/main" val="2537365239"/>
                    </a:ext>
                  </a:extLst>
                </a:gridCol>
                <a:gridCol w="1426779">
                  <a:extLst>
                    <a:ext uri="{9D8B030D-6E8A-4147-A177-3AD203B41FA5}">
                      <a16:colId xmlns:a16="http://schemas.microsoft.com/office/drawing/2014/main" val="1267809277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76484212"/>
                    </a:ext>
                  </a:extLst>
                </a:gridCol>
              </a:tblGrid>
              <a:tr h="154901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2"/>
                          </a:solidFill>
                        </a:rPr>
                        <a:t>FB1 (Primary)</a:t>
                      </a:r>
                      <a:endParaRPr 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2"/>
                          </a:solidFill>
                        </a:rPr>
                        <a:t>FB2 (Secondary)</a:t>
                      </a:r>
                      <a:endParaRPr lang="en-US" sz="1050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42684"/>
                  </a:ext>
                </a:extLst>
              </a:tr>
              <a:tr h="154901">
                <a:tc>
                  <a:txBody>
                    <a:bodyPr/>
                    <a:lstStyle/>
                    <a:p>
                      <a:r>
                        <a:rPr lang="en-US" sz="1200" b="0" dirty="0" smtClean="0"/>
                        <a:t>FB1 Physical</a:t>
                      </a:r>
                      <a:r>
                        <a:rPr lang="en-US" sz="1200" b="0" baseline="0" dirty="0" smtClean="0"/>
                        <a:t> Radio Channel Synchronization &amp; Random Access Procedure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319811"/>
                  </a:ext>
                </a:extLst>
              </a:tr>
              <a:tr h="1549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Contention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59145"/>
                  </a:ext>
                </a:extLst>
              </a:tr>
              <a:tr h="1502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/>
                        <a:t>Association Request</a:t>
                      </a:r>
                      <a:endParaRPr 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447093"/>
                  </a:ext>
                </a:extLst>
              </a:tr>
              <a:tr h="1549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Security &amp;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305978"/>
                  </a:ext>
                </a:extLst>
              </a:tr>
              <a:tr h="1549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/>
                        <a:t>Association Response &amp; Association Complete</a:t>
                      </a:r>
                      <a:endParaRPr 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169607"/>
                  </a:ext>
                </a:extLst>
              </a:tr>
              <a:tr h="1549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rgbClr val="00B050"/>
                          </a:solidFill>
                        </a:rPr>
                        <a:t>[Modified]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(Optional) Capabilities Exchange </a:t>
                      </a:r>
                      <a:r>
                        <a:rPr lang="en-US" sz="1200" b="0" dirty="0" smtClean="0">
                          <a:solidFill>
                            <a:srgbClr val="00B050"/>
                          </a:solidFill>
                        </a:rPr>
                        <a:t>[Indicate Basic FB2 Support]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37469"/>
                  </a:ext>
                </a:extLst>
              </a:tr>
              <a:tr h="1549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Logical &amp; physical channel re-configuration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82447"/>
                  </a:ext>
                </a:extLst>
              </a:tr>
              <a:tr h="1549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FB1</a:t>
                      </a:r>
                      <a:r>
                        <a:rPr lang="en-US" sz="1200" b="1" i="1" baseline="0" dirty="0" smtClean="0"/>
                        <a:t> </a:t>
                      </a:r>
                      <a:r>
                        <a:rPr lang="en-US" sz="1200" b="1" i="1" dirty="0" smtClean="0"/>
                        <a:t>CONNECTION</a:t>
                      </a:r>
                      <a:r>
                        <a:rPr lang="en-US" sz="1200" b="1" i="1" baseline="0" dirty="0" smtClean="0"/>
                        <a:t> ESTABLISHED</a:t>
                      </a:r>
                      <a:endParaRPr lang="en-US" sz="1200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639255"/>
                  </a:ext>
                </a:extLst>
              </a:tr>
              <a:tr h="2504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rgbClr val="00B050"/>
                          </a:solidFill>
                        </a:rPr>
                        <a:t>[New]</a:t>
                      </a:r>
                      <a:r>
                        <a:rPr lang="en-US" sz="1200" b="0" baseline="0" dirty="0" smtClean="0"/>
                        <a:t> FB2 Capability Request &amp; Response (FB2 full capabilities exchange)</a:t>
                      </a:r>
                      <a:endParaRPr 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911647"/>
                  </a:ext>
                </a:extLst>
              </a:tr>
              <a:tr h="1502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baseline="0" dirty="0" smtClean="0">
                          <a:solidFill>
                            <a:srgbClr val="00B050"/>
                          </a:solidFill>
                        </a:rPr>
                        <a:t>[New]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dirty="0" smtClean="0"/>
                        <a:t>FB2 Physical</a:t>
                      </a:r>
                      <a:r>
                        <a:rPr lang="en-US" sz="1200" b="0" baseline="0" dirty="0" smtClean="0"/>
                        <a:t> Radio Channel Synchronization &amp; Random Access Procedure</a:t>
                      </a:r>
                      <a:endParaRPr lang="en-US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12741"/>
                  </a:ext>
                </a:extLst>
              </a:tr>
              <a:tr h="150253">
                <a:tc>
                  <a:txBody>
                    <a:bodyPr/>
                    <a:lstStyle/>
                    <a:p>
                      <a:r>
                        <a:rPr lang="en-US" sz="1200" b="0" baseline="0" dirty="0" smtClean="0">
                          <a:solidFill>
                            <a:srgbClr val="00B050"/>
                          </a:solidFill>
                        </a:rPr>
                        <a:t>[New]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dirty="0" smtClean="0"/>
                        <a:t>Mutual Beam Sweeping &amp; Beam</a:t>
                      </a:r>
                      <a:r>
                        <a:rPr lang="en-US" sz="1200" b="0" baseline="0" dirty="0" smtClean="0"/>
                        <a:t> Measurement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en-US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008464"/>
                  </a:ext>
                </a:extLst>
              </a:tr>
              <a:tr h="150253">
                <a:tc>
                  <a:txBody>
                    <a:bodyPr/>
                    <a:lstStyle/>
                    <a:p>
                      <a:r>
                        <a:rPr lang="en-US" sz="1200" b="0" baseline="0" dirty="0" smtClean="0">
                          <a:solidFill>
                            <a:srgbClr val="00B050"/>
                          </a:solidFill>
                        </a:rPr>
                        <a:t>[New]</a:t>
                      </a:r>
                      <a:r>
                        <a:rPr lang="en-US" sz="1200" b="0" baseline="0" dirty="0" smtClean="0"/>
                        <a:t> </a:t>
                      </a:r>
                      <a:r>
                        <a:rPr lang="en-US" sz="1200" b="0" dirty="0" smtClean="0"/>
                        <a:t>Mutual Beam Reporting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37585"/>
                  </a:ext>
                </a:extLst>
              </a:tr>
              <a:tr h="15490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i="1" dirty="0" smtClean="0"/>
                        <a:t>FB2</a:t>
                      </a:r>
                      <a:r>
                        <a:rPr lang="en-US" sz="1200" b="1" i="1" baseline="0" dirty="0" smtClean="0"/>
                        <a:t> </a:t>
                      </a:r>
                      <a:r>
                        <a:rPr lang="en-US" sz="1200" b="1" i="1" dirty="0" smtClean="0"/>
                        <a:t>CONNECTION</a:t>
                      </a:r>
                      <a:r>
                        <a:rPr lang="en-US" sz="1200" b="1" i="1" baseline="0" dirty="0" smtClean="0"/>
                        <a:t> ESTABLISHED</a:t>
                      </a:r>
                      <a:endParaRPr lang="en-US" sz="1200" b="1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251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98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C6A9-20C4-440F-BC51-97DC4C9B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Power Consumption Considerations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7AE7-F661-4AD4-9210-88B6E569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8" y="1553321"/>
            <a:ext cx="7866994" cy="4494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Associating and maintaining an additional link in FB2 might result in higher power consumption (the exact numbers are unknown at this point)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As a design goal, we would prefer associating in FB2 only when all the following conditions are true:</a:t>
            </a:r>
          </a:p>
          <a:p>
            <a:pPr marL="0" indent="0"/>
            <a:endParaRPr lang="en-US" sz="2000" b="0" dirty="0"/>
          </a:p>
          <a:p>
            <a:pPr marL="0" indent="0"/>
            <a:endParaRPr lang="en-US" sz="20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6</a:t>
            </a:fld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13266"/>
              </p:ext>
            </p:extLst>
          </p:nvPr>
        </p:nvGraphicFramePr>
        <p:xfrm>
          <a:off x="425669" y="3244533"/>
          <a:ext cx="8418785" cy="2987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73298">
                  <a:extLst>
                    <a:ext uri="{9D8B030D-6E8A-4147-A177-3AD203B41FA5}">
                      <a16:colId xmlns:a16="http://schemas.microsoft.com/office/drawing/2014/main" val="1999550139"/>
                    </a:ext>
                  </a:extLst>
                </a:gridCol>
                <a:gridCol w="2799277">
                  <a:extLst>
                    <a:ext uri="{9D8B030D-6E8A-4147-A177-3AD203B41FA5}">
                      <a16:colId xmlns:a16="http://schemas.microsoft.com/office/drawing/2014/main" val="4091709591"/>
                    </a:ext>
                  </a:extLst>
                </a:gridCol>
                <a:gridCol w="2238659">
                  <a:extLst>
                    <a:ext uri="{9D8B030D-6E8A-4147-A177-3AD203B41FA5}">
                      <a16:colId xmlns:a16="http://schemas.microsoft.com/office/drawing/2014/main" val="615348719"/>
                    </a:ext>
                  </a:extLst>
                </a:gridCol>
                <a:gridCol w="3007551">
                  <a:extLst>
                    <a:ext uri="{9D8B030D-6E8A-4147-A177-3AD203B41FA5}">
                      <a16:colId xmlns:a16="http://schemas.microsoft.com/office/drawing/2014/main" val="2747683031"/>
                    </a:ext>
                  </a:extLst>
                </a:gridCol>
              </a:tblGrid>
              <a:tr h="2701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#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Condition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Example</a:t>
                      </a:r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 Criteria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Notes</a:t>
                      </a:r>
                      <a:endParaRPr lang="en-US" sz="16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22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Additional performance</a:t>
                      </a:r>
                      <a:r>
                        <a:rPr lang="en-US" sz="1400" b="1" baseline="0" dirty="0" smtClean="0"/>
                        <a:t> is required in FB1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PHY Rate,</a:t>
                      </a:r>
                      <a:r>
                        <a:rPr lang="en-US" sz="1400" baseline="0" dirty="0" smtClean="0"/>
                        <a:t> t</a:t>
                      </a:r>
                      <a:r>
                        <a:rPr lang="en-US" sz="1400" dirty="0" smtClean="0"/>
                        <a:t>hroughput,</a:t>
                      </a:r>
                      <a:r>
                        <a:rPr lang="en-US" sz="1400" baseline="0" dirty="0" smtClean="0"/>
                        <a:t> latency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Additional</a:t>
                      </a:r>
                      <a:r>
                        <a:rPr lang="en-US" sz="1400" baseline="0" dirty="0" smtClean="0"/>
                        <a:t> performance may be required on either G-link or T-link (indicated by </a:t>
                      </a:r>
                      <a:r>
                        <a:rPr lang="en-US" sz="14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Volume Reporting</a:t>
                      </a: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 by an explicit </a:t>
                      </a:r>
                      <a:r>
                        <a:rPr lang="en-US" sz="1400" i="1" baseline="0" dirty="0" smtClean="0"/>
                        <a:t>Resource Request</a:t>
                      </a:r>
                      <a:r>
                        <a:rPr lang="en-US" sz="1400" baseline="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172249"/>
                  </a:ext>
                </a:extLst>
              </a:tr>
              <a:tr h="663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The G-node &amp; T-node</a:t>
                      </a:r>
                      <a:r>
                        <a:rPr lang="en-US" sz="1400" b="1" baseline="0" dirty="0" smtClean="0"/>
                        <a:t> can consume the additional power expected in FB2 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Platform Battery %,</a:t>
                      </a:r>
                      <a:r>
                        <a:rPr lang="en-US" sz="1400" baseline="0" dirty="0" smtClean="0"/>
                        <a:t> platform power saving ON/OFF, device thermal 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 some cases the</a:t>
                      </a:r>
                      <a:r>
                        <a:rPr lang="en-US" sz="1400" baseline="0" dirty="0" smtClean="0"/>
                        <a:t> power consumption will be more important than the extra added performance; may require new signaling on the T-link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77005"/>
                  </a:ext>
                </a:extLst>
              </a:tr>
              <a:tr h="6632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Additional performance</a:t>
                      </a:r>
                      <a:r>
                        <a:rPr lang="en-US" sz="1400" b="1" baseline="0" dirty="0" smtClean="0"/>
                        <a:t> is expected in FB2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PHY</a:t>
                      </a:r>
                      <a:r>
                        <a:rPr lang="en-US" sz="1400" baseline="0" dirty="0" smtClean="0"/>
                        <a:t> Rate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 would like to estimate</a:t>
                      </a:r>
                      <a:r>
                        <a:rPr lang="en-US" sz="1400" baseline="0" dirty="0" smtClean="0"/>
                        <a:t> it </a:t>
                      </a:r>
                      <a:r>
                        <a:rPr lang="en-US" sz="1400" b="1" u="sng" baseline="0" dirty="0" smtClean="0"/>
                        <a:t>before</a:t>
                      </a:r>
                      <a:r>
                        <a:rPr lang="en-US" sz="1400" baseline="0" dirty="0" smtClean="0"/>
                        <a:t> FB2 association &amp; with minimal power consumption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70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24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C6A9-20C4-440F-BC51-97DC4C9B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Power Consumption Considerations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7AE7-F661-4AD4-9210-88B6E569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47914"/>
            <a:ext cx="7866994" cy="4494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If the FB2 link is already up and running, we should use these conditions to decide whether to de-activate it or not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Example 1 – if we finished using a real-time video service and we don’t need the extra performance, we can de-activate FB2 and stay with FB1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b="0" dirty="0" smtClean="0"/>
              <a:t>Example 2 – if the device thermal state forces us to reduce the device temperature, then we would prefer de-activating </a:t>
            </a:r>
            <a:r>
              <a:rPr lang="en-US" sz="1600" dirty="0" smtClean="0"/>
              <a:t>FB2</a:t>
            </a:r>
            <a:endParaRPr lang="en-US" sz="1600" b="0" dirty="0"/>
          </a:p>
          <a:p>
            <a:pPr marL="0" indent="0"/>
            <a:endParaRPr lang="en-US" sz="20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 smtClean="0"/>
              <a:t>Conditions logic summary: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De-activate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ym typeface="Wingdings" panose="05000000000000000000" pitchFamily="2" charset="2"/>
              </a:rPr>
              <a:t>activate: all of the conditions are true (AND)</a:t>
            </a: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Activate </a:t>
            </a:r>
            <a:r>
              <a:rPr lang="en-US" sz="1600" dirty="0" smtClean="0">
                <a:sym typeface="Wingdings" panose="05000000000000000000" pitchFamily="2" charset="2"/>
              </a:rPr>
              <a:t> de-activate: one or more of the conditions is false (OR)</a:t>
            </a:r>
            <a:endParaRPr lang="en-US" sz="800" b="0" dirty="0"/>
          </a:p>
          <a:p>
            <a:pPr marL="0" indent="0"/>
            <a:endParaRPr lang="en-US" sz="200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362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C6A9-20C4-440F-BC51-97DC4C9B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7AE7-F661-4AD4-9210-88B6E569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647914"/>
            <a:ext cx="7866994" cy="4494213"/>
          </a:xfrm>
        </p:spPr>
        <p:txBody>
          <a:bodyPr/>
          <a:lstStyle/>
          <a:p>
            <a:pPr marL="57150" lvl="1" indent="0">
              <a:spcBef>
                <a:spcPts val="60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1. Non-standalone: range in FB1 vs. range in FB2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We </a:t>
            </a:r>
            <a:r>
              <a:rPr lang="en-US" sz="1600" dirty="0">
                <a:solidFill>
                  <a:schemeClr val="tx1"/>
                </a:solidFill>
              </a:rPr>
              <a:t>would prefer not to start an association in FB2 (or even power up the radio) if we don’t have enough link margin. Can we do a basic PHY characterization for realizing the estimated FB2 RSRP as a function of FB1 RSRP (taking into account the initial beam selection gain at FB2)?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57200" lvl="1" indent="0"/>
            <a:endParaRPr lang="en-US" sz="1600" b="0" dirty="0"/>
          </a:p>
          <a:p>
            <a:pPr marL="457200" lvl="1" indent="0"/>
            <a:endParaRPr lang="en-US" sz="1600" b="0" dirty="0" smtClean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84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Close all opens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Continue </a:t>
            </a:r>
            <a:r>
              <a:rPr lang="en-US" sz="2000" b="0" dirty="0">
                <a:solidFill>
                  <a:schemeClr val="tx1"/>
                </a:solidFill>
              </a:rPr>
              <a:t>the study of each </a:t>
            </a:r>
            <a:r>
              <a:rPr lang="en-US" sz="2000" b="0" dirty="0" smtClean="0">
                <a:solidFill>
                  <a:schemeClr val="tx1"/>
                </a:solidFill>
              </a:rPr>
              <a:t>association step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Suggest actual criteria for power consumption considerations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 smtClean="0">
                <a:solidFill>
                  <a:schemeClr val="tx1"/>
                </a:solidFill>
              </a:rPr>
              <a:t>Suggest additional protocol signaling required to support dual-connectivity association</a:t>
            </a:r>
            <a:endParaRPr lang="en-US" sz="2000" b="0" dirty="0">
              <a:solidFill>
                <a:schemeClr val="tx1"/>
              </a:solidFill>
            </a:endParaRPr>
          </a:p>
          <a:p>
            <a:pPr marL="57150" indent="0"/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2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自定义 5">
      <a:dk1>
        <a:sysClr val="windowText" lastClr="000000"/>
      </a:dk1>
      <a:lt1>
        <a:srgbClr val="000000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F2D85B4-B705-4018-9CF0-E6E4BD03567D}" vid="{6A25E773-D890-44CD-BA7F-9C3E9F9CAE58}"/>
    </a:ext>
  </a:extLst>
</a:theme>
</file>

<file path=ppt/theme/theme2.xml><?xml version="1.0" encoding="utf-8"?>
<a:theme xmlns:a="http://schemas.openxmlformats.org/drawingml/2006/main" name="59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0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16610</TotalTime>
  <Words>723</Words>
  <Application>Microsoft Office PowerPoint</Application>
  <PresentationFormat>On-screen Show (4:3)</PresentationFormat>
  <Paragraphs>124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6" baseType="lpstr">
      <vt:lpstr>Microsoft YaHei</vt:lpstr>
      <vt:lpstr>Microsoft YaHei</vt:lpstr>
      <vt:lpstr>MS Gothic</vt:lpstr>
      <vt:lpstr>ＭＳ Ｐゴシック</vt:lpstr>
      <vt:lpstr>宋体</vt:lpstr>
      <vt:lpstr>Arial</vt:lpstr>
      <vt:lpstr>Arial Unicode MS</vt:lpstr>
      <vt:lpstr>Calibri</vt:lpstr>
      <vt:lpstr>FrutigerNext LT Light</vt:lpstr>
      <vt:lpstr>黑体</vt:lpstr>
      <vt:lpstr>Times New Roman</vt:lpstr>
      <vt:lpstr>Wingdings</vt:lpstr>
      <vt:lpstr>Wingdings 2</vt:lpstr>
      <vt:lpstr>Office Theme</vt:lpstr>
      <vt:lpstr>59_内容Copytext </vt:lpstr>
      <vt:lpstr>60_内容Copytext </vt:lpstr>
      <vt:lpstr>SI: SLB-mmW Meeting # Association</vt:lpstr>
      <vt:lpstr>Contents</vt:lpstr>
      <vt:lpstr>Motivation</vt:lpstr>
      <vt:lpstr>Standalone Association -  Existing Flow*</vt:lpstr>
      <vt:lpstr>Non-standalone Association -   Suggested Functional Partition</vt:lpstr>
      <vt:lpstr>Power Consumption Considerations</vt:lpstr>
      <vt:lpstr>Power Consumption Considerations</vt:lpstr>
      <vt:lpstr>Opens</vt:lpstr>
      <vt:lpstr>Next Steps</vt:lpstr>
      <vt:lpstr>Thank you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WI: SLB-mmW Meeting # Association</dc:title>
  <dc:creator>Dor Chay</dc:creator>
  <cp:lastModifiedBy>Dor Chay</cp:lastModifiedBy>
  <cp:revision>198</cp:revision>
  <dcterms:created xsi:type="dcterms:W3CDTF">2024-10-30T02:35:12Z</dcterms:created>
  <dcterms:modified xsi:type="dcterms:W3CDTF">2025-01-08T08:57:40Z</dcterms:modified>
</cp:coreProperties>
</file>