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030084A-101C-4C27-B8E9-5FC5CF73A6BD}">
          <p14:sldIdLst>
            <p14:sldId id="257"/>
            <p14:sldId id="258"/>
            <p14:sldId id="261"/>
            <p14:sldId id="262"/>
            <p14:sldId id="263"/>
            <p14:sldId id="264"/>
            <p14:sldId id="265"/>
          </p14:sldIdLst>
        </p14:section>
        <p14:section name="Template Description" id="{80310DEC-1E74-4508-A65E-F577665C665C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>
          <a:blip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图片 6" descr="ppt示范_画板 1 副本 2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0" y="0"/>
            <a:ext cx="12404725" cy="707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8727"/>
            <a:ext cx="9144000" cy="1571235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FD7B-9B53-1941-B29E-4339229501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515859"/>
            <a:ext cx="2743200" cy="205618"/>
          </a:xfrm>
        </p:spPr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15859"/>
            <a:ext cx="4114800" cy="205618"/>
          </a:xfrm>
        </p:spPr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515859"/>
            <a:ext cx="2743200" cy="205618"/>
          </a:xfrm>
        </p:spPr>
        <p:txBody>
          <a:bodyPr/>
          <a:lstStyle/>
          <a:p>
            <a:fld id="{A16564B4-1CED-4CD8-A8BE-01AE42E350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9C8C48-817B-4F53-AAB7-CB4634C88270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78" y="162854"/>
            <a:ext cx="533644" cy="365125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B710D99-8B57-4A90-9219-F73EEE91C037}"/>
              </a:ext>
            </a:extLst>
          </p:cNvPr>
          <p:cNvCxnSpPr/>
          <p:nvPr userDrawn="1"/>
        </p:nvCxnSpPr>
        <p:spPr>
          <a:xfrm>
            <a:off x="478395" y="593452"/>
            <a:ext cx="110696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D76D25B-EF96-4AA1-89E8-8BDAE97ADD8B}"/>
              </a:ext>
            </a:extLst>
          </p:cNvPr>
          <p:cNvCxnSpPr/>
          <p:nvPr userDrawn="1"/>
        </p:nvCxnSpPr>
        <p:spPr>
          <a:xfrm>
            <a:off x="478395" y="6473468"/>
            <a:ext cx="110696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73BAD75D-E88F-464A-ABA4-520359948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544"/>
            <a:ext cx="10515600" cy="4772884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D967-BBBE-264A-9815-75B4B1C997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38200" y="2493732"/>
            <a:ext cx="10515600" cy="1523632"/>
          </a:xfrm>
        </p:spPr>
        <p:txBody>
          <a:bodyPr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advClick="0"/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3058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413195"/>
            <a:ext cx="10515600" cy="49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04079"/>
            <a:ext cx="10515600" cy="4772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A6276E4F-1B6F-974D-853F-5F8BAC1658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hf hdr="0" ftr="0"/>
  <p:txStyles>
    <p:titleStyle>
      <a:lvl1pPr indent="0" algn="l" defTabSz="913765" rtl="0" eaLnBrk="1" latinLnBrk="0" hangingPunct="1">
        <a:lnSpc>
          <a:spcPct val="90000"/>
        </a:lnSpc>
        <a:spcBef>
          <a:spcPct val="0"/>
        </a:spcBef>
        <a:buFont typeface="Arial" panose="02080604020202020204" pitchFamily="34" charset="0"/>
        <a:buNone/>
        <a:defRPr sz="2400" b="1" kern="1200">
          <a:solidFill>
            <a:schemeClr val="tx1"/>
          </a:solidFill>
          <a:latin typeface="微软雅黑" charset="0"/>
          <a:ea typeface="微软雅黑" charset="0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100000"/>
        </a:lnSpc>
        <a:spcBef>
          <a:spcPts val="1000"/>
        </a:spcBef>
        <a:buClr>
          <a:srgbClr val="1F8066"/>
        </a:buClr>
        <a:buFont typeface="Arial" panose="02080604020202020204" pitchFamily="34" charset="0"/>
        <a:buChar char="•"/>
        <a:defRPr sz="2800" b="1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1pPr>
      <a:lvl2pPr marL="685800" indent="-228600" algn="l" defTabSz="913765" rtl="0" eaLnBrk="1" latinLnBrk="0" hangingPunct="1">
        <a:lnSpc>
          <a:spcPct val="100000"/>
        </a:lnSpc>
        <a:spcBef>
          <a:spcPts val="500"/>
        </a:spcBef>
        <a:buClr>
          <a:srgbClr val="1F8066"/>
        </a:buClr>
        <a:buFont typeface="Arial" panose="02080604020202020204" pitchFamily="34" charset="0"/>
        <a:buChar char="•"/>
        <a:defRPr sz="2400" b="1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2pPr>
      <a:lvl3pPr marL="1142365" indent="-228600" algn="l" defTabSz="913765" rtl="0" eaLnBrk="1" latinLnBrk="0" hangingPunct="1">
        <a:lnSpc>
          <a:spcPct val="100000"/>
        </a:lnSpc>
        <a:spcBef>
          <a:spcPts val="500"/>
        </a:spcBef>
        <a:buClr>
          <a:srgbClr val="1F8066"/>
        </a:buClr>
        <a:buFont typeface="Arial" panose="02080604020202020204" pitchFamily="34" charset="0"/>
        <a:buChar char="•"/>
        <a:defRPr sz="2000" b="1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3pPr>
      <a:lvl4pPr marL="1599565" indent="-228600" algn="l" defTabSz="913765" rtl="0" eaLnBrk="1" latinLnBrk="0" hangingPunct="1">
        <a:lnSpc>
          <a:spcPct val="100000"/>
        </a:lnSpc>
        <a:spcBef>
          <a:spcPts val="500"/>
        </a:spcBef>
        <a:buClr>
          <a:srgbClr val="1F8066"/>
        </a:buClr>
        <a:buFont typeface="Arial" panose="02080604020202020204" pitchFamily="34" charset="0"/>
        <a:buChar char="•"/>
        <a:defRPr sz="1800" b="1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4pPr>
      <a:lvl5pPr marL="2056765" indent="-228600" algn="l" defTabSz="913765" rtl="0" eaLnBrk="1" latinLnBrk="0" hangingPunct="1">
        <a:lnSpc>
          <a:spcPct val="100000"/>
        </a:lnSpc>
        <a:spcBef>
          <a:spcPts val="500"/>
        </a:spcBef>
        <a:buClr>
          <a:srgbClr val="1F8066"/>
        </a:buClr>
        <a:buFont typeface="Arial" panose="02080604020202020204" pitchFamily="34" charset="0"/>
        <a:buChar char="•"/>
        <a:defRPr sz="1800" b="1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arklink.org.cn/en/news_info.php?id=48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A94D8-97DB-4815-A9B8-CADF1AA3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EF2E97-7878-47EE-83DF-61CEE436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12E8CB8D-3029-4278-91C9-9FFC841329DF}"/>
              </a:ext>
            </a:extLst>
          </p:cNvPr>
          <p:cNvSpPr txBox="1">
            <a:spLocks/>
          </p:cNvSpPr>
          <p:nvPr/>
        </p:nvSpPr>
        <p:spPr>
          <a:xfrm>
            <a:off x="838200" y="707368"/>
            <a:ext cx="10515600" cy="494609"/>
          </a:xfrm>
          <a:prstGeom prst="rect">
            <a:avLst/>
          </a:prstGeom>
        </p:spPr>
        <p:txBody>
          <a:bodyPr>
            <a:noAutofit/>
          </a:bodyPr>
          <a:lstStyle>
            <a:lvl1pPr indent="0" algn="ctr" defTabSz="913765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+mj-cs"/>
              </a:defRPr>
            </a:lvl1pPr>
          </a:lstStyle>
          <a:p>
            <a:r>
              <a:rPr lang="en-US" altLang="zh-CN" dirty="0"/>
              <a:t>iSLA-2025-0027-R00-mmW.pptx</a:t>
            </a:r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40BD0ED1-D460-4F51-A308-63CAFD62F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721304"/>
              </p:ext>
            </p:extLst>
          </p:nvPr>
        </p:nvGraphicFramePr>
        <p:xfrm>
          <a:off x="2032000" y="4297258"/>
          <a:ext cx="8127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38460972"/>
                    </a:ext>
                  </a:extLst>
                </a:gridCol>
                <a:gridCol w="2418003">
                  <a:extLst>
                    <a:ext uri="{9D8B030D-6E8A-4147-A177-3AD203B41FA5}">
                      <a16:colId xmlns:a16="http://schemas.microsoft.com/office/drawing/2014/main" val="1147359251"/>
                    </a:ext>
                  </a:extLst>
                </a:gridCol>
                <a:gridCol w="3000663">
                  <a:extLst>
                    <a:ext uri="{9D8B030D-6E8A-4147-A177-3AD203B41FA5}">
                      <a16:colId xmlns:a16="http://schemas.microsoft.com/office/drawing/2014/main" val="2345418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Affiliation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Contact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Email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97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iSLA</a:t>
                      </a:r>
                      <a:r>
                        <a:rPr lang="zh-CN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Shen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academic@sparklink.org.cn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5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1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6477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6708899-523C-443E-9673-3D2A7E009D24}"/>
              </a:ext>
            </a:extLst>
          </p:cNvPr>
          <p:cNvSpPr txBox="1"/>
          <p:nvPr/>
        </p:nvSpPr>
        <p:spPr>
          <a:xfrm>
            <a:off x="2089149" y="1319552"/>
            <a:ext cx="8013699" cy="135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8066"/>
              </a:buClr>
              <a:buSzTx/>
              <a:buFont typeface="Arial" panose="0208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WI</a:t>
            </a:r>
            <a:r>
              <a:rPr lang="en-US" altLang="zh-CN" sz="2800" b="1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:</a:t>
            </a:r>
            <a:r>
              <a:rPr lang="zh-CN" altLang="en-US" sz="2800" b="1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800" b="1" dirty="0" err="1">
                <a:solidFill>
                  <a:prstClr val="black"/>
                </a:solidFill>
                <a:latin typeface="微软雅黑" charset="0"/>
                <a:ea typeface="微软雅黑" charset="0"/>
              </a:rPr>
              <a:t>mmW</a:t>
            </a:r>
            <a:r>
              <a:rPr lang="zh-CN" altLang="en-US" sz="2800" b="1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Plenary</a:t>
            </a:r>
            <a:r>
              <a:rPr lang="zh-CN" altLang="en-US" sz="2800" b="1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M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eeting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 04</a:t>
            </a:r>
          </a:p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8066"/>
              </a:buClr>
              <a:buSzTx/>
              <a:buFont typeface="Arial" panose="0208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Copyright</a:t>
            </a:r>
            <a:r>
              <a:rPr lang="en-US" altLang="zh-CN" sz="2800" b="1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,</a:t>
            </a:r>
            <a:r>
              <a:rPr lang="zh-CN" altLang="en-US" sz="2800" b="1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IPR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and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T</a:t>
            </a:r>
            <a:r>
              <a:rPr lang="en-US" altLang="zh-CN" sz="2800" b="1" dirty="0" err="1">
                <a:solidFill>
                  <a:prstClr val="black"/>
                </a:solidFill>
                <a:latin typeface="微软雅黑" charset="0"/>
                <a:ea typeface="微软雅黑" charset="0"/>
              </a:rPr>
              <a:t>emplate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</a:endParaRPr>
          </a:p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2626DC-0D23-498F-BF0C-83D27C76EAEB}"/>
              </a:ext>
            </a:extLst>
          </p:cNvPr>
          <p:cNvSpPr txBox="1"/>
          <p:nvPr/>
        </p:nvSpPr>
        <p:spPr>
          <a:xfrm>
            <a:off x="2089149" y="3371651"/>
            <a:ext cx="801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8066"/>
              </a:buClr>
              <a:buSzTx/>
              <a:buFont typeface="Arial" panose="0208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Date: 2025-Jan-15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559C6A-DB0D-4220-BB44-715E72D59B12}"/>
              </a:ext>
            </a:extLst>
          </p:cNvPr>
          <p:cNvSpPr txBox="1"/>
          <p:nvPr/>
        </p:nvSpPr>
        <p:spPr>
          <a:xfrm>
            <a:off x="1105022" y="3740983"/>
            <a:ext cx="2476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Source: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AF3500-F0BF-4721-B495-11F96AEFB590}"/>
              </a:ext>
            </a:extLst>
          </p:cNvPr>
          <p:cNvSpPr txBox="1"/>
          <p:nvPr/>
        </p:nvSpPr>
        <p:spPr>
          <a:xfrm>
            <a:off x="3047046" y="2781569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dirty="0"/>
              <a:t>For approval                  For discussion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         </a:t>
            </a:r>
            <a:r>
              <a:rPr lang="en-GB" altLang="zh-CN" dirty="0"/>
              <a:t>For information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436190-C09C-4106-BCD7-39E06B7866F8}"/>
              </a:ext>
            </a:extLst>
          </p:cNvPr>
          <p:cNvSpPr txBox="1"/>
          <p:nvPr/>
        </p:nvSpPr>
        <p:spPr>
          <a:xfrm>
            <a:off x="6965604" y="2678898"/>
            <a:ext cx="50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Wingdings 2" panose="05020102010507070707" pitchFamily="18" charset="2"/>
              </a:rPr>
              <a:t>R</a:t>
            </a:r>
            <a:endParaRPr lang="zh-CN" altLang="en-US" sz="3200" dirty="0">
              <a:latin typeface="Wingdings 2" panose="050201020105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158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1CDC49-6892-4FB5-A7B3-B998316B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D70EB5-2922-4A6F-AD6F-77BC64B2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65F1D83-D1D1-4786-AB87-4BE5BFC35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000"/>
              </a:spcBef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j-cs"/>
              </a:rPr>
              <a:t>Copyright Notification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</a:endParaRPr>
          </a:p>
          <a:p>
            <a:pPr marL="228600" marR="0" lvl="0" indent="-228600" algn="l" defTabSz="913765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8066"/>
              </a:buClr>
              <a:buSzTx/>
              <a:buFont typeface="Arial" panose="02080604020202020204" pitchFamily="34" charset="0"/>
              <a:buChar char="•"/>
              <a:tabLst/>
              <a:defRPr/>
            </a:pPr>
            <a:endParaRPr lang="en-US" altLang="zh-CN" sz="1800" dirty="0">
              <a:solidFill>
                <a:prstClr val="black"/>
              </a:solidFill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8066"/>
              </a:buClr>
              <a:buSz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By no means of any part of this document can be reproduced or used without prior written permission of International SparkLink Alliance. Copyright © 2020-2025 The International SparkLink Short-range Communications Alliance. All Rights Reserved.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C4482B8-4193-41E3-BBFC-DD6BA150F011}"/>
              </a:ext>
            </a:extLst>
          </p:cNvPr>
          <p:cNvSpPr txBox="1">
            <a:spLocks/>
          </p:cNvSpPr>
          <p:nvPr/>
        </p:nvSpPr>
        <p:spPr>
          <a:xfrm>
            <a:off x="6858000" y="234950"/>
            <a:ext cx="4699000" cy="317500"/>
          </a:xfrm>
          <a:prstGeom prst="rect">
            <a:avLst/>
          </a:prstGeom>
        </p:spPr>
        <p:txBody>
          <a:bodyPr anchor="ctr">
            <a:noAutofit/>
          </a:bodyPr>
          <a:lstStyle>
            <a:lvl1pPr indent="0" algn="ctr" defTabSz="913765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+mj-cs"/>
              </a:defRPr>
            </a:lvl1pPr>
          </a:lstStyle>
          <a:p>
            <a:pPr algn="r"/>
            <a:r>
              <a:rPr lang="en-US" altLang="zh-CN" sz="1400" b="0" dirty="0"/>
              <a:t>iSLA-2025-0027-R00-mmW</a:t>
            </a:r>
          </a:p>
        </p:txBody>
      </p:sp>
    </p:spTree>
    <p:extLst>
      <p:ext uri="{BB962C8B-B14F-4D97-AF65-F5344CB8AC3E}">
        <p14:creationId xmlns:p14="http://schemas.microsoft.com/office/powerpoint/2010/main" val="299826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B7261-EF69-282A-8F89-4FCFD6C77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81513D-CBCF-1ACA-441C-B90DA595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7851A47-E26C-57C9-5A96-52990EA8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2F250FC-F335-FB98-3848-BE7B7EB56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altLang="zh-CN" dirty="0"/>
              <a:t>IPR</a:t>
            </a:r>
            <a:r>
              <a:rPr lang="zh-CN" altLang="en-US" dirty="0"/>
              <a:t> </a:t>
            </a:r>
            <a:r>
              <a:rPr lang="en-US" altLang="zh-CN" dirty="0"/>
              <a:t>Policy</a:t>
            </a:r>
          </a:p>
          <a:p>
            <a:pPr>
              <a:spcAft>
                <a:spcPts val="600"/>
              </a:spcAft>
            </a:pPr>
            <a:r>
              <a:rPr lang="en" altLang="zh-CN" sz="2000" dirty="0">
                <a:hlinkClick r:id="rId2"/>
              </a:rPr>
              <a:t>https://www.sparklink.org.cn/en/news_info.php?id=486</a:t>
            </a:r>
            <a:endParaRPr lang="en" altLang="zh-CN" sz="2000" dirty="0"/>
          </a:p>
          <a:p>
            <a:pPr>
              <a:spcAft>
                <a:spcPts val="600"/>
              </a:spcAft>
            </a:pPr>
            <a:endParaRPr lang="en-US" altLang="zh-CN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A29CCAD-E1AE-5BD9-88BC-6A5566CFDAEE}"/>
              </a:ext>
            </a:extLst>
          </p:cNvPr>
          <p:cNvSpPr txBox="1">
            <a:spLocks/>
          </p:cNvSpPr>
          <p:nvPr/>
        </p:nvSpPr>
        <p:spPr>
          <a:xfrm>
            <a:off x="6858000" y="234950"/>
            <a:ext cx="4699000" cy="317500"/>
          </a:xfrm>
          <a:prstGeom prst="rect">
            <a:avLst/>
          </a:prstGeom>
        </p:spPr>
        <p:txBody>
          <a:bodyPr anchor="ctr">
            <a:noAutofit/>
          </a:bodyPr>
          <a:lstStyle>
            <a:lvl1pPr indent="0" algn="ctr" defTabSz="913765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+mj-cs"/>
              </a:defRPr>
            </a:lvl1pPr>
          </a:lstStyle>
          <a:p>
            <a:pPr algn="r"/>
            <a:r>
              <a:rPr lang="en-US" altLang="zh-CN" sz="1400" b="0" dirty="0"/>
              <a:t>iSLA-2025-0027-R00-mmW</a:t>
            </a:r>
          </a:p>
        </p:txBody>
      </p:sp>
      <p:sp>
        <p:nvSpPr>
          <p:cNvPr id="6" name="矩形: 圆角 7">
            <a:extLst>
              <a:ext uri="{FF2B5EF4-FFF2-40B4-BE49-F238E27FC236}">
                <a16:creationId xmlns:a16="http://schemas.microsoft.com/office/drawing/2014/main" id="{94AC6A05-3699-6DF1-A43C-4B2A9BC8276B}"/>
              </a:ext>
            </a:extLst>
          </p:cNvPr>
          <p:cNvSpPr/>
          <p:nvPr/>
        </p:nvSpPr>
        <p:spPr>
          <a:xfrm>
            <a:off x="1069513" y="3754409"/>
            <a:ext cx="792480" cy="35966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DLO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: 圆角 10">
            <a:extLst>
              <a:ext uri="{FF2B5EF4-FFF2-40B4-BE49-F238E27FC236}">
                <a16:creationId xmlns:a16="http://schemas.microsoft.com/office/drawing/2014/main" id="{121CBF76-BEBE-E83D-56FC-29125631BB1D}"/>
              </a:ext>
            </a:extLst>
          </p:cNvPr>
          <p:cNvSpPr/>
          <p:nvPr/>
        </p:nvSpPr>
        <p:spPr>
          <a:xfrm>
            <a:off x="2233849" y="4241593"/>
            <a:ext cx="1200912" cy="3596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FRAND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**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: 圆角 11">
            <a:extLst>
              <a:ext uri="{FF2B5EF4-FFF2-40B4-BE49-F238E27FC236}">
                <a16:creationId xmlns:a16="http://schemas.microsoft.com/office/drawing/2014/main" id="{BE5A67D5-A2C2-92BD-D642-4E69C87064C7}"/>
              </a:ext>
            </a:extLst>
          </p:cNvPr>
          <p:cNvSpPr/>
          <p:nvPr/>
        </p:nvSpPr>
        <p:spPr>
          <a:xfrm>
            <a:off x="2233849" y="3257556"/>
            <a:ext cx="1200912" cy="359664"/>
          </a:xfrm>
          <a:prstGeom prst="round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1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FRAND-RF</a:t>
            </a:r>
            <a:r>
              <a:rPr lang="zh-CN" altLang="en-US" sz="11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*</a:t>
            </a:r>
            <a:endParaRPr lang="en-US" altLang="zh-CN" sz="1100" kern="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9" name="连接符: 肘形 12">
            <a:extLst>
              <a:ext uri="{FF2B5EF4-FFF2-40B4-BE49-F238E27FC236}">
                <a16:creationId xmlns:a16="http://schemas.microsoft.com/office/drawing/2014/main" id="{09DCABF7-EF10-89E2-20D9-31F0FDABAE4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861993" y="3934241"/>
            <a:ext cx="371856" cy="487184"/>
          </a:xfrm>
          <a:prstGeom prst="bentConnector3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连接符: 肘形 14">
            <a:extLst>
              <a:ext uri="{FF2B5EF4-FFF2-40B4-BE49-F238E27FC236}">
                <a16:creationId xmlns:a16="http://schemas.microsoft.com/office/drawing/2014/main" id="{823FAEA1-1550-52BB-65B3-F89884D67E1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1861993" y="3437388"/>
            <a:ext cx="371856" cy="496853"/>
          </a:xfrm>
          <a:prstGeom prst="bentConnector3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B820CD5-6E48-CAB3-78A4-71B4EA008866}"/>
              </a:ext>
            </a:extLst>
          </p:cNvPr>
          <p:cNvSpPr txBox="1"/>
          <p:nvPr/>
        </p:nvSpPr>
        <p:spPr>
          <a:xfrm>
            <a:off x="2620945" y="3768146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1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or</a:t>
            </a:r>
            <a:endParaRPr lang="zh-CN" altLang="en-US" sz="11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B338A1-5E05-BC37-F6FF-90215BE596FD}"/>
              </a:ext>
            </a:extLst>
          </p:cNvPr>
          <p:cNvSpPr txBox="1"/>
          <p:nvPr/>
        </p:nvSpPr>
        <p:spPr>
          <a:xfrm>
            <a:off x="3470109" y="3310430"/>
            <a:ext cx="23901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</a:t>
            </a:r>
            <a:r>
              <a:rPr lang="zh-CN" altLang="en-US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</a:t>
            </a:r>
            <a:r>
              <a:rPr lang="zh-CN" altLang="en-US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en-US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A552909-C1DD-EC2D-3114-3580BC15C9D1}"/>
              </a:ext>
            </a:extLst>
          </p:cNvPr>
          <p:cNvSpPr txBox="1"/>
          <p:nvPr/>
        </p:nvSpPr>
        <p:spPr>
          <a:xfrm>
            <a:off x="3470109" y="4294467"/>
            <a:ext cx="221285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Charge</a:t>
            </a:r>
            <a:r>
              <a:rPr lang="zh-CN" altLang="en-US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based</a:t>
            </a:r>
            <a:r>
              <a:rPr lang="zh-CN" altLang="en-US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fairness</a:t>
            </a:r>
            <a:endParaRPr lang="zh-CN" altLang="en-US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BC2FC6-AB54-C98B-BE94-685F3CB709F0}"/>
              </a:ext>
            </a:extLst>
          </p:cNvPr>
          <p:cNvSpPr txBox="1"/>
          <p:nvPr/>
        </p:nvSpPr>
        <p:spPr>
          <a:xfrm>
            <a:off x="1208674" y="2642427"/>
            <a:ext cx="41015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 </a:t>
            </a: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" altLang="zh-CN" sz="14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icensing</a:t>
            </a:r>
            <a:r>
              <a:rPr lang="en" altLang="zh-CN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" altLang="zh-CN" sz="14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bligation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59872F-A31E-FB57-042C-561B38F92B80}"/>
              </a:ext>
            </a:extLst>
          </p:cNvPr>
          <p:cNvSpPr/>
          <p:nvPr/>
        </p:nvSpPr>
        <p:spPr>
          <a:xfrm>
            <a:off x="838200" y="2509737"/>
            <a:ext cx="4988471" cy="23638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32C783-1CEF-2C4F-0E20-4FAECD074AD5}"/>
              </a:ext>
            </a:extLst>
          </p:cNvPr>
          <p:cNvSpPr txBox="1"/>
          <p:nvPr/>
        </p:nvSpPr>
        <p:spPr>
          <a:xfrm>
            <a:off x="838200" y="5827972"/>
            <a:ext cx="5257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algn="l">
              <a:spcBef>
                <a:spcPts val="600"/>
              </a:spcBef>
              <a:spcAft>
                <a:spcPts val="600"/>
              </a:spcAft>
            </a:pPr>
            <a:r>
              <a:rPr lang="zh-CN" altLang="en-US" sz="11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* </a:t>
            </a:r>
            <a:r>
              <a:rPr lang="en" altLang="zh-CN" sz="11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FRAND-RF is for </a:t>
            </a:r>
            <a:r>
              <a:rPr lang="en" altLang="zh-CN" sz="1100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fair, reasonable and non- discriminatory, royalty free</a:t>
            </a:r>
            <a:r>
              <a:rPr lang="en" altLang="zh-CN" sz="11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9525">
              <a:spcBef>
                <a:spcPts val="600"/>
              </a:spcBef>
              <a:spcAft>
                <a:spcPts val="600"/>
              </a:spcAft>
            </a:pPr>
            <a:r>
              <a:rPr lang="zh-CN" altLang="en-US" sz="11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** </a:t>
            </a:r>
            <a:r>
              <a:rPr lang="en" altLang="zh-CN" sz="11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FRAND is for </a:t>
            </a:r>
            <a:r>
              <a:rPr lang="en" altLang="zh-CN" sz="1100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fair, reasonable and non-discriminatory</a:t>
            </a:r>
            <a:r>
              <a:rPr lang="en" altLang="zh-CN" sz="11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CCD39B-4614-23B6-8715-F361B0FFE63C}"/>
              </a:ext>
            </a:extLst>
          </p:cNvPr>
          <p:cNvGrpSpPr/>
          <p:nvPr/>
        </p:nvGrpSpPr>
        <p:grpSpPr>
          <a:xfrm>
            <a:off x="6458345" y="2509737"/>
            <a:ext cx="5153677" cy="2730669"/>
            <a:chOff x="669269" y="1681472"/>
            <a:chExt cx="5153677" cy="263993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4A716A5-D733-A731-2AFB-023F0426EE93}"/>
                </a:ext>
              </a:extLst>
            </p:cNvPr>
            <p:cNvSpPr/>
            <p:nvPr/>
          </p:nvSpPr>
          <p:spPr>
            <a:xfrm>
              <a:off x="669269" y="1681472"/>
              <a:ext cx="5153677" cy="263993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BEC9F76-F72F-BA12-EFC2-AEED885EEF88}"/>
                </a:ext>
              </a:extLst>
            </p:cNvPr>
            <p:cNvSpPr txBox="1"/>
            <p:nvPr/>
          </p:nvSpPr>
          <p:spPr>
            <a:xfrm>
              <a:off x="2181525" y="1887685"/>
              <a:ext cx="1492673" cy="245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N-1</a:t>
              </a:r>
              <a:r>
                <a:rPr lang="zh-CN" altLang="en-US" sz="10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lang="en-US" altLang="zh-CN" sz="10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Period</a:t>
              </a:r>
              <a:endParaRPr lang="zh-CN" altLang="en-US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5359B4D-56B3-AB59-FDF7-E02432CA9A60}"/>
                </a:ext>
              </a:extLst>
            </p:cNvPr>
            <p:cNvSpPr txBox="1"/>
            <p:nvPr/>
          </p:nvSpPr>
          <p:spPr>
            <a:xfrm>
              <a:off x="3989746" y="1887685"/>
              <a:ext cx="1415144" cy="245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N</a:t>
              </a:r>
              <a:r>
                <a:rPr lang="zh-CN" altLang="en-US" sz="10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lang="en-US" altLang="zh-CN" sz="10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Period</a:t>
              </a:r>
              <a:endParaRPr lang="zh-CN" altLang="en-US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cxnSp>
          <p:nvCxnSpPr>
            <p:cNvPr id="23" name="直接连接符 121">
              <a:extLst>
                <a:ext uri="{FF2B5EF4-FFF2-40B4-BE49-F238E27FC236}">
                  <a16:creationId xmlns:a16="http://schemas.microsoft.com/office/drawing/2014/main" id="{FD187EE0-D66A-BE3D-1648-9869701516B5}"/>
                </a:ext>
              </a:extLst>
            </p:cNvPr>
            <p:cNvCxnSpPr/>
            <p:nvPr/>
          </p:nvCxnSpPr>
          <p:spPr>
            <a:xfrm>
              <a:off x="2046978" y="2183256"/>
              <a:ext cx="0" cy="1806446"/>
            </a:xfrm>
            <a:prstGeom prst="line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24" name="直接连接符 122">
              <a:extLst>
                <a:ext uri="{FF2B5EF4-FFF2-40B4-BE49-F238E27FC236}">
                  <a16:creationId xmlns:a16="http://schemas.microsoft.com/office/drawing/2014/main" id="{B12ECD3F-D8E9-421F-2F04-16B907F9334C}"/>
                </a:ext>
              </a:extLst>
            </p:cNvPr>
            <p:cNvCxnSpPr/>
            <p:nvPr/>
          </p:nvCxnSpPr>
          <p:spPr>
            <a:xfrm>
              <a:off x="3802467" y="2183256"/>
              <a:ext cx="0" cy="1806446"/>
            </a:xfrm>
            <a:prstGeom prst="line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25" name="直接连接符 123">
              <a:extLst>
                <a:ext uri="{FF2B5EF4-FFF2-40B4-BE49-F238E27FC236}">
                  <a16:creationId xmlns:a16="http://schemas.microsoft.com/office/drawing/2014/main" id="{48704D84-D149-5F62-89C2-30DD7E7C0B6D}"/>
                </a:ext>
              </a:extLst>
            </p:cNvPr>
            <p:cNvCxnSpPr/>
            <p:nvPr/>
          </p:nvCxnSpPr>
          <p:spPr>
            <a:xfrm>
              <a:off x="5544642" y="2183256"/>
              <a:ext cx="0" cy="1806446"/>
            </a:xfrm>
            <a:prstGeom prst="line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8BA4870-B253-706E-1D3A-217F72A4B01C}"/>
                </a:ext>
              </a:extLst>
            </p:cNvPr>
            <p:cNvSpPr/>
            <p:nvPr/>
          </p:nvSpPr>
          <p:spPr>
            <a:xfrm>
              <a:off x="2265848" y="2665978"/>
              <a:ext cx="382372" cy="280497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P1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矩形: 圆角 70">
              <a:extLst>
                <a:ext uri="{FF2B5EF4-FFF2-40B4-BE49-F238E27FC236}">
                  <a16:creationId xmlns:a16="http://schemas.microsoft.com/office/drawing/2014/main" id="{B78FA866-283C-EC2B-E0F2-E615C7B4C48B}"/>
                </a:ext>
              </a:extLst>
            </p:cNvPr>
            <p:cNvSpPr/>
            <p:nvPr/>
          </p:nvSpPr>
          <p:spPr>
            <a:xfrm>
              <a:off x="844672" y="3485339"/>
              <a:ext cx="1070873" cy="32071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zh-CN" sz="900" kern="0" dirty="0">
                  <a:latin typeface="等线" panose="020F0502020204030204"/>
                  <a:ea typeface="等线" panose="02010600030101010101" pitchFamily="2" charset="-122"/>
                </a:rPr>
                <a:t>FRAND</a:t>
              </a:r>
            </a:p>
          </p:txBody>
        </p:sp>
        <p:sp>
          <p:nvSpPr>
            <p:cNvPr id="28" name="矩形: 圆角 71">
              <a:extLst>
                <a:ext uri="{FF2B5EF4-FFF2-40B4-BE49-F238E27FC236}">
                  <a16:creationId xmlns:a16="http://schemas.microsoft.com/office/drawing/2014/main" id="{60BE28F0-7EA6-FB2E-1756-963AB7CF5CFD}"/>
                </a:ext>
              </a:extLst>
            </p:cNvPr>
            <p:cNvSpPr/>
            <p:nvPr/>
          </p:nvSpPr>
          <p:spPr>
            <a:xfrm>
              <a:off x="844672" y="2651017"/>
              <a:ext cx="1070873" cy="320718"/>
            </a:xfrm>
            <a:prstGeom prst="round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zh-CN" sz="900" kern="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FRAND-RF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B9E2E26-2073-CF8E-3030-6D3CC6EF4AD2}"/>
                </a:ext>
              </a:extLst>
            </p:cNvPr>
            <p:cNvSpPr/>
            <p:nvPr/>
          </p:nvSpPr>
          <p:spPr>
            <a:xfrm>
              <a:off x="2736676" y="2665978"/>
              <a:ext cx="382372" cy="280497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P2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7913C53-32ED-E928-652B-4863A0326B95}"/>
                </a:ext>
              </a:extLst>
            </p:cNvPr>
            <p:cNvSpPr/>
            <p:nvPr/>
          </p:nvSpPr>
          <p:spPr>
            <a:xfrm>
              <a:off x="3205563" y="2665978"/>
              <a:ext cx="382372" cy="280497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P3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18926C4-917D-F09F-E69B-E0EED43EAFC0}"/>
                </a:ext>
              </a:extLst>
            </p:cNvPr>
            <p:cNvSpPr txBox="1"/>
            <p:nvPr/>
          </p:nvSpPr>
          <p:spPr>
            <a:xfrm>
              <a:off x="2427966" y="2361943"/>
              <a:ext cx="1005599" cy="245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RF</a:t>
              </a:r>
              <a:endParaRPr lang="zh-CN" altLang="en-US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DB39385-E828-1D8F-FB40-836BB4143F21}"/>
                </a:ext>
              </a:extLst>
            </p:cNvPr>
            <p:cNvSpPr/>
            <p:nvPr/>
          </p:nvSpPr>
          <p:spPr>
            <a:xfrm>
              <a:off x="4025441" y="3504969"/>
              <a:ext cx="382372" cy="280497"/>
            </a:xfrm>
            <a:prstGeom prst="rect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P4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DAD63DF-F80B-9DDC-834D-ED34F766CF04}"/>
                </a:ext>
              </a:extLst>
            </p:cNvPr>
            <p:cNvSpPr/>
            <p:nvPr/>
          </p:nvSpPr>
          <p:spPr>
            <a:xfrm>
              <a:off x="4496270" y="3504969"/>
              <a:ext cx="382372" cy="280497"/>
            </a:xfrm>
            <a:prstGeom prst="rect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P5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C5BA589-38A0-4E20-89BC-6F95B5FDD4F6}"/>
                </a:ext>
              </a:extLst>
            </p:cNvPr>
            <p:cNvSpPr/>
            <p:nvPr/>
          </p:nvSpPr>
          <p:spPr>
            <a:xfrm>
              <a:off x="4965157" y="3504969"/>
              <a:ext cx="382372" cy="280497"/>
            </a:xfrm>
            <a:prstGeom prst="rect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P6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5A7DF1C-C142-9A7B-5FB2-BA6B3E91E2BB}"/>
                </a:ext>
              </a:extLst>
            </p:cNvPr>
            <p:cNvSpPr/>
            <p:nvPr/>
          </p:nvSpPr>
          <p:spPr>
            <a:xfrm>
              <a:off x="4038962" y="2665978"/>
              <a:ext cx="382372" cy="280497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P1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DA9BF44-262E-0B4E-E110-FBD57F4F4925}"/>
                </a:ext>
              </a:extLst>
            </p:cNvPr>
            <p:cNvSpPr/>
            <p:nvPr/>
          </p:nvSpPr>
          <p:spPr>
            <a:xfrm>
              <a:off x="4509791" y="2665978"/>
              <a:ext cx="382372" cy="280497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P2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ECB4BBB-A60A-E064-9E61-77A6121C12C6}"/>
                </a:ext>
              </a:extLst>
            </p:cNvPr>
            <p:cNvSpPr/>
            <p:nvPr/>
          </p:nvSpPr>
          <p:spPr>
            <a:xfrm>
              <a:off x="4978678" y="2665978"/>
              <a:ext cx="382372" cy="280497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P3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151E2A1-8B5D-4325-1F90-8DFD3C9B7864}"/>
                </a:ext>
              </a:extLst>
            </p:cNvPr>
            <p:cNvSpPr txBox="1"/>
            <p:nvPr/>
          </p:nvSpPr>
          <p:spPr>
            <a:xfrm>
              <a:off x="4201081" y="2361943"/>
              <a:ext cx="1005599" cy="2454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Continue</a:t>
              </a:r>
              <a:r>
                <a:rPr lang="zh-CN" altLang="en-US" sz="10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lang="en-US" altLang="zh-CN" sz="10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RF</a:t>
              </a:r>
              <a:endParaRPr lang="zh-CN" altLang="en-US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A9CC923-E079-7167-7A23-A155352D26E1}"/>
                </a:ext>
              </a:extLst>
            </p:cNvPr>
            <p:cNvSpPr txBox="1"/>
            <p:nvPr/>
          </p:nvSpPr>
          <p:spPr>
            <a:xfrm>
              <a:off x="4201081" y="3866198"/>
              <a:ext cx="1005599" cy="401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Charge</a:t>
              </a:r>
              <a:r>
                <a:rPr lang="zh-CN" altLang="en-US" sz="10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lang="en-US" altLang="zh-CN" sz="10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on</a:t>
              </a:r>
              <a:r>
                <a:rPr lang="zh-CN" altLang="en-US" sz="10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lang="en-US" altLang="zh-CN" sz="10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FRAND</a:t>
              </a:r>
              <a:endParaRPr lang="zh-CN" altLang="en-US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0" name="弧形 138">
              <a:extLst>
                <a:ext uri="{FF2B5EF4-FFF2-40B4-BE49-F238E27FC236}">
                  <a16:creationId xmlns:a16="http://schemas.microsoft.com/office/drawing/2014/main" id="{D71B4342-422E-7372-3FB8-50B7311384A2}"/>
                </a:ext>
              </a:extLst>
            </p:cNvPr>
            <p:cNvSpPr/>
            <p:nvPr/>
          </p:nvSpPr>
          <p:spPr>
            <a:xfrm>
              <a:off x="3660467" y="3086478"/>
              <a:ext cx="280496" cy="280497"/>
            </a:xfrm>
            <a:prstGeom prst="arc">
              <a:avLst>
                <a:gd name="adj1" fmla="val 16200000"/>
                <a:gd name="adj2" fmla="val 5144160"/>
              </a:avLst>
            </a:prstGeom>
            <a:noFill/>
            <a:ln w="6350" cap="flat" cmpd="sng" algn="ctr">
              <a:solidFill>
                <a:srgbClr val="C00000"/>
              </a:solidFill>
              <a:prstDash val="solid"/>
              <a:miter lim="800000"/>
              <a:tailEnd type="stealt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E378F6D-0C4F-8D23-58F8-B6F683F5356A}"/>
                </a:ext>
              </a:extLst>
            </p:cNvPr>
            <p:cNvSpPr txBox="1"/>
            <p:nvPr/>
          </p:nvSpPr>
          <p:spPr>
            <a:xfrm>
              <a:off x="2581545" y="3070546"/>
              <a:ext cx="1254963" cy="55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C00000"/>
                  </a:solidFill>
                  <a:latin typeface="等线" panose="020F0502020204030204"/>
                  <a:ea typeface="等线" panose="02010600030101010101" pitchFamily="2" charset="-122"/>
                </a:rPr>
                <a:t>Member</a:t>
              </a:r>
              <a:r>
                <a:rPr lang="zh-CN" altLang="en-US" sz="1050" dirty="0">
                  <a:solidFill>
                    <a:srgbClr val="C00000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lang="en-US" altLang="zh-CN" sz="1050" dirty="0">
                  <a:solidFill>
                    <a:srgbClr val="C00000"/>
                  </a:solidFill>
                  <a:latin typeface="等线" panose="020F0502020204030204"/>
                  <a:ea typeface="等线" panose="02010600030101010101" pitchFamily="2" charset="-122"/>
                </a:rPr>
                <a:t>applied</a:t>
              </a:r>
              <a:r>
                <a:rPr lang="zh-CN" altLang="en-US" sz="1050" dirty="0">
                  <a:solidFill>
                    <a:srgbClr val="C00000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lang="en-US" altLang="zh-CN" sz="1050" dirty="0">
                  <a:solidFill>
                    <a:srgbClr val="C00000"/>
                  </a:solidFill>
                  <a:latin typeface="等线" panose="020F0502020204030204"/>
                  <a:ea typeface="等线" panose="02010600030101010101" pitchFamily="2" charset="-122"/>
                </a:rPr>
                <a:t>changing</a:t>
              </a:r>
              <a:r>
                <a:rPr lang="zh-CN" altLang="en-US" sz="1050" dirty="0">
                  <a:solidFill>
                    <a:srgbClr val="C00000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lang="en-US" altLang="zh-CN" sz="1050" dirty="0">
                  <a:solidFill>
                    <a:srgbClr val="C00000"/>
                  </a:solidFill>
                  <a:latin typeface="等线" panose="020F0502020204030204"/>
                  <a:ea typeface="等线" panose="02010600030101010101" pitchFamily="2" charset="-122"/>
                </a:rPr>
                <a:t>of</a:t>
              </a:r>
              <a:r>
                <a:rPr lang="zh-CN" altLang="en-US" sz="1050" dirty="0">
                  <a:solidFill>
                    <a:srgbClr val="C00000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lang="en-US" altLang="zh-CN" sz="1050" dirty="0">
                  <a:solidFill>
                    <a:srgbClr val="C00000"/>
                  </a:solidFill>
                  <a:latin typeface="等线" panose="020F0502020204030204"/>
                  <a:ea typeface="等线" panose="02010600030101010101" pitchFamily="2" charset="-122"/>
                </a:rPr>
                <a:t>DLO</a:t>
              </a:r>
              <a:r>
                <a:rPr lang="zh-CN" altLang="en-US" sz="1050" dirty="0">
                  <a:solidFill>
                    <a:srgbClr val="C00000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lang="en-US" altLang="zh-CN" sz="1050" dirty="0">
                  <a:solidFill>
                    <a:srgbClr val="C00000"/>
                  </a:solidFill>
                  <a:latin typeface="等线" panose="020F0502020204030204"/>
                  <a:ea typeface="等线" panose="02010600030101010101" pitchFamily="2" charset="-122"/>
                </a:rPr>
                <a:t>and</a:t>
              </a:r>
              <a:r>
                <a:rPr lang="zh-CN" altLang="en-US" sz="1050" dirty="0">
                  <a:solidFill>
                    <a:srgbClr val="C00000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lang="en-US" altLang="zh-CN" sz="1050" dirty="0">
                  <a:solidFill>
                    <a:srgbClr val="C00000"/>
                  </a:solidFill>
                  <a:latin typeface="等线" panose="020F0502020204030204"/>
                  <a:ea typeface="等线" panose="02010600030101010101" pitchFamily="2" charset="-122"/>
                </a:rPr>
                <a:t>approved</a:t>
              </a:r>
              <a:endParaRPr lang="zh-CN" altLang="en-US" sz="1050" dirty="0">
                <a:solidFill>
                  <a:srgbClr val="C000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cxnSp>
          <p:nvCxnSpPr>
            <p:cNvPr id="42" name="直接箭头连接符 4">
              <a:extLst>
                <a:ext uri="{FF2B5EF4-FFF2-40B4-BE49-F238E27FC236}">
                  <a16:creationId xmlns:a16="http://schemas.microsoft.com/office/drawing/2014/main" id="{6DF5BA0C-F150-9EF4-AF31-227EB67A32D5}"/>
                </a:ext>
              </a:extLst>
            </p:cNvPr>
            <p:cNvCxnSpPr>
              <a:stCxn id="31" idx="3"/>
              <a:endCxn id="38" idx="1"/>
            </p:cNvCxnSpPr>
            <p:nvPr/>
          </p:nvCxnSpPr>
          <p:spPr>
            <a:xfrm>
              <a:off x="3433565" y="2484682"/>
              <a:ext cx="767516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圆: 空心 9">
              <a:extLst>
                <a:ext uri="{FF2B5EF4-FFF2-40B4-BE49-F238E27FC236}">
                  <a16:creationId xmlns:a16="http://schemas.microsoft.com/office/drawing/2014/main" id="{9EBFE765-3E0B-2380-8FC7-66BC8FC2132C}"/>
                </a:ext>
              </a:extLst>
            </p:cNvPr>
            <p:cNvSpPr/>
            <p:nvPr/>
          </p:nvSpPr>
          <p:spPr>
            <a:xfrm>
              <a:off x="2053990" y="2704594"/>
              <a:ext cx="170091" cy="170091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圆: 空心 161">
              <a:extLst>
                <a:ext uri="{FF2B5EF4-FFF2-40B4-BE49-F238E27FC236}">
                  <a16:creationId xmlns:a16="http://schemas.microsoft.com/office/drawing/2014/main" id="{A88DC864-1DCC-33F3-8444-EF0A84ECA533}"/>
                </a:ext>
              </a:extLst>
            </p:cNvPr>
            <p:cNvSpPr/>
            <p:nvPr/>
          </p:nvSpPr>
          <p:spPr>
            <a:xfrm>
              <a:off x="3813334" y="3549668"/>
              <a:ext cx="170091" cy="170091"/>
            </a:xfrm>
            <a:prstGeom prst="donu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ED5F2E91-11E7-3CD9-44D7-D34B3E23851D}"/>
              </a:ext>
            </a:extLst>
          </p:cNvPr>
          <p:cNvSpPr txBox="1"/>
          <p:nvPr/>
        </p:nvSpPr>
        <p:spPr>
          <a:xfrm>
            <a:off x="6458345" y="5825680"/>
            <a:ext cx="51536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The interpretation of these IPR Management Regulations shall be governed by the laws of the People's Republic of China.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1468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F93C2-399A-E670-C247-45E310746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D1102B-3447-3E13-1228-106667C2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A1513E4-DF52-5588-9578-2F2B3016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F6B92FC-EF2C-92A9-687D-956611CEB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endParaRPr lang="en-US" altLang="zh-CN" dirty="0"/>
          </a:p>
          <a:p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ready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795357D-8D96-9F6F-0A87-4DF7819DD0A9}"/>
              </a:ext>
            </a:extLst>
          </p:cNvPr>
          <p:cNvSpPr txBox="1">
            <a:spLocks/>
          </p:cNvSpPr>
          <p:nvPr/>
        </p:nvSpPr>
        <p:spPr>
          <a:xfrm>
            <a:off x="6858000" y="234950"/>
            <a:ext cx="4699000" cy="317500"/>
          </a:xfrm>
          <a:prstGeom prst="rect">
            <a:avLst/>
          </a:prstGeom>
        </p:spPr>
        <p:txBody>
          <a:bodyPr anchor="ctr">
            <a:noAutofit/>
          </a:bodyPr>
          <a:lstStyle>
            <a:lvl1pPr indent="0" algn="ctr" defTabSz="913765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+mj-cs"/>
              </a:defRPr>
            </a:lvl1pPr>
          </a:lstStyle>
          <a:p>
            <a:pPr algn="r"/>
            <a:r>
              <a:rPr lang="en-US" altLang="zh-CN" sz="1400" b="0" dirty="0"/>
              <a:t>iSLA-2025-0027-R00-mmW</a:t>
            </a:r>
          </a:p>
        </p:txBody>
      </p:sp>
    </p:spTree>
    <p:extLst>
      <p:ext uri="{BB962C8B-B14F-4D97-AF65-F5344CB8AC3E}">
        <p14:creationId xmlns:p14="http://schemas.microsoft.com/office/powerpoint/2010/main" val="26435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B2F84-C173-D2C3-EA54-ED40C507A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D2E2F9-72D3-D042-45E4-70F97F9B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EFD69B-9059-0CC0-BF6B-4BC563F2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B0751C8-4CB5-E963-0A2A-A6201043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Template</a:t>
            </a:r>
          </a:p>
          <a:p>
            <a:endParaRPr lang="en" altLang="zh-CN" b="0" dirty="0"/>
          </a:p>
          <a:p>
            <a:r>
              <a:rPr lang="en" altLang="zh-CN" b="0" dirty="0"/>
              <a:t>iSLA-2025-00</a:t>
            </a:r>
            <a:r>
              <a:rPr lang="en" altLang="zh-CN" dirty="0"/>
              <a:t>29</a:t>
            </a:r>
            <a:r>
              <a:rPr lang="en" altLang="zh-CN" b="0" dirty="0"/>
              <a:t>-R00-mmW.pptx</a:t>
            </a:r>
            <a:endParaRPr lang="zh-CN" altLang="en-US" b="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D79B9CC-37F4-D75A-E19A-8FDC2278B500}"/>
              </a:ext>
            </a:extLst>
          </p:cNvPr>
          <p:cNvSpPr txBox="1">
            <a:spLocks/>
          </p:cNvSpPr>
          <p:nvPr/>
        </p:nvSpPr>
        <p:spPr>
          <a:xfrm>
            <a:off x="6858000" y="234950"/>
            <a:ext cx="4699000" cy="317500"/>
          </a:xfrm>
          <a:prstGeom prst="rect">
            <a:avLst/>
          </a:prstGeom>
        </p:spPr>
        <p:txBody>
          <a:bodyPr anchor="ctr">
            <a:noAutofit/>
          </a:bodyPr>
          <a:lstStyle>
            <a:lvl1pPr indent="0" algn="ctr" defTabSz="913765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+mj-cs"/>
              </a:defRPr>
            </a:lvl1pPr>
          </a:lstStyle>
          <a:p>
            <a:pPr algn="r"/>
            <a:r>
              <a:rPr lang="en-US" altLang="zh-CN" sz="1400" b="0" dirty="0"/>
              <a:t>iSLA-2025-0027-R00-mmW</a:t>
            </a:r>
          </a:p>
        </p:txBody>
      </p:sp>
    </p:spTree>
    <p:extLst>
      <p:ext uri="{BB962C8B-B14F-4D97-AF65-F5344CB8AC3E}">
        <p14:creationId xmlns:p14="http://schemas.microsoft.com/office/powerpoint/2010/main" val="241688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8F91E-8D8E-4C05-1D50-DF358DAC4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717B0A-8C89-0F13-1025-ABC3A88C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3B1CF80-E179-47C4-8FC2-48E6D62C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085FA7D-A8F2-FC32-020C-87EC86DF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2800" dirty="0"/>
              <a:t>Naming Rule and Example</a:t>
            </a:r>
            <a:endParaRPr lang="zh-CN" altLang="en-US" b="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FD78861-D081-BFB4-C9AD-E1A14A0B8E95}"/>
              </a:ext>
            </a:extLst>
          </p:cNvPr>
          <p:cNvSpPr txBox="1">
            <a:spLocks/>
          </p:cNvSpPr>
          <p:nvPr/>
        </p:nvSpPr>
        <p:spPr>
          <a:xfrm>
            <a:off x="6858000" y="234950"/>
            <a:ext cx="4699000" cy="317500"/>
          </a:xfrm>
          <a:prstGeom prst="rect">
            <a:avLst/>
          </a:prstGeom>
        </p:spPr>
        <p:txBody>
          <a:bodyPr anchor="ctr">
            <a:noAutofit/>
          </a:bodyPr>
          <a:lstStyle>
            <a:lvl1pPr indent="0" algn="ctr" defTabSz="913765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+mj-cs"/>
              </a:defRPr>
            </a:lvl1pPr>
          </a:lstStyle>
          <a:p>
            <a:pPr algn="r"/>
            <a:r>
              <a:rPr lang="en-US" altLang="zh-CN" sz="1400" b="0" dirty="0"/>
              <a:t>iSLA-2025-0027-R00-mmW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90F3FA-5BEB-E6BC-40B7-AB898A2ABD1F}"/>
              </a:ext>
            </a:extLst>
          </p:cNvPr>
          <p:cNvSpPr txBox="1"/>
          <p:nvPr/>
        </p:nvSpPr>
        <p:spPr>
          <a:xfrm>
            <a:off x="2989061" y="1684246"/>
            <a:ext cx="80459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iSLA</a:t>
            </a:r>
            <a:r>
              <a:rPr lang="en-GB" altLang="zh-CN" sz="1600" dirty="0"/>
              <a:t>-Year</a:t>
            </a:r>
            <a:r>
              <a:rPr lang="en-US" altLang="zh-CN" sz="1600" dirty="0"/>
              <a:t>-Meeting</a:t>
            </a:r>
            <a:r>
              <a:rPr lang="en-GB" altLang="zh-CN" sz="1600" dirty="0"/>
              <a:t>(</a:t>
            </a:r>
            <a:r>
              <a:rPr lang="en-US" altLang="zh-CN" sz="1600" dirty="0"/>
              <a:t>G</a:t>
            </a:r>
            <a:r>
              <a:rPr lang="en-GB" altLang="zh-CN" sz="1600" dirty="0"/>
              <a:t>xx)-doc#(</a:t>
            </a:r>
            <a:r>
              <a:rPr lang="en-GB" altLang="zh-CN" sz="1600" dirty="0" err="1"/>
              <a:t>xxxx</a:t>
            </a:r>
            <a:r>
              <a:rPr lang="en-GB" altLang="zh-CN" sz="1600" dirty="0"/>
              <a:t>)-</a:t>
            </a:r>
            <a:r>
              <a:rPr lang="en-GB" altLang="zh-CN" sz="1600" dirty="0">
                <a:solidFill>
                  <a:schemeClr val="accent6">
                    <a:lumMod val="75000"/>
                  </a:schemeClr>
                </a:solidFill>
              </a:rPr>
              <a:t>Revision#(</a:t>
            </a:r>
            <a:r>
              <a:rPr lang="en-GB" altLang="zh-CN" sz="1600" dirty="0" err="1">
                <a:solidFill>
                  <a:schemeClr val="accent6">
                    <a:lumMod val="75000"/>
                  </a:schemeClr>
                </a:solidFill>
              </a:rPr>
              <a:t>Rxx</a:t>
            </a:r>
            <a:r>
              <a:rPr lang="en-GB" altLang="zh-CN" sz="1600" dirty="0">
                <a:solidFill>
                  <a:schemeClr val="accent6">
                    <a:lumMod val="75000"/>
                  </a:schemeClr>
                </a:solidFill>
              </a:rPr>
              <a:t>)-</a:t>
            </a:r>
            <a:r>
              <a:rPr lang="en-GB" altLang="zh-CN" sz="1600" dirty="0">
                <a:solidFill>
                  <a:srgbClr val="FFC000"/>
                </a:solidFill>
              </a:rPr>
              <a:t>WID#(</a:t>
            </a:r>
            <a:r>
              <a:rPr lang="en-US" altLang="zh-CN" sz="1600" dirty="0">
                <a:solidFill>
                  <a:srgbClr val="FFC000"/>
                </a:solidFill>
              </a:rPr>
              <a:t>abb.</a:t>
            </a:r>
            <a:r>
              <a:rPr lang="en-GB" altLang="zh-CN" sz="1600" dirty="0">
                <a:solidFill>
                  <a:srgbClr val="FFC000"/>
                </a:solidFill>
              </a:rPr>
              <a:t>)</a:t>
            </a:r>
            <a:r>
              <a:rPr lang="en-US" altLang="zh-CN" sz="1600" dirty="0"/>
              <a:t>.</a:t>
            </a:r>
            <a:r>
              <a:rPr lang="en-US" altLang="zh-CN" sz="1600" dirty="0" err="1"/>
              <a:t>docx</a:t>
            </a:r>
            <a:r>
              <a:rPr lang="en-US" altLang="zh-CN" sz="1600" dirty="0"/>
              <a:t>/.</a:t>
            </a:r>
            <a:r>
              <a:rPr lang="en-US" altLang="zh-CN" sz="1600" dirty="0" err="1"/>
              <a:t>ppt</a:t>
            </a:r>
            <a:r>
              <a:rPr lang="en-US" altLang="zh-CN" sz="1600" dirty="0"/>
              <a:t>/.pdf/.</a:t>
            </a:r>
            <a:r>
              <a:rPr lang="en-US" altLang="zh-CN" sz="1600" dirty="0" err="1"/>
              <a:t>xls</a:t>
            </a:r>
            <a:r>
              <a:rPr lang="en-US" altLang="zh-CN" sz="1600" dirty="0"/>
              <a:t>/.zip</a:t>
            </a:r>
            <a:endParaRPr lang="zh-CN" altLang="en-US" sz="1600" dirty="0"/>
          </a:p>
        </p:txBody>
      </p:sp>
      <p:cxnSp>
        <p:nvCxnSpPr>
          <p:cNvPr id="25" name="直接箭头连接符 12">
            <a:extLst>
              <a:ext uri="{FF2B5EF4-FFF2-40B4-BE49-F238E27FC236}">
                <a16:creationId xmlns:a16="http://schemas.microsoft.com/office/drawing/2014/main" id="{CC4D62A9-9D3A-5AC2-DFFB-2CDEEE03DB88}"/>
              </a:ext>
            </a:extLst>
          </p:cNvPr>
          <p:cNvCxnSpPr>
            <a:cxnSpLocks/>
          </p:cNvCxnSpPr>
          <p:nvPr/>
        </p:nvCxnSpPr>
        <p:spPr>
          <a:xfrm>
            <a:off x="3585183" y="2055404"/>
            <a:ext cx="0" cy="60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14">
            <a:extLst>
              <a:ext uri="{FF2B5EF4-FFF2-40B4-BE49-F238E27FC236}">
                <a16:creationId xmlns:a16="http://schemas.microsoft.com/office/drawing/2014/main" id="{119E3733-AC3A-32BC-8A98-05E0596552B7}"/>
              </a:ext>
            </a:extLst>
          </p:cNvPr>
          <p:cNvCxnSpPr>
            <a:cxnSpLocks/>
          </p:cNvCxnSpPr>
          <p:nvPr/>
        </p:nvCxnSpPr>
        <p:spPr>
          <a:xfrm>
            <a:off x="4781326" y="2022800"/>
            <a:ext cx="0" cy="60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4B9FF19-8700-08F1-059F-55A5B5EBA50E}"/>
              </a:ext>
            </a:extLst>
          </p:cNvPr>
          <p:cNvSpPr txBox="1"/>
          <p:nvPr/>
        </p:nvSpPr>
        <p:spPr>
          <a:xfrm>
            <a:off x="4159332" y="2741332"/>
            <a:ext cx="15514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+ Meeting Number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digits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Board meeting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Standard meeting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Testing meeting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Secure meeting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Spectrum meeting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Vehicular Industry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Terminal </a:t>
            </a:r>
            <a:r>
              <a:rPr lang="en-GB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Industry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Home Industry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</a:p>
          <a:p>
            <a:pPr algn="just"/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Manufactoring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Industry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17">
            <a:extLst>
              <a:ext uri="{FF2B5EF4-FFF2-40B4-BE49-F238E27FC236}">
                <a16:creationId xmlns:a16="http://schemas.microsoft.com/office/drawing/2014/main" id="{3887BD55-0166-5FF7-536D-4FFFD58D96DA}"/>
              </a:ext>
            </a:extLst>
          </p:cNvPr>
          <p:cNvCxnSpPr>
            <a:cxnSpLocks/>
          </p:cNvCxnSpPr>
          <p:nvPr/>
        </p:nvCxnSpPr>
        <p:spPr>
          <a:xfrm>
            <a:off x="5720603" y="2022800"/>
            <a:ext cx="0" cy="102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1C085AD-1148-FA22-A355-1F972DB34BF9}"/>
              </a:ext>
            </a:extLst>
          </p:cNvPr>
          <p:cNvSpPr txBox="1"/>
          <p:nvPr/>
        </p:nvSpPr>
        <p:spPr>
          <a:xfrm>
            <a:off x="5461251" y="3116894"/>
            <a:ext cx="1005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 number</a:t>
            </a:r>
          </a:p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digits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1">
            <a:extLst>
              <a:ext uri="{FF2B5EF4-FFF2-40B4-BE49-F238E27FC236}">
                <a16:creationId xmlns:a16="http://schemas.microsoft.com/office/drawing/2014/main" id="{FF80A2E8-87D7-87A3-2222-0DD194E54154}"/>
              </a:ext>
            </a:extLst>
          </p:cNvPr>
          <p:cNvCxnSpPr>
            <a:cxnSpLocks/>
          </p:cNvCxnSpPr>
          <p:nvPr/>
        </p:nvCxnSpPr>
        <p:spPr>
          <a:xfrm>
            <a:off x="6958983" y="1994483"/>
            <a:ext cx="0" cy="133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2298027-8374-A804-A260-CE82B586EF9D}"/>
              </a:ext>
            </a:extLst>
          </p:cNvPr>
          <p:cNvSpPr txBox="1"/>
          <p:nvPr/>
        </p:nvSpPr>
        <p:spPr>
          <a:xfrm>
            <a:off x="6466465" y="3375609"/>
            <a:ext cx="858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Revision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digits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24">
            <a:extLst>
              <a:ext uri="{FF2B5EF4-FFF2-40B4-BE49-F238E27FC236}">
                <a16:creationId xmlns:a16="http://schemas.microsoft.com/office/drawing/2014/main" id="{BDECA8AE-FA5B-4E44-2C61-6AEFFF9D02EA}"/>
              </a:ext>
            </a:extLst>
          </p:cNvPr>
          <p:cNvCxnSpPr>
            <a:cxnSpLocks/>
          </p:cNvCxnSpPr>
          <p:nvPr/>
        </p:nvCxnSpPr>
        <p:spPr>
          <a:xfrm>
            <a:off x="7986059" y="1983861"/>
            <a:ext cx="0" cy="165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8CDBF28-32CC-6789-3478-12B3F3DF23DE}"/>
              </a:ext>
            </a:extLst>
          </p:cNvPr>
          <p:cNvSpPr txBox="1"/>
          <p:nvPr/>
        </p:nvSpPr>
        <p:spPr>
          <a:xfrm>
            <a:off x="7557042" y="3653252"/>
            <a:ext cx="1112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800" b="0" i="0" dirty="0">
                <a:solidFill>
                  <a:srgbClr val="333333"/>
                </a:solidFill>
                <a:effectLst/>
                <a:latin typeface="Helvetica Neue"/>
              </a:rPr>
              <a:t>Project abbreviation</a:t>
            </a:r>
            <a:br>
              <a:rPr lang="en-GB" altLang="zh-CN" sz="800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digits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69A246F-D176-F894-0DD1-3F1C8EAE10C3}"/>
              </a:ext>
            </a:extLst>
          </p:cNvPr>
          <p:cNvSpPr txBox="1"/>
          <p:nvPr/>
        </p:nvSpPr>
        <p:spPr>
          <a:xfrm>
            <a:off x="2298628" y="4729062"/>
            <a:ext cx="86693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…/ </a:t>
            </a:r>
            <a:r>
              <a:rPr lang="en-US" altLang="zh-CN" dirty="0" err="1"/>
              <a:t>iSLA</a:t>
            </a:r>
            <a:r>
              <a:rPr lang="en-GB" altLang="zh-CN" dirty="0"/>
              <a:t>-</a:t>
            </a:r>
            <a:r>
              <a:rPr lang="en-GB" altLang="zh-CN" dirty="0">
                <a:solidFill>
                  <a:srgbClr val="0000FF"/>
                </a:solidFill>
              </a:rPr>
              <a:t>20</a:t>
            </a:r>
            <a:r>
              <a:rPr lang="en-GB" altLang="zh-CN" dirty="0">
                <a:solidFill>
                  <a:schemeClr val="accent1"/>
                </a:solidFill>
              </a:rPr>
              <a:t>25/</a:t>
            </a:r>
            <a:r>
              <a:rPr lang="en-US" altLang="zh-CN" dirty="0">
                <a:solidFill>
                  <a:schemeClr val="accent1"/>
                </a:solidFill>
              </a:rPr>
              <a:t>Standard/S05-</a:t>
            </a:r>
            <a:r>
              <a:rPr lang="en-US" altLang="zh-CN" dirty="0">
                <a:solidFill>
                  <a:schemeClr val="accent4"/>
                </a:solidFill>
              </a:rPr>
              <a:t>mmW</a:t>
            </a:r>
            <a:r>
              <a:rPr lang="en-US" altLang="zh-CN" dirty="0">
                <a:solidFill>
                  <a:schemeClr val="accent1"/>
                </a:solidFill>
              </a:rPr>
              <a:t>/</a:t>
            </a:r>
            <a:r>
              <a:rPr lang="en-US" altLang="zh-CN" dirty="0" err="1"/>
              <a:t>iSLA</a:t>
            </a:r>
            <a:r>
              <a:rPr lang="en-GB" altLang="zh-CN" dirty="0"/>
              <a:t>-</a:t>
            </a:r>
            <a:r>
              <a:rPr lang="en-GB" altLang="zh-CN" dirty="0">
                <a:solidFill>
                  <a:srgbClr val="0000FF"/>
                </a:solidFill>
              </a:rPr>
              <a:t>20</a:t>
            </a:r>
            <a:r>
              <a:rPr lang="en-GB" altLang="zh-CN" dirty="0">
                <a:solidFill>
                  <a:schemeClr val="accent1"/>
                </a:solidFill>
              </a:rPr>
              <a:t>25-</a:t>
            </a:r>
            <a:r>
              <a:rPr lang="en-US" altLang="zh-CN" dirty="0">
                <a:solidFill>
                  <a:schemeClr val="accent1"/>
                </a:solidFill>
              </a:rPr>
              <a:t>S05</a:t>
            </a:r>
            <a:r>
              <a:rPr lang="en-GB" altLang="zh-CN" dirty="0"/>
              <a:t>-3333-</a:t>
            </a:r>
            <a:r>
              <a:rPr lang="en-GB" altLang="zh-CN" dirty="0">
                <a:solidFill>
                  <a:schemeClr val="accent6"/>
                </a:solidFill>
              </a:rPr>
              <a:t>R02</a:t>
            </a:r>
            <a:r>
              <a:rPr lang="en-GB" altLang="zh-CN" dirty="0"/>
              <a:t>-</a:t>
            </a:r>
            <a:r>
              <a:rPr lang="en-GB" altLang="zh-CN" dirty="0">
                <a:solidFill>
                  <a:schemeClr val="accent4"/>
                </a:solidFill>
              </a:rPr>
              <a:t>mmW</a:t>
            </a:r>
            <a:r>
              <a:rPr lang="en-US" altLang="zh-CN" dirty="0"/>
              <a:t>.</a:t>
            </a:r>
            <a:r>
              <a:rPr lang="en-US" altLang="zh-CN" dirty="0" err="1"/>
              <a:t>docx</a:t>
            </a:r>
            <a:endParaRPr lang="en-US" altLang="zh-CN" dirty="0"/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3333 contributions </a:t>
            </a:r>
            <a:r>
              <a:rPr lang="en-US" altLang="zh-CN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revision 2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</a:t>
            </a:r>
            <a:r>
              <a:rPr lang="en-US" altLang="zh-CN" sz="1600" dirty="0" err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mmW</a:t>
            </a:r>
            <a:r>
              <a:rPr lang="en-US" altLang="zh-CN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project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the 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5th standard meeting in 2025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B114263-FFFB-D7A5-9AA8-C3A0C3028C5D}"/>
              </a:ext>
            </a:extLst>
          </p:cNvPr>
          <p:cNvSpPr txBox="1"/>
          <p:nvPr/>
        </p:nvSpPr>
        <p:spPr>
          <a:xfrm>
            <a:off x="1157011" y="1688476"/>
            <a:ext cx="181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Naming Rule</a:t>
            </a:r>
            <a:r>
              <a:rPr lang="zh-CN" altLang="en-US" dirty="0"/>
              <a:t>：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2C08E56-F02C-B686-E454-D90C66918D47}"/>
              </a:ext>
            </a:extLst>
          </p:cNvPr>
          <p:cNvSpPr txBox="1"/>
          <p:nvPr/>
        </p:nvSpPr>
        <p:spPr>
          <a:xfrm>
            <a:off x="1157011" y="4704006"/>
            <a:ext cx="1004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2ED2B7D-4B10-37C1-36C5-8256433F936E}"/>
              </a:ext>
            </a:extLst>
          </p:cNvPr>
          <p:cNvSpPr txBox="1"/>
          <p:nvPr/>
        </p:nvSpPr>
        <p:spPr>
          <a:xfrm>
            <a:off x="2298628" y="5421384"/>
            <a:ext cx="843056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…/ </a:t>
            </a:r>
            <a:r>
              <a:rPr lang="en-US" altLang="zh-CN" dirty="0" err="1"/>
              <a:t>iSLA</a:t>
            </a:r>
            <a:r>
              <a:rPr lang="en-GB" altLang="zh-CN" dirty="0"/>
              <a:t>-</a:t>
            </a:r>
            <a:r>
              <a:rPr lang="en-GB" altLang="zh-CN" dirty="0">
                <a:solidFill>
                  <a:srgbClr val="0000FF"/>
                </a:solidFill>
              </a:rPr>
              <a:t>20</a:t>
            </a:r>
            <a:r>
              <a:rPr lang="en-GB" altLang="zh-CN" dirty="0">
                <a:solidFill>
                  <a:schemeClr val="accent1"/>
                </a:solidFill>
              </a:rPr>
              <a:t>25/Vehicular/</a:t>
            </a:r>
            <a:r>
              <a:rPr lang="en-US" altLang="zh-CN" dirty="0">
                <a:solidFill>
                  <a:schemeClr val="accent1"/>
                </a:solidFill>
              </a:rPr>
              <a:t>V03/</a:t>
            </a:r>
            <a:r>
              <a:rPr lang="en-US" altLang="zh-CN" dirty="0" err="1"/>
              <a:t>iSLA</a:t>
            </a:r>
            <a:r>
              <a:rPr lang="en-GB" altLang="zh-CN" dirty="0"/>
              <a:t>-</a:t>
            </a:r>
            <a:r>
              <a:rPr lang="en-GB" altLang="zh-CN" dirty="0">
                <a:solidFill>
                  <a:srgbClr val="0000FF"/>
                </a:solidFill>
              </a:rPr>
              <a:t>20</a:t>
            </a:r>
            <a:r>
              <a:rPr lang="en-GB" altLang="zh-CN" dirty="0">
                <a:solidFill>
                  <a:schemeClr val="accent1"/>
                </a:solidFill>
              </a:rPr>
              <a:t>25-</a:t>
            </a:r>
            <a:r>
              <a:rPr lang="en-US" altLang="zh-CN" dirty="0">
                <a:solidFill>
                  <a:schemeClr val="accent1"/>
                </a:solidFill>
              </a:rPr>
              <a:t>V03</a:t>
            </a:r>
            <a:r>
              <a:rPr lang="en-GB" altLang="zh-CN" dirty="0"/>
              <a:t>-0001-</a:t>
            </a:r>
            <a:r>
              <a:rPr lang="en-GB" altLang="zh-CN" dirty="0">
                <a:solidFill>
                  <a:schemeClr val="accent6"/>
                </a:solidFill>
              </a:rPr>
              <a:t>R00</a:t>
            </a:r>
            <a:r>
              <a:rPr lang="en-US" altLang="zh-CN" dirty="0"/>
              <a:t>.zip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0001 contributions </a:t>
            </a:r>
            <a:r>
              <a:rPr lang="en-US" altLang="zh-CN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revision 0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the 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4rd Vehicular Industry meeting 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2025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4EC01E00-7238-A183-403B-64EA91E852D7}"/>
              </a:ext>
            </a:extLst>
          </p:cNvPr>
          <p:cNvSpPr txBox="1">
            <a:spLocks/>
          </p:cNvSpPr>
          <p:nvPr/>
        </p:nvSpPr>
        <p:spPr>
          <a:xfrm>
            <a:off x="2241192" y="2921506"/>
            <a:ext cx="1444185" cy="10801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3765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1F8066"/>
              </a:buClr>
              <a:buFont typeface="Arial" panose="0208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1F8066"/>
              </a:buClr>
              <a:buFont typeface="Arial" panose="0208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2pPr>
            <a:lvl3pPr marL="1142365" indent="-228600" algn="l" defTabSz="913765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1F8066"/>
              </a:buClr>
              <a:buFont typeface="Arial" panose="02080604020202020204" pitchFamily="34" charset="0"/>
              <a:buChar char="•"/>
              <a:defRPr sz="20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3pPr>
            <a:lvl4pPr marL="1599565" indent="-228600" algn="l" defTabSz="913765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1F8066"/>
              </a:buClr>
              <a:buFont typeface="Arial" panose="0208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4pPr>
            <a:lvl5pPr marL="2056765" indent="-228600" algn="l" defTabSz="913765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1F8066"/>
              </a:buClr>
              <a:buFont typeface="Arial" panose="02080604020202020204" pitchFamily="34" charset="0"/>
              <a:buChar char="•"/>
              <a:defRPr sz="18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5pPr>
            <a:lvl6pPr marL="25133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5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altLang="zh-CN" sz="700" b="0"/>
              <a:t>Group abbreviation: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/>
              <a:t>Board – B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/>
              <a:t>Req.&amp;Standard – S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/>
              <a:t>Testing&amp;Certification – T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/>
              <a:t>Frequency Spectrum – F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/>
              <a:t>Cyber Security &amp; Safety – C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/>
              <a:t>Vehicular – V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/>
              <a:t>Terminal</a:t>
            </a:r>
            <a:r>
              <a:rPr lang="zh-CN" altLang="en-US" sz="700" b="0"/>
              <a:t>（</a:t>
            </a:r>
            <a:r>
              <a:rPr lang="en-US" altLang="zh-CN" sz="700" b="0"/>
              <a:t>Phone) – P 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/>
              <a:t>Home –H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/>
              <a:t>Manufacture -M</a:t>
            </a:r>
            <a:endParaRPr lang="zh-CN" altLang="en-US" sz="700" b="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1285EA3-18AB-A687-2C67-0BB898434CDC}"/>
              </a:ext>
            </a:extLst>
          </p:cNvPr>
          <p:cNvSpPr txBox="1"/>
          <p:nvPr/>
        </p:nvSpPr>
        <p:spPr>
          <a:xfrm>
            <a:off x="2399394" y="2706062"/>
            <a:ext cx="1243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Year,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digits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29">
            <a:extLst>
              <a:ext uri="{FF2B5EF4-FFF2-40B4-BE49-F238E27FC236}">
                <a16:creationId xmlns:a16="http://schemas.microsoft.com/office/drawing/2014/main" id="{9A542AEE-18CD-A146-CB28-924E3FA6983A}"/>
              </a:ext>
            </a:extLst>
          </p:cNvPr>
          <p:cNvCxnSpPr>
            <a:cxnSpLocks/>
          </p:cNvCxnSpPr>
          <p:nvPr/>
        </p:nvCxnSpPr>
        <p:spPr>
          <a:xfrm>
            <a:off x="9275050" y="1994483"/>
            <a:ext cx="0" cy="165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EC50599E-D053-7B63-F2FA-6266DE90AB80}"/>
              </a:ext>
            </a:extLst>
          </p:cNvPr>
          <p:cNvSpPr txBox="1"/>
          <p:nvPr/>
        </p:nvSpPr>
        <p:spPr>
          <a:xfrm>
            <a:off x="8743265" y="3663080"/>
            <a:ext cx="1405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 Extension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zip if multiple files</a:t>
            </a:r>
          </a:p>
        </p:txBody>
      </p:sp>
    </p:spTree>
    <p:extLst>
      <p:ext uri="{BB962C8B-B14F-4D97-AF65-F5344CB8AC3E}">
        <p14:creationId xmlns:p14="http://schemas.microsoft.com/office/powerpoint/2010/main" val="201778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8D9C7-33F4-B2A4-2EF1-647418E18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2635D4-1F12-829D-0721-41C87C85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A8DFF99-953E-60B5-3B8E-CFA6BE6F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637314-C434-DB19-B039-ACB8B6E75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Comments</a:t>
            </a:r>
          </a:p>
          <a:p>
            <a:endParaRPr lang="en" altLang="zh-CN" b="0" dirty="0"/>
          </a:p>
          <a:p>
            <a:r>
              <a:rPr lang="en-US" altLang="zh-CN" b="0" dirty="0"/>
              <a:t>IPR,</a:t>
            </a:r>
            <a:r>
              <a:rPr lang="zh-CN" altLang="en-US" b="0" dirty="0"/>
              <a:t> </a:t>
            </a:r>
            <a:r>
              <a:rPr lang="en-US" altLang="zh-CN" b="0" dirty="0"/>
              <a:t>Copyright,</a:t>
            </a:r>
            <a:r>
              <a:rPr lang="zh-CN" altLang="en-US" b="0" dirty="0"/>
              <a:t> </a:t>
            </a:r>
            <a:r>
              <a:rPr lang="en-US" altLang="zh-CN" b="0" dirty="0"/>
              <a:t>Template,</a:t>
            </a:r>
            <a:r>
              <a:rPr lang="zh-CN" altLang="en-US" b="0" dirty="0"/>
              <a:t> </a:t>
            </a:r>
            <a:r>
              <a:rPr lang="en-US" altLang="zh-CN" b="0" dirty="0"/>
              <a:t>Naming,</a:t>
            </a:r>
            <a:r>
              <a:rPr lang="zh-CN" altLang="en-US" b="0" dirty="0"/>
              <a:t> </a:t>
            </a:r>
            <a:r>
              <a:rPr lang="en-US" altLang="zh-CN" b="0" dirty="0"/>
              <a:t>…</a:t>
            </a:r>
            <a:r>
              <a:rPr lang="zh-CN" altLang="en-US" b="0" dirty="0"/>
              <a:t> </a:t>
            </a:r>
            <a:r>
              <a:rPr lang="en-US" altLang="zh-CN" b="0" dirty="0"/>
              <a:t>?</a:t>
            </a:r>
            <a:r>
              <a:rPr lang="zh-CN" altLang="en-US" b="0" dirty="0"/>
              <a:t> 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EB46E26-415A-FB7C-AC51-C41B4181995E}"/>
              </a:ext>
            </a:extLst>
          </p:cNvPr>
          <p:cNvSpPr txBox="1">
            <a:spLocks/>
          </p:cNvSpPr>
          <p:nvPr/>
        </p:nvSpPr>
        <p:spPr>
          <a:xfrm>
            <a:off x="6858000" y="234950"/>
            <a:ext cx="4699000" cy="317500"/>
          </a:xfrm>
          <a:prstGeom prst="rect">
            <a:avLst/>
          </a:prstGeom>
        </p:spPr>
        <p:txBody>
          <a:bodyPr anchor="ctr">
            <a:noAutofit/>
          </a:bodyPr>
          <a:lstStyle>
            <a:lvl1pPr indent="0" algn="ctr" defTabSz="913765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+mj-cs"/>
              </a:defRPr>
            </a:lvl1pPr>
          </a:lstStyle>
          <a:p>
            <a:pPr algn="r"/>
            <a:r>
              <a:rPr lang="en-US" altLang="zh-CN" sz="1400" b="0" dirty="0"/>
              <a:t>iSLA-2025-0027-R00-mmW</a:t>
            </a:r>
          </a:p>
        </p:txBody>
      </p:sp>
    </p:spTree>
    <p:extLst>
      <p:ext uri="{BB962C8B-B14F-4D97-AF65-F5344CB8AC3E}">
        <p14:creationId xmlns:p14="http://schemas.microsoft.com/office/powerpoint/2010/main" val="119677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EE8F5-64C2-4757-A69A-91157DA2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Naming Rule and Example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969BA-4AFC-4591-AE19-9AC049F2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855683-A25D-40A4-88FD-3392B720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4FD812-BD65-4139-A71E-FC63098BCE16}"/>
              </a:ext>
            </a:extLst>
          </p:cNvPr>
          <p:cNvSpPr txBox="1"/>
          <p:nvPr/>
        </p:nvSpPr>
        <p:spPr>
          <a:xfrm>
            <a:off x="2811049" y="1337822"/>
            <a:ext cx="80459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iSLA</a:t>
            </a:r>
            <a:r>
              <a:rPr lang="en-GB" altLang="zh-CN" sz="1600" dirty="0"/>
              <a:t>-Year</a:t>
            </a:r>
            <a:r>
              <a:rPr lang="en-US" altLang="zh-CN" sz="1600" dirty="0"/>
              <a:t>-Meeting</a:t>
            </a:r>
            <a:r>
              <a:rPr lang="en-GB" altLang="zh-CN" sz="1600" dirty="0"/>
              <a:t>(</a:t>
            </a:r>
            <a:r>
              <a:rPr lang="en-US" altLang="zh-CN" sz="1600" dirty="0"/>
              <a:t>G</a:t>
            </a:r>
            <a:r>
              <a:rPr lang="en-GB" altLang="zh-CN" sz="1600" dirty="0"/>
              <a:t>xx)-doc#(</a:t>
            </a:r>
            <a:r>
              <a:rPr lang="en-GB" altLang="zh-CN" sz="1600" dirty="0" err="1"/>
              <a:t>xxxx</a:t>
            </a:r>
            <a:r>
              <a:rPr lang="en-GB" altLang="zh-CN" sz="1600" dirty="0"/>
              <a:t>)-</a:t>
            </a:r>
            <a:r>
              <a:rPr lang="en-GB" altLang="zh-CN" sz="1600" dirty="0">
                <a:solidFill>
                  <a:schemeClr val="accent6">
                    <a:lumMod val="75000"/>
                  </a:schemeClr>
                </a:solidFill>
              </a:rPr>
              <a:t>Revision#(</a:t>
            </a:r>
            <a:r>
              <a:rPr lang="en-GB" altLang="zh-CN" sz="1600" dirty="0" err="1">
                <a:solidFill>
                  <a:schemeClr val="accent6">
                    <a:lumMod val="75000"/>
                  </a:schemeClr>
                </a:solidFill>
              </a:rPr>
              <a:t>Rxx</a:t>
            </a:r>
            <a:r>
              <a:rPr lang="en-GB" altLang="zh-CN" sz="1600" dirty="0">
                <a:solidFill>
                  <a:schemeClr val="accent6">
                    <a:lumMod val="75000"/>
                  </a:schemeClr>
                </a:solidFill>
              </a:rPr>
              <a:t>)-</a:t>
            </a:r>
            <a:r>
              <a:rPr lang="en-GB" altLang="zh-CN" sz="1600" dirty="0">
                <a:solidFill>
                  <a:srgbClr val="FFC000"/>
                </a:solidFill>
              </a:rPr>
              <a:t>WID#(</a:t>
            </a:r>
            <a:r>
              <a:rPr lang="en-US" altLang="zh-CN" sz="1600" dirty="0">
                <a:solidFill>
                  <a:srgbClr val="FFC000"/>
                </a:solidFill>
              </a:rPr>
              <a:t>abb.</a:t>
            </a:r>
            <a:r>
              <a:rPr lang="en-GB" altLang="zh-CN" sz="1600" dirty="0">
                <a:solidFill>
                  <a:srgbClr val="FFC000"/>
                </a:solidFill>
              </a:rPr>
              <a:t>)</a:t>
            </a:r>
            <a:r>
              <a:rPr lang="en-US" altLang="zh-CN" sz="1600" dirty="0"/>
              <a:t>.</a:t>
            </a:r>
            <a:r>
              <a:rPr lang="en-US" altLang="zh-CN" sz="1600" dirty="0" err="1"/>
              <a:t>docx</a:t>
            </a:r>
            <a:r>
              <a:rPr lang="en-US" altLang="zh-CN" sz="1600" dirty="0"/>
              <a:t>/.</a:t>
            </a:r>
            <a:r>
              <a:rPr lang="en-US" altLang="zh-CN" sz="1600" dirty="0" err="1"/>
              <a:t>ppt</a:t>
            </a:r>
            <a:r>
              <a:rPr lang="en-US" altLang="zh-CN" sz="1600" dirty="0"/>
              <a:t>/.pdf/.</a:t>
            </a:r>
            <a:r>
              <a:rPr lang="en-US" altLang="zh-CN" sz="1600" dirty="0" err="1"/>
              <a:t>xls</a:t>
            </a:r>
            <a:r>
              <a:rPr lang="en-US" altLang="zh-CN" sz="1600" dirty="0"/>
              <a:t>/.zip</a:t>
            </a:r>
            <a:endParaRPr lang="zh-CN" altLang="en-US" sz="16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1441A70-DDCE-44A5-A938-01DA02383CAA}"/>
              </a:ext>
            </a:extLst>
          </p:cNvPr>
          <p:cNvCxnSpPr>
            <a:cxnSpLocks/>
          </p:cNvCxnSpPr>
          <p:nvPr/>
        </p:nvCxnSpPr>
        <p:spPr>
          <a:xfrm>
            <a:off x="3407171" y="1708980"/>
            <a:ext cx="0" cy="60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08D4382-A3C8-4A8E-BBDE-243DCCE69BB9}"/>
              </a:ext>
            </a:extLst>
          </p:cNvPr>
          <p:cNvCxnSpPr>
            <a:cxnSpLocks/>
          </p:cNvCxnSpPr>
          <p:nvPr/>
        </p:nvCxnSpPr>
        <p:spPr>
          <a:xfrm>
            <a:off x="4603314" y="1676376"/>
            <a:ext cx="0" cy="60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1A5ACF6-9D85-43CF-8FFE-0DB5238EDE81}"/>
              </a:ext>
            </a:extLst>
          </p:cNvPr>
          <p:cNvSpPr txBox="1"/>
          <p:nvPr/>
        </p:nvSpPr>
        <p:spPr>
          <a:xfrm>
            <a:off x="3981320" y="2394908"/>
            <a:ext cx="15514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+ Meeting Number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digits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Board meeting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Standard meeting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Testing meeting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Secure meeting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Spectrum meeting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Vehicular Industry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Terminal </a:t>
            </a:r>
            <a:r>
              <a:rPr lang="en-GB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Industry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Home Industry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</a:p>
          <a:p>
            <a:pPr algn="just"/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Manufactoring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Industry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8D1F44D-DAC5-407A-BCF1-DE8FFC6BA25F}"/>
              </a:ext>
            </a:extLst>
          </p:cNvPr>
          <p:cNvCxnSpPr>
            <a:cxnSpLocks/>
          </p:cNvCxnSpPr>
          <p:nvPr/>
        </p:nvCxnSpPr>
        <p:spPr>
          <a:xfrm>
            <a:off x="5542591" y="1676376"/>
            <a:ext cx="0" cy="102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1502BFC-60EA-40AF-A073-48F6185774E4}"/>
              </a:ext>
            </a:extLst>
          </p:cNvPr>
          <p:cNvSpPr txBox="1"/>
          <p:nvPr/>
        </p:nvSpPr>
        <p:spPr>
          <a:xfrm>
            <a:off x="5283239" y="2770470"/>
            <a:ext cx="1005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 number</a:t>
            </a:r>
          </a:p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digits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1620026-CBC2-4861-B0D7-37E80C37182F}"/>
              </a:ext>
            </a:extLst>
          </p:cNvPr>
          <p:cNvCxnSpPr>
            <a:cxnSpLocks/>
          </p:cNvCxnSpPr>
          <p:nvPr/>
        </p:nvCxnSpPr>
        <p:spPr>
          <a:xfrm>
            <a:off x="6780971" y="1648059"/>
            <a:ext cx="0" cy="133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8719C15-07D5-4A85-908F-A9126752EDF5}"/>
              </a:ext>
            </a:extLst>
          </p:cNvPr>
          <p:cNvSpPr txBox="1"/>
          <p:nvPr/>
        </p:nvSpPr>
        <p:spPr>
          <a:xfrm>
            <a:off x="6288453" y="3029185"/>
            <a:ext cx="858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Revision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digits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5BBB082-468A-41AA-A8F6-E310590B4391}"/>
              </a:ext>
            </a:extLst>
          </p:cNvPr>
          <p:cNvCxnSpPr>
            <a:cxnSpLocks/>
          </p:cNvCxnSpPr>
          <p:nvPr/>
        </p:nvCxnSpPr>
        <p:spPr>
          <a:xfrm>
            <a:off x="7808047" y="1637437"/>
            <a:ext cx="0" cy="165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96E1874-0DE5-4101-8661-2287D60619DD}"/>
              </a:ext>
            </a:extLst>
          </p:cNvPr>
          <p:cNvSpPr txBox="1"/>
          <p:nvPr/>
        </p:nvSpPr>
        <p:spPr>
          <a:xfrm>
            <a:off x="7379030" y="3306828"/>
            <a:ext cx="1112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800" b="0" i="0" dirty="0">
                <a:solidFill>
                  <a:srgbClr val="333333"/>
                </a:solidFill>
                <a:effectLst/>
                <a:latin typeface="Helvetica Neue"/>
              </a:rPr>
              <a:t>Project abbreviation</a:t>
            </a:r>
            <a:br>
              <a:rPr lang="en-GB" altLang="zh-CN" sz="800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digits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2E3B582-5200-4CC9-81DB-05C136848580}"/>
              </a:ext>
            </a:extLst>
          </p:cNvPr>
          <p:cNvSpPr txBox="1"/>
          <p:nvPr/>
        </p:nvSpPr>
        <p:spPr>
          <a:xfrm>
            <a:off x="2120616" y="4861560"/>
            <a:ext cx="86693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…/ </a:t>
            </a:r>
            <a:r>
              <a:rPr lang="en-US" altLang="zh-CN" dirty="0" err="1"/>
              <a:t>iSLA</a:t>
            </a:r>
            <a:r>
              <a:rPr lang="en-GB" altLang="zh-CN" dirty="0"/>
              <a:t>-</a:t>
            </a:r>
            <a:r>
              <a:rPr lang="en-GB" altLang="zh-CN" dirty="0">
                <a:solidFill>
                  <a:srgbClr val="0000FF"/>
                </a:solidFill>
              </a:rPr>
              <a:t>20</a:t>
            </a:r>
            <a:r>
              <a:rPr lang="en-GB" altLang="zh-CN" dirty="0">
                <a:solidFill>
                  <a:schemeClr val="accent1"/>
                </a:solidFill>
              </a:rPr>
              <a:t>25/</a:t>
            </a:r>
            <a:r>
              <a:rPr lang="en-US" altLang="zh-CN" dirty="0">
                <a:solidFill>
                  <a:schemeClr val="accent1"/>
                </a:solidFill>
              </a:rPr>
              <a:t>Standard/S05-</a:t>
            </a:r>
            <a:r>
              <a:rPr lang="en-US" altLang="zh-CN" dirty="0">
                <a:solidFill>
                  <a:schemeClr val="accent4"/>
                </a:solidFill>
              </a:rPr>
              <a:t>mmW</a:t>
            </a:r>
            <a:r>
              <a:rPr lang="en-US" altLang="zh-CN" dirty="0">
                <a:solidFill>
                  <a:schemeClr val="accent1"/>
                </a:solidFill>
              </a:rPr>
              <a:t>/</a:t>
            </a:r>
            <a:r>
              <a:rPr lang="en-US" altLang="zh-CN" dirty="0" err="1"/>
              <a:t>iSLA</a:t>
            </a:r>
            <a:r>
              <a:rPr lang="en-GB" altLang="zh-CN" dirty="0"/>
              <a:t>-</a:t>
            </a:r>
            <a:r>
              <a:rPr lang="en-GB" altLang="zh-CN" dirty="0">
                <a:solidFill>
                  <a:srgbClr val="0000FF"/>
                </a:solidFill>
              </a:rPr>
              <a:t>20</a:t>
            </a:r>
            <a:r>
              <a:rPr lang="en-GB" altLang="zh-CN" dirty="0">
                <a:solidFill>
                  <a:schemeClr val="accent1"/>
                </a:solidFill>
              </a:rPr>
              <a:t>25-</a:t>
            </a:r>
            <a:r>
              <a:rPr lang="en-US" altLang="zh-CN" dirty="0">
                <a:solidFill>
                  <a:schemeClr val="accent1"/>
                </a:solidFill>
              </a:rPr>
              <a:t>S05</a:t>
            </a:r>
            <a:r>
              <a:rPr lang="en-GB" altLang="zh-CN" dirty="0"/>
              <a:t>-3333-</a:t>
            </a:r>
            <a:r>
              <a:rPr lang="en-GB" altLang="zh-CN" dirty="0">
                <a:solidFill>
                  <a:schemeClr val="accent6"/>
                </a:solidFill>
              </a:rPr>
              <a:t>R02</a:t>
            </a:r>
            <a:r>
              <a:rPr lang="en-GB" altLang="zh-CN" dirty="0"/>
              <a:t>-</a:t>
            </a:r>
            <a:r>
              <a:rPr lang="en-GB" altLang="zh-CN" dirty="0">
                <a:solidFill>
                  <a:schemeClr val="accent4"/>
                </a:solidFill>
              </a:rPr>
              <a:t>mmW</a:t>
            </a:r>
            <a:r>
              <a:rPr lang="en-US" altLang="zh-CN" dirty="0"/>
              <a:t>.</a:t>
            </a:r>
            <a:r>
              <a:rPr lang="en-US" altLang="zh-CN" dirty="0" err="1"/>
              <a:t>docx</a:t>
            </a:r>
            <a:endParaRPr lang="en-US" altLang="zh-CN" dirty="0"/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3333 contributions </a:t>
            </a:r>
            <a:r>
              <a:rPr lang="en-US" altLang="zh-CN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revision 2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</a:t>
            </a:r>
            <a:r>
              <a:rPr lang="en-US" altLang="zh-CN" sz="1600" dirty="0" err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mmW</a:t>
            </a:r>
            <a:r>
              <a:rPr lang="en-US" altLang="zh-CN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project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the 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5th standard meeting in 2025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C018360-D1E7-4D29-8ABE-9D7F7930F5F7}"/>
              </a:ext>
            </a:extLst>
          </p:cNvPr>
          <p:cNvSpPr txBox="1"/>
          <p:nvPr/>
        </p:nvSpPr>
        <p:spPr>
          <a:xfrm>
            <a:off x="978999" y="1342052"/>
            <a:ext cx="181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Naming Rule</a:t>
            </a:r>
            <a:r>
              <a:rPr lang="zh-CN" altLang="en-US" dirty="0"/>
              <a:t>：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81CBB1-48FF-4BC2-A806-EA2AFFF0A9AF}"/>
              </a:ext>
            </a:extLst>
          </p:cNvPr>
          <p:cNvSpPr txBox="1"/>
          <p:nvPr/>
        </p:nvSpPr>
        <p:spPr>
          <a:xfrm>
            <a:off x="978999" y="4836504"/>
            <a:ext cx="1004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BEE06BB-5D2A-4469-902D-B04C192D39ED}"/>
              </a:ext>
            </a:extLst>
          </p:cNvPr>
          <p:cNvSpPr txBox="1"/>
          <p:nvPr/>
        </p:nvSpPr>
        <p:spPr>
          <a:xfrm>
            <a:off x="2120616" y="5553882"/>
            <a:ext cx="843056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…/ </a:t>
            </a:r>
            <a:r>
              <a:rPr lang="en-US" altLang="zh-CN" dirty="0" err="1"/>
              <a:t>iSLA</a:t>
            </a:r>
            <a:r>
              <a:rPr lang="en-GB" altLang="zh-CN" dirty="0"/>
              <a:t>-</a:t>
            </a:r>
            <a:r>
              <a:rPr lang="en-GB" altLang="zh-CN" dirty="0">
                <a:solidFill>
                  <a:srgbClr val="0000FF"/>
                </a:solidFill>
              </a:rPr>
              <a:t>20</a:t>
            </a:r>
            <a:r>
              <a:rPr lang="en-GB" altLang="zh-CN" dirty="0">
                <a:solidFill>
                  <a:schemeClr val="accent1"/>
                </a:solidFill>
              </a:rPr>
              <a:t>25/Vehicular/</a:t>
            </a:r>
            <a:r>
              <a:rPr lang="en-US" altLang="zh-CN" dirty="0">
                <a:solidFill>
                  <a:schemeClr val="accent1"/>
                </a:solidFill>
              </a:rPr>
              <a:t>V03/</a:t>
            </a:r>
            <a:r>
              <a:rPr lang="en-US" altLang="zh-CN" dirty="0" err="1"/>
              <a:t>iSLA</a:t>
            </a:r>
            <a:r>
              <a:rPr lang="en-GB" altLang="zh-CN" dirty="0"/>
              <a:t>-</a:t>
            </a:r>
            <a:r>
              <a:rPr lang="en-GB" altLang="zh-CN" dirty="0">
                <a:solidFill>
                  <a:srgbClr val="0000FF"/>
                </a:solidFill>
              </a:rPr>
              <a:t>20</a:t>
            </a:r>
            <a:r>
              <a:rPr lang="en-GB" altLang="zh-CN" dirty="0">
                <a:solidFill>
                  <a:schemeClr val="accent1"/>
                </a:solidFill>
              </a:rPr>
              <a:t>25-</a:t>
            </a:r>
            <a:r>
              <a:rPr lang="en-US" altLang="zh-CN" dirty="0">
                <a:solidFill>
                  <a:schemeClr val="accent1"/>
                </a:solidFill>
              </a:rPr>
              <a:t>V03</a:t>
            </a:r>
            <a:r>
              <a:rPr lang="en-GB" altLang="zh-CN" dirty="0"/>
              <a:t>-0001-</a:t>
            </a:r>
            <a:r>
              <a:rPr lang="en-GB" altLang="zh-CN" dirty="0">
                <a:solidFill>
                  <a:schemeClr val="accent6"/>
                </a:solidFill>
              </a:rPr>
              <a:t>R00</a:t>
            </a:r>
            <a:r>
              <a:rPr lang="en-US" altLang="zh-CN" dirty="0"/>
              <a:t>.zip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0001 contributions </a:t>
            </a:r>
            <a:r>
              <a:rPr lang="en-US" altLang="zh-CN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revision 0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the 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4rd Vehicular Industry meeting 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2025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2063180" y="2575082"/>
            <a:ext cx="1444185" cy="1080128"/>
          </a:xfrm>
          <a:noFill/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700" b="0" dirty="0"/>
              <a:t>Group abbreviation: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/>
              <a:t>Board – B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 err="1"/>
              <a:t>Req</a:t>
            </a:r>
            <a:r>
              <a:rPr lang="en-US" altLang="zh-CN" sz="700" b="0" dirty="0"/>
              <a:t>.&amp;Standard – S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 err="1"/>
              <a:t>Testing&amp;Certification</a:t>
            </a:r>
            <a:r>
              <a:rPr lang="en-US" altLang="zh-CN" sz="700" b="0" dirty="0"/>
              <a:t> – T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/>
              <a:t>Frequency Spectrum – F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/>
              <a:t>Cyber Security &amp; Safety – C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/>
              <a:t>Vehicular – V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/>
              <a:t>Terminal</a:t>
            </a:r>
            <a:r>
              <a:rPr lang="zh-CN" altLang="en-US" sz="700" b="0" dirty="0"/>
              <a:t>（</a:t>
            </a:r>
            <a:r>
              <a:rPr lang="en-US" altLang="zh-CN" sz="700" b="0" dirty="0"/>
              <a:t>Phone) – P 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/>
              <a:t>Home –H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/>
              <a:t>Manufacture -M</a:t>
            </a:r>
            <a:endParaRPr lang="zh-CN" altLang="en-US" sz="700" b="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1A5ACF6-9D85-43CF-8FFE-0DB5238EDE81}"/>
              </a:ext>
            </a:extLst>
          </p:cNvPr>
          <p:cNvSpPr txBox="1"/>
          <p:nvPr/>
        </p:nvSpPr>
        <p:spPr>
          <a:xfrm>
            <a:off x="2221382" y="2359638"/>
            <a:ext cx="1243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Year,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digits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5BBB082-468A-41AA-A8F6-E310590B4391}"/>
              </a:ext>
            </a:extLst>
          </p:cNvPr>
          <p:cNvCxnSpPr>
            <a:cxnSpLocks/>
          </p:cNvCxnSpPr>
          <p:nvPr/>
        </p:nvCxnSpPr>
        <p:spPr>
          <a:xfrm>
            <a:off x="9097038" y="1648059"/>
            <a:ext cx="0" cy="165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96E1874-0DE5-4101-8661-2287D60619DD}"/>
              </a:ext>
            </a:extLst>
          </p:cNvPr>
          <p:cNvSpPr txBox="1"/>
          <p:nvPr/>
        </p:nvSpPr>
        <p:spPr>
          <a:xfrm>
            <a:off x="8565253" y="3316656"/>
            <a:ext cx="1405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 Extension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zip if multiple files</a:t>
            </a:r>
          </a:p>
        </p:txBody>
      </p:sp>
    </p:spTree>
    <p:extLst>
      <p:ext uri="{BB962C8B-B14F-4D97-AF65-F5344CB8AC3E}">
        <p14:creationId xmlns:p14="http://schemas.microsoft.com/office/powerpoint/2010/main" val="4036792415"/>
      </p:ext>
    </p:extLst>
  </p:cSld>
  <p:clrMapOvr>
    <a:masterClrMapping/>
  </p:clrMapOvr>
</p:sld>
</file>

<file path=ppt/theme/theme1.xml><?xml version="1.0" encoding="utf-8"?>
<a:theme xmlns:a="http://schemas.openxmlformats.org/drawingml/2006/main" name="New-iSLA-Slides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-iSLA-Slides Template" id="{0F7A7405-0733-4D21-AA94-37BEAD109A6D}" vid="{1AD563AE-6F93-4BA3-A92A-BD4C338BB4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New-iSLA-Slides Template</Template>
  <TotalTime>329</TotalTime>
  <Words>647</Words>
  <Application>Microsoft Macintosh PowerPoint</Application>
  <PresentationFormat>宽屏</PresentationFormat>
  <Paragraphs>144</Paragraphs>
  <Slides>8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思源黑体 CN Regular</vt:lpstr>
      <vt:lpstr>微软雅黑</vt:lpstr>
      <vt:lpstr>Arial</vt:lpstr>
      <vt:lpstr>Calibri</vt:lpstr>
      <vt:lpstr>Helvetica Neue</vt:lpstr>
      <vt:lpstr>Open Sans</vt:lpstr>
      <vt:lpstr>Wingdings 2</vt:lpstr>
      <vt:lpstr>New-iSLA-Slides Template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Naming Rule and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Yanshen(WSTLab)</dc:creator>
  <cp:lastModifiedBy>Yarchmage YAN</cp:lastModifiedBy>
  <cp:revision>61</cp:revision>
  <dcterms:created xsi:type="dcterms:W3CDTF">2025-01-13T06:17:36Z</dcterms:created>
  <dcterms:modified xsi:type="dcterms:W3CDTF">2025-01-14T22:50:21Z</dcterms:modified>
</cp:coreProperties>
</file>