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37"/>
  </p:notesMasterIdLst>
  <p:handoutMasterIdLst>
    <p:handoutMasterId r:id="rId38"/>
  </p:handoutMasterIdLst>
  <p:sldIdLst>
    <p:sldId id="884" r:id="rId2"/>
    <p:sldId id="886" r:id="rId3"/>
    <p:sldId id="872" r:id="rId4"/>
    <p:sldId id="901" r:id="rId5"/>
    <p:sldId id="909" r:id="rId6"/>
    <p:sldId id="874" r:id="rId7"/>
    <p:sldId id="875" r:id="rId8"/>
    <p:sldId id="883" r:id="rId9"/>
    <p:sldId id="882" r:id="rId10"/>
    <p:sldId id="881" r:id="rId11"/>
    <p:sldId id="837" r:id="rId12"/>
    <p:sldId id="870" r:id="rId13"/>
    <p:sldId id="871" r:id="rId14"/>
    <p:sldId id="896" r:id="rId15"/>
    <p:sldId id="890" r:id="rId16"/>
    <p:sldId id="908" r:id="rId17"/>
    <p:sldId id="913" r:id="rId18"/>
    <p:sldId id="914" r:id="rId19"/>
    <p:sldId id="915" r:id="rId20"/>
    <p:sldId id="916" r:id="rId21"/>
    <p:sldId id="921" r:id="rId22"/>
    <p:sldId id="922" r:id="rId23"/>
    <p:sldId id="923" r:id="rId24"/>
    <p:sldId id="918" r:id="rId25"/>
    <p:sldId id="919" r:id="rId26"/>
    <p:sldId id="924" r:id="rId27"/>
    <p:sldId id="917" r:id="rId28"/>
    <p:sldId id="925" r:id="rId29"/>
    <p:sldId id="926" r:id="rId30"/>
    <p:sldId id="927" r:id="rId31"/>
    <p:sldId id="928" r:id="rId32"/>
    <p:sldId id="929" r:id="rId33"/>
    <p:sldId id="930" r:id="rId34"/>
    <p:sldId id="931" r:id="rId35"/>
    <p:sldId id="885" r:id="rId3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884"/>
          </p14:sldIdLst>
        </p14:section>
        <p14:section name="目录页" id="{9D221634-295C-7843-AF5C-A0CB4F229241}">
          <p14:sldIdLst>
            <p14:sldId id="886"/>
          </p14:sldIdLst>
        </p14:section>
        <p14:section name="章节页" id="{FD05EE94-C931-8C4B-83A2-004B32AA1207}">
          <p14:sldIdLst>
            <p14:sldId id="872"/>
            <p14:sldId id="901"/>
            <p14:sldId id="909"/>
            <p14:sldId id="874"/>
            <p14:sldId id="875"/>
            <p14:sldId id="883"/>
            <p14:sldId id="882"/>
            <p14:sldId id="881"/>
            <p14:sldId id="837"/>
            <p14:sldId id="870"/>
            <p14:sldId id="871"/>
            <p14:sldId id="896"/>
            <p14:sldId id="890"/>
            <p14:sldId id="908"/>
            <p14:sldId id="913"/>
            <p14:sldId id="914"/>
            <p14:sldId id="915"/>
            <p14:sldId id="916"/>
            <p14:sldId id="921"/>
            <p14:sldId id="922"/>
            <p14:sldId id="923"/>
            <p14:sldId id="918"/>
            <p14:sldId id="919"/>
            <p14:sldId id="924"/>
            <p14:sldId id="917"/>
            <p14:sldId id="925"/>
            <p14:sldId id="926"/>
            <p14:sldId id="927"/>
            <p14:sldId id="928"/>
            <p14:sldId id="929"/>
            <p14:sldId id="930"/>
            <p14:sldId id="931"/>
            <p14:sldId id="885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4"/>
    <a:srgbClr val="BDD7EE"/>
    <a:srgbClr val="B4C7E7"/>
    <a:srgbClr val="FFF4CB"/>
    <a:srgbClr val="D0E8C4"/>
    <a:srgbClr val="FFFFFF"/>
    <a:srgbClr val="000000"/>
    <a:srgbClr val="E9002F"/>
    <a:srgbClr val="595757"/>
    <a:srgbClr val="221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6301" autoAdjust="0"/>
  </p:normalViewPr>
  <p:slideViewPr>
    <p:cSldViewPr snapToGrid="0" snapToObjects="1">
      <p:cViewPr varScale="1">
        <p:scale>
          <a:sx n="118" d="100"/>
          <a:sy n="118" d="100"/>
        </p:scale>
        <p:origin x="1008" y="192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1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594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10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35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连续：</a:t>
            </a:r>
            <a:r>
              <a:rPr lang="en-US" altLang="zh-CN" b="1" dirty="0"/>
              <a:t>PBCH 10ms</a:t>
            </a:r>
            <a:r>
              <a:rPr lang="zh-CN" altLang="en-US" b="1" dirty="0"/>
              <a:t>周期（</a:t>
            </a:r>
            <a:r>
              <a:rPr lang="en-US" altLang="zh-CN" b="1" dirty="0"/>
              <a:t>FTS/STS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PBCH</a:t>
            </a:r>
            <a:r>
              <a:rPr lang="zh-CN" altLang="en-US" b="1" dirty="0"/>
              <a:t>） ；</a:t>
            </a:r>
            <a:r>
              <a:rPr lang="en-US" altLang="zh-CN" b="1" dirty="0"/>
              <a:t>STS</a:t>
            </a:r>
            <a:r>
              <a:rPr lang="zh-CN" altLang="en-US" b="1" dirty="0"/>
              <a:t>和</a:t>
            </a:r>
            <a:r>
              <a:rPr lang="en-US" altLang="zh-CN" b="1" dirty="0"/>
              <a:t>G</a:t>
            </a:r>
            <a:r>
              <a:rPr lang="zh-CN" altLang="en-US" b="1" dirty="0"/>
              <a:t>节点标识每</a:t>
            </a:r>
            <a:r>
              <a:rPr lang="en-US" altLang="zh-CN" b="1" dirty="0" err="1"/>
              <a:t>ms</a:t>
            </a:r>
            <a:r>
              <a:rPr lang="zh-CN" altLang="en-US" b="1" dirty="0"/>
              <a:t>都出现</a:t>
            </a:r>
            <a:r>
              <a:rPr lang="en-US" altLang="zh-CN" b="1" dirty="0"/>
              <a:t>,TTS</a:t>
            </a:r>
            <a:r>
              <a:rPr lang="zh-CN" altLang="en-US" b="1" dirty="0"/>
              <a:t>不要。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非连续：每次占用的第一个</a:t>
            </a:r>
            <a:r>
              <a:rPr lang="en-US" altLang="zh-CN" b="1" dirty="0"/>
              <a:t>TTI</a:t>
            </a:r>
            <a:r>
              <a:rPr lang="zh-CN" altLang="en-US" b="1" dirty="0"/>
              <a:t>以上面的那个开始（</a:t>
            </a:r>
            <a:r>
              <a:rPr lang="en-US" altLang="zh-CN" b="1" dirty="0"/>
              <a:t>FTS 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TTS PBCH</a:t>
            </a:r>
            <a:r>
              <a:rPr lang="zh-CN" altLang="en-US" b="1" dirty="0"/>
              <a:t>），后面的</a:t>
            </a:r>
            <a:r>
              <a:rPr lang="en-US" altLang="zh-CN" b="1" dirty="0"/>
              <a:t>TTI</a:t>
            </a:r>
            <a:r>
              <a:rPr lang="zh-CN" altLang="en-US" b="1" dirty="0"/>
              <a:t>（</a:t>
            </a:r>
            <a:r>
              <a:rPr lang="en-US" altLang="zh-CN" b="1" dirty="0"/>
              <a:t>FTS STS G </a:t>
            </a:r>
            <a:r>
              <a:rPr lang="zh-CN" altLang="en-US" b="1" dirty="0"/>
              <a:t>节点标识 </a:t>
            </a:r>
            <a:r>
              <a:rPr lang="en-US" altLang="zh-CN" b="1" dirty="0"/>
              <a:t>TTS</a:t>
            </a:r>
            <a:r>
              <a:rPr lang="zh-CN" altLang="en-US" b="1" dirty="0"/>
              <a:t>）</a:t>
            </a:r>
            <a:r>
              <a:rPr lang="zh-CN" altLang="en-US" b="1" baseline="0" dirty="0"/>
              <a:t>，</a:t>
            </a:r>
            <a:endParaRPr lang="en-US" altLang="zh-CN" b="1" baseline="0" dirty="0"/>
          </a:p>
          <a:p>
            <a:endParaRPr lang="en-US" altLang="zh-CN" b="1" baseline="0" dirty="0"/>
          </a:p>
          <a:p>
            <a:r>
              <a:rPr lang="en-US" altLang="zh-CN" b="1" baseline="0" dirty="0">
                <a:solidFill>
                  <a:srgbClr val="FF0000"/>
                </a:solidFill>
              </a:rPr>
              <a:t>GAP+RS </a:t>
            </a:r>
            <a:r>
              <a:rPr lang="zh-CN" altLang="en-US" b="1" baseline="0" dirty="0">
                <a:solidFill>
                  <a:srgbClr val="FF0000"/>
                </a:solidFill>
              </a:rPr>
              <a:t>时间为大约</a:t>
            </a:r>
            <a:r>
              <a:rPr lang="en-US" altLang="zh-CN" b="1" baseline="0" dirty="0">
                <a:solidFill>
                  <a:srgbClr val="FF0000"/>
                </a:solidFill>
              </a:rPr>
              <a:t>20ms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11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247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62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测量的配置单独放置一个</a:t>
            </a:r>
            <a:r>
              <a:rPr lang="en-US" altLang="zh-CN" dirty="0"/>
              <a:t>SIB-x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0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连续：</a:t>
            </a:r>
            <a:r>
              <a:rPr lang="en-US" altLang="zh-CN" b="1" dirty="0"/>
              <a:t>PBCH 10ms</a:t>
            </a:r>
            <a:r>
              <a:rPr lang="zh-CN" altLang="en-US" b="1" dirty="0"/>
              <a:t>周期（</a:t>
            </a:r>
            <a:r>
              <a:rPr lang="en-US" altLang="zh-CN" b="1" dirty="0"/>
              <a:t>FTS/STS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PBCH</a:t>
            </a:r>
            <a:r>
              <a:rPr lang="zh-CN" altLang="en-US" b="1" dirty="0"/>
              <a:t>） ；</a:t>
            </a:r>
            <a:r>
              <a:rPr lang="en-US" altLang="zh-CN" b="1" dirty="0"/>
              <a:t>STS</a:t>
            </a:r>
            <a:r>
              <a:rPr lang="zh-CN" altLang="en-US" b="1" dirty="0"/>
              <a:t>和</a:t>
            </a:r>
            <a:r>
              <a:rPr lang="en-US" altLang="zh-CN" b="1" dirty="0"/>
              <a:t>G</a:t>
            </a:r>
            <a:r>
              <a:rPr lang="zh-CN" altLang="en-US" b="1" dirty="0"/>
              <a:t>节点标识每</a:t>
            </a:r>
            <a:r>
              <a:rPr lang="en-US" altLang="zh-CN" b="1" dirty="0" err="1"/>
              <a:t>ms</a:t>
            </a:r>
            <a:r>
              <a:rPr lang="zh-CN" altLang="en-US" b="1" dirty="0"/>
              <a:t>都出现</a:t>
            </a:r>
            <a:r>
              <a:rPr lang="en-US" altLang="zh-CN" b="1" dirty="0"/>
              <a:t>,TTS</a:t>
            </a:r>
            <a:r>
              <a:rPr lang="zh-CN" altLang="en-US" b="1" dirty="0"/>
              <a:t>不要。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非连续：每次占用的第一个</a:t>
            </a:r>
            <a:r>
              <a:rPr lang="en-US" altLang="zh-CN" b="1" dirty="0"/>
              <a:t>TTI</a:t>
            </a:r>
            <a:r>
              <a:rPr lang="zh-CN" altLang="en-US" b="1" dirty="0"/>
              <a:t>以上面的那个开始（</a:t>
            </a:r>
            <a:r>
              <a:rPr lang="en-US" altLang="zh-CN" b="1" dirty="0"/>
              <a:t>FTS 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TTS PBCH</a:t>
            </a:r>
            <a:r>
              <a:rPr lang="zh-CN" altLang="en-US" b="1" dirty="0"/>
              <a:t>），后面的</a:t>
            </a:r>
            <a:r>
              <a:rPr lang="en-US" altLang="zh-CN" b="1" dirty="0"/>
              <a:t>TTI</a:t>
            </a:r>
            <a:r>
              <a:rPr lang="zh-CN" altLang="en-US" b="1" dirty="0"/>
              <a:t>（</a:t>
            </a:r>
            <a:r>
              <a:rPr lang="en-US" altLang="zh-CN" b="1" dirty="0"/>
              <a:t>FTS STS G </a:t>
            </a:r>
            <a:r>
              <a:rPr lang="zh-CN" altLang="en-US" b="1" dirty="0"/>
              <a:t>节点标识 </a:t>
            </a:r>
            <a:r>
              <a:rPr lang="en-US" altLang="zh-CN" b="1" dirty="0"/>
              <a:t>TTS</a:t>
            </a:r>
            <a:r>
              <a:rPr lang="zh-CN" altLang="en-US" b="1" dirty="0"/>
              <a:t>）</a:t>
            </a:r>
            <a:r>
              <a:rPr lang="zh-CN" altLang="en-US" b="1" baseline="0" dirty="0"/>
              <a:t>，</a:t>
            </a:r>
            <a:endParaRPr lang="en-US" altLang="zh-CN" b="1" baseline="0" dirty="0"/>
          </a:p>
          <a:p>
            <a:endParaRPr lang="en-US" altLang="zh-CN" b="1" baseline="0" dirty="0"/>
          </a:p>
          <a:p>
            <a:r>
              <a:rPr lang="en-US" altLang="zh-CN" b="1" baseline="0" dirty="0">
                <a:solidFill>
                  <a:srgbClr val="FF0000"/>
                </a:solidFill>
              </a:rPr>
              <a:t>GAP+RS </a:t>
            </a:r>
            <a:r>
              <a:rPr lang="zh-CN" altLang="en-US" b="1" baseline="0" dirty="0">
                <a:solidFill>
                  <a:srgbClr val="FF0000"/>
                </a:solidFill>
              </a:rPr>
              <a:t>时间为大约</a:t>
            </a:r>
            <a:r>
              <a:rPr lang="en-US" altLang="zh-CN" b="1" baseline="0" dirty="0">
                <a:solidFill>
                  <a:srgbClr val="FF0000"/>
                </a:solidFill>
              </a:rPr>
              <a:t>20ms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D780EAE1-2F4A-4E8E-ACDC-B950914D0A67}" type="slidenum">
              <a:rPr lang="zh-CN" altLang="en-US" smtClean="0">
                <a:solidFill>
                  <a:prstClr val="black"/>
                </a:solidFill>
              </a:rPr>
              <a:pPr defTabSz="914400">
                <a:defRPr/>
              </a:p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2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SLB 1.0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1.0bis</a:t>
            </a:r>
            <a:r>
              <a:rPr lang="zh-CN" altLang="en-US" b="1" dirty="0">
                <a:solidFill>
                  <a:srgbClr val="FF0000"/>
                </a:solidFill>
              </a:rPr>
              <a:t>的区别点。</a:t>
            </a:r>
            <a:endParaRPr lang="en-US" altLang="zh-CN" b="1" dirty="0">
              <a:solidFill>
                <a:srgbClr val="FF0000"/>
              </a:solidFill>
            </a:endParaRPr>
          </a:p>
          <a:p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15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2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SIB-CRC</a:t>
            </a:r>
            <a:r>
              <a:rPr lang="zh-CN" altLang="en-US" dirty="0"/>
              <a:t>加扰的序列产生，是否需要</a:t>
            </a:r>
            <a:r>
              <a:rPr lang="en-US" altLang="zh-CN" dirty="0"/>
              <a:t>G</a:t>
            </a:r>
            <a:r>
              <a:rPr lang="zh-CN" altLang="en-US" dirty="0"/>
              <a:t>节点特定。</a:t>
            </a:r>
            <a:endParaRPr lang="en-US" altLang="zh-CN" dirty="0"/>
          </a:p>
          <a:p>
            <a:r>
              <a:rPr lang="zh-CN" altLang="en-US" dirty="0"/>
              <a:t>和安全团队讨论刷新安全相关的流程</a:t>
            </a:r>
            <a:endParaRPr lang="en-US" altLang="zh-CN" dirty="0"/>
          </a:p>
          <a:p>
            <a:r>
              <a:rPr lang="zh-CN" altLang="en-US" dirty="0"/>
              <a:t>和</a:t>
            </a:r>
            <a:r>
              <a:rPr lang="en-US" altLang="zh-CN" dirty="0"/>
              <a:t>1.0</a:t>
            </a:r>
            <a:r>
              <a:rPr lang="zh-CN" altLang="en-US" dirty="0"/>
              <a:t>相比的改动。放在本页中。</a:t>
            </a:r>
            <a:endParaRPr lang="en-US" altLang="zh-CN" dirty="0"/>
          </a:p>
          <a:p>
            <a:r>
              <a:rPr lang="en-US" altLang="zh-CN" dirty="0"/>
              <a:t>MSG4</a:t>
            </a:r>
            <a:r>
              <a:rPr lang="zh-CN" altLang="en-US" dirty="0"/>
              <a:t>没了。</a:t>
            </a:r>
            <a:r>
              <a:rPr lang="en-US" altLang="zh-CN" dirty="0"/>
              <a:t>SSB</a:t>
            </a:r>
            <a:r>
              <a:rPr lang="zh-CN" altLang="en-US" dirty="0"/>
              <a:t>。</a:t>
            </a:r>
            <a:r>
              <a:rPr lang="en-US" altLang="zh-CN" dirty="0"/>
              <a:t>MSG1</a:t>
            </a:r>
            <a:r>
              <a:rPr lang="zh-CN" altLang="en-US" dirty="0"/>
              <a:t>包含</a:t>
            </a:r>
            <a:r>
              <a:rPr lang="en-US" altLang="zh-CN" dirty="0"/>
              <a:t>T</a:t>
            </a:r>
            <a:r>
              <a:rPr lang="zh-CN" altLang="en-US" dirty="0"/>
              <a:t>节点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16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470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17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9662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833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99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84B52E-8150-482D-BA07-44B81ED8EC0B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>
                <a:defRPr/>
              </a:pPr>
              <a:t>2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681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20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223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连续：</a:t>
            </a:r>
            <a:r>
              <a:rPr lang="en-US" altLang="zh-CN" b="1" dirty="0"/>
              <a:t>PBCH 10ms</a:t>
            </a:r>
            <a:r>
              <a:rPr lang="zh-CN" altLang="en-US" b="1" dirty="0"/>
              <a:t>周期（</a:t>
            </a:r>
            <a:r>
              <a:rPr lang="en-US" altLang="zh-CN" b="1" dirty="0"/>
              <a:t>FTS/STS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PBCH</a:t>
            </a:r>
            <a:r>
              <a:rPr lang="zh-CN" altLang="en-US" b="1" dirty="0"/>
              <a:t>） ；</a:t>
            </a:r>
            <a:r>
              <a:rPr lang="en-US" altLang="zh-CN" b="1" dirty="0"/>
              <a:t>STS</a:t>
            </a:r>
            <a:r>
              <a:rPr lang="zh-CN" altLang="en-US" b="1" dirty="0"/>
              <a:t>和</a:t>
            </a:r>
            <a:r>
              <a:rPr lang="en-US" altLang="zh-CN" b="1" dirty="0"/>
              <a:t>G</a:t>
            </a:r>
            <a:r>
              <a:rPr lang="zh-CN" altLang="en-US" b="1" dirty="0"/>
              <a:t>节点标识每</a:t>
            </a:r>
            <a:r>
              <a:rPr lang="en-US" altLang="zh-CN" b="1" dirty="0" err="1"/>
              <a:t>ms</a:t>
            </a:r>
            <a:r>
              <a:rPr lang="zh-CN" altLang="en-US" b="1" dirty="0"/>
              <a:t>都出现</a:t>
            </a:r>
            <a:r>
              <a:rPr lang="en-US" altLang="zh-CN" b="1" dirty="0"/>
              <a:t>,TTS</a:t>
            </a:r>
            <a:r>
              <a:rPr lang="zh-CN" altLang="en-US" b="1" dirty="0"/>
              <a:t>不要。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1" dirty="0"/>
              <a:t>非连续：每次占用的第一个</a:t>
            </a:r>
            <a:r>
              <a:rPr lang="en-US" altLang="zh-CN" b="1" dirty="0"/>
              <a:t>TTI</a:t>
            </a:r>
            <a:r>
              <a:rPr lang="zh-CN" altLang="en-US" b="1" dirty="0"/>
              <a:t>以上面的那个开始（</a:t>
            </a:r>
            <a:r>
              <a:rPr lang="en-US" altLang="zh-CN" b="1" dirty="0"/>
              <a:t>FTS STS G</a:t>
            </a:r>
            <a:r>
              <a:rPr lang="zh-CN" altLang="en-US" b="1" dirty="0"/>
              <a:t>节点标识，</a:t>
            </a:r>
            <a:r>
              <a:rPr lang="en-US" altLang="zh-CN" b="1" dirty="0"/>
              <a:t>TTS PBCH</a:t>
            </a:r>
            <a:r>
              <a:rPr lang="zh-CN" altLang="en-US" b="1" dirty="0"/>
              <a:t>），后面的</a:t>
            </a:r>
            <a:r>
              <a:rPr lang="en-US" altLang="zh-CN" b="1" dirty="0"/>
              <a:t>TTI</a:t>
            </a:r>
            <a:r>
              <a:rPr lang="zh-CN" altLang="en-US" b="1" dirty="0"/>
              <a:t>（</a:t>
            </a:r>
            <a:r>
              <a:rPr lang="en-US" altLang="zh-CN" b="1" dirty="0"/>
              <a:t>FTS STS G </a:t>
            </a:r>
            <a:r>
              <a:rPr lang="zh-CN" altLang="en-US" b="1" dirty="0"/>
              <a:t>节点标识 </a:t>
            </a:r>
            <a:r>
              <a:rPr lang="en-US" altLang="zh-CN" b="1" dirty="0"/>
              <a:t>TTS</a:t>
            </a:r>
            <a:r>
              <a:rPr lang="zh-CN" altLang="en-US" b="1" dirty="0"/>
              <a:t>）</a:t>
            </a:r>
            <a:r>
              <a:rPr lang="zh-CN" altLang="en-US" b="1" baseline="0" dirty="0"/>
              <a:t>，</a:t>
            </a:r>
            <a:endParaRPr lang="en-US" altLang="zh-CN" b="1" baseline="0" dirty="0"/>
          </a:p>
          <a:p>
            <a:endParaRPr lang="en-US" altLang="zh-CN" b="1" baseline="0" dirty="0"/>
          </a:p>
          <a:p>
            <a:r>
              <a:rPr lang="en-US" altLang="zh-CN" b="1" baseline="0" dirty="0"/>
              <a:t> G</a:t>
            </a:r>
            <a:r>
              <a:rPr lang="zh-CN" altLang="en-US" b="1" baseline="0" dirty="0"/>
              <a:t>节点指示是否是最后一个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22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9504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23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920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5629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095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922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541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138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8102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333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T1 -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G1   G2-</a:t>
            </a:r>
            <a:r>
              <a:rPr lang="en-US" altLang="zh-CN" dirty="0">
                <a:sym typeface="Wingdings" panose="05000000000000000000" pitchFamily="2" charset="2"/>
              </a:rPr>
              <a:t>T2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距离很近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连续发送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非连续发送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RTS</a:t>
            </a:r>
            <a:r>
              <a:rPr lang="zh-CN" altLang="en-US" dirty="0"/>
              <a:t>， </a:t>
            </a:r>
            <a:r>
              <a:rPr lang="en-US" altLang="zh-CN" dirty="0"/>
              <a:t>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3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11819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917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D66E88-8D70-4B1B-A426-99EC4DB1E6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6082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35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T1 -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G1   G2-</a:t>
            </a:r>
            <a:r>
              <a:rPr lang="en-US" altLang="zh-CN" dirty="0">
                <a:sym typeface="Wingdings" panose="05000000000000000000" pitchFamily="2" charset="2"/>
              </a:rPr>
              <a:t>T2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T1</a:t>
            </a:r>
            <a:r>
              <a:rPr lang="zh-CN" altLang="en-US" dirty="0"/>
              <a:t>和</a:t>
            </a:r>
            <a:r>
              <a:rPr lang="en-US" altLang="zh-CN" dirty="0"/>
              <a:t>T2</a:t>
            </a:r>
            <a:r>
              <a:rPr lang="zh-CN" altLang="en-US" dirty="0"/>
              <a:t>距离很近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连续发送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非连续发送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RTS</a:t>
            </a:r>
            <a:r>
              <a:rPr lang="zh-CN" altLang="en-US" dirty="0"/>
              <a:t>， </a:t>
            </a:r>
            <a:r>
              <a:rPr lang="en-US" altLang="zh-CN" dirty="0"/>
              <a:t>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4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839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增加一页，子载波变化前后的说明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拉长竖线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给出帧结构中，控制信息和数据信息的示意图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低时延场景配置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短距数传配置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广覆盖场景配置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扩展覆盖时，典型配置，包括接入时的配置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保留特性的情况下，新增哪些特性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Wifi6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OFDM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符号中的占比）：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0.941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0.889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长度，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，开销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0.800</a:t>
            </a:r>
          </a:p>
          <a:p>
            <a:endParaRPr kumimoji="1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category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capability</a:t>
            </a:r>
          </a:p>
          <a:p>
            <a:endParaRPr kumimoji="1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第一通过法规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第二灵活双功和灵活带宽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第三增加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category</a:t>
            </a:r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UE capability</a:t>
            </a:r>
          </a:p>
          <a:p>
            <a:r>
              <a:rPr kumimoji="1"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第四移动性管理和增强</a:t>
            </a:r>
            <a:endParaRPr kumimoji="1"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80EAE1-2F4A-4E8E-ACDC-B950914D0A67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35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结论：</a:t>
            </a:r>
            <a:endParaRPr lang="en-US" altLang="zh-CN" dirty="0"/>
          </a:p>
          <a:p>
            <a:r>
              <a:rPr lang="en-US" altLang="zh-CN" dirty="0"/>
              <a:t>161</a:t>
            </a:r>
            <a:r>
              <a:rPr lang="zh-CN" altLang="en-US" dirty="0"/>
              <a:t>一个</a:t>
            </a:r>
            <a:r>
              <a:rPr lang="en-US" altLang="zh-CN" dirty="0"/>
              <a:t>20</a:t>
            </a:r>
          </a:p>
          <a:p>
            <a:r>
              <a:rPr lang="en-US" altLang="zh-CN" dirty="0"/>
              <a:t>20</a:t>
            </a:r>
            <a:r>
              <a:rPr lang="zh-CN" altLang="en-US" dirty="0"/>
              <a:t>之间</a:t>
            </a:r>
            <a:r>
              <a:rPr lang="en-US" altLang="zh-CN" dirty="0"/>
              <a:t>5</a:t>
            </a:r>
            <a:r>
              <a:rPr lang="zh-CN" altLang="en-US" dirty="0"/>
              <a:t>个子载波</a:t>
            </a:r>
            <a:endParaRPr lang="en-US" altLang="zh-CN" dirty="0"/>
          </a:p>
          <a:p>
            <a:r>
              <a:rPr lang="zh-CN" altLang="en-US" dirty="0"/>
              <a:t>一个子载波组</a:t>
            </a:r>
            <a:r>
              <a:rPr lang="en-US" altLang="zh-CN" dirty="0"/>
              <a:t>16</a:t>
            </a:r>
          </a:p>
          <a:p>
            <a:r>
              <a:rPr lang="zh-CN" altLang="en-US" dirty="0"/>
              <a:t>存在</a:t>
            </a:r>
            <a:r>
              <a:rPr lang="en-US" altLang="zh-CN" dirty="0"/>
              <a:t>1</a:t>
            </a:r>
            <a:r>
              <a:rPr lang="zh-CN" altLang="en-US" dirty="0"/>
              <a:t>个空子载波，</a:t>
            </a:r>
            <a:r>
              <a:rPr lang="en-US" altLang="zh-CN" dirty="0"/>
              <a:t>5</a:t>
            </a:r>
            <a:r>
              <a:rPr lang="zh-CN" altLang="en-US" dirty="0"/>
              <a:t>个空子载波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2.4GHz</a:t>
            </a:r>
            <a:r>
              <a:rPr lang="zh-CN" altLang="en-US" dirty="0"/>
              <a:t>，</a:t>
            </a:r>
            <a:r>
              <a:rPr lang="en-US" altLang="zh-CN" dirty="0"/>
              <a:t>20MHz*4</a:t>
            </a:r>
            <a:r>
              <a:rPr lang="zh-CN" altLang="en-US" dirty="0"/>
              <a:t>， </a:t>
            </a:r>
            <a:r>
              <a:rPr lang="en-US" altLang="zh-CN" dirty="0"/>
              <a:t>80MHz*1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6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6658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7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3105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8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40016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161</a:t>
            </a:r>
            <a:r>
              <a:rPr lang="zh-CN" altLang="en-US" dirty="0"/>
              <a:t>单载波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子载波做</a:t>
            </a:r>
            <a:r>
              <a:rPr lang="en-US" altLang="zh-CN" dirty="0"/>
              <a:t>gap</a:t>
            </a:r>
          </a:p>
          <a:p>
            <a:r>
              <a:rPr lang="en-US" altLang="zh-CN" dirty="0"/>
              <a:t>16</a:t>
            </a:r>
            <a:r>
              <a:rPr lang="zh-CN" altLang="en-US" dirty="0"/>
              <a:t>子载波一个子载波组</a:t>
            </a:r>
            <a:endParaRPr lang="en-US" altLang="zh-CN" dirty="0"/>
          </a:p>
          <a:p>
            <a:r>
              <a:rPr lang="zh-CN" altLang="en-US" dirty="0"/>
              <a:t>信道资源</a:t>
            </a:r>
            <a:r>
              <a:rPr lang="en-US" altLang="zh-CN" dirty="0"/>
              <a:t>shifting</a:t>
            </a: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带宽：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基础值，可以拉宽或者缩短，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20*alpha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 [1/8, --, 50?]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，毫米波倍数与</a:t>
            </a:r>
            <a:r>
              <a:rPr lang="en-US" altLang="zh-CN" sz="16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ganming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确认。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宽发窄收，各带宽考虑自身是默认。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带宽，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，只考虑</a:t>
            </a:r>
            <a:r>
              <a:rPr lang="en-US" altLang="zh-CN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20MHz</a:t>
            </a:r>
            <a:r>
              <a:rPr lang="zh-CN" altLang="en-US" sz="16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场景一：宽发窄收，</a:t>
            </a:r>
            <a:r>
              <a:rPr lang="en-US" altLang="zh-CN" dirty="0"/>
              <a:t>T</a:t>
            </a:r>
            <a:r>
              <a:rPr lang="zh-CN" altLang="en-US" dirty="0"/>
              <a:t>节点带宽能力受限</a:t>
            </a:r>
            <a:endParaRPr lang="en-US" altLang="zh-CN" dirty="0"/>
          </a:p>
          <a:p>
            <a:r>
              <a:rPr lang="zh-CN" altLang="en-US" dirty="0"/>
              <a:t>场景二：</a:t>
            </a:r>
            <a:r>
              <a:rPr lang="en-US" altLang="zh-CN" dirty="0"/>
              <a:t>1T</a:t>
            </a:r>
            <a:r>
              <a:rPr lang="zh-CN" altLang="en-US" dirty="0"/>
              <a:t>多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G1</a:t>
            </a:r>
            <a:r>
              <a:rPr lang="zh-CN" altLang="en-US" dirty="0"/>
              <a:t>和</a:t>
            </a:r>
            <a:r>
              <a:rPr lang="en-US" altLang="zh-CN" dirty="0"/>
              <a:t>G2</a:t>
            </a:r>
            <a:r>
              <a:rPr lang="zh-CN" altLang="en-US" dirty="0"/>
              <a:t>配置的带宽不同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>
              <a:defRPr/>
            </a:pPr>
            <a:fld id="{5DD66E88-8D70-4B1B-A426-99EC4DB1E604}" type="slidenum">
              <a:rPr lang="zh-CN" altLang="en-US" smtClean="0">
                <a:solidFill>
                  <a:prstClr val="black"/>
                </a:solidFill>
                <a:ea typeface="宋体" panose="02010600030101010101" pitchFamily="2" charset="-122"/>
              </a:rPr>
              <a:pPr defTabSz="914400">
                <a:defRPr/>
              </a:pPr>
              <a:t>9</a:t>
            </a:fld>
            <a:endParaRPr lang="zh-CN" altLang="en-US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900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409571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596" y="1938728"/>
            <a:ext cx="9147572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596" y="3602038"/>
            <a:ext cx="9147572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1124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BC03B-EE6B-C745-B3AC-EB9FF0E79FA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737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8310" y="365125"/>
            <a:ext cx="262992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527" y="365125"/>
            <a:ext cx="7737322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A41E1-BF01-B241-9EE1-1F73CC43D89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3891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409571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528" y="2493732"/>
            <a:ext cx="10519708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0784354"/>
      </p:ext>
    </p:extLst>
  </p:cSld>
  <p:clrMapOvr>
    <a:masterClrMapping/>
  </p:clrMapOvr>
  <p:transition advClick="0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816018"/>
      </p:ext>
    </p:extLst>
  </p:cSld>
  <p:clrMapOvr>
    <a:masterClrMapping/>
  </p:clrMapOvr>
  <p:transition advClick="0" advTm="8000">
    <p:fade thruBlk="1"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41806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7236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单击此处添加标题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736599" y="1498600"/>
            <a:ext cx="10731500" cy="4699000"/>
          </a:xfrm>
        </p:spPr>
        <p:txBody>
          <a:bodyPr/>
          <a:lstStyle>
            <a:lvl1pPr>
              <a:defRPr/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/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/>
            </a:lvl3pPr>
          </a:lstStyle>
          <a:p>
            <a:pPr lvl="0"/>
            <a:r>
              <a:rPr lang="zh-CN" altLang="en-US"/>
              <a:t>单击此处添加文本</a:t>
            </a:r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</a:pPr>
            <a:r>
              <a:rPr lang="zh-CN" altLang="en-US"/>
              <a:t>单击此处添加文本</a:t>
            </a:r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</a:pPr>
            <a:r>
              <a:rPr lang="zh-CN" altLang="en-US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11335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5531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75" y="2560899"/>
            <a:ext cx="10519708" cy="868102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2175" y="3567660"/>
            <a:ext cx="10519708" cy="2521993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1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3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A7930-AFE6-CD40-A036-E4BEDA75B452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5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363"/>
            <a:ext cx="12414336" cy="3916362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47018592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528" y="1825625"/>
            <a:ext cx="518362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611" y="1825625"/>
            <a:ext cx="5183624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3CB-B710-E743-9E27-1DEDC00631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7393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16" y="365128"/>
            <a:ext cx="1051970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118" y="1681163"/>
            <a:ext cx="51598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18" y="2505075"/>
            <a:ext cx="5159802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4611" y="1681163"/>
            <a:ext cx="51852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4611" y="2505075"/>
            <a:ext cx="518521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69ED-ED00-B342-A68B-309FB1368F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049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312-A71A-8D45-9B4E-117E310BEE8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0305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9C87A-B4C3-48DC-A22E-7B4F3806DC6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DD27-1945-40F6-A87C-DFED90E425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18" y="457200"/>
            <a:ext cx="39337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5213" y="987428"/>
            <a:ext cx="617461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18" y="2057400"/>
            <a:ext cx="39337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75BE6-3658-5347-80F7-07399D82D6A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4372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18" y="457200"/>
            <a:ext cx="393377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5213" y="987428"/>
            <a:ext cx="617461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118" y="2057400"/>
            <a:ext cx="393377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1930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0479-9AB6-9F4D-AE17-FA333494B73D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1655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528" y="1404079"/>
            <a:ext cx="10519708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527" y="6356353"/>
            <a:ext cx="274427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78" y="6356353"/>
            <a:ext cx="4116408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3964" y="6356353"/>
            <a:ext cx="274427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01580" y="444500"/>
            <a:ext cx="236948" cy="432000"/>
            <a:chOff x="629" y="592"/>
            <a:chExt cx="373" cy="468"/>
          </a:xfrm>
          <a:solidFill>
            <a:srgbClr val="1F8066"/>
          </a:solidFill>
        </p:grpSpPr>
        <p:sp>
          <p:nvSpPr>
            <p:cNvPr id="10" name="平行四边形 9"/>
            <p:cNvSpPr/>
            <p:nvPr>
              <p:custDataLst>
                <p:tags r:id="rId18"/>
              </p:custDataLst>
            </p:nvPr>
          </p:nvSpPr>
          <p:spPr>
            <a:xfrm>
              <a:off x="629" y="592"/>
              <a:ext cx="154" cy="468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1" name="平行四边形 10"/>
            <p:cNvSpPr/>
            <p:nvPr>
              <p:custDataLst>
                <p:tags r:id="rId19"/>
              </p:custDataLst>
            </p:nvPr>
          </p:nvSpPr>
          <p:spPr>
            <a:xfrm>
              <a:off x="848" y="592"/>
              <a:ext cx="154" cy="468"/>
            </a:xfrm>
            <a:prstGeom prst="parallelogram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charset="-122"/>
                <a:ea typeface="微软雅黑" charset="-122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9DAF6599-27BC-4C63-A18A-3CFE946DC994}"/>
              </a:ext>
            </a:extLst>
          </p:cNvPr>
          <p:cNvPicPr>
            <a:picLocks noChangeAspect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86100" y="470323"/>
            <a:ext cx="1678064" cy="37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7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hf hdr="0" ftr="0" dt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___.xlsx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package" Target="../embeddings/Microsoft_Excel____1.xlsx"/><Relationship Id="rId1" Type="http://schemas.openxmlformats.org/officeDocument/2006/relationships/slideLayout" Target="../slideLayouts/slideLayout16.xml"/><Relationship Id="rId6" Type="http://schemas.openxmlformats.org/officeDocument/2006/relationships/package" Target="../embeddings/Microsoft_Excel____3.xlsx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___2.xlsx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package" Target="../embeddings/Microsoft_Excel____4.xlsx"/><Relationship Id="rId1" Type="http://schemas.openxmlformats.org/officeDocument/2006/relationships/slideLayout" Target="../slideLayouts/slideLayout16.xml"/><Relationship Id="rId6" Type="http://schemas.openxmlformats.org/officeDocument/2006/relationships/package" Target="../embeddings/Microsoft_Excel____6.xlsx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___5.xlsx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4AD700E-5F2A-4D34-A82F-1B4DEE207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SparkLink Tutorial</a:t>
            </a:r>
            <a:br>
              <a:rPr lang="en-US" altLang="zh-CN" sz="3600" dirty="0"/>
            </a:br>
            <a:r>
              <a:rPr lang="en-US" altLang="zh-CN" sz="3600" dirty="0"/>
              <a:t>Synchronized Low-latency Broadband (SLB) 1.0bis</a:t>
            </a:r>
            <a:endParaRPr lang="zh-CN" altLang="en-US" sz="3600" dirty="0"/>
          </a:p>
        </p:txBody>
      </p:sp>
      <p:sp>
        <p:nvSpPr>
          <p:cNvPr id="8" name="副标题 7">
            <a:extLst>
              <a:ext uri="{FF2B5EF4-FFF2-40B4-BE49-F238E27FC236}">
                <a16:creationId xmlns:a16="http://schemas.microsoft.com/office/drawing/2014/main" id="{34B57F3F-60DD-4F67-9A22-B549535AFE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8763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fld id="{1BF065D3-F958-4D40-84CD-8C837B4EAB0C}" type="datetime1">
              <a:rPr lang="zh-CN" altLang="en-US" b="1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defTabSz="914400"/>
              <a:t>2025/1/15</a:t>
            </a:fld>
            <a:endParaRPr lang="zh-CN" altLang="en-US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487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41E663-728F-4EDA-8CF4-53C6C723C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814462"/>
                  </p:ext>
                </p:extLst>
              </p:nvPr>
            </p:nvGraphicFramePr>
            <p:xfrm>
              <a:off x="278188" y="4212720"/>
              <a:ext cx="11640386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794119">
                      <a:extLst>
                        <a:ext uri="{9D8B030D-6E8A-4147-A177-3AD203B41FA5}">
                          <a16:colId xmlns:a16="http://schemas.microsoft.com/office/drawing/2014/main" val="1698797895"/>
                        </a:ext>
                      </a:extLst>
                    </a:gridCol>
                    <a:gridCol w="847374">
                      <a:extLst>
                        <a:ext uri="{9D8B030D-6E8A-4147-A177-3AD203B41FA5}">
                          <a16:colId xmlns:a16="http://schemas.microsoft.com/office/drawing/2014/main" val="773601265"/>
                        </a:ext>
                      </a:extLst>
                    </a:gridCol>
                    <a:gridCol w="2125641">
                      <a:extLst>
                        <a:ext uri="{9D8B030D-6E8A-4147-A177-3AD203B41FA5}">
                          <a16:colId xmlns:a16="http://schemas.microsoft.com/office/drawing/2014/main" val="4190463798"/>
                        </a:ext>
                      </a:extLst>
                    </a:gridCol>
                    <a:gridCol w="2733095">
                      <a:extLst>
                        <a:ext uri="{9D8B030D-6E8A-4147-A177-3AD203B41FA5}">
                          <a16:colId xmlns:a16="http://schemas.microsoft.com/office/drawing/2014/main" val="1034065984"/>
                        </a:ext>
                      </a:extLst>
                    </a:gridCol>
                    <a:gridCol w="1134942">
                      <a:extLst>
                        <a:ext uri="{9D8B030D-6E8A-4147-A177-3AD203B41FA5}">
                          <a16:colId xmlns:a16="http://schemas.microsoft.com/office/drawing/2014/main" val="3764574119"/>
                        </a:ext>
                      </a:extLst>
                    </a:gridCol>
                    <a:gridCol w="4005215">
                      <a:extLst>
                        <a:ext uri="{9D8B030D-6E8A-4147-A177-3AD203B41FA5}">
                          <a16:colId xmlns:a16="http://schemas.microsoft.com/office/drawing/2014/main" val="2461747765"/>
                        </a:ext>
                      </a:extLst>
                    </a:gridCol>
                  </a:tblGrid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CH-BW0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GB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No. of Sub-carrier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Null Sub-carrier index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No. of </a:t>
                          </a:r>
                          <a:r>
                            <a:rPr lang="en-US" altLang="zh-CN" sz="1400" b="1" kern="1200" dirty="0" err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ScG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Center sub-carrier frequency</a:t>
                          </a:r>
                          <a:r>
                            <a:rPr lang="zh-CN" altLang="en-US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MHz</a:t>
                          </a: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𝑠𝑡𝑎𝑟𝑡</m:t>
                                  </m:r>
                                </m:sub>
                              </m:s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xxxx</m:t>
                              </m:r>
                            </m:oMath>
                          </a14:m>
                          <a:r>
                            <a:rPr lang="zh-CN" altLang="en-US" sz="1400" b="1" i="0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MHz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56687677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微软雅黑"/>
                                    <a:cs typeface="Times New Roman" panose="02020603050405020304" pitchFamily="18" charset="0"/>
                                  </a:rPr>
                                  <m:t>161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+5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kumimoji="0" lang="en-US" altLang="zh-CN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𝐶𝐻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2.800−1.200+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39.840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79.680</m:t>
                                </m:r>
                              </m:oMath>
                            </m:oMathPara>
                          </a14:m>
                          <a:endParaRPr lang="en-US" altLang="zh-CN" sz="1400" b="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=0,1,2,3,...,19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150436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160MHz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161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+5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kumimoji="0" lang="en-US" altLang="zh-CN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𝐶𝐻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#161+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#162+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#163+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#164+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#165+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2.800−1.200+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39.840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79.680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=0,1,2,3,...,18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897673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2.800−1.200+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39.840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79.680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=0,1,2,3,...,16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382307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2.800−1.200+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39.840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79.680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=0,1,2,3,...,12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46178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2.800−1.200+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39.840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79.680</m:t>
                                </m:r>
                              </m:oMath>
                            </m:oMathPara>
                          </a14:m>
                          <a:endParaRPr lang="en-US" altLang="zh-CN" sz="1400" b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=0,1,2,3,...,10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607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41E663-728F-4EDA-8CF4-53C6C723C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6814462"/>
                  </p:ext>
                </p:extLst>
              </p:nvPr>
            </p:nvGraphicFramePr>
            <p:xfrm>
              <a:off x="278188" y="4212720"/>
              <a:ext cx="11640386" cy="2560320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794119">
                      <a:extLst>
                        <a:ext uri="{9D8B030D-6E8A-4147-A177-3AD203B41FA5}">
                          <a16:colId xmlns:a16="http://schemas.microsoft.com/office/drawing/2014/main" val="1698797895"/>
                        </a:ext>
                      </a:extLst>
                    </a:gridCol>
                    <a:gridCol w="847374">
                      <a:extLst>
                        <a:ext uri="{9D8B030D-6E8A-4147-A177-3AD203B41FA5}">
                          <a16:colId xmlns:a16="http://schemas.microsoft.com/office/drawing/2014/main" val="773601265"/>
                        </a:ext>
                      </a:extLst>
                    </a:gridCol>
                    <a:gridCol w="2125641">
                      <a:extLst>
                        <a:ext uri="{9D8B030D-6E8A-4147-A177-3AD203B41FA5}">
                          <a16:colId xmlns:a16="http://schemas.microsoft.com/office/drawing/2014/main" val="4190463798"/>
                        </a:ext>
                      </a:extLst>
                    </a:gridCol>
                    <a:gridCol w="2733095">
                      <a:extLst>
                        <a:ext uri="{9D8B030D-6E8A-4147-A177-3AD203B41FA5}">
                          <a16:colId xmlns:a16="http://schemas.microsoft.com/office/drawing/2014/main" val="1034065984"/>
                        </a:ext>
                      </a:extLst>
                    </a:gridCol>
                    <a:gridCol w="1134942">
                      <a:extLst>
                        <a:ext uri="{9D8B030D-6E8A-4147-A177-3AD203B41FA5}">
                          <a16:colId xmlns:a16="http://schemas.microsoft.com/office/drawing/2014/main" val="3764574119"/>
                        </a:ext>
                      </a:extLst>
                    </a:gridCol>
                    <a:gridCol w="4005215">
                      <a:extLst>
                        <a:ext uri="{9D8B030D-6E8A-4147-A177-3AD203B41FA5}">
                          <a16:colId xmlns:a16="http://schemas.microsoft.com/office/drawing/2014/main" val="246174776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CH-BW0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GB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No. of Sub-carrier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Null Sub-carrier index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No. of </a:t>
                          </a:r>
                          <a:r>
                            <a:rPr lang="en-US" altLang="zh-CN" sz="1400" b="1" kern="1200" dirty="0" err="1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ScG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14286" r="-152" b="-5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68767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69" t="-114286" r="-1370769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64" t="-114286" r="-370774" b="-42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114286" r="-152" b="-42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15043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69" t="-211268" r="-1370769" b="-3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160MHz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364" t="-53381" r="-370774" b="-6050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37862" t="-53381" r="-188196" b="-60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211268" r="-152" b="-3197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897673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69" t="-315714" r="-1370769" b="-2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320MHz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315714" r="-152" b="-22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38230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69" t="-415714" r="-1370769" b="-1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640MHz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415714" r="-152" b="-12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46178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69" t="-515714" r="-1370769" b="-2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90578" t="-515714" r="-152" b="-2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607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C86AB9A5-AED6-49C3-ADB1-3AC984BCE879}"/>
              </a:ext>
            </a:extLst>
          </p:cNvPr>
          <p:cNvSpPr txBox="1"/>
          <p:nvPr/>
        </p:nvSpPr>
        <p:spPr>
          <a:xfrm>
            <a:off x="4865511" y="3854222"/>
            <a:ext cx="2900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B1B18"/>
                </a:solidFill>
              </a:rPr>
              <a:t>Sub-Carrier Sparce</a:t>
            </a:r>
            <a:r>
              <a:rPr lang="zh-CN" altLang="en-US" b="1" dirty="0">
                <a:solidFill>
                  <a:srgbClr val="1B1B18"/>
                </a:solidFill>
              </a:rPr>
              <a:t>：</a:t>
            </a:r>
            <a:r>
              <a:rPr lang="en-US" altLang="zh-CN" b="1" dirty="0">
                <a:solidFill>
                  <a:srgbClr val="1B1B18"/>
                </a:solidFill>
              </a:rPr>
              <a:t>480KHz</a:t>
            </a:r>
            <a:endParaRPr lang="zh-CN" altLang="en-US" b="1" dirty="0">
              <a:solidFill>
                <a:srgbClr val="1B1B18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C3A79B0-62A9-4DBD-BA61-E366440D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83882"/>
              </p:ext>
            </p:extLst>
          </p:nvPr>
        </p:nvGraphicFramePr>
        <p:xfrm>
          <a:off x="241825" y="1081655"/>
          <a:ext cx="5806605" cy="2834640"/>
        </p:xfrm>
        <a:graphic>
          <a:graphicData uri="http://schemas.openxmlformats.org/drawingml/2006/table">
            <a:tbl>
              <a:tblPr firstRow="1" bandRow="1"/>
              <a:tblGrid>
                <a:gridCol w="223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6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Parameters</a:t>
                      </a:r>
                      <a:endParaRPr lang="zh-CN" altLang="en-US" sz="1100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B5C5">
                        <a:lumMod val="20000"/>
                        <a:lumOff val="8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100" b="1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Indicator</a:t>
                      </a:r>
                      <a:endParaRPr lang="zh-CN" altLang="en-US" sz="11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B5C5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Tx BW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-10dB BW</a:t>
                      </a:r>
                      <a:r>
                        <a:rPr lang="zh-CN" altLang="en-US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&gt;= 500MHz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Frequency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7163 ~ 8812MHz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5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949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Equivalent Isotropic Radiated Power Spectral Density limits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&lt;= -41dBm/MHz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569">
                <a:tc row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94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Out-of-band transmit power limit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Frequency Scope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Limit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e.i.r.p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en-US" altLang="zh-CN" sz="11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dBm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/MHz )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3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5.925-7.125 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7.125 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-70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7.125-7.163 GHz 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-51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8.812-9 GHz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-51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8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l" defTabSz="1187798" rtl="0" eaLnBrk="1" latinLnBrk="0" hangingPunct="1"/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9-10.6 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include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 GHz</a:t>
                      </a:r>
                      <a:r>
                        <a:rPr lang="zh-CN" altLang="en-US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 </a:t>
                      </a: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-65</a:t>
                      </a:r>
                      <a:endParaRPr lang="zh-CN" altLang="en-US" sz="11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1D1D1A"/>
                      </a:solidFill>
                    </a:lnL>
                    <a:lnR w="12700" cmpd="sng">
                      <a:solidFill>
                        <a:srgbClr val="1D1D1A"/>
                      </a:solidFill>
                    </a:lnR>
                    <a:lnT w="12700" cmpd="sng">
                      <a:solidFill>
                        <a:srgbClr val="1D1D1A"/>
                      </a:solidFill>
                    </a:lnT>
                    <a:lnB w="12700" cmpd="sng">
                      <a:solidFill>
                        <a:srgbClr val="1D1D1A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6" name="组合 45">
            <a:extLst>
              <a:ext uri="{FF2B5EF4-FFF2-40B4-BE49-F238E27FC236}">
                <a16:creationId xmlns:a16="http://schemas.microsoft.com/office/drawing/2014/main" id="{6841B813-DF2F-46D3-87DB-0F5AD04911CA}"/>
              </a:ext>
            </a:extLst>
          </p:cNvPr>
          <p:cNvGrpSpPr/>
          <p:nvPr/>
        </p:nvGrpSpPr>
        <p:grpSpPr>
          <a:xfrm>
            <a:off x="6286428" y="1153173"/>
            <a:ext cx="4997735" cy="2387887"/>
            <a:chOff x="475248" y="3638089"/>
            <a:chExt cx="4997735" cy="2387887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4680830-748C-4D08-AF36-C436E245139A}"/>
                </a:ext>
              </a:extLst>
            </p:cNvPr>
            <p:cNvCxnSpPr>
              <a:cxnSpLocks/>
            </p:cNvCxnSpPr>
            <p:nvPr/>
          </p:nvCxnSpPr>
          <p:spPr>
            <a:xfrm>
              <a:off x="475248" y="5618203"/>
              <a:ext cx="460907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1FB2729-9359-4E44-8A08-99822A87F2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1890" y="3653478"/>
              <a:ext cx="0" cy="2372498"/>
            </a:xfrm>
            <a:prstGeom prst="straightConnector1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0760E9E-EFD8-406B-A20F-8B06F6E21D83}"/>
                </a:ext>
              </a:extLst>
            </p:cNvPr>
            <p:cNvCxnSpPr>
              <a:cxnSpLocks/>
            </p:cNvCxnSpPr>
            <p:nvPr/>
          </p:nvCxnSpPr>
          <p:spPr>
            <a:xfrm>
              <a:off x="2193614" y="4079787"/>
              <a:ext cx="876553" cy="0"/>
            </a:xfrm>
            <a:prstGeom prst="line">
              <a:avLst/>
            </a:prstGeom>
            <a:noFill/>
            <a:ln w="6350" cap="flat" cmpd="sng" algn="ctr">
              <a:solidFill>
                <a:srgbClr val="E9002F"/>
              </a:solidFill>
              <a:prstDash val="solid"/>
              <a:miter lim="800000"/>
            </a:ln>
            <a:effectLst/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3179C36-A890-4B4E-8B15-3EA54EEC6DB5}"/>
                </a:ext>
              </a:extLst>
            </p:cNvPr>
            <p:cNvCxnSpPr>
              <a:cxnSpLocks/>
            </p:cNvCxnSpPr>
            <p:nvPr/>
          </p:nvCxnSpPr>
          <p:spPr>
            <a:xfrm>
              <a:off x="2193614" y="4079787"/>
              <a:ext cx="0" cy="1538416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64E0698-3517-4AF8-AFD7-5A29A002F2E7}"/>
                </a:ext>
              </a:extLst>
            </p:cNvPr>
            <p:cNvSpPr txBox="1"/>
            <p:nvPr/>
          </p:nvSpPr>
          <p:spPr>
            <a:xfrm>
              <a:off x="2108096" y="5679642"/>
              <a:ext cx="3013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7163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C3DDBE8-D7E5-48EC-88C0-9B85A9AE27C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167" y="4079787"/>
              <a:ext cx="0" cy="1538416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9F02E84-6997-48B0-835E-00B1D2A98279}"/>
                </a:ext>
              </a:extLst>
            </p:cNvPr>
            <p:cNvSpPr txBox="1"/>
            <p:nvPr/>
          </p:nvSpPr>
          <p:spPr>
            <a:xfrm>
              <a:off x="2919484" y="5679642"/>
              <a:ext cx="3013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8812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D3CFB1A-77C9-4B83-ACA1-2312B45E9AFB}"/>
                </a:ext>
              </a:extLst>
            </p:cNvPr>
            <p:cNvCxnSpPr>
              <a:cxnSpLocks/>
            </p:cNvCxnSpPr>
            <p:nvPr/>
          </p:nvCxnSpPr>
          <p:spPr>
            <a:xfrm>
              <a:off x="1927167" y="4368116"/>
              <a:ext cx="266447" cy="0"/>
            </a:xfrm>
            <a:prstGeom prst="line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20E6FB53-5252-48FA-8FEC-95C4E9800BD5}"/>
                </a:ext>
              </a:extLst>
            </p:cNvPr>
            <p:cNvCxnSpPr>
              <a:cxnSpLocks/>
            </p:cNvCxnSpPr>
            <p:nvPr/>
          </p:nvCxnSpPr>
          <p:spPr>
            <a:xfrm>
              <a:off x="1247545" y="4983892"/>
              <a:ext cx="679622" cy="0"/>
            </a:xfrm>
            <a:prstGeom prst="line">
              <a:avLst/>
            </a:prstGeom>
            <a:noFill/>
            <a:ln w="635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972F42D-A40A-4765-9A58-8CBDB09BF81A}"/>
                </a:ext>
              </a:extLst>
            </p:cNvPr>
            <p:cNvCxnSpPr>
              <a:cxnSpLocks/>
            </p:cNvCxnSpPr>
            <p:nvPr/>
          </p:nvCxnSpPr>
          <p:spPr>
            <a:xfrm>
              <a:off x="3070167" y="4368115"/>
              <a:ext cx="451021" cy="0"/>
            </a:xfrm>
            <a:prstGeom prst="line">
              <a:avLst/>
            </a:prstGeom>
            <a:noFill/>
            <a:ln w="635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C57CD2F-F783-4E1F-ABCA-5BFA2A113B67}"/>
                </a:ext>
              </a:extLst>
            </p:cNvPr>
            <p:cNvCxnSpPr>
              <a:cxnSpLocks/>
            </p:cNvCxnSpPr>
            <p:nvPr/>
          </p:nvCxnSpPr>
          <p:spPr>
            <a:xfrm>
              <a:off x="1927167" y="4368116"/>
              <a:ext cx="0" cy="1250087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CF213FB5-4459-4BF1-BD5F-33AECF9EF104}"/>
                </a:ext>
              </a:extLst>
            </p:cNvPr>
            <p:cNvCxnSpPr>
              <a:cxnSpLocks/>
            </p:cNvCxnSpPr>
            <p:nvPr/>
          </p:nvCxnSpPr>
          <p:spPr>
            <a:xfrm>
              <a:off x="3521188" y="4897267"/>
              <a:ext cx="856437" cy="0"/>
            </a:xfrm>
            <a:prstGeom prst="line">
              <a:avLst/>
            </a:prstGeom>
            <a:noFill/>
            <a:ln w="635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8ADC849-110B-46B4-871C-CC33FC5150F0}"/>
                </a:ext>
              </a:extLst>
            </p:cNvPr>
            <p:cNvCxnSpPr>
              <a:cxnSpLocks/>
            </p:cNvCxnSpPr>
            <p:nvPr/>
          </p:nvCxnSpPr>
          <p:spPr>
            <a:xfrm>
              <a:off x="3521234" y="4368116"/>
              <a:ext cx="0" cy="1250086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54D1574-4FA2-43B9-9A08-A67F70CA3EE2}"/>
                </a:ext>
              </a:extLst>
            </p:cNvPr>
            <p:cNvCxnSpPr>
              <a:cxnSpLocks/>
            </p:cNvCxnSpPr>
            <p:nvPr/>
          </p:nvCxnSpPr>
          <p:spPr>
            <a:xfrm>
              <a:off x="1247545" y="4983892"/>
              <a:ext cx="0" cy="636371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4BE48BE5-A488-4DF0-B80A-A1599C59D462}"/>
                </a:ext>
              </a:extLst>
            </p:cNvPr>
            <p:cNvCxnSpPr>
              <a:cxnSpLocks/>
            </p:cNvCxnSpPr>
            <p:nvPr/>
          </p:nvCxnSpPr>
          <p:spPr>
            <a:xfrm>
              <a:off x="4377625" y="4916216"/>
              <a:ext cx="0" cy="704047"/>
            </a:xfrm>
            <a:prstGeom prst="line">
              <a:avLst/>
            </a:prstGeom>
            <a:noFill/>
            <a:ln w="9525" cap="flat" cmpd="sng" algn="ctr">
              <a:solidFill>
                <a:srgbClr val="1D1D1A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4F39801-6588-4EE6-9910-AFFDD8AE39F6}"/>
                </a:ext>
              </a:extLst>
            </p:cNvPr>
            <p:cNvSpPr txBox="1"/>
            <p:nvPr/>
          </p:nvSpPr>
          <p:spPr>
            <a:xfrm>
              <a:off x="1689033" y="5679642"/>
              <a:ext cx="3013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7125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74A110A-9DC1-45F3-B28B-64E7B8A10EA3}"/>
                </a:ext>
              </a:extLst>
            </p:cNvPr>
            <p:cNvSpPr txBox="1"/>
            <p:nvPr/>
          </p:nvSpPr>
          <p:spPr>
            <a:xfrm>
              <a:off x="3366238" y="5679642"/>
              <a:ext cx="3013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9000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5BDFED53-4E49-4463-A54B-773B6E25411A}"/>
                </a:ext>
              </a:extLst>
            </p:cNvPr>
            <p:cNvSpPr txBox="1"/>
            <p:nvPr/>
          </p:nvSpPr>
          <p:spPr>
            <a:xfrm>
              <a:off x="4210766" y="5679642"/>
              <a:ext cx="37670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10600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ABA08014-BC98-4E70-AB0D-C10163CA9454}"/>
                </a:ext>
              </a:extLst>
            </p:cNvPr>
            <p:cNvSpPr txBox="1"/>
            <p:nvPr/>
          </p:nvSpPr>
          <p:spPr>
            <a:xfrm>
              <a:off x="5023679" y="5684219"/>
              <a:ext cx="28693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MHz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40D16E79-66AB-4555-8BE1-8BA683333288}"/>
                </a:ext>
              </a:extLst>
            </p:cNvPr>
            <p:cNvSpPr txBox="1"/>
            <p:nvPr/>
          </p:nvSpPr>
          <p:spPr>
            <a:xfrm>
              <a:off x="1970963" y="3755199"/>
              <a:ext cx="623569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dBm/MHz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CD756D70-409F-45F7-81F6-4B86837F5AED}"/>
                </a:ext>
              </a:extLst>
            </p:cNvPr>
            <p:cNvSpPr txBox="1"/>
            <p:nvPr/>
          </p:nvSpPr>
          <p:spPr>
            <a:xfrm>
              <a:off x="1102334" y="5679642"/>
              <a:ext cx="30136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5925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F500E40-2C02-48DA-9BFC-FB42A615C1F2}"/>
                </a:ext>
              </a:extLst>
            </p:cNvPr>
            <p:cNvSpPr txBox="1"/>
            <p:nvPr/>
          </p:nvSpPr>
          <p:spPr>
            <a:xfrm>
              <a:off x="3185930" y="3993119"/>
              <a:ext cx="20678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-41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9E4022D-0B96-4A77-92E5-635EC50F2C7C}"/>
                </a:ext>
              </a:extLst>
            </p:cNvPr>
            <p:cNvSpPr txBox="1"/>
            <p:nvPr/>
          </p:nvSpPr>
          <p:spPr>
            <a:xfrm>
              <a:off x="3620502" y="4291172"/>
              <a:ext cx="2067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-51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A58736C4-D5A8-4F1B-85C9-35A7082EE64D}"/>
                </a:ext>
              </a:extLst>
            </p:cNvPr>
            <p:cNvSpPr txBox="1"/>
            <p:nvPr/>
          </p:nvSpPr>
          <p:spPr>
            <a:xfrm>
              <a:off x="4434696" y="4809146"/>
              <a:ext cx="206788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-65</a:t>
              </a:r>
              <a:endPara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E4408E87-D2E3-4BB2-A416-89B29A7D6056}"/>
                </a:ext>
              </a:extLst>
            </p:cNvPr>
            <p:cNvSpPr/>
            <p:nvPr/>
          </p:nvSpPr>
          <p:spPr>
            <a:xfrm>
              <a:off x="2322804" y="4141226"/>
              <a:ext cx="615397" cy="1405178"/>
            </a:xfrm>
            <a:prstGeom prst="rect">
              <a:avLst/>
            </a:prstGeom>
            <a:pattFill prst="wdUpDiag">
              <a:fgClr>
                <a:srgbClr val="E9002F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9FBFE30E-6E67-45B6-8C27-9D90DAB91F65}"/>
                </a:ext>
              </a:extLst>
            </p:cNvPr>
            <p:cNvSpPr/>
            <p:nvPr/>
          </p:nvSpPr>
          <p:spPr>
            <a:xfrm>
              <a:off x="3160876" y="4462711"/>
              <a:ext cx="270384" cy="1042361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302B866-E743-4F07-9241-88AC162DA00F}"/>
                </a:ext>
              </a:extLst>
            </p:cNvPr>
            <p:cNvSpPr/>
            <p:nvPr/>
          </p:nvSpPr>
          <p:spPr>
            <a:xfrm>
              <a:off x="1971266" y="4473282"/>
              <a:ext cx="204123" cy="1048335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1A39A4B-268E-4CC0-AA28-D747FEC7D370}"/>
                </a:ext>
              </a:extLst>
            </p:cNvPr>
            <p:cNvSpPr/>
            <p:nvPr/>
          </p:nvSpPr>
          <p:spPr>
            <a:xfrm>
              <a:off x="1328574" y="5103891"/>
              <a:ext cx="514183" cy="396371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2D36CCC-B043-4772-95A6-967488BD3BF8}"/>
                </a:ext>
              </a:extLst>
            </p:cNvPr>
            <p:cNvSpPr/>
            <p:nvPr/>
          </p:nvSpPr>
          <p:spPr>
            <a:xfrm>
              <a:off x="3661560" y="5103891"/>
              <a:ext cx="611170" cy="396371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1EB420F-8CCC-4AA0-837B-F6556D3111E7}"/>
                </a:ext>
              </a:extLst>
            </p:cNvPr>
            <p:cNvSpPr/>
            <p:nvPr/>
          </p:nvSpPr>
          <p:spPr>
            <a:xfrm>
              <a:off x="4321809" y="3653478"/>
              <a:ext cx="450155" cy="153888"/>
            </a:xfrm>
            <a:prstGeom prst="rect">
              <a:avLst/>
            </a:prstGeom>
            <a:pattFill prst="wdUpDiag">
              <a:fgClr>
                <a:srgbClr val="E9002F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A0C73B-4D07-41AA-90D1-CC059FEB1E6D}"/>
                </a:ext>
              </a:extLst>
            </p:cNvPr>
            <p:cNvSpPr txBox="1"/>
            <p:nvPr/>
          </p:nvSpPr>
          <p:spPr>
            <a:xfrm>
              <a:off x="4869790" y="3638089"/>
              <a:ext cx="47929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In-band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E2CDD03-BB15-48A8-AFE4-467AF3C60132}"/>
                </a:ext>
              </a:extLst>
            </p:cNvPr>
            <p:cNvSpPr/>
            <p:nvPr/>
          </p:nvSpPr>
          <p:spPr>
            <a:xfrm>
              <a:off x="4330287" y="3916175"/>
              <a:ext cx="450155" cy="153888"/>
            </a:xfrm>
            <a:prstGeom prst="rect">
              <a:avLst/>
            </a:prstGeom>
            <a:pattFill prst="wdUpDiag">
              <a:fgClr>
                <a:srgbClr val="00B0F0"/>
              </a:fgClr>
              <a:bgClr>
                <a:srgbClr val="FFFFFF"/>
              </a:bgClr>
            </a:patt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E79FB2D5-80A6-4353-B712-F44ED4B8535F}"/>
                </a:ext>
              </a:extLst>
            </p:cNvPr>
            <p:cNvSpPr txBox="1"/>
            <p:nvPr/>
          </p:nvSpPr>
          <p:spPr>
            <a:xfrm>
              <a:off x="4878268" y="3900786"/>
              <a:ext cx="5947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Out-band</a:t>
              </a:r>
              <a:endPara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A58736C4-D5A8-4F1B-85C9-35A7082EE64D}"/>
              </a:ext>
            </a:extLst>
          </p:cNvPr>
          <p:cNvSpPr txBox="1"/>
          <p:nvPr/>
        </p:nvSpPr>
        <p:spPr>
          <a:xfrm>
            <a:off x="6839387" y="2351667"/>
            <a:ext cx="2067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-70</a:t>
            </a:r>
            <a:endParaRPr kumimoji="1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EB4B13-40E4-408B-A8F2-1C2568A1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zh-CN" sz="2400" dirty="0"/>
              <a:t>SLB 1.0 bis</a:t>
            </a:r>
            <a:r>
              <a:rPr lang="zh-CN" altLang="en-GB" sz="2400" dirty="0"/>
              <a:t>：</a:t>
            </a:r>
            <a:r>
              <a:rPr lang="en-GB" altLang="zh-CN" sz="2400" dirty="0"/>
              <a:t>80/160/320/640/800MHz @ 7163-8812MHz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7024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6356410" y="3641686"/>
            <a:ext cx="5704214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b="1" dirty="0">
                <a:solidFill>
                  <a:srgbClr val="1D1D1A"/>
                </a:solidFill>
              </a:rPr>
              <a:t>Description</a:t>
            </a:r>
            <a:r>
              <a:rPr lang="zh-CN" altLang="en-US" sz="1400" b="1" dirty="0">
                <a:solidFill>
                  <a:srgbClr val="1D1D1A"/>
                </a:solidFill>
              </a:rPr>
              <a:t>：</a:t>
            </a:r>
            <a:endParaRPr lang="en-US" altLang="zh-CN" sz="1400" b="1" dirty="0">
              <a:solidFill>
                <a:srgbClr val="1D1D1A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FTS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after STS (To avoid AGC </a:t>
            </a:r>
            <a:r>
              <a:rPr lang="en-GB" altLang="zh-CN" sz="1200" dirty="0">
                <a:solidFill>
                  <a:srgbClr val="1D1D1A"/>
                </a:solidFill>
              </a:rPr>
              <a:t>Adjustment time window</a:t>
            </a:r>
            <a:r>
              <a:rPr lang="en-US" altLang="zh-CN" sz="1200" dirty="0">
                <a:solidFill>
                  <a:srgbClr val="1D1D1A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FTS &amp; STS uses ZC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Seq, BW = 20MHz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STS mapping Sub-carrier space 960kHz, FTS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mapping Sub-carrier space 120kHz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STS ZC number: 20</a:t>
            </a:r>
            <a:r>
              <a:rPr lang="zh-CN" altLang="en-US" sz="1200" dirty="0">
                <a:solidFill>
                  <a:srgbClr val="1D1D1A"/>
                </a:solidFill>
              </a:rPr>
              <a:t>，</a:t>
            </a:r>
            <a:r>
              <a:rPr lang="en-US" altLang="zh-CN" sz="1200" dirty="0">
                <a:solidFill>
                  <a:srgbClr val="1D1D1A"/>
                </a:solidFill>
              </a:rPr>
              <a:t>FTS ZC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number: 2</a:t>
            </a:r>
          </a:p>
          <a:p>
            <a:pPr marL="742990" lvl="1" indent="-285750">
              <a:buFont typeface="Wingdings" panose="05000000000000000000" pitchFamily="2" charset="2"/>
              <a:buChar char="ü"/>
            </a:pPr>
            <a:r>
              <a:rPr lang="en-US" altLang="zh-CN" sz="1200" dirty="0"/>
              <a:t>Indicate CP by STS Seq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Sync Block period</a:t>
            </a:r>
            <a:r>
              <a:rPr lang="zh-CN" altLang="en-US" sz="1200" dirty="0">
                <a:solidFill>
                  <a:srgbClr val="1D1D1A"/>
                </a:solidFill>
              </a:rPr>
              <a:t>，</a:t>
            </a:r>
            <a:r>
              <a:rPr lang="en-US" altLang="zh-CN" sz="1200" dirty="0">
                <a:solidFill>
                  <a:srgbClr val="1D1D1A"/>
                </a:solidFill>
              </a:rPr>
              <a:t>PBCH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Period</a:t>
            </a:r>
          </a:p>
          <a:p>
            <a:pPr marL="742990" lvl="1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Scheduled Sending: [1/2/4/8] </a:t>
            </a:r>
            <a:r>
              <a:rPr lang="en-US" altLang="zh-CN" sz="1200" dirty="0" err="1">
                <a:solidFill>
                  <a:srgbClr val="1D1D1A"/>
                </a:solidFill>
              </a:rPr>
              <a:t>ms</a:t>
            </a:r>
            <a:r>
              <a:rPr lang="en-US" altLang="zh-CN" sz="1200" dirty="0">
                <a:solidFill>
                  <a:srgbClr val="1D1D1A"/>
                </a:solidFill>
              </a:rPr>
              <a:t>, PBCH</a:t>
            </a:r>
            <a:r>
              <a:rPr lang="zh-CN" altLang="en-US" sz="1200" dirty="0">
                <a:solidFill>
                  <a:srgbClr val="1D1D1A"/>
                </a:solidFill>
              </a:rPr>
              <a:t>  </a:t>
            </a:r>
            <a:r>
              <a:rPr lang="en-US" altLang="zh-CN" sz="1200" dirty="0">
                <a:solidFill>
                  <a:srgbClr val="1D1D1A"/>
                </a:solidFill>
              </a:rPr>
              <a:t>Period = 8ms</a:t>
            </a:r>
          </a:p>
          <a:p>
            <a:pPr marL="742990" lvl="1" indent="-285750">
              <a:buFont typeface="Wingdings" panose="05000000000000000000" pitchFamily="2" charset="2"/>
              <a:buChar char="ü"/>
            </a:pPr>
            <a:r>
              <a:rPr lang="en-GB" altLang="zh-CN" sz="1200" dirty="0"/>
              <a:t>Contention-Based</a:t>
            </a:r>
            <a:r>
              <a:rPr lang="en-US" altLang="zh-CN" sz="1200" dirty="0">
                <a:solidFill>
                  <a:srgbClr val="1D1D1A"/>
                </a:solidFill>
              </a:rPr>
              <a:t> Sending: Send Sync Block and PBCH in the first frame of each COT. Then, send Sync Block per [1/2/4/8]</a:t>
            </a:r>
            <a:r>
              <a:rPr lang="en-US" altLang="zh-CN" sz="1200" dirty="0" err="1">
                <a:solidFill>
                  <a:srgbClr val="1D1D1A"/>
                </a:solidFill>
              </a:rPr>
              <a:t>ms</a:t>
            </a:r>
            <a:r>
              <a:rPr lang="en-US" altLang="zh-CN" sz="1200" dirty="0">
                <a:solidFill>
                  <a:srgbClr val="1D1D1A"/>
                </a:solidFill>
              </a:rPr>
              <a:t>, and PBCH per 8ms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200" dirty="0">
                <a:solidFill>
                  <a:srgbClr val="1D1D1A"/>
                </a:solidFill>
              </a:rPr>
              <a:t>Content of Sync Block: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</a:rPr>
              <a:t>Format Indicator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</a:rPr>
              <a:t>G Node Indicator:</a:t>
            </a:r>
            <a:r>
              <a:rPr lang="zh-CN" altLang="en-US" sz="1200" dirty="0">
                <a:solidFill>
                  <a:srgbClr val="1D1D1A"/>
                </a:solidFill>
              </a:rPr>
              <a:t> </a:t>
            </a:r>
            <a:r>
              <a:rPr lang="en-US" altLang="zh-CN" sz="1200" dirty="0">
                <a:solidFill>
                  <a:srgbClr val="1D1D1A"/>
                </a:solidFill>
              </a:rPr>
              <a:t>24bit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</a:rPr>
              <a:t>G Node Multi-domains Sync Capability Indicator: 8bit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</a:rPr>
              <a:t>Sync Block Period: 2bit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D1D1A"/>
                </a:solidFill>
              </a:rPr>
              <a:t>Others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1117920" y="3337365"/>
                <a:ext cx="4871425" cy="890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  <m:d>
                        <m:dPr>
                          <m:ctrlP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1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1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zh-CN" altLang="en-US" sz="14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4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zh-CN" altLang="en-US" sz="14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zh-CN" altLang="en-US" sz="1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zh-CN" altLang="en-US" sz="1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zh-CN" sz="1400" smtClean="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8</m:t>
                                                </m:r>
                                              </m:den>
                                            </m:f>
                                            <m:d>
                                              <m:dPr>
                                                <m:ctrlPr>
                                                  <a:rPr lang="zh-CN" altLang="en-US" sz="14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zh-CN" altLang="en-US" sz="14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zh-CN" altLang="en-US" sz="1400" i="1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𝑛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zh-CN" sz="1400" smtClean="0">
                                                        <a:solidFill>
                                                          <a:prstClr val="black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8</m:t>
                                                    </m:r>
                                                  </m:den>
                                                </m:f>
                                                <m:r>
                                                  <a:rPr lang="zh-CN" altLang="en-US" sz="14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zh-CN" altLang="en-US" sz="140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zh-CN" alt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altLang="zh-CN" sz="14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zh-CN" alt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1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0                           , </m:t>
                                </m:r>
                                <m:r>
                                  <a:rPr lang="zh-CN" altLang="en-US" sz="1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4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others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20" y="3337365"/>
                <a:ext cx="4871425" cy="890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1101997" y="4174696"/>
                <a:ext cx="4700733" cy="11701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sub>
                      </m:sSub>
                      <m:d>
                        <m:dPr>
                          <m:ctrlP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12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zh-CN" altLang="en-US" sz="12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zh-CN" sz="120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=0,1,…,</m:t>
                                </m:r>
                                <m:r>
                                  <a:rPr lang="en-US" altLang="zh-CN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0                           , </m:t>
                                </m:r>
                                <m:r>
                                  <a:rPr lang="zh-CN" alt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zh-CN" alt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zh-CN" altLang="en-US" sz="12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zh-CN" alt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2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12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zh-CN" altLang="en-US" sz="1200" i="1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𝑢𝑛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en-US" sz="12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zh-CN" altLang="en-US" sz="1200" i="1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zh-CN" altLang="en-US" sz="1200">
                                                    <a:solidFill>
                                                      <a:prstClr val="black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zh-CN" sz="1200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zh-CN" sz="1200" i="1" smtClean="0">
                                                <a:solidFill>
                                                  <a:prstClr val="black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61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2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81</m:t>
                                </m:r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20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82</m:t>
                                </m:r>
                                <m:r>
                                  <a:rPr lang="zh-CN" altLang="en-US" sz="12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12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160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997" y="4174696"/>
                <a:ext cx="4700733" cy="11701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F1BAE5F1-1B14-42A5-AFC0-683203E63AC1}"/>
              </a:ext>
            </a:extLst>
          </p:cNvPr>
          <p:cNvSpPr txBox="1"/>
          <p:nvPr/>
        </p:nvSpPr>
        <p:spPr>
          <a:xfrm>
            <a:off x="2142215" y="981196"/>
            <a:ext cx="456539" cy="369332"/>
          </a:xfrm>
          <a:prstGeom prst="rect">
            <a:avLst/>
          </a:prstGeom>
          <a:solidFill>
            <a:srgbClr val="7030A0"/>
          </a:solidFill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srgbClr val="1B1B18"/>
                </a:solidFill>
              </a:rPr>
              <a:t>0</a:t>
            </a:r>
            <a:endParaRPr lang="zh-CN" altLang="en-US" kern="0" dirty="0">
              <a:solidFill>
                <a:srgbClr val="1B1B18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4CD2196-6A9B-470F-9D79-EE79860E949F}"/>
              </a:ext>
            </a:extLst>
          </p:cNvPr>
          <p:cNvSpPr txBox="1"/>
          <p:nvPr/>
        </p:nvSpPr>
        <p:spPr>
          <a:xfrm>
            <a:off x="2598754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617D49D-6A96-4BE9-9900-C8BBFB6B60CE}"/>
              </a:ext>
            </a:extLst>
          </p:cNvPr>
          <p:cNvSpPr txBox="1"/>
          <p:nvPr/>
        </p:nvSpPr>
        <p:spPr>
          <a:xfrm>
            <a:off x="3055293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2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9F7AA09-F719-4759-BAD3-D9898C5175DF}"/>
              </a:ext>
            </a:extLst>
          </p:cNvPr>
          <p:cNvSpPr txBox="1"/>
          <p:nvPr/>
        </p:nvSpPr>
        <p:spPr>
          <a:xfrm>
            <a:off x="3511832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3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19C8B4-874C-4BE5-AD28-07C880C29A5E}"/>
              </a:ext>
            </a:extLst>
          </p:cNvPr>
          <p:cNvSpPr txBox="1"/>
          <p:nvPr/>
        </p:nvSpPr>
        <p:spPr>
          <a:xfrm>
            <a:off x="3968371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4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4C78636-D7D0-46A7-903B-EC7B7CE16AB5}"/>
              </a:ext>
            </a:extLst>
          </p:cNvPr>
          <p:cNvSpPr txBox="1"/>
          <p:nvPr/>
        </p:nvSpPr>
        <p:spPr>
          <a:xfrm>
            <a:off x="4433113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5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D1514E7-BD3A-4083-91EE-E37080D604A5}"/>
              </a:ext>
            </a:extLst>
          </p:cNvPr>
          <p:cNvSpPr txBox="1"/>
          <p:nvPr/>
        </p:nvSpPr>
        <p:spPr>
          <a:xfrm>
            <a:off x="4889652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6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ED0FD28-0407-478E-9F04-1FD6574EA74B}"/>
              </a:ext>
            </a:extLst>
          </p:cNvPr>
          <p:cNvSpPr txBox="1"/>
          <p:nvPr/>
        </p:nvSpPr>
        <p:spPr>
          <a:xfrm>
            <a:off x="5346191" y="981196"/>
            <a:ext cx="456539" cy="369332"/>
          </a:xfrm>
          <a:prstGeom prst="rect">
            <a:avLst/>
          </a:prstGeom>
          <a:solidFill>
            <a:srgbClr val="FFFFFF"/>
          </a:solidFill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7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46D22F-9314-464C-8A2A-37BB749EA739}"/>
              </a:ext>
            </a:extLst>
          </p:cNvPr>
          <p:cNvSpPr txBox="1"/>
          <p:nvPr/>
        </p:nvSpPr>
        <p:spPr>
          <a:xfrm>
            <a:off x="5802730" y="981477"/>
            <a:ext cx="456539" cy="369332"/>
          </a:xfrm>
          <a:prstGeom prst="rect">
            <a:avLst/>
          </a:prstGeom>
          <a:solidFill>
            <a:srgbClr val="7030A0"/>
          </a:solidFill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8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38986B8-2C03-432B-B76D-335B539C2BAB}"/>
              </a:ext>
            </a:extLst>
          </p:cNvPr>
          <p:cNvSpPr txBox="1"/>
          <p:nvPr/>
        </p:nvSpPr>
        <p:spPr>
          <a:xfrm>
            <a:off x="6259269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9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8E56919-E943-426C-AE9C-6EDFBDA33262}"/>
              </a:ext>
            </a:extLst>
          </p:cNvPr>
          <p:cNvCxnSpPr>
            <a:cxnSpLocks/>
          </p:cNvCxnSpPr>
          <p:nvPr/>
        </p:nvCxnSpPr>
        <p:spPr>
          <a:xfrm flipH="1">
            <a:off x="438374" y="1350809"/>
            <a:ext cx="1703841" cy="844338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Dot"/>
            <a:miter lim="800000"/>
            <a:headEnd type="none"/>
            <a:tailEnd type="triangle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9C64CE05-1787-43BD-9365-AD5670FAA4C0}"/>
              </a:ext>
            </a:extLst>
          </p:cNvPr>
          <p:cNvCxnSpPr>
            <a:cxnSpLocks/>
          </p:cNvCxnSpPr>
          <p:nvPr/>
        </p:nvCxnSpPr>
        <p:spPr>
          <a:xfrm>
            <a:off x="2598754" y="1350809"/>
            <a:ext cx="3488190" cy="857701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Dot"/>
            <a:miter lim="800000"/>
            <a:headEnd type="none"/>
            <a:tailEnd type="triangle"/>
          </a:ln>
          <a:effectLst/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3B2067A-E338-4EB2-8B6E-DCD16B4E5FE7}"/>
              </a:ext>
            </a:extLst>
          </p:cNvPr>
          <p:cNvCxnSpPr>
            <a:cxnSpLocks/>
          </p:cNvCxnSpPr>
          <p:nvPr/>
        </p:nvCxnSpPr>
        <p:spPr>
          <a:xfrm>
            <a:off x="3091358" y="1361959"/>
            <a:ext cx="3265052" cy="618340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Dot"/>
            <a:miter lim="800000"/>
            <a:headEnd type="none"/>
            <a:tailEnd type="triangle"/>
          </a:ln>
          <a:effectLst/>
        </p:spPr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DE6ADF09-9FF2-402A-B5AB-BCB2EA5A4EF8}"/>
              </a:ext>
            </a:extLst>
          </p:cNvPr>
          <p:cNvCxnSpPr>
            <a:cxnSpLocks/>
          </p:cNvCxnSpPr>
          <p:nvPr/>
        </p:nvCxnSpPr>
        <p:spPr>
          <a:xfrm>
            <a:off x="3511832" y="1350528"/>
            <a:ext cx="8512494" cy="629771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dashDot"/>
            <a:miter lim="800000"/>
            <a:headEnd type="none"/>
            <a:tailEnd type="triangle"/>
          </a:ln>
          <a:effectLst/>
        </p:spPr>
      </p:cxnSp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D5A78522-EE31-4D99-BEED-2C1129F62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314587"/>
              </p:ext>
            </p:extLst>
          </p:nvPr>
        </p:nvGraphicFramePr>
        <p:xfrm>
          <a:off x="410307" y="2208510"/>
          <a:ext cx="5676637" cy="1115492"/>
        </p:xfrm>
        <a:graphic>
          <a:graphicData uri="http://schemas.openxmlformats.org/drawingml/2006/table">
            <a:tbl>
              <a:tblPr/>
              <a:tblGrid>
                <a:gridCol w="130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</a:tblGrid>
              <a:tr h="165456"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#0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#1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#7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 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FTS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D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Sync Info 1 </a:t>
                      </a:r>
                    </a:p>
                  </a:txBody>
                  <a:tcPr marL="8895" marR="8895" marT="889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Sync Info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895" marR="8895" marT="889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PBCH1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PBCH2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3D2E5CD-01FF-4D6F-AB06-9A6A4DAA5DCA}"/>
              </a:ext>
            </a:extLst>
          </p:cNvPr>
          <p:cNvCxnSpPr/>
          <p:nvPr/>
        </p:nvCxnSpPr>
        <p:spPr>
          <a:xfrm>
            <a:off x="2606957" y="1407023"/>
            <a:ext cx="0" cy="267634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none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0B011DE-CDA1-451E-917B-2C02CBDED856}"/>
              </a:ext>
            </a:extLst>
          </p:cNvPr>
          <p:cNvCxnSpPr/>
          <p:nvPr/>
        </p:nvCxnSpPr>
        <p:spPr>
          <a:xfrm>
            <a:off x="2150418" y="1569185"/>
            <a:ext cx="456539" cy="9525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dashDot"/>
            <a:miter lim="800000"/>
            <a:headEnd type="none"/>
            <a:tailEnd type="triangle"/>
          </a:ln>
          <a:effectLst/>
        </p:spPr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119CC8EC-B4EE-43A9-8584-08A1ED864D9F}"/>
              </a:ext>
            </a:extLst>
          </p:cNvPr>
          <p:cNvSpPr txBox="1"/>
          <p:nvPr/>
        </p:nvSpPr>
        <p:spPr>
          <a:xfrm>
            <a:off x="2121823" y="1325469"/>
            <a:ext cx="48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defRPr/>
            </a:pPr>
            <a:r>
              <a:rPr lang="en-US" altLang="zh-CN" sz="1200" kern="0" dirty="0">
                <a:solidFill>
                  <a:srgbClr val="1D1D1A"/>
                </a:solidFill>
              </a:rPr>
              <a:t>1ms</a:t>
            </a:r>
            <a:endParaRPr lang="zh-CN" altLang="en-US" sz="1200" kern="0" dirty="0">
              <a:solidFill>
                <a:srgbClr val="1D1D1A"/>
              </a:solidFill>
            </a:endParaRP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838DEEA-E5EE-4861-8FF2-161DF01C431E}"/>
              </a:ext>
            </a:extLst>
          </p:cNvPr>
          <p:cNvCxnSpPr/>
          <p:nvPr/>
        </p:nvCxnSpPr>
        <p:spPr>
          <a:xfrm>
            <a:off x="2151740" y="1361959"/>
            <a:ext cx="0" cy="303595"/>
          </a:xfrm>
          <a:prstGeom prst="line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none"/>
          </a:ln>
          <a:effectLst/>
        </p:spPr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28C0181-295F-4B00-8844-AC20B70C183B}"/>
              </a:ext>
            </a:extLst>
          </p:cNvPr>
          <p:cNvSpPr txBox="1"/>
          <p:nvPr/>
        </p:nvSpPr>
        <p:spPr>
          <a:xfrm>
            <a:off x="6725060" y="981196"/>
            <a:ext cx="456539" cy="369332"/>
          </a:xfrm>
          <a:prstGeom prst="rect">
            <a:avLst/>
          </a:prstGeom>
          <a:solidFill>
            <a:srgbClr val="FFFFFF"/>
          </a:solidFill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srgbClr val="000000"/>
                </a:solidFill>
              </a:rPr>
              <a:t>10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05041C4-8B50-42A0-B525-35C291271F8F}"/>
              </a:ext>
            </a:extLst>
          </p:cNvPr>
          <p:cNvSpPr txBox="1"/>
          <p:nvPr/>
        </p:nvSpPr>
        <p:spPr>
          <a:xfrm>
            <a:off x="7181599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11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D8FB88A-3D12-4557-AADF-9B712B6EF68A}"/>
              </a:ext>
            </a:extLst>
          </p:cNvPr>
          <p:cNvSpPr txBox="1"/>
          <p:nvPr/>
        </p:nvSpPr>
        <p:spPr>
          <a:xfrm>
            <a:off x="7638138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12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46C8FC6-1C28-4FED-A193-3F539A9903CA}"/>
              </a:ext>
            </a:extLst>
          </p:cNvPr>
          <p:cNvSpPr txBox="1"/>
          <p:nvPr/>
        </p:nvSpPr>
        <p:spPr>
          <a:xfrm>
            <a:off x="8094677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13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4C1BF45A-BCD6-4C99-A599-D7116C497B6F}"/>
              </a:ext>
            </a:extLst>
          </p:cNvPr>
          <p:cNvSpPr txBox="1"/>
          <p:nvPr/>
        </p:nvSpPr>
        <p:spPr>
          <a:xfrm>
            <a:off x="8551216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14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17B0D478-D009-4A9A-AB51-5A310FE860CB}"/>
              </a:ext>
            </a:extLst>
          </p:cNvPr>
          <p:cNvSpPr txBox="1"/>
          <p:nvPr/>
        </p:nvSpPr>
        <p:spPr>
          <a:xfrm>
            <a:off x="9015958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15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6E41C252-CA75-4411-A3E4-91A05F137334}"/>
              </a:ext>
            </a:extLst>
          </p:cNvPr>
          <p:cNvSpPr txBox="1"/>
          <p:nvPr/>
        </p:nvSpPr>
        <p:spPr>
          <a:xfrm>
            <a:off x="9472497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16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921EFC6-4046-4898-8AE7-0B2E4ECCC584}"/>
              </a:ext>
            </a:extLst>
          </p:cNvPr>
          <p:cNvSpPr txBox="1"/>
          <p:nvPr/>
        </p:nvSpPr>
        <p:spPr>
          <a:xfrm>
            <a:off x="9929036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17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F49AB8C2-4EA0-44D5-A4A0-F0BD7E94EA5E}"/>
              </a:ext>
            </a:extLst>
          </p:cNvPr>
          <p:cNvSpPr txBox="1"/>
          <p:nvPr/>
        </p:nvSpPr>
        <p:spPr>
          <a:xfrm>
            <a:off x="10385575" y="981477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18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B3D3F74-EFCB-4A91-9E7B-CEBA4FD4D944}"/>
              </a:ext>
            </a:extLst>
          </p:cNvPr>
          <p:cNvSpPr txBox="1"/>
          <p:nvPr/>
        </p:nvSpPr>
        <p:spPr>
          <a:xfrm>
            <a:off x="10842114" y="981196"/>
            <a:ext cx="456539" cy="369332"/>
          </a:xfrm>
          <a:prstGeom prst="rect">
            <a:avLst/>
          </a:prstGeom>
          <a:noFill/>
          <a:ln>
            <a:solidFill>
              <a:srgbClr val="1D1D1A"/>
            </a:solidFill>
          </a:ln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altLang="zh-CN" kern="0" dirty="0">
                <a:solidFill>
                  <a:prstClr val="black"/>
                </a:solidFill>
              </a:rPr>
              <a:t>19</a:t>
            </a:r>
            <a:endParaRPr lang="zh-CN" altLang="en-US" kern="0" dirty="0">
              <a:solidFill>
                <a:prstClr val="black"/>
              </a:solidFill>
            </a:endParaRPr>
          </a:p>
        </p:txBody>
      </p:sp>
      <p:graphicFrame>
        <p:nvGraphicFramePr>
          <p:cNvPr id="101" name="表格 100">
            <a:extLst>
              <a:ext uri="{FF2B5EF4-FFF2-40B4-BE49-F238E27FC236}">
                <a16:creationId xmlns:a16="http://schemas.microsoft.com/office/drawing/2014/main" id="{BD9E8F8F-860A-41A2-B25F-5A9FD642D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69300"/>
              </p:ext>
            </p:extLst>
          </p:nvPr>
        </p:nvGraphicFramePr>
        <p:xfrm>
          <a:off x="6383987" y="2041718"/>
          <a:ext cx="5690854" cy="1115492"/>
        </p:xfrm>
        <a:graphic>
          <a:graphicData uri="http://schemas.openxmlformats.org/drawingml/2006/table">
            <a:tbl>
              <a:tblPr/>
              <a:tblGrid>
                <a:gridCol w="144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27308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</a:tblGrid>
              <a:tr h="165456"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#0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#1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1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Frame #7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03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</a:t>
                      </a:r>
                    </a:p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TS 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FTS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6D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Sync Info 1 </a:t>
                      </a:r>
                    </a:p>
                  </a:txBody>
                  <a:tcPr marL="8895" marR="8895" marT="889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marL="0" marR="0" lvl="0" indent="0" algn="ctr" defTabSz="1187798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Sync Info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8895" marR="8895" marT="889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B23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L="8895" marR="8895" marT="88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  <a:ea typeface="宋体"/>
                        </a:defRPr>
                      </a:lvl9pPr>
                    </a:lstStyle>
                    <a:p>
                      <a:pPr algn="l" fontAlgn="b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</a:p>
                  </a:txBody>
                  <a:tcPr marL="8895" marR="8895" marT="889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682470C8-1215-4907-94D2-F847DA01030B}"/>
              </a:ext>
            </a:extLst>
          </p:cNvPr>
          <p:cNvSpPr/>
          <p:nvPr/>
        </p:nvSpPr>
        <p:spPr>
          <a:xfrm>
            <a:off x="6356410" y="1991449"/>
            <a:ext cx="411424" cy="1334903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dashDot"/>
          </a:ln>
          <a:effectLst/>
        </p:spPr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46189EA-8D3B-4CEF-B16E-A5B4D4C760E1}"/>
              </a:ext>
            </a:extLst>
          </p:cNvPr>
          <p:cNvSpPr/>
          <p:nvPr/>
        </p:nvSpPr>
        <p:spPr>
          <a:xfrm>
            <a:off x="6770175" y="1991449"/>
            <a:ext cx="267125" cy="1334903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dashDot"/>
          </a:ln>
          <a:effectLst/>
        </p:spPr>
        <p:txBody>
          <a:bodyPr rtlCol="0" anchor="ctr"/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000" kern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F77D1EC3-6F7B-452B-B98C-11CA32A085B6}"/>
              </a:ext>
            </a:extLst>
          </p:cNvPr>
          <p:cNvSpPr/>
          <p:nvPr/>
        </p:nvSpPr>
        <p:spPr>
          <a:xfrm>
            <a:off x="6259269" y="1725996"/>
            <a:ext cx="9915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8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precursor code</a:t>
            </a:r>
            <a:endParaRPr lang="zh-CN" altLang="en-US" sz="8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1033F34-BA5A-4952-8C79-4A02F748E94B}"/>
              </a:ext>
            </a:extLst>
          </p:cNvPr>
          <p:cNvSpPr/>
          <p:nvPr/>
        </p:nvSpPr>
        <p:spPr>
          <a:xfrm>
            <a:off x="6655810" y="3392357"/>
            <a:ext cx="105943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zh-CN" sz="105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Sync Info </a:t>
            </a:r>
            <a:endParaRPr lang="zh-CN" altLang="en-US" sz="1050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" name="右大括号 105">
            <a:extLst>
              <a:ext uri="{FF2B5EF4-FFF2-40B4-BE49-F238E27FC236}">
                <a16:creationId xmlns:a16="http://schemas.microsoft.com/office/drawing/2014/main" id="{F842EAF5-019F-4F81-A126-CC10A32F40B7}"/>
              </a:ext>
            </a:extLst>
          </p:cNvPr>
          <p:cNvSpPr/>
          <p:nvPr/>
        </p:nvSpPr>
        <p:spPr bwMode="auto">
          <a:xfrm rot="5400000">
            <a:off x="588850" y="3158822"/>
            <a:ext cx="282863" cy="639949"/>
          </a:xfrm>
          <a:prstGeom prst="rightBrace">
            <a:avLst>
              <a:gd name="adj1" fmla="val 28537"/>
              <a:gd name="adj2" fmla="val 50000"/>
            </a:avLst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B1B18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C47C19F6-BF27-4787-9FFE-E862692A2BBC}"/>
              </a:ext>
            </a:extLst>
          </p:cNvPr>
          <p:cNvSpPr txBox="1"/>
          <p:nvPr/>
        </p:nvSpPr>
        <p:spPr>
          <a:xfrm>
            <a:off x="316511" y="3593059"/>
            <a:ext cx="840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1B1B18"/>
                </a:solidFill>
              </a:rPr>
              <a:t>Sync Block</a:t>
            </a:r>
            <a:endParaRPr lang="zh-CN" altLang="en-US" sz="1200" dirty="0">
              <a:solidFill>
                <a:srgbClr val="1B1B18"/>
              </a:solidFill>
            </a:endParaRPr>
          </a:p>
        </p:txBody>
      </p:sp>
      <p:graphicFrame>
        <p:nvGraphicFramePr>
          <p:cNvPr id="108" name="表格 107">
            <a:extLst>
              <a:ext uri="{FF2B5EF4-FFF2-40B4-BE49-F238E27FC236}">
                <a16:creationId xmlns:a16="http://schemas.microsoft.com/office/drawing/2014/main" id="{F0387C90-ABD7-48ED-AB0F-0E633E926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43123"/>
              </p:ext>
            </p:extLst>
          </p:nvPr>
        </p:nvGraphicFramePr>
        <p:xfrm>
          <a:off x="668840" y="5336316"/>
          <a:ext cx="5003800" cy="1230630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40ppm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Rate of STS </a:t>
                      </a:r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+mn-ea"/>
                        </a:rPr>
                        <a:t>matching without synchronization errors for ideal AWGN channels</a:t>
                      </a:r>
                      <a:endParaRPr lang="zh-CN" altLang="en-US" sz="11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SNR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4STS 2part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4STS 4part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20STS 2part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20STS 4part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2B433176-1296-40D8-86D7-679DCDEA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SLB 1.0 bis</a:t>
            </a:r>
            <a:r>
              <a:rPr lang="zh-CN" altLang="en-GB" dirty="0"/>
              <a:t>：</a:t>
            </a:r>
            <a:r>
              <a:rPr lang="en-US" altLang="zh-CN" dirty="0"/>
              <a:t>Synchronized Channel Slot and Seq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1315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50131"/>
              </p:ext>
            </p:extLst>
          </p:nvPr>
        </p:nvGraphicFramePr>
        <p:xfrm>
          <a:off x="690528" y="1007815"/>
          <a:ext cx="10815706" cy="492269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28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77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Length / bit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Field Content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Description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Cyclic Prefix (CP) info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CP0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1: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CP1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2: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CP2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3:CP3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Transmission Type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0: </a:t>
                      </a:r>
                      <a:r>
                        <a:rPr lang="en-US" altLang="zh-CN" sz="1400" dirty="0">
                          <a:solidFill>
                            <a:srgbClr val="1D1D1A"/>
                          </a:solidFill>
                        </a:rPr>
                        <a:t>Scheduled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,  1: Contention-Based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 Number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The Frame Number that Broadcast info located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TTI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Length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1 frame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1: 2 frame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2: 4 frame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3: 8 frame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4: 16frame, 5: 32frame, 6: 64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7: Reserved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SIB0 Sending Period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Wireless frame start number is a multiple of </a:t>
                      </a:r>
                    </a:p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512, 1: 1024, 2: 2048, 3: 4096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7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SIB0 Checking Period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Up to [0: 8, 1: 16, 2: 32, 3: 64] Continuous TTIs from the starting frame number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Number of symbols in the common search space of the control channel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1 Symbol, 1: 2 Symbols, 2: 4 Symbols, 3: 8 Symbols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13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Broadcast or system message changing period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512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frame, 1: 1024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frame, 2: 2048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frame, 3: 4096</a:t>
                      </a:r>
                      <a:r>
                        <a:rPr lang="zh-CN" altLang="en-US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frame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243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Broadcast or system message changing Indicator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0: No change in next period</a:t>
                      </a:r>
                    </a:p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1: Change in next period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6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Reserved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All 0 in current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3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CRC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CRC</a:t>
                      </a:r>
                      <a:endParaRPr lang="zh-CN" altLang="en-US" sz="1400" baseline="0" dirty="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90528" y="6084168"/>
            <a:ext cx="1081570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altLang="zh-CN" dirty="0"/>
              <a:t>34 bits active, 6 bits reserved, 24 bits CRC, total 64 bits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GB" altLang="zh-CN" dirty="0"/>
              <a:t>Transmitted via 2 CP-OFDM symbols, QPSK modulation, channel coding rate 0.1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89FECA9-8EB3-46CA-BD97-BA3482AA6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SLB 1.0 bis</a:t>
            </a:r>
            <a:r>
              <a:rPr lang="zh-CN" altLang="en-GB" dirty="0"/>
              <a:t>：</a:t>
            </a:r>
            <a:r>
              <a:rPr lang="en-US" altLang="zh-CN" dirty="0"/>
              <a:t>Broadcast and MIB 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398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59242" y="1076308"/>
            <a:ext cx="1678280" cy="848086"/>
            <a:chOff x="3566426" y="850794"/>
            <a:chExt cx="1678280" cy="848086"/>
          </a:xfrm>
        </p:grpSpPr>
        <p:sp>
          <p:nvSpPr>
            <p:cNvPr id="7" name="文本框 6"/>
            <p:cNvSpPr txBox="1"/>
            <p:nvPr/>
          </p:nvSpPr>
          <p:spPr>
            <a:xfrm>
              <a:off x="3566426" y="850794"/>
              <a:ext cx="167828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Broadcast Message MIB</a:t>
              </a:r>
              <a:endParaRPr lang="zh-CN" altLang="en-US" sz="1200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643946" y="1421881"/>
              <a:ext cx="152323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System Message SIB0</a:t>
              </a:r>
              <a:endParaRPr lang="zh-CN" altLang="en-US" sz="1200" dirty="0"/>
            </a:p>
          </p:txBody>
        </p:sp>
        <p:cxnSp>
          <p:nvCxnSpPr>
            <p:cNvPr id="3" name="直接箭头连接符 2"/>
            <p:cNvCxnSpPr>
              <a:stCxn id="7" idx="2"/>
              <a:endCxn id="8" idx="0"/>
            </p:cNvCxnSpPr>
            <p:nvPr/>
          </p:nvCxnSpPr>
          <p:spPr bwMode="auto">
            <a:xfrm flipH="1">
              <a:off x="4405565" y="1127793"/>
              <a:ext cx="1" cy="294088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269925" y="2202825"/>
            <a:ext cx="4593303" cy="4267825"/>
            <a:chOff x="997368" y="1987531"/>
            <a:chExt cx="4593303" cy="4267825"/>
          </a:xfrm>
        </p:grpSpPr>
        <p:sp>
          <p:nvSpPr>
            <p:cNvPr id="10" name="文本框 9"/>
            <p:cNvSpPr txBox="1"/>
            <p:nvPr/>
          </p:nvSpPr>
          <p:spPr>
            <a:xfrm>
              <a:off x="997368" y="1987531"/>
              <a:ext cx="570990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SIB-0</a:t>
              </a:r>
              <a:endParaRPr lang="zh-CN" altLang="en-US" sz="1200" dirty="0"/>
            </a:p>
          </p:txBody>
        </p:sp>
        <p:cxnSp>
          <p:nvCxnSpPr>
            <p:cNvPr id="5" name="直接连接符 4"/>
            <p:cNvCxnSpPr>
              <a:stCxn id="10" idx="2"/>
            </p:cNvCxnSpPr>
            <p:nvPr/>
          </p:nvCxnSpPr>
          <p:spPr bwMode="auto">
            <a:xfrm>
              <a:off x="1282863" y="2264530"/>
              <a:ext cx="0" cy="3990826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566556" y="2385445"/>
              <a:ext cx="2298899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SIB-x Time resource configuration</a:t>
              </a:r>
              <a:endParaRPr lang="zh-CN" altLang="en-US" sz="12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566556" y="2832358"/>
              <a:ext cx="1187248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Domain ID, L2ID</a:t>
              </a:r>
              <a:endParaRPr lang="zh-CN" altLang="en-US" sz="12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566556" y="3279271"/>
              <a:ext cx="1834990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Domain System Wall Clock</a:t>
              </a:r>
              <a:endParaRPr lang="zh-CN" altLang="en-US" sz="12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566556" y="3726184"/>
              <a:ext cx="2502929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System BW Info, Carrier Location Info</a:t>
              </a:r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66556" y="4173097"/>
              <a:ext cx="2697085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RACH channel Time/Frequency resource</a:t>
              </a:r>
              <a:endParaRPr lang="zh-CN" altLang="en-US" sz="12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66556" y="4620010"/>
              <a:ext cx="3390865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ACK/NACK resource configuration in access process</a:t>
              </a:r>
              <a:endParaRPr lang="zh-CN" altLang="en-US" sz="12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566556" y="5066923"/>
              <a:ext cx="2736327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System level power control configuration</a:t>
              </a:r>
              <a:endParaRPr lang="zh-CN" altLang="en-US" sz="12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566556" y="5513836"/>
              <a:ext cx="4024115" cy="276999"/>
            </a:xfrm>
            <a:prstGeom prst="rect">
              <a:avLst/>
            </a:prstGeom>
            <a:solidFill>
              <a:srgbClr val="94DAE2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G Node security Configuration (e.g. </a:t>
              </a:r>
              <a:r>
                <a:rPr lang="en-GB" altLang="zh-CN" sz="1200" dirty="0"/>
                <a:t>key agreement algorithm)</a:t>
              </a:r>
              <a:endParaRPr lang="zh-CN" altLang="en-US" sz="1200" dirty="0"/>
            </a:p>
          </p:txBody>
        </p:sp>
        <p:cxnSp>
          <p:nvCxnSpPr>
            <p:cNvPr id="29" name="直接连接符 28"/>
            <p:cNvCxnSpPr>
              <a:stCxn id="21" idx="1"/>
            </p:cNvCxnSpPr>
            <p:nvPr/>
          </p:nvCxnSpPr>
          <p:spPr bwMode="auto">
            <a:xfrm flipH="1">
              <a:off x="1282862" y="2523945"/>
              <a:ext cx="283694" cy="3627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22" idx="1"/>
            </p:cNvCxnSpPr>
            <p:nvPr/>
          </p:nvCxnSpPr>
          <p:spPr bwMode="auto">
            <a:xfrm flipH="1">
              <a:off x="1282862" y="2970858"/>
              <a:ext cx="283694" cy="851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3" idx="1"/>
            </p:cNvCxnSpPr>
            <p:nvPr/>
          </p:nvCxnSpPr>
          <p:spPr bwMode="auto">
            <a:xfrm flipH="1" flipV="1">
              <a:off x="1282862" y="3415847"/>
              <a:ext cx="283694" cy="1924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>
              <a:stCxn id="24" idx="1"/>
            </p:cNvCxnSpPr>
            <p:nvPr/>
          </p:nvCxnSpPr>
          <p:spPr bwMode="auto">
            <a:xfrm flipH="1" flipV="1">
              <a:off x="1282862" y="3859984"/>
              <a:ext cx="283694" cy="470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5" idx="1"/>
            </p:cNvCxnSpPr>
            <p:nvPr/>
          </p:nvCxnSpPr>
          <p:spPr bwMode="auto">
            <a:xfrm flipH="1">
              <a:off x="1282862" y="4311597"/>
              <a:ext cx="283694" cy="1232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>
              <a:stCxn id="26" idx="1"/>
            </p:cNvCxnSpPr>
            <p:nvPr/>
          </p:nvCxnSpPr>
          <p:spPr bwMode="auto">
            <a:xfrm flipH="1" flipV="1">
              <a:off x="1282862" y="4756968"/>
              <a:ext cx="283694" cy="1542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27" idx="1"/>
            </p:cNvCxnSpPr>
            <p:nvPr/>
          </p:nvCxnSpPr>
          <p:spPr bwMode="auto">
            <a:xfrm flipH="1">
              <a:off x="1282862" y="5205423"/>
              <a:ext cx="283694" cy="4389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28" idx="1"/>
            </p:cNvCxnSpPr>
            <p:nvPr/>
          </p:nvCxnSpPr>
          <p:spPr bwMode="auto">
            <a:xfrm flipH="1">
              <a:off x="1282862" y="5652336"/>
              <a:ext cx="283694" cy="1613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2997887" y="2202825"/>
            <a:ext cx="1812795" cy="1298363"/>
            <a:chOff x="4106153" y="1987530"/>
            <a:chExt cx="1812795" cy="1298363"/>
          </a:xfrm>
        </p:grpSpPr>
        <p:sp>
          <p:nvSpPr>
            <p:cNvPr id="14" name="文本框 13"/>
            <p:cNvSpPr txBox="1"/>
            <p:nvPr/>
          </p:nvSpPr>
          <p:spPr>
            <a:xfrm>
              <a:off x="4106153" y="1987530"/>
              <a:ext cx="570990" cy="276999"/>
            </a:xfrm>
            <a:prstGeom prst="rect">
              <a:avLst/>
            </a:prstGeom>
            <a:solidFill>
              <a:srgbClr val="B0D89C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SIB-1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677143" y="2395694"/>
              <a:ext cx="1241805" cy="646331"/>
            </a:xfrm>
            <a:prstGeom prst="rect">
              <a:avLst/>
            </a:prstGeom>
            <a:solidFill>
              <a:srgbClr val="B0D89C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n-GB" altLang="zh-CN" sz="1200" dirty="0"/>
                <a:t>Communication domain string domain name</a:t>
              </a:r>
              <a:endParaRPr lang="zh-CN" altLang="en-US" sz="1200" dirty="0"/>
            </a:p>
          </p:txBody>
        </p:sp>
        <p:cxnSp>
          <p:nvCxnSpPr>
            <p:cNvPr id="4" name="直接连接符 3"/>
            <p:cNvCxnSpPr>
              <a:stCxn id="14" idx="2"/>
            </p:cNvCxnSpPr>
            <p:nvPr/>
          </p:nvCxnSpPr>
          <p:spPr bwMode="auto">
            <a:xfrm>
              <a:off x="4391648" y="2264529"/>
              <a:ext cx="0" cy="1021364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cxnSpLocks/>
              <a:stCxn id="35" idx="1"/>
            </p:cNvCxnSpPr>
            <p:nvPr/>
          </p:nvCxnSpPr>
          <p:spPr bwMode="auto">
            <a:xfrm flipH="1">
              <a:off x="4415973" y="2718860"/>
              <a:ext cx="261170" cy="0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8591149" y="2202825"/>
            <a:ext cx="1855872" cy="1298362"/>
            <a:chOff x="6728714" y="1987531"/>
            <a:chExt cx="1855872" cy="1298362"/>
          </a:xfrm>
          <a:solidFill>
            <a:srgbClr val="FDD351"/>
          </a:solidFill>
        </p:grpSpPr>
        <p:sp>
          <p:nvSpPr>
            <p:cNvPr id="15" name="文本框 14"/>
            <p:cNvSpPr txBox="1"/>
            <p:nvPr/>
          </p:nvSpPr>
          <p:spPr>
            <a:xfrm>
              <a:off x="6728714" y="1987531"/>
              <a:ext cx="57099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SIB-4</a:t>
              </a:r>
              <a:endParaRPr lang="zh-CN" altLang="en-US" sz="12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7299704" y="2391862"/>
              <a:ext cx="128488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High layer service broadcast</a:t>
              </a:r>
              <a:endParaRPr lang="zh-CN" altLang="en-US" sz="1200" dirty="0"/>
            </a:p>
          </p:txBody>
        </p:sp>
        <p:cxnSp>
          <p:nvCxnSpPr>
            <p:cNvPr id="13" name="直接连接符 12"/>
            <p:cNvCxnSpPr>
              <a:stCxn id="15" idx="2"/>
            </p:cNvCxnSpPr>
            <p:nvPr/>
          </p:nvCxnSpPr>
          <p:spPr bwMode="auto">
            <a:xfrm>
              <a:off x="7014209" y="2264530"/>
              <a:ext cx="0" cy="1021363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cxnSpLocks/>
              <a:stCxn id="37" idx="1"/>
            </p:cNvCxnSpPr>
            <p:nvPr/>
          </p:nvCxnSpPr>
          <p:spPr bwMode="auto">
            <a:xfrm flipH="1">
              <a:off x="7038534" y="2622695"/>
              <a:ext cx="261170" cy="0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4748597" y="2202825"/>
            <a:ext cx="2111403" cy="2169934"/>
            <a:chOff x="5341603" y="1970345"/>
            <a:chExt cx="2111403" cy="2169934"/>
          </a:xfrm>
        </p:grpSpPr>
        <p:sp>
          <p:nvSpPr>
            <p:cNvPr id="53" name="文本框 52"/>
            <p:cNvSpPr txBox="1"/>
            <p:nvPr/>
          </p:nvSpPr>
          <p:spPr>
            <a:xfrm>
              <a:off x="5341603" y="1970345"/>
              <a:ext cx="570990" cy="276999"/>
            </a:xfrm>
            <a:prstGeom prst="rect">
              <a:avLst/>
            </a:prstGeom>
            <a:solidFill>
              <a:srgbClr val="EEB3C1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SIB-2</a:t>
              </a:r>
              <a:endParaRPr lang="zh-CN" altLang="en-US" sz="1200" dirty="0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912593" y="2385953"/>
              <a:ext cx="1540413" cy="1754326"/>
            </a:xfrm>
            <a:prstGeom prst="rect">
              <a:avLst/>
            </a:prstGeom>
            <a:solidFill>
              <a:srgbClr val="EEB3C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Multi-domain synchronization information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Time Domain Adjustment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Frequency Domain Adjustment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/>
                <a:t>Adjustment target time</a:t>
              </a:r>
              <a:endParaRPr lang="zh-CN" altLang="en-US" sz="1200" dirty="0"/>
            </a:p>
          </p:txBody>
        </p:sp>
        <p:cxnSp>
          <p:nvCxnSpPr>
            <p:cNvPr id="59" name="直接连接符 58"/>
            <p:cNvCxnSpPr>
              <a:stCxn id="53" idx="2"/>
            </p:cNvCxnSpPr>
            <p:nvPr/>
          </p:nvCxnSpPr>
          <p:spPr bwMode="auto">
            <a:xfrm>
              <a:off x="5627098" y="2247344"/>
              <a:ext cx="0" cy="1225401"/>
            </a:xfrm>
            <a:prstGeom prst="line">
              <a:avLst/>
            </a:prstGeom>
            <a:solidFill>
              <a:srgbClr val="EEB3C1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cxnSpLocks/>
              <a:stCxn id="54" idx="1"/>
            </p:cNvCxnSpPr>
            <p:nvPr/>
          </p:nvCxnSpPr>
          <p:spPr bwMode="auto">
            <a:xfrm flipH="1" flipV="1">
              <a:off x="5627098" y="3262085"/>
              <a:ext cx="285495" cy="1031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10555629" y="2202825"/>
            <a:ext cx="1579050" cy="1298362"/>
            <a:chOff x="6728714" y="1987531"/>
            <a:chExt cx="1579050" cy="1298362"/>
          </a:xfrm>
          <a:solidFill>
            <a:srgbClr val="56C4D2"/>
          </a:solidFill>
        </p:grpSpPr>
        <p:sp>
          <p:nvSpPr>
            <p:cNvPr id="66" name="文本框 65"/>
            <p:cNvSpPr txBox="1"/>
            <p:nvPr/>
          </p:nvSpPr>
          <p:spPr>
            <a:xfrm>
              <a:off x="6728714" y="1987531"/>
              <a:ext cx="57099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SIB-5</a:t>
              </a:r>
              <a:endParaRPr lang="zh-CN" altLang="en-US" sz="1200" dirty="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7237620" y="2391862"/>
              <a:ext cx="1070144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200" dirty="0"/>
                <a:t>Measure Configuration</a:t>
              </a:r>
              <a:endParaRPr lang="zh-CN" altLang="en-US" sz="1200" dirty="0"/>
            </a:p>
          </p:txBody>
        </p:sp>
        <p:cxnSp>
          <p:nvCxnSpPr>
            <p:cNvPr id="68" name="直接连接符 67"/>
            <p:cNvCxnSpPr>
              <a:stCxn id="66" idx="2"/>
            </p:cNvCxnSpPr>
            <p:nvPr/>
          </p:nvCxnSpPr>
          <p:spPr bwMode="auto">
            <a:xfrm>
              <a:off x="7014209" y="2264530"/>
              <a:ext cx="0" cy="1021363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>
              <a:cxnSpLocks/>
              <a:stCxn id="67" idx="1"/>
            </p:cNvCxnSpPr>
            <p:nvPr/>
          </p:nvCxnSpPr>
          <p:spPr bwMode="auto">
            <a:xfrm flipH="1">
              <a:off x="7014210" y="2622695"/>
              <a:ext cx="223410" cy="0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6626669" y="2202825"/>
            <a:ext cx="2050891" cy="1298683"/>
            <a:chOff x="6880031" y="1942475"/>
            <a:chExt cx="2050891" cy="1298683"/>
          </a:xfrm>
        </p:grpSpPr>
        <p:sp>
          <p:nvSpPr>
            <p:cNvPr id="17" name="文本框 16"/>
            <p:cNvSpPr txBox="1"/>
            <p:nvPr/>
          </p:nvSpPr>
          <p:spPr>
            <a:xfrm>
              <a:off x="6880031" y="1942475"/>
              <a:ext cx="570990" cy="276999"/>
            </a:xfrm>
            <a:prstGeom prst="rect">
              <a:avLst/>
            </a:prstGeom>
            <a:solidFill>
              <a:srgbClr val="F6B78C"/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/>
                <a:t>SIB-3</a:t>
              </a:r>
              <a:endParaRPr lang="zh-CN" altLang="en-US" sz="1200" dirty="0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451022" y="2343960"/>
              <a:ext cx="1479900" cy="646331"/>
            </a:xfrm>
            <a:prstGeom prst="rect">
              <a:avLst/>
            </a:prstGeom>
            <a:solidFill>
              <a:srgbClr val="F6B78C"/>
            </a:solidFill>
          </p:spPr>
          <p:txBody>
            <a:bodyPr wrap="square" rtlCol="0">
              <a:spAutoFit/>
            </a:bodyPr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altLang="zh-CN" sz="1200" dirty="0"/>
                <a:t>High-Level Service Information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GB" altLang="zh-CN" sz="1200" dirty="0"/>
                <a:t>Device Discovery</a:t>
              </a:r>
              <a:endParaRPr lang="zh-CN" altLang="en-US" sz="1200" dirty="0"/>
            </a:p>
          </p:txBody>
        </p:sp>
        <p:cxnSp>
          <p:nvCxnSpPr>
            <p:cNvPr id="31" name="直接连接符 30"/>
            <p:cNvCxnSpPr>
              <a:stCxn id="17" idx="2"/>
            </p:cNvCxnSpPr>
            <p:nvPr/>
          </p:nvCxnSpPr>
          <p:spPr bwMode="auto">
            <a:xfrm>
              <a:off x="7165526" y="2219474"/>
              <a:ext cx="0" cy="1021684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cxnSpLocks/>
              <a:stCxn id="41" idx="1"/>
            </p:cNvCxnSpPr>
            <p:nvPr/>
          </p:nvCxnSpPr>
          <p:spPr bwMode="auto">
            <a:xfrm flipH="1" flipV="1">
              <a:off x="7165528" y="2667125"/>
              <a:ext cx="285494" cy="1"/>
            </a:xfrm>
            <a:prstGeom prst="line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直接连接符 80"/>
          <p:cNvCxnSpPr>
            <a:stCxn id="8" idx="2"/>
          </p:cNvCxnSpPr>
          <p:nvPr/>
        </p:nvCxnSpPr>
        <p:spPr bwMode="auto">
          <a:xfrm>
            <a:off x="6098381" y="1924394"/>
            <a:ext cx="0" cy="99956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 bwMode="auto">
          <a:xfrm>
            <a:off x="555419" y="2024350"/>
            <a:ext cx="10302181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10" idx="0"/>
          </p:cNvCxnSpPr>
          <p:nvPr/>
        </p:nvCxnSpPr>
        <p:spPr bwMode="auto">
          <a:xfrm flipH="1" flipV="1">
            <a:off x="555419" y="2024350"/>
            <a:ext cx="1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66" idx="0"/>
          </p:cNvCxnSpPr>
          <p:nvPr/>
        </p:nvCxnSpPr>
        <p:spPr bwMode="auto">
          <a:xfrm flipV="1">
            <a:off x="10841124" y="2024350"/>
            <a:ext cx="1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连接符 90"/>
          <p:cNvCxnSpPr>
            <a:stCxn id="14" idx="0"/>
          </p:cNvCxnSpPr>
          <p:nvPr/>
        </p:nvCxnSpPr>
        <p:spPr bwMode="auto">
          <a:xfrm flipV="1">
            <a:off x="3283382" y="2024350"/>
            <a:ext cx="0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连接符 92"/>
          <p:cNvCxnSpPr>
            <a:stCxn id="53" idx="0"/>
          </p:cNvCxnSpPr>
          <p:nvPr/>
        </p:nvCxnSpPr>
        <p:spPr bwMode="auto">
          <a:xfrm flipV="1">
            <a:off x="5034092" y="2024350"/>
            <a:ext cx="0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17" idx="0"/>
          </p:cNvCxnSpPr>
          <p:nvPr/>
        </p:nvCxnSpPr>
        <p:spPr bwMode="auto">
          <a:xfrm flipV="1">
            <a:off x="6912164" y="2024350"/>
            <a:ext cx="0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连接符 96"/>
          <p:cNvCxnSpPr>
            <a:stCxn id="15" idx="0"/>
          </p:cNvCxnSpPr>
          <p:nvPr/>
        </p:nvCxnSpPr>
        <p:spPr bwMode="auto">
          <a:xfrm flipV="1">
            <a:off x="8876644" y="2024350"/>
            <a:ext cx="1" cy="178475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A6314C7A-E212-4E87-8CB8-18C764A3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SLB 1.0 bis: System Message SIB transmission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643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6584610" y="3670103"/>
            <a:ext cx="5062104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dirty="0">
                <a:solidFill>
                  <a:srgbClr val="1B1B18"/>
                </a:solidFill>
              </a:rPr>
              <a:t>3. G-node synchronization tracking of the synchronization source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1B1B18"/>
                </a:solidFill>
              </a:rPr>
              <a:t>Detect the synchronization source, then update the time-frequency synchronization offset and adjust if the detection is successful</a:t>
            </a:r>
          </a:p>
          <a:p>
            <a:pPr marL="449263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B1B18"/>
                </a:solidFill>
              </a:rPr>
              <a:t>Detecting the synchronization source during the idle state of the G-node with a period of 250μs</a:t>
            </a:r>
          </a:p>
          <a:p>
            <a:pPr marL="449263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B1B18"/>
                </a:solidFill>
              </a:rPr>
              <a:t>G-node detects the synchronization source for 4 consecutive 250μs after each occupied channel ends</a:t>
            </a:r>
          </a:p>
        </p:txBody>
      </p:sp>
      <p:sp>
        <p:nvSpPr>
          <p:cNvPr id="4" name="矩形 3"/>
          <p:cNvSpPr/>
          <p:nvPr/>
        </p:nvSpPr>
        <p:spPr>
          <a:xfrm>
            <a:off x="411920" y="970818"/>
            <a:ext cx="579202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400" b="1" u="sng" dirty="0">
                <a:solidFill>
                  <a:srgbClr val="1B1B18"/>
                </a:solidFill>
              </a:rPr>
              <a:t>Synchronization source</a:t>
            </a:r>
            <a:r>
              <a:rPr lang="en-US" altLang="zh-CN" sz="1050" dirty="0">
                <a:solidFill>
                  <a:srgbClr val="1B1B18"/>
                </a:solidFill>
              </a:rPr>
              <a:t>: the domain to be synchronized synchronizes to the G-node of the domain whose received signal strength exceeds a certain threshold within the same band and whose metric field in the synchronization block is the largest, and the G-node of the domain providing the reference clock is called the synchronization source. Thus, the domain to be synchronized and the synchronization source reach a unified understanding of the time and frequency resources and at least symbol-level synchronization, while reducing the neighboring frequency interferences between the communication links.</a:t>
            </a:r>
          </a:p>
        </p:txBody>
      </p:sp>
      <p:sp>
        <p:nvSpPr>
          <p:cNvPr id="15" name="圆角矩形 14"/>
          <p:cNvSpPr/>
          <p:nvPr/>
        </p:nvSpPr>
        <p:spPr bwMode="auto">
          <a:xfrm>
            <a:off x="771014" y="2712196"/>
            <a:ext cx="1706162" cy="29909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B1B18"/>
                </a:solidFill>
              </a:rPr>
              <a:t>Local G Node’s metric</a:t>
            </a:r>
            <a:endParaRPr lang="zh-CN" altLang="en-US" sz="1100" dirty="0">
              <a:solidFill>
                <a:srgbClr val="1B1B18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07885" y="2246969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1B1B18"/>
                </a:solidFill>
              </a:rPr>
              <a:t>1.</a:t>
            </a:r>
            <a:r>
              <a:rPr lang="zh-CN" altLang="en-US" sz="1400" b="1" dirty="0">
                <a:solidFill>
                  <a:srgbClr val="1B1B18"/>
                </a:solidFill>
              </a:rPr>
              <a:t> </a:t>
            </a:r>
            <a:r>
              <a:rPr lang="en-US" altLang="zh-CN" sz="1400" b="1" dirty="0">
                <a:solidFill>
                  <a:srgbClr val="1B1B18"/>
                </a:solidFill>
              </a:rPr>
              <a:t>Source select/update</a:t>
            </a:r>
            <a:endParaRPr lang="zh-CN" altLang="en-US" sz="1400" b="1" dirty="0">
              <a:solidFill>
                <a:srgbClr val="1B1B18"/>
              </a:solidFill>
            </a:endParaRPr>
          </a:p>
        </p:txBody>
      </p:sp>
      <p:cxnSp>
        <p:nvCxnSpPr>
          <p:cNvPr id="17" name="直接箭头连接符 16"/>
          <p:cNvCxnSpPr>
            <a:stCxn id="15" idx="2"/>
            <a:endCxn id="18" idx="0"/>
          </p:cNvCxnSpPr>
          <p:nvPr/>
        </p:nvCxnSpPr>
        <p:spPr bwMode="auto">
          <a:xfrm>
            <a:off x="1624095" y="3011295"/>
            <a:ext cx="3962" cy="826793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 bwMode="auto">
          <a:xfrm>
            <a:off x="763396" y="3838088"/>
            <a:ext cx="1729322" cy="58285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B1B18"/>
                </a:solidFill>
              </a:rPr>
              <a:t>Synchronization and resolution of neighborhood SSBs</a:t>
            </a:r>
            <a:endParaRPr lang="zh-CN" altLang="en-US" sz="1100" dirty="0">
              <a:solidFill>
                <a:srgbClr val="1B1B18"/>
              </a:solidFill>
            </a:endParaRPr>
          </a:p>
        </p:txBody>
      </p:sp>
      <p:cxnSp>
        <p:nvCxnSpPr>
          <p:cNvPr id="19" name="直接箭头连接符 18"/>
          <p:cNvCxnSpPr>
            <a:stCxn id="18" idx="2"/>
            <a:endCxn id="20" idx="0"/>
          </p:cNvCxnSpPr>
          <p:nvPr/>
        </p:nvCxnSpPr>
        <p:spPr bwMode="auto">
          <a:xfrm>
            <a:off x="1628057" y="4420947"/>
            <a:ext cx="620" cy="50323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 bwMode="auto">
          <a:xfrm>
            <a:off x="764016" y="4924177"/>
            <a:ext cx="1729322" cy="29909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B1B18"/>
                </a:solidFill>
              </a:rPr>
              <a:t>Select Source</a:t>
            </a:r>
            <a:endParaRPr lang="zh-CN" altLang="en-US" sz="1100" dirty="0">
              <a:solidFill>
                <a:srgbClr val="1B1B18"/>
              </a:solidFill>
            </a:endParaRPr>
          </a:p>
        </p:txBody>
      </p:sp>
      <p:cxnSp>
        <p:nvCxnSpPr>
          <p:cNvPr id="21" name="直接箭头连接符 20"/>
          <p:cNvCxnSpPr>
            <a:stCxn id="20" idx="2"/>
            <a:endCxn id="22" idx="0"/>
          </p:cNvCxnSpPr>
          <p:nvPr/>
        </p:nvCxnSpPr>
        <p:spPr bwMode="auto">
          <a:xfrm flipH="1">
            <a:off x="1628227" y="5223276"/>
            <a:ext cx="450" cy="633712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 bwMode="auto">
          <a:xfrm>
            <a:off x="763566" y="5856988"/>
            <a:ext cx="1729322" cy="299099"/>
          </a:xfrm>
          <a:prstGeom prst="roundRect">
            <a:avLst/>
          </a:prstGeom>
          <a:noFill/>
          <a:ln>
            <a:solidFill>
              <a:schemeClr val="tx1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rgbClr val="1B1B18"/>
                </a:solidFill>
              </a:rPr>
              <a:t>Local Synchronization</a:t>
            </a:r>
            <a:endParaRPr lang="zh-CN" altLang="en-US" sz="1100" dirty="0">
              <a:solidFill>
                <a:srgbClr val="1B1B18"/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873379" y="2361782"/>
            <a:ext cx="3233376" cy="11718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B1B1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Execute when power-up or some key features change (e.g., timing source change);</a:t>
            </a:r>
          </a:p>
          <a:p>
            <a:pPr marL="92075" marR="0" lvl="0" indent="-92075" algn="l" defTabSz="914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1B1B18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The local domain G-node metric value is related to the multi-domain synchronization capability (8bit including coverage, version, power supply method, timing source, networking scale, etc.) and the node ID (24bit), which is carried in the synchronization block;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1B1B18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085" y="27121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①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475085" y="393460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②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475085" y="49241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③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75085" y="583044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④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5613391" y="33020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①</a:t>
            </a:r>
          </a:p>
        </p:txBody>
      </p:sp>
      <p:sp>
        <p:nvSpPr>
          <p:cNvPr id="34" name="矩形 33"/>
          <p:cNvSpPr/>
          <p:nvPr/>
        </p:nvSpPr>
        <p:spPr bwMode="auto">
          <a:xfrm>
            <a:off x="2873379" y="3750730"/>
            <a:ext cx="3232136" cy="8180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00" dirty="0">
                <a:solidFill>
                  <a:srgbClr val="1B1B18"/>
                </a:solidFill>
                <a:latin typeface="Calibri"/>
                <a:ea typeface="宋体" panose="02010600030101010101" pitchFamily="2" charset="-122"/>
              </a:rPr>
              <a:t>Execute when power-up, or with [1s] period. Scans the neighboring G-nodes within the same band whose signal exceeds the target threshold.</a:t>
            </a:r>
            <a:r>
              <a:rPr lang="zh-CN" altLang="en-US" sz="1000" dirty="0">
                <a:solidFill>
                  <a:srgbClr val="1B1B18"/>
                </a:solidFill>
                <a:latin typeface="Calibri"/>
                <a:ea typeface="宋体" panose="02010600030101010101" pitchFamily="2" charset="-122"/>
              </a:rPr>
              <a:t> </a:t>
            </a:r>
            <a:r>
              <a:rPr lang="en-US" altLang="zh-CN" sz="1000" dirty="0">
                <a:solidFill>
                  <a:srgbClr val="1B1B18"/>
                </a:solidFill>
                <a:latin typeface="Calibri"/>
                <a:ea typeface="宋体" panose="02010600030101010101" pitchFamily="2" charset="-122"/>
              </a:rPr>
              <a:t>Capture the synchronization signals, synchronizes and parses them to obtain the metric values.</a:t>
            </a:r>
            <a:endParaRPr lang="zh-CN" altLang="en-US" sz="1000" dirty="0">
              <a:solidFill>
                <a:srgbClr val="1B1B18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13391" y="433109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②</a:t>
            </a:r>
          </a:p>
        </p:txBody>
      </p:sp>
      <p:sp>
        <p:nvSpPr>
          <p:cNvPr id="38" name="矩形 37"/>
          <p:cNvSpPr/>
          <p:nvPr/>
        </p:nvSpPr>
        <p:spPr bwMode="auto">
          <a:xfrm>
            <a:off x="2873379" y="4682501"/>
            <a:ext cx="3232136" cy="6900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00" dirty="0">
                <a:solidFill>
                  <a:srgbClr val="1B1B18"/>
                </a:solidFill>
                <a:latin typeface="Calibri"/>
                <a:ea typeface="宋体" panose="02010600030101010101" pitchFamily="2" charset="-122"/>
              </a:rPr>
              <a:t>Compare the metric (domain identity ID) field in the captured synchronization block of each G-node, select the G Node with the largest metric as the synchronization source.</a:t>
            </a:r>
            <a:endParaRPr lang="zh-CN" altLang="en-US" sz="1000" dirty="0">
              <a:solidFill>
                <a:srgbClr val="1B1B18"/>
              </a:solidFill>
              <a:latin typeface="Calibri"/>
              <a:ea typeface="宋体" panose="02010600030101010101" pitchFamily="2" charset="-122"/>
            </a:endParaRPr>
          </a:p>
          <a:p>
            <a:endParaRPr lang="zh-CN" altLang="en-US" sz="1000" dirty="0" err="1">
              <a:solidFill>
                <a:srgbClr val="1B1B18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614632" y="512521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③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2873379" y="5589668"/>
            <a:ext cx="3233376" cy="73524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000" dirty="0">
                <a:solidFill>
                  <a:srgbClr val="1B1B18"/>
                </a:solidFill>
                <a:latin typeface="Calibri"/>
                <a:ea typeface="宋体" panose="02010600030101010101" pitchFamily="2" charset="-122"/>
              </a:rPr>
              <a:t>If the synchronization source is not local, then synchronize. The local G/T nodes use the timed transmissions from the synchronization source</a:t>
            </a:r>
            <a:endParaRPr lang="zh-CN" altLang="en-US" sz="1000" dirty="0" err="1">
              <a:solidFill>
                <a:srgbClr val="1B1B18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614632" y="60660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1B1B18"/>
                </a:solidFill>
              </a:rPr>
              <a:t>④</a:t>
            </a:r>
          </a:p>
        </p:txBody>
      </p:sp>
      <p:sp>
        <p:nvSpPr>
          <p:cNvPr id="14" name="矩形 13"/>
          <p:cNvSpPr/>
          <p:nvPr/>
        </p:nvSpPr>
        <p:spPr>
          <a:xfrm>
            <a:off x="6584610" y="1415972"/>
            <a:ext cx="494445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400" b="1" dirty="0">
                <a:solidFill>
                  <a:srgbClr val="1B1B18"/>
                </a:solidFill>
              </a:rPr>
              <a:t>2. </a:t>
            </a:r>
            <a:r>
              <a:rPr lang="en-GB" altLang="zh-CN" sz="1400" b="1" dirty="0">
                <a:solidFill>
                  <a:srgbClr val="1B1B18"/>
                </a:solidFill>
              </a:rPr>
              <a:t>Local Synchronization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1B1B18"/>
                </a:solidFill>
              </a:rPr>
              <a:t>Method 1</a:t>
            </a:r>
            <a:r>
              <a:rPr lang="zh-CN" altLang="en-US" sz="1200" dirty="0">
                <a:solidFill>
                  <a:srgbClr val="1B1B18"/>
                </a:solidFill>
              </a:rPr>
              <a:t>：</a:t>
            </a:r>
            <a:r>
              <a:rPr lang="en-US" altLang="zh-CN" sz="1200" dirty="0">
                <a:solidFill>
                  <a:srgbClr val="1B1B18"/>
                </a:solidFill>
              </a:rPr>
              <a:t>G Node </a:t>
            </a:r>
            <a:r>
              <a:rPr lang="en-GB" altLang="zh-CN" sz="1200" dirty="0">
                <a:solidFill>
                  <a:srgbClr val="1B1B18"/>
                </a:solidFill>
              </a:rPr>
              <a:t>gradually fine-tune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1B1B18"/>
                </a:solidFill>
              </a:rPr>
              <a:t>Method 2</a:t>
            </a:r>
            <a:r>
              <a:rPr lang="zh-CN" altLang="en-US" sz="1200" dirty="0">
                <a:solidFill>
                  <a:srgbClr val="1B1B18"/>
                </a:solidFill>
              </a:rPr>
              <a:t>：</a:t>
            </a:r>
            <a:r>
              <a:rPr lang="en-US" altLang="zh-CN" sz="1200" dirty="0">
                <a:solidFill>
                  <a:srgbClr val="1B1B18"/>
                </a:solidFill>
              </a:rPr>
              <a:t>G-nodes and T-nodes agree to make timing changes uniformly</a:t>
            </a:r>
          </a:p>
          <a:p>
            <a:pPr marL="449263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B1B18"/>
                </a:solidFill>
              </a:rPr>
              <a:t>Notify each T-node via XRC unicast signaling.</a:t>
            </a:r>
          </a:p>
          <a:p>
            <a:pPr marL="449263" lvl="1" indent="-1714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1B1B18"/>
                </a:solidFill>
              </a:rPr>
              <a:t>Notify each T-node via SIB2 broadcast.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140DD3-3FB2-4745-BFAE-BE1F8D5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zh-CN" sz="2400" dirty="0"/>
              <a:t>SLB 1.0 bis: Multi-domains Synchronization process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8067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962557" y="1051197"/>
            <a:ext cx="6269981" cy="5607879"/>
            <a:chOff x="6649925" y="-10510"/>
            <a:chExt cx="5372941" cy="6738798"/>
          </a:xfrm>
        </p:grpSpPr>
        <p:sp>
          <p:nvSpPr>
            <p:cNvPr id="10" name="文本框 9"/>
            <p:cNvSpPr txBox="1"/>
            <p:nvPr/>
          </p:nvSpPr>
          <p:spPr>
            <a:xfrm>
              <a:off x="6649925" y="-10510"/>
              <a:ext cx="5372941" cy="67387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100" b="1" kern="0" dirty="0">
                  <a:solidFill>
                    <a:prstClr val="black"/>
                  </a:solidFill>
                </a:rPr>
                <a:t>G Node State Machine</a:t>
              </a:r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en-US" altLang="zh-CN" dirty="0">
                <a:solidFill>
                  <a:srgbClr val="1B1B18"/>
                </a:solidFill>
              </a:endParaRPr>
            </a:p>
            <a:p>
              <a:endParaRPr lang="zh-CN" altLang="en-US" dirty="0">
                <a:solidFill>
                  <a:srgbClr val="1B1B18"/>
                </a:solidFill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 rot="5400000">
              <a:off x="10396964" y="2974861"/>
              <a:ext cx="2654494" cy="514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The last synchronization cycle of the COT has ended and subsequent data is pending transmission</a:t>
              </a: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68746" y="1252177"/>
              <a:ext cx="3454402" cy="4183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rgbClr val="1B1B18"/>
                  </a:solidFill>
                </a:rPr>
                <a:t>Transmission State</a:t>
              </a:r>
              <a:endParaRPr lang="zh-CN" altLang="en-US" sz="1400" dirty="0">
                <a:solidFill>
                  <a:srgbClr val="1B1B18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172912" y="3450832"/>
              <a:ext cx="4046070" cy="23088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altLang="zh-CN" sz="1400" dirty="0">
                  <a:solidFill>
                    <a:srgbClr val="1B1B18"/>
                  </a:solidFill>
                </a:rPr>
                <a:t>contention channel state</a:t>
              </a:r>
            </a:p>
            <a:p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rgbClr val="1B1B18"/>
                  </a:solidFill>
                </a:rPr>
                <a:t>CH1</a:t>
              </a:r>
              <a:r>
                <a:rPr lang="zh-CN" altLang="en-US" sz="1050" dirty="0">
                  <a:solidFill>
                    <a:srgbClr val="1B1B18"/>
                  </a:solidFill>
                </a:rPr>
                <a:t>：</a:t>
              </a: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rgbClr val="1B1B18"/>
                  </a:solidFill>
                </a:rPr>
                <a:t>CH2</a:t>
              </a:r>
              <a:r>
                <a:rPr lang="zh-CN" altLang="en-US" sz="1050" dirty="0">
                  <a:solidFill>
                    <a:srgbClr val="1B1B18"/>
                  </a:solidFill>
                </a:rPr>
                <a:t>：</a:t>
              </a: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rgbClr val="1B1B18"/>
                  </a:solidFill>
                </a:rPr>
                <a:t>CH3</a:t>
              </a:r>
              <a:r>
                <a:rPr lang="zh-CN" altLang="en-US" sz="1050" dirty="0">
                  <a:solidFill>
                    <a:srgbClr val="1B1B18"/>
                  </a:solidFill>
                </a:rPr>
                <a:t>：</a:t>
              </a: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050" dirty="0">
                <a:solidFill>
                  <a:srgbClr val="1B1B18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050" dirty="0">
                  <a:solidFill>
                    <a:srgbClr val="1B1B18"/>
                  </a:solidFill>
                </a:rPr>
                <a:t>CH4</a:t>
              </a:r>
              <a:r>
                <a:rPr lang="zh-CN" altLang="en-US" sz="1400" dirty="0">
                  <a:solidFill>
                    <a:srgbClr val="1B1B18"/>
                  </a:solidFill>
                </a:rPr>
                <a:t>：</a:t>
              </a: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8165008" y="4003189"/>
              <a:ext cx="1171388" cy="275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Occupied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9802561" y="4003189"/>
              <a:ext cx="1171388" cy="2832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Release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4" idx="3"/>
              <a:endCxn id="15" idx="1"/>
            </p:cNvCxnSpPr>
            <p:nvPr/>
          </p:nvCxnSpPr>
          <p:spPr>
            <a:xfrm>
              <a:off x="9336396" y="4140927"/>
              <a:ext cx="466165" cy="3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圆角矩形 16"/>
            <p:cNvSpPr/>
            <p:nvPr/>
          </p:nvSpPr>
          <p:spPr>
            <a:xfrm>
              <a:off x="8165008" y="4415377"/>
              <a:ext cx="1171388" cy="275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Occupied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9802561" y="4415377"/>
              <a:ext cx="1171388" cy="2832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Release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9336396" y="4559258"/>
              <a:ext cx="466165" cy="3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圆角矩形 19"/>
            <p:cNvSpPr/>
            <p:nvPr/>
          </p:nvSpPr>
          <p:spPr>
            <a:xfrm>
              <a:off x="8165008" y="4847600"/>
              <a:ext cx="1171388" cy="275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Occupied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9802561" y="4847600"/>
              <a:ext cx="1171388" cy="2832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Release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cxnSp>
          <p:nvCxnSpPr>
            <p:cNvPr id="22" name="直接箭头连接符 21"/>
            <p:cNvCxnSpPr>
              <a:stCxn id="20" idx="3"/>
              <a:endCxn id="21" idx="1"/>
            </p:cNvCxnSpPr>
            <p:nvPr/>
          </p:nvCxnSpPr>
          <p:spPr>
            <a:xfrm>
              <a:off x="9336396" y="4985338"/>
              <a:ext cx="466165" cy="3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圆角矩形 26"/>
            <p:cNvSpPr/>
            <p:nvPr/>
          </p:nvSpPr>
          <p:spPr>
            <a:xfrm>
              <a:off x="8165008" y="5254156"/>
              <a:ext cx="1171388" cy="2754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Occupied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802561" y="5254156"/>
              <a:ext cx="1171388" cy="2832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050" dirty="0">
                  <a:solidFill>
                    <a:srgbClr val="1B1B18"/>
                  </a:solidFill>
                </a:rPr>
                <a:t>Channel Release</a:t>
              </a:r>
              <a:endParaRPr lang="zh-CN" altLang="en-US" sz="1050" dirty="0">
                <a:solidFill>
                  <a:srgbClr val="1B1B18"/>
                </a:solidFill>
              </a:endParaRPr>
            </a:p>
          </p:txBody>
        </p:sp>
        <p:cxnSp>
          <p:nvCxnSpPr>
            <p:cNvPr id="29" name="直接箭头连接符 28"/>
            <p:cNvCxnSpPr>
              <a:stCxn id="27" idx="3"/>
              <a:endCxn id="28" idx="1"/>
            </p:cNvCxnSpPr>
            <p:nvPr/>
          </p:nvCxnSpPr>
          <p:spPr>
            <a:xfrm>
              <a:off x="9336396" y="5391894"/>
              <a:ext cx="466165" cy="38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曲线连接符 29"/>
            <p:cNvCxnSpPr>
              <a:stCxn id="12" idx="3"/>
              <a:endCxn id="13" idx="3"/>
            </p:cNvCxnSpPr>
            <p:nvPr/>
          </p:nvCxnSpPr>
          <p:spPr>
            <a:xfrm>
              <a:off x="10923148" y="1461354"/>
              <a:ext cx="295834" cy="3143905"/>
            </a:xfrm>
            <a:prstGeom prst="curvedConnector3">
              <a:avLst>
                <a:gd name="adj1" fmla="val 1772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曲线连接符 30"/>
            <p:cNvCxnSpPr>
              <a:stCxn id="13" idx="1"/>
              <a:endCxn id="12" idx="1"/>
            </p:cNvCxnSpPr>
            <p:nvPr/>
          </p:nvCxnSpPr>
          <p:spPr>
            <a:xfrm rot="10800000" flipH="1">
              <a:off x="7172912" y="1461355"/>
              <a:ext cx="295834" cy="3143905"/>
            </a:xfrm>
            <a:prstGeom prst="curvedConnector3">
              <a:avLst>
                <a:gd name="adj1" fmla="val -7727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 rot="16200000">
              <a:off x="5570149" y="2919966"/>
              <a:ext cx="2455326" cy="224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Contested Channel Success</a:t>
              </a:r>
              <a:endParaRPr lang="en-US" altLang="zh-CN" sz="1100" dirty="0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9076929" y="5768167"/>
              <a:ext cx="827174" cy="615577"/>
            </a:xfrm>
            <a:custGeom>
              <a:avLst/>
              <a:gdLst>
                <a:gd name="connsiteX0" fmla="*/ 432163 w 691572"/>
                <a:gd name="connsiteY0" fmla="*/ 11953 h 795198"/>
                <a:gd name="connsiteX1" fmla="*/ 689151 w 691572"/>
                <a:gd name="connsiteY1" fmla="*/ 340659 h 795198"/>
                <a:gd name="connsiteX2" fmla="*/ 527787 w 691572"/>
                <a:gd name="connsiteY2" fmla="*/ 794871 h 795198"/>
                <a:gd name="connsiteX3" fmla="*/ 7834 w 691572"/>
                <a:gd name="connsiteY3" fmla="*/ 406400 h 795198"/>
                <a:gd name="connsiteX4" fmla="*/ 228963 w 691572"/>
                <a:gd name="connsiteY4" fmla="*/ 0 h 79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72" h="795198">
                  <a:moveTo>
                    <a:pt x="432163" y="11953"/>
                  </a:moveTo>
                  <a:cubicBezTo>
                    <a:pt x="552688" y="111063"/>
                    <a:pt x="673214" y="210173"/>
                    <a:pt x="689151" y="340659"/>
                  </a:cubicBezTo>
                  <a:cubicBezTo>
                    <a:pt x="705088" y="471145"/>
                    <a:pt x="641340" y="783914"/>
                    <a:pt x="527787" y="794871"/>
                  </a:cubicBezTo>
                  <a:cubicBezTo>
                    <a:pt x="414234" y="805828"/>
                    <a:pt x="57638" y="538878"/>
                    <a:pt x="7834" y="406400"/>
                  </a:cubicBezTo>
                  <a:cubicBezTo>
                    <a:pt x="-41970" y="273922"/>
                    <a:pt x="159237" y="41835"/>
                    <a:pt x="22896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564722" y="6374860"/>
              <a:ext cx="3654260" cy="31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Contested channel failure and subsequent pending data transmission</a:t>
              </a:r>
            </a:p>
          </p:txBody>
        </p:sp>
        <p:sp>
          <p:nvSpPr>
            <p:cNvPr id="35" name="任意多边形 34"/>
            <p:cNvSpPr/>
            <p:nvPr/>
          </p:nvSpPr>
          <p:spPr>
            <a:xfrm rot="10800000">
              <a:off x="8723296" y="797734"/>
              <a:ext cx="827174" cy="454442"/>
            </a:xfrm>
            <a:custGeom>
              <a:avLst/>
              <a:gdLst>
                <a:gd name="connsiteX0" fmla="*/ 432163 w 691572"/>
                <a:gd name="connsiteY0" fmla="*/ 11953 h 795198"/>
                <a:gd name="connsiteX1" fmla="*/ 689151 w 691572"/>
                <a:gd name="connsiteY1" fmla="*/ 340659 h 795198"/>
                <a:gd name="connsiteX2" fmla="*/ 527787 w 691572"/>
                <a:gd name="connsiteY2" fmla="*/ 794871 h 795198"/>
                <a:gd name="connsiteX3" fmla="*/ 7834 w 691572"/>
                <a:gd name="connsiteY3" fmla="*/ 406400 h 795198"/>
                <a:gd name="connsiteX4" fmla="*/ 228963 w 691572"/>
                <a:gd name="connsiteY4" fmla="*/ 0 h 79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72" h="795198">
                  <a:moveTo>
                    <a:pt x="432163" y="11953"/>
                  </a:moveTo>
                  <a:cubicBezTo>
                    <a:pt x="552688" y="111063"/>
                    <a:pt x="673214" y="210173"/>
                    <a:pt x="689151" y="340659"/>
                  </a:cubicBezTo>
                  <a:cubicBezTo>
                    <a:pt x="705088" y="471145"/>
                    <a:pt x="641340" y="783914"/>
                    <a:pt x="527787" y="794871"/>
                  </a:cubicBezTo>
                  <a:cubicBezTo>
                    <a:pt x="414234" y="805828"/>
                    <a:pt x="57638" y="538878"/>
                    <a:pt x="7834" y="406400"/>
                  </a:cubicBezTo>
                  <a:cubicBezTo>
                    <a:pt x="-41970" y="273922"/>
                    <a:pt x="159237" y="41835"/>
                    <a:pt x="22896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7425568" y="273897"/>
              <a:ext cx="3633372" cy="517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The current TTI is not the last TTI of the last synchronization cycle of the COT and there is data to be transmitted subsequently.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7469248" y="2428907"/>
              <a:ext cx="3454402" cy="41835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>
                  <a:solidFill>
                    <a:srgbClr val="1B1B18"/>
                  </a:solidFill>
                </a:rPr>
                <a:t>Idle State</a:t>
              </a:r>
              <a:endParaRPr lang="zh-CN" altLang="en-US" sz="1400" dirty="0">
                <a:solidFill>
                  <a:srgbClr val="1B1B18"/>
                </a:solidFill>
              </a:endParaRPr>
            </a:p>
          </p:txBody>
        </p:sp>
        <p:cxnSp>
          <p:nvCxnSpPr>
            <p:cNvPr id="38" name="直接箭头连接符 37"/>
            <p:cNvCxnSpPr>
              <a:stCxn id="12" idx="2"/>
              <a:endCxn id="37" idx="0"/>
            </p:cNvCxnSpPr>
            <p:nvPr/>
          </p:nvCxnSpPr>
          <p:spPr>
            <a:xfrm>
              <a:off x="9195947" y="1670530"/>
              <a:ext cx="502" cy="7583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/>
            <p:cNvSpPr/>
            <p:nvPr/>
          </p:nvSpPr>
          <p:spPr>
            <a:xfrm>
              <a:off x="9211522" y="1794224"/>
              <a:ext cx="1493854" cy="5177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No data to be transmitted</a:t>
              </a:r>
            </a:p>
            <a:p>
              <a:pPr algn="ctr"/>
              <a:r>
                <a:rPr lang="zh-CN" altLang="en-US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 </a:t>
              </a:r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in following sync period</a:t>
              </a: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9523502" y="2866648"/>
              <a:ext cx="346734" cy="596190"/>
            </a:xfrm>
            <a:custGeom>
              <a:avLst/>
              <a:gdLst>
                <a:gd name="connsiteX0" fmla="*/ 0 w 346734"/>
                <a:gd name="connsiteY0" fmla="*/ 0 h 1482165"/>
                <a:gd name="connsiteX1" fmla="*/ 346635 w 346734"/>
                <a:gd name="connsiteY1" fmla="*/ 669365 h 1482165"/>
                <a:gd name="connsiteX2" fmla="*/ 35859 w 346734"/>
                <a:gd name="connsiteY2" fmla="*/ 1482165 h 148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734" h="1482165">
                  <a:moveTo>
                    <a:pt x="0" y="0"/>
                  </a:moveTo>
                  <a:cubicBezTo>
                    <a:pt x="170329" y="211169"/>
                    <a:pt x="340659" y="422338"/>
                    <a:pt x="346635" y="669365"/>
                  </a:cubicBezTo>
                  <a:cubicBezTo>
                    <a:pt x="352612" y="916393"/>
                    <a:pt x="87655" y="1350683"/>
                    <a:pt x="35859" y="148216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" name="任意多边形 40"/>
            <p:cNvSpPr/>
            <p:nvPr/>
          </p:nvSpPr>
          <p:spPr>
            <a:xfrm rot="10800000">
              <a:off x="8650656" y="2859331"/>
              <a:ext cx="346734" cy="596190"/>
            </a:xfrm>
            <a:custGeom>
              <a:avLst/>
              <a:gdLst>
                <a:gd name="connsiteX0" fmla="*/ 0 w 346734"/>
                <a:gd name="connsiteY0" fmla="*/ 0 h 1482165"/>
                <a:gd name="connsiteX1" fmla="*/ 346635 w 346734"/>
                <a:gd name="connsiteY1" fmla="*/ 669365 h 1482165"/>
                <a:gd name="connsiteX2" fmla="*/ 35859 w 346734"/>
                <a:gd name="connsiteY2" fmla="*/ 1482165 h 1482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734" h="1482165">
                  <a:moveTo>
                    <a:pt x="0" y="0"/>
                  </a:moveTo>
                  <a:cubicBezTo>
                    <a:pt x="170329" y="211169"/>
                    <a:pt x="340659" y="422338"/>
                    <a:pt x="346635" y="669365"/>
                  </a:cubicBezTo>
                  <a:cubicBezTo>
                    <a:pt x="352612" y="916393"/>
                    <a:pt x="87655" y="1350683"/>
                    <a:pt x="35859" y="148216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9884210" y="3006792"/>
              <a:ext cx="1324676" cy="31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Data to be transmitted</a:t>
              </a: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6955285" y="2930510"/>
              <a:ext cx="2368632" cy="49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50" dirty="0">
                  <a:solidFill>
                    <a:srgbClr val="000000"/>
                  </a:solidFill>
                  <a:cs typeface="Arial" panose="020B0604020202020204" pitchFamily="34" charset="0"/>
                </a:rPr>
                <a:t>Contested channel failure and no subsequent data to be transmitted (data timeout expires)</a:t>
              </a:r>
            </a:p>
          </p:txBody>
        </p:sp>
        <p:sp>
          <p:nvSpPr>
            <p:cNvPr id="44" name="任意多边形 43"/>
            <p:cNvSpPr/>
            <p:nvPr/>
          </p:nvSpPr>
          <p:spPr>
            <a:xfrm rot="10800000">
              <a:off x="7934907" y="2152224"/>
              <a:ext cx="498537" cy="289164"/>
            </a:xfrm>
            <a:custGeom>
              <a:avLst/>
              <a:gdLst>
                <a:gd name="connsiteX0" fmla="*/ 432163 w 691572"/>
                <a:gd name="connsiteY0" fmla="*/ 11953 h 795198"/>
                <a:gd name="connsiteX1" fmla="*/ 689151 w 691572"/>
                <a:gd name="connsiteY1" fmla="*/ 340659 h 795198"/>
                <a:gd name="connsiteX2" fmla="*/ 527787 w 691572"/>
                <a:gd name="connsiteY2" fmla="*/ 794871 h 795198"/>
                <a:gd name="connsiteX3" fmla="*/ 7834 w 691572"/>
                <a:gd name="connsiteY3" fmla="*/ 406400 h 795198"/>
                <a:gd name="connsiteX4" fmla="*/ 228963 w 691572"/>
                <a:gd name="connsiteY4" fmla="*/ 0 h 795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572" h="795198">
                  <a:moveTo>
                    <a:pt x="432163" y="11953"/>
                  </a:moveTo>
                  <a:cubicBezTo>
                    <a:pt x="552688" y="111063"/>
                    <a:pt x="673214" y="210173"/>
                    <a:pt x="689151" y="340659"/>
                  </a:cubicBezTo>
                  <a:cubicBezTo>
                    <a:pt x="705088" y="471145"/>
                    <a:pt x="641340" y="783914"/>
                    <a:pt x="527787" y="794871"/>
                  </a:cubicBezTo>
                  <a:cubicBezTo>
                    <a:pt x="414234" y="805828"/>
                    <a:pt x="57638" y="538878"/>
                    <a:pt x="7834" y="406400"/>
                  </a:cubicBezTo>
                  <a:cubicBezTo>
                    <a:pt x="-41970" y="273922"/>
                    <a:pt x="159237" y="41835"/>
                    <a:pt x="228963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395232" y="1841483"/>
              <a:ext cx="1588029" cy="314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>
                  <a:solidFill>
                    <a:srgbClr val="000000"/>
                  </a:solidFill>
                  <a:cs typeface="Arial" panose="020B0604020202020204" pitchFamily="34" charset="0"/>
                </a:rPr>
                <a:t>No data to be transmitted</a:t>
              </a: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2E8868A9-9900-432E-A204-4880C0AE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SLB 1.0 bis</a:t>
            </a:r>
            <a:r>
              <a:rPr lang="en-US" altLang="zh-CN" dirty="0"/>
              <a:t>: </a:t>
            </a:r>
            <a:r>
              <a:rPr lang="en-GB" altLang="zh-CN" dirty="0"/>
              <a:t>FISA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6050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2978038" y="163014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1B1B18"/>
              </a:solidFill>
              <a:latin typeface="微软雅黑"/>
              <a:ea typeface="微软雅黑"/>
            </a:endParaRPr>
          </a:p>
        </p:txBody>
      </p:sp>
      <p:sp>
        <p:nvSpPr>
          <p:cNvPr id="47" name="长方形">
            <a:extLst>
              <a:ext uri="{FF2B5EF4-FFF2-40B4-BE49-F238E27FC236}">
                <a16:creationId xmlns:a16="http://schemas.microsoft.com/office/drawing/2014/main" id="{7A78943E-A96E-42BE-94D6-D63E960453E3}"/>
              </a:ext>
            </a:extLst>
          </p:cNvPr>
          <p:cNvSpPr/>
          <p:nvPr/>
        </p:nvSpPr>
        <p:spPr>
          <a:xfrm>
            <a:off x="257435" y="876330"/>
            <a:ext cx="966378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110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 Node</a:t>
            </a:r>
          </a:p>
        </p:txBody>
      </p:sp>
      <p:sp>
        <p:nvSpPr>
          <p:cNvPr id="59" name="长方形">
            <a:extLst>
              <a:ext uri="{FF2B5EF4-FFF2-40B4-BE49-F238E27FC236}">
                <a16:creationId xmlns:a16="http://schemas.microsoft.com/office/drawing/2014/main" id="{F32E490F-2F8A-45E9-81F2-5B1F252211FD}"/>
              </a:ext>
            </a:extLst>
          </p:cNvPr>
          <p:cNvSpPr/>
          <p:nvPr/>
        </p:nvSpPr>
        <p:spPr>
          <a:xfrm>
            <a:off x="3566231" y="876330"/>
            <a:ext cx="903752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sz="110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 Node</a:t>
            </a:r>
          </a:p>
        </p:txBody>
      </p:sp>
      <p:sp>
        <p:nvSpPr>
          <p:cNvPr id="60" name="Text 161">
            <a:extLst>
              <a:ext uri="{FF2B5EF4-FFF2-40B4-BE49-F238E27FC236}">
                <a16:creationId xmlns:a16="http://schemas.microsoft.com/office/drawing/2014/main" id="{3A66323F-861C-4F95-BE13-DEFC14D40B90}"/>
              </a:ext>
            </a:extLst>
          </p:cNvPr>
          <p:cNvSpPr txBox="1"/>
          <p:nvPr/>
        </p:nvSpPr>
        <p:spPr>
          <a:xfrm>
            <a:off x="4398903" y="985618"/>
            <a:ext cx="4237997" cy="1615827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STS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AGC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adjust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rough Sync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FTS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Fine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Sync,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，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jointly with STS to determine the domain ID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[Blind Detection/Indication] determines the domain CP length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Synchronization information block contains G-node identification (G-node randomly generates 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24-bit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ID, 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supports G-node's own re-selection of identification and notification to T-node [via SIB message or XRC signaling]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and capability information (8 bits)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ADDE984-2294-4B5C-857C-89AF547B89D5}"/>
              </a:ext>
            </a:extLst>
          </p:cNvPr>
          <p:cNvCxnSpPr>
            <a:cxnSpLocks/>
            <a:stCxn id="47" idx="3"/>
          </p:cNvCxnSpPr>
          <p:nvPr/>
        </p:nvCxnSpPr>
        <p:spPr bwMode="auto">
          <a:xfrm flipH="1">
            <a:off x="729330" y="1222376"/>
            <a:ext cx="11294" cy="5465439"/>
          </a:xfrm>
          <a:prstGeom prst="straightConnector1">
            <a:avLst/>
          </a:prstGeom>
          <a:noFill/>
          <a:ln w="6350" cap="flat" cmpd="sng" algn="ctr">
            <a:solidFill>
              <a:srgbClr val="1B1B18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CE6C83D-D654-4B36-8C3C-E0BFFCA69D39}"/>
              </a:ext>
            </a:extLst>
          </p:cNvPr>
          <p:cNvCxnSpPr>
            <a:cxnSpLocks/>
            <a:stCxn id="59" idx="3"/>
          </p:cNvCxnSpPr>
          <p:nvPr/>
        </p:nvCxnSpPr>
        <p:spPr bwMode="auto">
          <a:xfrm>
            <a:off x="4018107" y="1222376"/>
            <a:ext cx="0" cy="5465439"/>
          </a:xfrm>
          <a:prstGeom prst="straightConnector1">
            <a:avLst/>
          </a:prstGeom>
          <a:noFill/>
          <a:ln w="6350" cap="flat" cmpd="sng" algn="ctr">
            <a:solidFill>
              <a:srgbClr val="1B1B18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onnectLine">
            <a:extLst>
              <a:ext uri="{FF2B5EF4-FFF2-40B4-BE49-F238E27FC236}">
                <a16:creationId xmlns:a16="http://schemas.microsoft.com/office/drawing/2014/main" id="{1193285E-2527-4550-AE0B-7DE731FBE46C}"/>
              </a:ext>
            </a:extLst>
          </p:cNvPr>
          <p:cNvSpPr/>
          <p:nvPr/>
        </p:nvSpPr>
        <p:spPr>
          <a:xfrm>
            <a:off x="768907" y="1463078"/>
            <a:ext cx="3240000" cy="409396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FF0000"/>
            </a:solidFill>
            <a:miter/>
            <a:headEnd type="none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1. SSB(FTS/STS/Sync Block)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G-Link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PHY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sz="1100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4" name="ConnectLine">
            <a:extLst>
              <a:ext uri="{FF2B5EF4-FFF2-40B4-BE49-F238E27FC236}">
                <a16:creationId xmlns:a16="http://schemas.microsoft.com/office/drawing/2014/main" id="{379BA769-E4A4-4545-A578-2F19D929DC7F}"/>
              </a:ext>
            </a:extLst>
          </p:cNvPr>
          <p:cNvSpPr/>
          <p:nvPr/>
        </p:nvSpPr>
        <p:spPr>
          <a:xfrm>
            <a:off x="768907" y="2066373"/>
            <a:ext cx="3240000" cy="409396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FF0000"/>
            </a:solidFill>
            <a:miter/>
            <a:headEnd type="none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2. PBCH/MIB/Broadcast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G-Link (PHY)</a:t>
            </a:r>
            <a:endParaRPr sz="1100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5" name="Text 161">
            <a:extLst>
              <a:ext uri="{FF2B5EF4-FFF2-40B4-BE49-F238E27FC236}">
                <a16:creationId xmlns:a16="http://schemas.microsoft.com/office/drawing/2014/main" id="{2387AE7F-00F3-496D-9739-E0A6AC741DC0}"/>
              </a:ext>
            </a:extLst>
          </p:cNvPr>
          <p:cNvSpPr txBox="1"/>
          <p:nvPr/>
        </p:nvSpPr>
        <p:spPr>
          <a:xfrm>
            <a:off x="8763513" y="1509868"/>
            <a:ext cx="3401571" cy="969496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CP Length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Frame Sequence Number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TTI length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G-link common control channel (GCI) resources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System message resources, system message change indication</a:t>
            </a:r>
          </a:p>
        </p:txBody>
      </p:sp>
      <p:sp>
        <p:nvSpPr>
          <p:cNvPr id="66" name="ConnectLine">
            <a:extLst>
              <a:ext uri="{FF2B5EF4-FFF2-40B4-BE49-F238E27FC236}">
                <a16:creationId xmlns:a16="http://schemas.microsoft.com/office/drawing/2014/main" id="{63CD0E6E-849D-4F30-B46B-86DDC522492B}"/>
              </a:ext>
            </a:extLst>
          </p:cNvPr>
          <p:cNvSpPr/>
          <p:nvPr/>
        </p:nvSpPr>
        <p:spPr>
          <a:xfrm>
            <a:off x="768907" y="2776545"/>
            <a:ext cx="3240000" cy="409396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FF0000"/>
            </a:solidFill>
            <a:prstDash val="solid"/>
            <a:miter/>
            <a:headEnd type="none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 3. System Message/SIB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G-Link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sz="1100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7" name="Text 161">
            <a:extLst>
              <a:ext uri="{FF2B5EF4-FFF2-40B4-BE49-F238E27FC236}">
                <a16:creationId xmlns:a16="http://schemas.microsoft.com/office/drawing/2014/main" id="{937463D6-2208-45D3-9D7B-9AC124CD114B}"/>
              </a:ext>
            </a:extLst>
          </p:cNvPr>
          <p:cNvSpPr txBox="1"/>
          <p:nvPr/>
        </p:nvSpPr>
        <p:spPr>
          <a:xfrm>
            <a:off x="4398907" y="2734690"/>
            <a:ext cx="4237993" cy="484748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Send scheduling information GCI in G-link public control channel resources and scramble CRCs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[Indication of time-frequency resources for RACH]</a:t>
            </a:r>
          </a:p>
        </p:txBody>
      </p:sp>
      <p:sp>
        <p:nvSpPr>
          <p:cNvPr id="68" name="ConnectLine">
            <a:extLst>
              <a:ext uri="{FF2B5EF4-FFF2-40B4-BE49-F238E27FC236}">
                <a16:creationId xmlns:a16="http://schemas.microsoft.com/office/drawing/2014/main" id="{F0100019-02B9-4462-94FC-035DBEC6B6F0}"/>
              </a:ext>
            </a:extLst>
          </p:cNvPr>
          <p:cNvSpPr/>
          <p:nvPr/>
        </p:nvSpPr>
        <p:spPr>
          <a:xfrm>
            <a:off x="768907" y="3492082"/>
            <a:ext cx="3240000" cy="409396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7030A0"/>
            </a:solidFill>
            <a:miter/>
            <a:headEnd type="arrow" w="med" len="med"/>
            <a:tailEnd type="none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4. XRC-Setup-Request(MSG3) 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T-Link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(PHY)</a:t>
            </a:r>
            <a:endParaRPr sz="1100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9" name="Text 161">
            <a:extLst>
              <a:ext uri="{FF2B5EF4-FFF2-40B4-BE49-F238E27FC236}">
                <a16:creationId xmlns:a16="http://schemas.microsoft.com/office/drawing/2014/main" id="{C3CFA36A-CBCB-4119-8E35-69114D7B5068}"/>
              </a:ext>
            </a:extLst>
          </p:cNvPr>
          <p:cNvSpPr txBox="1"/>
          <p:nvPr/>
        </p:nvSpPr>
        <p:spPr>
          <a:xfrm>
            <a:off x="8763513" y="2653747"/>
            <a:ext cx="3328921" cy="1292662"/>
          </a:xfrm>
          <a:prstGeom prst="rect">
            <a:avLst/>
          </a:prstGeom>
          <a:noFill/>
          <a:ln w="19050">
            <a:solidFill>
              <a:srgbClr val="7030A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Select a RACH time-frequency resource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Send RACH including FTS/STS/access information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Send carrying the T-node 24-bit identification (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G-node can reconfigure this ID after the access is completed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Determine T-node TA based on access information</a:t>
            </a:r>
          </a:p>
        </p:txBody>
      </p:sp>
      <p:sp>
        <p:nvSpPr>
          <p:cNvPr id="70" name="ConnectLine">
            <a:extLst>
              <a:ext uri="{FF2B5EF4-FFF2-40B4-BE49-F238E27FC236}">
                <a16:creationId xmlns:a16="http://schemas.microsoft.com/office/drawing/2014/main" id="{00D68F2E-3B51-4214-8EBC-D3B0E77A5B2B}"/>
              </a:ext>
            </a:extLst>
          </p:cNvPr>
          <p:cNvSpPr/>
          <p:nvPr/>
        </p:nvSpPr>
        <p:spPr>
          <a:xfrm>
            <a:off x="768907" y="4541942"/>
            <a:ext cx="3240000" cy="307571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FF0000"/>
            </a:solidFill>
            <a:miter/>
            <a:headEnd type="none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5. XRC-Setup(MSG4) 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G-Link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US" altLang="zh-CN" sz="1100" b="1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XRC</a:t>
            </a:r>
            <a:r>
              <a:rPr lang="zh-CN" altLang="en-US" sz="1100" b="1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b="1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No ACK/NACK</a:t>
            </a:r>
            <a:r>
              <a:rPr lang="zh-CN" altLang="en-US" sz="1100" b="1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sz="1100" b="1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" name="Text 161">
            <a:extLst>
              <a:ext uri="{FF2B5EF4-FFF2-40B4-BE49-F238E27FC236}">
                <a16:creationId xmlns:a16="http://schemas.microsoft.com/office/drawing/2014/main" id="{0E65E05F-F68D-46DD-8C2B-84A1E9B378DE}"/>
              </a:ext>
            </a:extLst>
          </p:cNvPr>
          <p:cNvSpPr txBox="1"/>
          <p:nvPr/>
        </p:nvSpPr>
        <p:spPr>
          <a:xfrm>
            <a:off x="4398903" y="3360998"/>
            <a:ext cx="4237997" cy="193899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Scheduled via GCI, GCI-CRC 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scrambled via 24-bit T-node </a:t>
            </a:r>
            <a:r>
              <a:rPr lang="en-US" altLang="zh-CN" sz="1050" b="1" kern="0" dirty="0" err="1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Phy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-ID (does not fully resolve conflicts)</a:t>
            </a:r>
          </a:p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5</a:t>
            </a:r>
            <a:r>
              <a:rPr lang="en-US" altLang="zh-CN" sz="1050" kern="0" baseline="3000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</a:t>
            </a: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message is the XRC-Setup of the T-node, including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ACK/NACK resources available to the T-node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 indication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control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Link Layer Configuration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Optional (when the G-node allows the use of the configured key PSK): the L2ID of the G-node, the resolvable randomized identity; PSK not allowed: not sent</a:t>
            </a: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Other configuration information</a:t>
            </a:r>
          </a:p>
        </p:txBody>
      </p:sp>
      <p:sp>
        <p:nvSpPr>
          <p:cNvPr id="72" name="ConnectLine">
            <a:extLst>
              <a:ext uri="{FF2B5EF4-FFF2-40B4-BE49-F238E27FC236}">
                <a16:creationId xmlns:a16="http://schemas.microsoft.com/office/drawing/2014/main" id="{49A9B8AF-7900-4F81-932E-923F6F17E98A}"/>
              </a:ext>
            </a:extLst>
          </p:cNvPr>
          <p:cNvSpPr/>
          <p:nvPr/>
        </p:nvSpPr>
        <p:spPr>
          <a:xfrm>
            <a:off x="768907" y="4889167"/>
            <a:ext cx="3240000" cy="307571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7030A0"/>
            </a:solidFill>
            <a:miter/>
            <a:headEnd type="arrow" w="med" len="med"/>
            <a:tailEnd type="none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6. XRC-Setup-Complete 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T-Link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US" altLang="zh-CN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XRC</a:t>
            </a:r>
            <a:r>
              <a:rPr lang="zh-CN" altLang="en-US" sz="1100" kern="0" dirty="0">
                <a:solidFill>
                  <a:srgbClr val="C00000"/>
                </a:solidFill>
                <a:highlight>
                  <a:srgbClr val="FFFFFF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sz="1100" kern="0" dirty="0">
              <a:solidFill>
                <a:srgbClr val="C00000"/>
              </a:solidFill>
              <a:highlight>
                <a:srgbClr val="FFFFFF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3" name="Text 161">
            <a:extLst>
              <a:ext uri="{FF2B5EF4-FFF2-40B4-BE49-F238E27FC236}">
                <a16:creationId xmlns:a16="http://schemas.microsoft.com/office/drawing/2014/main" id="{0E5D71A4-6243-47DE-BB52-A6770F6682E3}"/>
              </a:ext>
            </a:extLst>
          </p:cNvPr>
          <p:cNvSpPr txBox="1"/>
          <p:nvPr/>
        </p:nvSpPr>
        <p:spPr>
          <a:xfrm>
            <a:off x="8763513" y="4057016"/>
            <a:ext cx="3328921" cy="2746906"/>
          </a:xfrm>
          <a:prstGeom prst="rect">
            <a:avLst/>
          </a:prstGeom>
          <a:solidFill>
            <a:srgbClr val="FFFFFF"/>
          </a:solidFill>
          <a:ln w="19050">
            <a:solidFill>
              <a:srgbClr val="7030A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Scheduled via GCI, GCI-CRC is </a:t>
            </a: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scrambled via 24-bit T-node PHY-ID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Timed to be sent after pressing TA. This message is not sent if XRC-Setup is not received.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MSG3 is the XRC-Setup-complete of the T-node, including the T-node security information. The security information can distinguish between the case with and without security context, containing the encrypted L2ID of the T-node, and indicating the encryption method to be used by PSK or password through the XRC message.</a:t>
            </a:r>
          </a:p>
          <a:p>
            <a:pPr marL="628690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Yes: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AssociationRequestWithSec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90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No: </a:t>
            </a:r>
            <a:r>
              <a:rPr kumimoji="0" lang="en-US" altLang="zh-CN" sz="105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AssociationRequestNoneSec</a:t>
            </a:r>
            <a:endParaRPr kumimoji="0" lang="en-US" altLang="zh-CN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G-node discovers a unique T-node</a:t>
            </a:r>
          </a:p>
          <a:p>
            <a:pPr marL="171450" marR="0" lvl="0" indent="-17145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050" b="1" kern="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 cannot consider the conflict resolved</a:t>
            </a:r>
          </a:p>
        </p:txBody>
      </p:sp>
      <p:sp>
        <p:nvSpPr>
          <p:cNvPr id="74" name="ConnectLine">
            <a:extLst>
              <a:ext uri="{FF2B5EF4-FFF2-40B4-BE49-F238E27FC236}">
                <a16:creationId xmlns:a16="http://schemas.microsoft.com/office/drawing/2014/main" id="{2521EB40-6BD3-4068-B0AB-A2A8E34248DA}"/>
              </a:ext>
            </a:extLst>
          </p:cNvPr>
          <p:cNvSpPr/>
          <p:nvPr/>
        </p:nvSpPr>
        <p:spPr>
          <a:xfrm>
            <a:off x="768907" y="5410234"/>
            <a:ext cx="3240000" cy="307571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1B1B18"/>
            </a:solidFill>
            <a:miter/>
            <a:headEnd type="arrow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7. Security Negotiation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XRC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FFFFF"/>
              </a:highlight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ConnectLine">
            <a:extLst>
              <a:ext uri="{FF2B5EF4-FFF2-40B4-BE49-F238E27FC236}">
                <a16:creationId xmlns:a16="http://schemas.microsoft.com/office/drawing/2014/main" id="{B56E71D9-A336-4A36-963D-44261A756175}"/>
              </a:ext>
            </a:extLst>
          </p:cNvPr>
          <p:cNvSpPr/>
          <p:nvPr/>
        </p:nvSpPr>
        <p:spPr>
          <a:xfrm>
            <a:off x="768907" y="6128726"/>
            <a:ext cx="3240000" cy="307571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1B1B18"/>
            </a:solidFill>
            <a:miter/>
            <a:headEnd type="arrow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G-T Node XRC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reconfigure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XRC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FFFFF"/>
              </a:highlight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8D895E1C-F4B2-4FA6-AEA9-7B9D246E375F}"/>
              </a:ext>
            </a:extLst>
          </p:cNvPr>
          <p:cNvSpPr txBox="1"/>
          <p:nvPr/>
        </p:nvSpPr>
        <p:spPr>
          <a:xfrm>
            <a:off x="8301552" y="1393421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1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99F5A27-E15F-4FB3-98BC-515F9F1F7A8F}"/>
              </a:ext>
            </a:extLst>
          </p:cNvPr>
          <p:cNvSpPr txBox="1"/>
          <p:nvPr/>
        </p:nvSpPr>
        <p:spPr>
          <a:xfrm>
            <a:off x="11757086" y="1535577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2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EA16325-37DB-4874-820C-D560F564356D}"/>
              </a:ext>
            </a:extLst>
          </p:cNvPr>
          <p:cNvSpPr txBox="1"/>
          <p:nvPr/>
        </p:nvSpPr>
        <p:spPr>
          <a:xfrm>
            <a:off x="8315262" y="2757546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3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F83C641-75FA-43C5-B43B-4A6FA48487CE}"/>
              </a:ext>
            </a:extLst>
          </p:cNvPr>
          <p:cNvSpPr txBox="1"/>
          <p:nvPr/>
        </p:nvSpPr>
        <p:spPr>
          <a:xfrm>
            <a:off x="11757086" y="2831791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4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96D33377-793F-4AAE-9376-124A64C419B2}"/>
              </a:ext>
            </a:extLst>
          </p:cNvPr>
          <p:cNvSpPr txBox="1"/>
          <p:nvPr/>
        </p:nvSpPr>
        <p:spPr>
          <a:xfrm>
            <a:off x="8301552" y="403374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5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AF2FA6-B1EC-46C9-B460-1A20C6F2991F}"/>
              </a:ext>
            </a:extLst>
          </p:cNvPr>
          <p:cNvSpPr txBox="1"/>
          <p:nvPr/>
        </p:nvSpPr>
        <p:spPr>
          <a:xfrm>
            <a:off x="11757086" y="596540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6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106710" y="1314589"/>
            <a:ext cx="4133901" cy="2635987"/>
          </a:xfrm>
          <a:prstGeom prst="roundRect">
            <a:avLst/>
          </a:prstGeom>
          <a:noFill/>
          <a:ln>
            <a:solidFill>
              <a:srgbClr val="1B1B18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B1B18"/>
                </a:solidFill>
                <a:effectLst/>
                <a:uLnTx/>
                <a:uFillTx/>
                <a:latin typeface="微软雅黑"/>
                <a:ea typeface="微软雅黑"/>
              </a:rPr>
              <a:t>1COT</a:t>
            </a:r>
            <a:endParaRPr kumimoji="0" lang="zh-CN" alt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1B1B18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104329" y="4381126"/>
            <a:ext cx="4099060" cy="1642363"/>
          </a:xfrm>
          <a:prstGeom prst="roundRect">
            <a:avLst/>
          </a:prstGeom>
          <a:noFill/>
          <a:ln>
            <a:solidFill>
              <a:srgbClr val="1B1B18"/>
            </a:solidFill>
            <a:prstDash val="solid"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eaVert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1B1B18"/>
                </a:solidFill>
                <a:effectLst/>
                <a:uLnTx/>
                <a:uFillTx/>
                <a:latin typeface="微软雅黑"/>
                <a:ea typeface="微软雅黑"/>
              </a:rPr>
              <a:t>~1 COT</a:t>
            </a:r>
            <a:endParaRPr kumimoji="0" lang="zh-CN" altLang="en-US" sz="2000" b="0" i="0" u="none" strike="noStrike" kern="0" cap="none" spc="0" normalizeH="0" baseline="0" noProof="0" dirty="0" err="1">
              <a:ln>
                <a:noFill/>
              </a:ln>
              <a:solidFill>
                <a:srgbClr val="1B1B18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84" name="ConnectLine">
            <a:extLst>
              <a:ext uri="{FF2B5EF4-FFF2-40B4-BE49-F238E27FC236}">
                <a16:creationId xmlns:a16="http://schemas.microsoft.com/office/drawing/2014/main" id="{2521EB40-6BD3-4068-B0AB-A2A8E34248DA}"/>
              </a:ext>
            </a:extLst>
          </p:cNvPr>
          <p:cNvSpPr/>
          <p:nvPr/>
        </p:nvSpPr>
        <p:spPr>
          <a:xfrm>
            <a:off x="749824" y="5811619"/>
            <a:ext cx="3240000" cy="307571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1B1B18"/>
            </a:solidFill>
            <a:miter/>
            <a:headEnd type="arrow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8. G-T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Node Capability Negotiation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highlight>
                <a:srgbClr val="FFFFFF"/>
              </a:highlight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5" name="Text 161">
            <a:extLst>
              <a:ext uri="{FF2B5EF4-FFF2-40B4-BE49-F238E27FC236}">
                <a16:creationId xmlns:a16="http://schemas.microsoft.com/office/drawing/2014/main" id="{0E65E05F-F68D-46DD-8C2B-84A1E9B378DE}"/>
              </a:ext>
            </a:extLst>
          </p:cNvPr>
          <p:cNvSpPr txBox="1"/>
          <p:nvPr/>
        </p:nvSpPr>
        <p:spPr>
          <a:xfrm>
            <a:off x="4398907" y="5353945"/>
            <a:ext cx="4237997" cy="145424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lIns="0" tIns="0" rIns="0" bIns="0" rtlCol="0" anchor="t">
            <a:spAutoFit/>
          </a:bodyPr>
          <a:lstStyle/>
          <a:p>
            <a:pPr marL="171450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 </a:t>
            </a:r>
            <a:r>
              <a:rPr lang="en-US" altLang="zh-CN" sz="1050" kern="0" dirty="0" err="1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Negociation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endParaRPr lang="en-US" altLang="zh-CN" sz="1050" kern="0" dirty="0">
              <a:solidFill>
                <a:srgbClr val="1919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7.1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r>
              <a:rPr lang="en-US" altLang="zh-CN" sz="1050" kern="0" dirty="0" err="1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SecurityContextRequest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GB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Unencrypted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GB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Integrity Protected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lang="en-US" altLang="zh-CN" sz="1050" kern="0" dirty="0">
              <a:solidFill>
                <a:srgbClr val="1919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7.2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：</a:t>
            </a:r>
            <a:r>
              <a:rPr lang="en-US" altLang="zh-CN" sz="1050" kern="0" dirty="0" err="1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SecurityContextRespond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（</a:t>
            </a:r>
            <a:r>
              <a:rPr lang="en-GB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Encrypted</a:t>
            </a:r>
            <a:r>
              <a:rPr lang="zh-CN" altLang="en-GB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，</a:t>
            </a:r>
            <a:r>
              <a:rPr lang="en-GB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Integrity Protected</a:t>
            </a:r>
            <a:r>
              <a:rPr lang="zh-CN" altLang="en-US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）</a:t>
            </a:r>
            <a:endParaRPr lang="en-US" altLang="zh-CN" sz="1050" kern="0" dirty="0">
              <a:solidFill>
                <a:srgbClr val="1919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47675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7.3: Association establishment, carrying G-node L2ID and T-node L2ID, completes conflict resolution</a:t>
            </a:r>
          </a:p>
          <a:p>
            <a:pPr marL="628690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 err="1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AssociationSetupWithSec</a:t>
            </a:r>
            <a:endParaRPr lang="en-US" altLang="zh-CN" sz="1050" kern="0" dirty="0">
              <a:solidFill>
                <a:srgbClr val="1919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90" lvl="1" indent="-171450" defTabSz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050" kern="0" dirty="0" err="1">
                <a:solidFill>
                  <a:srgbClr val="19191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AssociationSetupNoneSec</a:t>
            </a:r>
            <a:endParaRPr lang="en-US" altLang="zh-CN" sz="1050" kern="0" dirty="0">
              <a:solidFill>
                <a:srgbClr val="191919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6D33377-793F-4AAE-9376-124A64C419B2}"/>
              </a:ext>
            </a:extLst>
          </p:cNvPr>
          <p:cNvSpPr txBox="1"/>
          <p:nvPr/>
        </p:nvSpPr>
        <p:spPr>
          <a:xfrm>
            <a:off x="8315262" y="6376132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B1B18"/>
                </a:solidFill>
                <a:highlight>
                  <a:srgbClr val="FFFF00"/>
                </a:highlight>
                <a:latin typeface="微软雅黑"/>
                <a:ea typeface="微软雅黑"/>
              </a:rPr>
              <a:t>7</a:t>
            </a:r>
            <a:endParaRPr lang="zh-CN" altLang="en-US" sz="2000" dirty="0">
              <a:solidFill>
                <a:srgbClr val="1B1B18"/>
              </a:solidFill>
              <a:highlight>
                <a:srgbClr val="FFFF00"/>
              </a:highlight>
              <a:latin typeface="微软雅黑"/>
              <a:ea typeface="微软雅黑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61D154-262B-4492-90B8-B025C19D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zh-CN" dirty="0"/>
              <a:t>SLB 1.0 bis</a:t>
            </a:r>
            <a:r>
              <a:rPr lang="en-US" altLang="zh-CN" dirty="0"/>
              <a:t>: Access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690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>
            <a:extLst>
              <a:ext uri="{FF2B5EF4-FFF2-40B4-BE49-F238E27FC236}">
                <a16:creationId xmlns:a16="http://schemas.microsoft.com/office/drawing/2014/main" id="{3471E023-BDD4-44A8-A278-CE14D69DA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/>
          <a:lstStyle/>
          <a:p>
            <a:r>
              <a:rPr lang="en-US" altLang="zh-CN" dirty="0"/>
              <a:t>SLB 1.0 bis: RACH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1CA396-F9DF-473E-A994-F59BDC2E037C}"/>
              </a:ext>
            </a:extLst>
          </p:cNvPr>
          <p:cNvSpPr txBox="1"/>
          <p:nvPr/>
        </p:nvSpPr>
        <p:spPr>
          <a:xfrm>
            <a:off x="2232837" y="1713716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59EE36-BA69-43D6-85CE-19DBCD3480D8}"/>
              </a:ext>
            </a:extLst>
          </p:cNvPr>
          <p:cNvSpPr txBox="1"/>
          <p:nvPr/>
        </p:nvSpPr>
        <p:spPr>
          <a:xfrm>
            <a:off x="2366190" y="1932572"/>
            <a:ext cx="184659" cy="2768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112"/>
            <a:endParaRPr lang="zh-CN" altLang="en-US" sz="12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AE90A63-83B2-471D-A200-E39335009D12}"/>
              </a:ext>
            </a:extLst>
          </p:cNvPr>
          <p:cNvSpPr txBox="1"/>
          <p:nvPr/>
        </p:nvSpPr>
        <p:spPr>
          <a:xfrm>
            <a:off x="451953" y="1040974"/>
            <a:ext cx="5276194" cy="477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b="1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 format</a:t>
            </a:r>
            <a:endParaRPr lang="en-US" altLang="zh-CN" b="1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format: preamble+L2ID of the sending node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format: preamble + L2ID of the sending node + L2ID of the receiving node + TCI + data</a:t>
            </a:r>
          </a:p>
          <a:p>
            <a:pPr>
              <a:lnSpc>
                <a:spcPct val="130000"/>
              </a:lnSpc>
            </a:pP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b="1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 preamble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Global-common set, which is not bound to a specific G node.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ZC sequence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NZC and FTS have the same length and generation mode, and use different u values.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1050" b="1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RACH time-frequency resource</a:t>
            </a:r>
            <a:endParaRPr lang="en-US" altLang="zh-CN" b="1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Indicates the number of symbols occupied by the local domain-based coverage configuration.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9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120 kHz SCS version supports 10 km coverage and a maximum of six symbols.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 sz="10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Same bandwidth as the FTS.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长方形">
            <a:extLst>
              <a:ext uri="{FF2B5EF4-FFF2-40B4-BE49-F238E27FC236}">
                <a16:creationId xmlns:a16="http://schemas.microsoft.com/office/drawing/2014/main" id="{697A2AFB-225F-488F-8D0A-480BA6173DA4}"/>
              </a:ext>
            </a:extLst>
          </p:cNvPr>
          <p:cNvSpPr/>
          <p:nvPr/>
        </p:nvSpPr>
        <p:spPr>
          <a:xfrm>
            <a:off x="6813937" y="2052694"/>
            <a:ext cx="966378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Node</a:t>
            </a:r>
          </a:p>
        </p:txBody>
      </p:sp>
      <p:sp>
        <p:nvSpPr>
          <p:cNvPr id="31" name="长方形">
            <a:extLst>
              <a:ext uri="{FF2B5EF4-FFF2-40B4-BE49-F238E27FC236}">
                <a16:creationId xmlns:a16="http://schemas.microsoft.com/office/drawing/2014/main" id="{2719FE37-9B4D-4252-A315-9B48CF698FE7}"/>
              </a:ext>
            </a:extLst>
          </p:cNvPr>
          <p:cNvSpPr/>
          <p:nvPr/>
        </p:nvSpPr>
        <p:spPr>
          <a:xfrm>
            <a:off x="10122733" y="2052694"/>
            <a:ext cx="903752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Node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70B5080-E348-42E7-AD9C-2E31576743F4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7297126" y="2398740"/>
            <a:ext cx="9200" cy="134225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14F922AB-F6F4-437D-89AA-5BD534163C9F}"/>
              </a:ext>
            </a:extLst>
          </p:cNvPr>
          <p:cNvCxnSpPr>
            <a:cxnSpLocks/>
            <a:stCxn id="31" idx="3"/>
          </p:cNvCxnSpPr>
          <p:nvPr/>
        </p:nvCxnSpPr>
        <p:spPr bwMode="auto">
          <a:xfrm flipH="1">
            <a:off x="10555526" y="2398740"/>
            <a:ext cx="19083" cy="134225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onnectLine">
            <a:extLst>
              <a:ext uri="{FF2B5EF4-FFF2-40B4-BE49-F238E27FC236}">
                <a16:creationId xmlns:a16="http://schemas.microsoft.com/office/drawing/2014/main" id="{CCDAFEA1-1EE3-4038-8241-9CE647803BBE}"/>
              </a:ext>
            </a:extLst>
          </p:cNvPr>
          <p:cNvSpPr/>
          <p:nvPr/>
        </p:nvSpPr>
        <p:spPr>
          <a:xfrm>
            <a:off x="7306326" y="2645455"/>
            <a:ext cx="3240000" cy="45719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7030A0"/>
            </a:solidFill>
            <a:miter/>
            <a:headEnd type="arrow" w="med" len="med"/>
            <a:tailEnd type="none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0" dirty="0">
                <a:solidFill>
                  <a:srgbClr val="C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4. XRC-Setup-Request (original MSG3), T link</a:t>
            </a:r>
            <a:endParaRPr sz="1400" kern="0" dirty="0">
              <a:solidFill>
                <a:srgbClr val="C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onnectLine">
            <a:extLst>
              <a:ext uri="{FF2B5EF4-FFF2-40B4-BE49-F238E27FC236}">
                <a16:creationId xmlns:a16="http://schemas.microsoft.com/office/drawing/2014/main" id="{847B7A2F-6120-47B4-A0CB-80C851449057}"/>
              </a:ext>
            </a:extLst>
          </p:cNvPr>
          <p:cNvSpPr/>
          <p:nvPr/>
        </p:nvSpPr>
        <p:spPr>
          <a:xfrm>
            <a:off x="7287243" y="3006510"/>
            <a:ext cx="3240000" cy="45719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FF0000"/>
            </a:solidFill>
            <a:miter/>
            <a:headEnd type="none" w="med" len="med"/>
            <a:tailEnd type="arrow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0" dirty="0">
                <a:solidFill>
                  <a:srgbClr val="C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5. XRC-Setup (original MSG4), G link</a:t>
            </a:r>
            <a:endParaRPr sz="1400" kern="0" dirty="0">
              <a:solidFill>
                <a:srgbClr val="C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ConnectLine">
            <a:extLst>
              <a:ext uri="{FF2B5EF4-FFF2-40B4-BE49-F238E27FC236}">
                <a16:creationId xmlns:a16="http://schemas.microsoft.com/office/drawing/2014/main" id="{E023A1CC-4756-4FA0-8226-7D8591580D0F}"/>
              </a:ext>
            </a:extLst>
          </p:cNvPr>
          <p:cNvSpPr/>
          <p:nvPr/>
        </p:nvSpPr>
        <p:spPr>
          <a:xfrm>
            <a:off x="7306326" y="3338624"/>
            <a:ext cx="3240000" cy="45719"/>
          </a:xfrm>
          <a:custGeom>
            <a:avLst/>
            <a:gdLst>
              <a:gd name="rtl" fmla="*/ 802081 w 2470000"/>
              <a:gd name="rtt" fmla="*/ -140600 h 7600"/>
              <a:gd name="rtr" fmla="*/ 1455681 w 2470000"/>
              <a:gd name="rtb" fmla="*/ 140600 h 7600"/>
            </a:gdLst>
            <a:ahLst/>
            <a:cxnLst/>
            <a:rect l="rtl" t="rtt" r="rtr" b="rtb"/>
            <a:pathLst>
              <a:path w="2470000" h="7600" fill="none">
                <a:moveTo>
                  <a:pt x="0" y="0"/>
                </a:moveTo>
                <a:lnTo>
                  <a:pt x="2470000" y="0"/>
                </a:lnTo>
              </a:path>
            </a:pathLst>
          </a:custGeom>
          <a:noFill/>
          <a:ln w="12700" cap="flat">
            <a:solidFill>
              <a:srgbClr val="7030A0"/>
            </a:solidFill>
            <a:miter/>
            <a:headEnd type="arrow" w="med" len="med"/>
            <a:tailEnd type="none" w="med" len="med"/>
          </a:ln>
        </p:spPr>
        <p:txBody>
          <a:bodyPr wrap="non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0" dirty="0">
                <a:solidFill>
                  <a:srgbClr val="C00000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6. XRC-Setup-Complete, T-Link</a:t>
            </a:r>
            <a:endParaRPr sz="1400" kern="0" dirty="0">
              <a:solidFill>
                <a:srgbClr val="C00000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7" name="Object 5">
            <a:extLst>
              <a:ext uri="{FF2B5EF4-FFF2-40B4-BE49-F238E27FC236}">
                <a16:creationId xmlns:a16="http://schemas.microsoft.com/office/drawing/2014/main" id="{A8F085DA-4FC3-4B58-B8F8-0E171F5D0F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1208" y="3445108"/>
          <a:ext cx="3156947" cy="56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342900" progId="Equation.3">
                  <p:embed/>
                </p:oleObj>
              </mc:Choice>
              <mc:Fallback>
                <p:oleObj name="公式" r:id="rId3" imgW="1905000" imgH="342900" progId="Equation.3">
                  <p:embed/>
                  <p:pic>
                    <p:nvPicPr>
                      <p:cNvPr id="37" name="Object 5">
                        <a:extLst>
                          <a:ext uri="{FF2B5EF4-FFF2-40B4-BE49-F238E27FC236}">
                            <a16:creationId xmlns:a16="http://schemas.microsoft.com/office/drawing/2014/main" id="{A8F085DA-4FC3-4B58-B8F8-0E171F5D0F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208" y="3445108"/>
                        <a:ext cx="3156947" cy="568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E6FA7B18-61C8-44D8-8AC9-E5EC56D80412}"/>
              </a:ext>
            </a:extLst>
          </p:cNvPr>
          <p:cNvSpPr/>
          <p:nvPr/>
        </p:nvSpPr>
        <p:spPr>
          <a:xfrm>
            <a:off x="6409203" y="1068550"/>
            <a:ext cx="3361189" cy="683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sz="1050" b="1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Related Processes</a:t>
            </a:r>
            <a:endParaRPr lang="en-US" altLang="zh-CN" b="1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+mj-ea"/>
              <a:buAutoNum type="circleNumDbPlain"/>
            </a:pPr>
            <a:r>
              <a:rPr lang="en-US" altLang="en-US" sz="10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RACH access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+mj-ea"/>
              <a:buAutoNum type="circleNumDbPlain"/>
            </a:pPr>
            <a:r>
              <a:rPr lang="en-US" altLang="en-US" sz="10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Fast data transfer without connection</a:t>
            </a:r>
            <a:endParaRPr lang="en-US" altLang="zh-CN" sz="16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3C47FDF-29D9-4F19-9CC2-1999012FE0E7}"/>
              </a:ext>
            </a:extLst>
          </p:cNvPr>
          <p:cNvSpPr txBox="1"/>
          <p:nvPr/>
        </p:nvSpPr>
        <p:spPr>
          <a:xfrm>
            <a:off x="6403462" y="197626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en-US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0420F41-3714-47B6-8C90-30001D29DEBC}"/>
              </a:ext>
            </a:extLst>
          </p:cNvPr>
          <p:cNvSpPr txBox="1"/>
          <p:nvPr/>
        </p:nvSpPr>
        <p:spPr>
          <a:xfrm>
            <a:off x="6423023" y="4292331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en-US" altLang="en-US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41" name="长方形">
            <a:extLst>
              <a:ext uri="{FF2B5EF4-FFF2-40B4-BE49-F238E27FC236}">
                <a16:creationId xmlns:a16="http://schemas.microsoft.com/office/drawing/2014/main" id="{B12E7195-2D54-48C4-81F9-62504BBB7193}"/>
              </a:ext>
            </a:extLst>
          </p:cNvPr>
          <p:cNvSpPr/>
          <p:nvPr/>
        </p:nvSpPr>
        <p:spPr>
          <a:xfrm>
            <a:off x="6825109" y="4292331"/>
            <a:ext cx="966378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kern="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Node 1</a:t>
            </a:r>
            <a:endParaRPr sz="1400" kern="0" dirty="0">
              <a:solidFill>
                <a:srgbClr val="19191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长方形">
            <a:extLst>
              <a:ext uri="{FF2B5EF4-FFF2-40B4-BE49-F238E27FC236}">
                <a16:creationId xmlns:a16="http://schemas.microsoft.com/office/drawing/2014/main" id="{198B5CFF-0314-4B74-B287-EA05D6CC3257}"/>
              </a:ext>
            </a:extLst>
          </p:cNvPr>
          <p:cNvSpPr/>
          <p:nvPr/>
        </p:nvSpPr>
        <p:spPr>
          <a:xfrm>
            <a:off x="10133905" y="4292331"/>
            <a:ext cx="903752" cy="346046"/>
          </a:xfrm>
          <a:custGeom>
            <a:avLst/>
            <a:gdLst>
              <a:gd name="connsiteX0" fmla="*/ 0 w 858800"/>
              <a:gd name="connsiteY0" fmla="*/ 216600 h 433200"/>
              <a:gd name="connsiteX1" fmla="*/ 429400 w 858800"/>
              <a:gd name="connsiteY1" fmla="*/ 0 h 433200"/>
              <a:gd name="connsiteX2" fmla="*/ 858800 w 858800"/>
              <a:gd name="connsiteY2" fmla="*/ 216600 h 433200"/>
              <a:gd name="connsiteX3" fmla="*/ 429400 w 858800"/>
              <a:gd name="connsiteY3" fmla="*/ 433200 h 433200"/>
              <a:gd name="rtb" fmla="*/ 440800 h 43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rtb"/>
            <a:pathLst>
              <a:path w="858800" h="433200">
                <a:moveTo>
                  <a:pt x="858800" y="433200"/>
                </a:moveTo>
                <a:lnTo>
                  <a:pt x="858800" y="0"/>
                </a:lnTo>
                <a:lnTo>
                  <a:pt x="0" y="0"/>
                </a:lnTo>
                <a:lnTo>
                  <a:pt x="0" y="433200"/>
                </a:lnTo>
                <a:lnTo>
                  <a:pt x="858800" y="433200"/>
                </a:lnTo>
                <a:close/>
              </a:path>
            </a:pathLst>
          </a:custGeom>
          <a:solidFill>
            <a:srgbClr val="FFFFFF"/>
          </a:solidFill>
          <a:ln w="12700" cap="flat">
            <a:solidFill>
              <a:srgbClr val="323232"/>
            </a:solidFill>
            <a:miter/>
          </a:ln>
        </p:spPr>
        <p:txBody>
          <a:bodyPr wrap="square" lIns="0" tIns="0" rIns="0" bIns="0" rtlCol="0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900" kern="0" dirty="0">
                <a:solidFill>
                  <a:srgbClr val="1919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Other Node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D0407D8B-E05B-4F9D-A9D8-605ED3A056B5}"/>
              </a:ext>
            </a:extLst>
          </p:cNvPr>
          <p:cNvCxnSpPr>
            <a:cxnSpLocks/>
            <a:stCxn id="41" idx="3"/>
          </p:cNvCxnSpPr>
          <p:nvPr/>
        </p:nvCxnSpPr>
        <p:spPr bwMode="auto">
          <a:xfrm flipH="1">
            <a:off x="7298415" y="4638377"/>
            <a:ext cx="9883" cy="639557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36369DF-4AE3-43FE-89AA-C149D44E869C}"/>
              </a:ext>
            </a:extLst>
          </p:cNvPr>
          <p:cNvCxnSpPr>
            <a:cxnSpLocks/>
            <a:stCxn id="42" idx="3"/>
          </p:cNvCxnSpPr>
          <p:nvPr/>
        </p:nvCxnSpPr>
        <p:spPr bwMode="auto">
          <a:xfrm>
            <a:off x="10585781" y="4638377"/>
            <a:ext cx="0" cy="639557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DE378FD-233C-4DEA-9E22-0775F73D5D6D}"/>
              </a:ext>
            </a:extLst>
          </p:cNvPr>
          <p:cNvCxnSpPr/>
          <p:nvPr/>
        </p:nvCxnSpPr>
        <p:spPr bwMode="auto">
          <a:xfrm>
            <a:off x="7308298" y="4906219"/>
            <a:ext cx="3268283" cy="0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0DA847EF-03BF-4298-9593-FFB18920291A}"/>
              </a:ext>
            </a:extLst>
          </p:cNvPr>
          <p:cNvSpPr txBox="1"/>
          <p:nvPr/>
        </p:nvSpPr>
        <p:spPr>
          <a:xfrm>
            <a:off x="7837018" y="4657888"/>
            <a:ext cx="2308059" cy="7020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05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preamble + transmit node L2ID + receive node L2ID + TCI + data</a:t>
            </a:r>
          </a:p>
        </p:txBody>
      </p:sp>
    </p:spTree>
    <p:extLst>
      <p:ext uri="{BB962C8B-B14F-4D97-AF65-F5344CB8AC3E}">
        <p14:creationId xmlns:p14="http://schemas.microsoft.com/office/powerpoint/2010/main" val="59170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2F4A751-B76E-48D3-B700-E21EA1F2E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/>
          <a:lstStyle/>
          <a:p>
            <a:r>
              <a:rPr lang="en-US" altLang="zh-CN" dirty="0"/>
              <a:t> SLB 1.0 bis: GCI Design - Information Bearer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AE8A43-F7FD-471D-A9B2-93978E7BDC51}"/>
              </a:ext>
            </a:extLst>
          </p:cNvPr>
          <p:cNvSpPr txBox="1"/>
          <p:nvPr/>
        </p:nvSpPr>
        <p:spPr>
          <a:xfrm>
            <a:off x="2197854" y="1651493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100EAB4-A1EF-498D-9F98-2FD9E4886CF9}"/>
              </a:ext>
            </a:extLst>
          </p:cNvPr>
          <p:cNvGraphicFramePr>
            <a:graphicFrameLocks noGrp="1"/>
          </p:cNvGraphicFramePr>
          <p:nvPr/>
        </p:nvGraphicFramePr>
        <p:xfrm>
          <a:off x="200480" y="892627"/>
          <a:ext cx="11839120" cy="55455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50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31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2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331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19" dirty="0"/>
                        <a:t>Field information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19" dirty="0"/>
                        <a:t>TB-based scheduling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119" dirty="0"/>
                        <a:t>CBG-based scheduling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280" dirty="0"/>
                        <a:t>Level-1 scheduling based on two-level CBG 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80" dirty="0"/>
                        <a:t>Second-level scheduling based on two-level CBG 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GCI level indicator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60" dirty="0"/>
                        <a:t>1 bit. The value 0 indicates the level-1 GCI, and the value 1 indicates the level-2 GCI.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Link indicator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960" dirty="0"/>
                        <a:t>1 bit. The value 0 indicates the G link, and the value 1 indicates the T link.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64 bits, level-2 CBG indication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en-US" sz="960" dirty="0">
                          <a:solidFill>
                            <a:srgbClr val="FF0000"/>
                          </a:solidFill>
                        </a:rPr>
                        <a:t>This parameter is available only when the first-level scheduling indicator T link quantity is used for CBG retransmission indicated by the two-level GCI.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en-US" sz="960" dirty="0"/>
                        <a:t>According to the CBG that needs to be retransmitted and indicated by the CBG in the first-level scheduling GCI and the CB included in each retransmitted CBG, perform sub-CBG correspondence by using 64 bits, and indicate retransmission of the sub-CBG. When the value is 0, Retransmission is not performed on the corresponding Sub-CBG. When the value of this parameter is 1, retransmission is performed on the corresponding Sub-CBG.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Multi-stream indication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960" dirty="0"/>
                        <a:t>3 bits. The number of demodulation reference signal ports is calculated as follows: (3 bits + 1)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68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Frequency domain resource indicator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960" dirty="0">
                          <a:latin typeface="Arial" panose="020B0604020202020204" pitchFamily="34" charset="0"/>
                        </a:rPr>
                        <a:t>16 bits, indicating a frequency domain subcarrier group by using a bitmap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Start symbol indication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839" dirty="0">
                          <a:latin typeface="Arial" panose="020B0604020202020204" pitchFamily="34" charset="0"/>
                        </a:rPr>
                        <a:t>10-bit, index of the start symbol in the 8 ms TTI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End symbol indication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39" dirty="0">
                          <a:latin typeface="Arial" panose="020B0604020202020204" pitchFamily="34" charset="0"/>
                        </a:rPr>
                        <a:t>10-bit, index of the end symbol in the 8 ms TTI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HARQ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Two bits, HARQ 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New packet indication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60" dirty="0">
                          <a:latin typeface="Arial" panose="020B0604020202020204" pitchFamily="34" charset="0"/>
                        </a:rPr>
                        <a:t>1 bit. When the value is reversed, the new packet is transmitted. When the value remains unchanged, the old packet is retransmitted.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MCS indicator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39" dirty="0"/>
                        <a:t>MCS indicator: 5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4049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Retransmission type indicator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839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2 bits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zh-CN" sz="839" dirty="0">
                          <a:latin typeface="Arial" panose="020B0604020202020204" pitchFamily="34" charset="0"/>
                        </a:rPr>
                        <a:t>0 indicates CBG retransmission,</a:t>
                      </a:r>
                      <a:endParaRPr lang="en-US" altLang="zh-CN" sz="1200" dirty="0"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960" dirty="0">
                          <a:latin typeface="Arial" panose="020B0604020202020204" pitchFamily="34" charset="0"/>
                        </a:rPr>
                        <a:t>1 indicates the T link quantity. Two-level GCI-indicated CBG retransmission</a:t>
                      </a:r>
                      <a:endParaRPr lang="en-US" altLang="zh-CN" sz="1200" dirty="0"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960" dirty="0">
                          <a:latin typeface="Arial" panose="020B0604020202020204" pitchFamily="34" charset="0"/>
                        </a:rPr>
                        <a:t>2 indicates retransmission on the G link based on the first-level CBG feedback,</a:t>
                      </a:r>
                      <a:endParaRPr lang="en-US" altLang="zh-CN" sz="1200" dirty="0">
                        <a:latin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CN" sz="960" dirty="0">
                          <a:latin typeface="Arial" panose="020B0604020202020204" pitchFamily="34" charset="0"/>
                        </a:rPr>
                        <a:t>3: indicates retransmission on the G link based on the first-level and second-level CBG feedback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268"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839" dirty="0">
                          <a:latin typeface="Arial" panose="020B0604020202020204" pitchFamily="34" charset="0"/>
                        </a:rPr>
                        <a:t>Retransmission version indicator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60" dirty="0"/>
                        <a:t>2 bits, 0 indicates version 0; 1 indicates version 1. 2: indicates version 2. 3 indicates version 3.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288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CBG indication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839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8-bit bitmap,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en-US" sz="960" dirty="0"/>
                        <a:t>If the values are all 1s, TB retransmission is triggered.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8-bit bitmap</a:t>
                      </a:r>
                      <a:endParaRPr lang="en-US" altLang="zh-CN" sz="1200" dirty="0"/>
                    </a:p>
                    <a:p>
                      <a:pPr algn="ctr"/>
                      <a:r>
                        <a:rPr lang="en-US" altLang="en-US" sz="960" dirty="0">
                          <a:solidFill>
                            <a:srgbClr val="FF0000"/>
                          </a:solidFill>
                        </a:rPr>
                        <a:t>This parameter is valid only when the retransmission type indicator is set to 0 or 1.</a:t>
                      </a:r>
                      <a:endParaRPr lang="en-US" altLang="zh-CN" sz="12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altLang="en-US" sz="839" dirty="0">
                          <a:solidFill>
                            <a:srgbClr val="FF0000"/>
                          </a:solidFill>
                        </a:rPr>
                        <a:t>Other invalid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6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ACK/NACK resource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60" dirty="0"/>
                        <a:t>5 bits, indicating resources in the ACK/NACK resource pool configured by higher layer XRC signaling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CRC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39" dirty="0"/>
                        <a:t>24-bit CRC</a:t>
                      </a:r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5570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839" dirty="0"/>
                        <a:t>Total length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39" dirty="0"/>
                        <a:t>78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86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89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39" dirty="0"/>
                        <a:t>89 bits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1B2CFCD-A786-49CC-A6A0-176DFA6B1B50}"/>
              </a:ext>
            </a:extLst>
          </p:cNvPr>
          <p:cNvSpPr/>
          <p:nvPr/>
        </p:nvSpPr>
        <p:spPr>
          <a:xfrm>
            <a:off x="200480" y="6451152"/>
            <a:ext cx="11655869" cy="3877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en-US" sz="960" dirty="0">
                <a:solidFill>
                  <a:srgbClr val="1B1B18"/>
                </a:solidFill>
              </a:rPr>
              <a:t>For example, if the first-level CBGs that need to be retransmitted are # 0 and # 7, the number of CBs included in the CBG #0 is # 66, and the number of CBs included in the CBG #7 is 65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en-US" sz="960" dirty="0">
                <a:solidFill>
                  <a:srgbClr val="1B1B18"/>
                </a:solidFill>
              </a:rPr>
              <a:t>Therefore, the quantities of CBs included in the 64 sub-CBGs are respectively </a:t>
            </a:r>
            <a:r>
              <a:rPr lang="en-US" altLang="en-US" sz="960" dirty="0">
                <a:solidFill>
                  <a:srgbClr val="FF0000"/>
                </a:solidFill>
              </a:rPr>
              <a:t># 3, # 3, # 3, # 2, # 2, # 2, ..., # 2, where the first three Sub-CBGs include three CBs, and the remaining 61 CBGs include two CBs.</a:t>
            </a:r>
            <a:endParaRPr lang="en-US" altLang="zh-C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86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949B3739-CA73-457D-A58D-73C126D14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7" y="413196"/>
            <a:ext cx="10519708" cy="494609"/>
          </a:xfrm>
        </p:spPr>
        <p:txBody>
          <a:bodyPr>
            <a:noAutofit/>
          </a:bodyPr>
          <a:lstStyle/>
          <a:p>
            <a:r>
              <a:rPr lang="en-US" altLang="zh-CN" sz="1800" dirty="0"/>
              <a:t> SLB 1.0 bis: GCI Design-Frequency Domain Resource Indication Information</a:t>
            </a:r>
            <a:endParaRPr lang="zh-CN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AD411EA-46ED-4C1C-9BE1-510C3E3005F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69900" y="1186261"/>
              <a:ext cx="11258550" cy="2859024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1460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53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4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47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474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74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681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width indicator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                   bandwidth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subcarrier groups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b="1" kern="12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en-US" sz="980" b="1" kern="12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source indication bit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ingle-bit subcarrier group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single-bit subcarriers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Single-bit bandwidth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2.400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16-4</a:t>
                          </a:r>
                          <a:endParaRPr lang="zh-CN" alt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=8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=1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240MHz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=16</m:t>
                                </m:r>
                              </m:oMath>
                            </m:oMathPara>
                          </a14:m>
                          <a:endParaRPr lang="zh-CN" sz="140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320MHz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=25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16-3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=32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640MHz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512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>
                <a:extLst>
                  <a:ext uri="{FF2B5EF4-FFF2-40B4-BE49-F238E27FC236}">
                    <a16:creationId xmlns:a16="http://schemas.microsoft.com/office/drawing/2014/main" id="{2AD411EA-46ED-4C1C-9BE1-510C3E3005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676439"/>
                  </p:ext>
                </p:extLst>
              </p:nvPr>
            </p:nvGraphicFramePr>
            <p:xfrm>
              <a:off x="469900" y="1186261"/>
              <a:ext cx="11258550" cy="2859024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14605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053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4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47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4746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4746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6816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8704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width indicator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                   bandwidth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subcarrier groups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b="1" kern="12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en-US" sz="980" b="1" kern="1200" dirty="0">
                              <a:solidFill>
                                <a:schemeClr val="bg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source indication bit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ingle-bit subcarrier group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single-bit subcarriers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Single-bit bandwidth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154286" r="-670000" b="-1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254286" r="-670000" b="-10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40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2.400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354286" r="-670000" b="-9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454286" r="-670000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554286" r="-670000" b="-7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636111" r="-67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120MHz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16-4</a:t>
                          </a:r>
                          <a:endParaRPr lang="zh-CN" alt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757143" r="-670000" b="-5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857143" r="-670000" b="-4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957143" r="-670000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240MHz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1057143" r="-670000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320MHz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256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1157143" r="-670000" b="-1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500MHz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16-3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17" t="-1257143" r="-670000" b="-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640MHz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512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26670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solidFill>
                                <a:schemeClr val="tx1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1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BD5BE19-1D48-4A1D-898D-887F78EDDF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19282" y="4633099"/>
              <a:ext cx="10958197" cy="1365504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1523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9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3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30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08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008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183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width indicator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bandwidth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subcarrier groups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esource indication bit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ingle-bit subcarrier group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single-bit subcarriers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Single-bit bandwidth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alt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=2</m:t>
                                </m:r>
                              </m:oMath>
                            </m:oMathPara>
                          </a14:m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320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640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40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=</m:t>
                                </m:r>
                                <m:r>
                                  <a:rPr lang="en-US" sz="1400" b="0" i="0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76.800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9BD5BE19-1D48-4A1D-898D-887F78EDDF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986347"/>
                  </p:ext>
                </p:extLst>
              </p:nvPr>
            </p:nvGraphicFramePr>
            <p:xfrm>
              <a:off x="619282" y="4633099"/>
              <a:ext cx="10958197" cy="1365504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1523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903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30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230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008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70084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818322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98704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width indicator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Channel bandwidth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subcarrier groups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esource indication bit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ingle-bit subcarrier group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Number of single-bit subcarriers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Single-bit bandwidth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54286" r="-620000" b="-42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4.800</a:t>
                          </a:r>
                          <a:endParaRPr lang="zh-CN" alt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247222" r="-62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160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9.600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357143" r="-62000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320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64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40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19.200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457143" r="-62000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640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128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80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38.400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57143" r="-62000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800 MHz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16 - 6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160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980" dirty="0"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76.800</a:t>
                          </a:r>
                          <a:endParaRPr lang="zh-CN" sz="1400" dirty="0"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1DB8302A-BB65-477B-B6AB-C08CC24980D1}"/>
              </a:ext>
            </a:extLst>
          </p:cNvPr>
          <p:cNvSpPr txBox="1"/>
          <p:nvPr/>
        </p:nvSpPr>
        <p:spPr>
          <a:xfrm>
            <a:off x="619282" y="4278390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1259" b="1" dirty="0">
                <a:latin typeface="+mn-ea"/>
              </a:rPr>
              <a:t>Subcarrier spacing: 480 kHz</a:t>
            </a:r>
            <a:endParaRPr lang="zh-CN" altLang="en-US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4BA5CA-22DD-43F7-815A-AAA9D4276741}"/>
              </a:ext>
            </a:extLst>
          </p:cNvPr>
          <p:cNvSpPr txBox="1"/>
          <p:nvPr/>
        </p:nvSpPr>
        <p:spPr>
          <a:xfrm>
            <a:off x="619282" y="861616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US" sz="1259" b="1" dirty="0">
                <a:latin typeface="+mn-ea"/>
              </a:rPr>
              <a:t>Subcarrier spacing: 120 kHz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622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0211-63DC-48E9-9DF6-499DC40C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Table of Content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E86EE-D30F-4E06-A583-B14613049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636" indent="-285636" defTabSz="1218078" eaLnBrk="0" hangingPunct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399" b="1" dirty="0">
                <a:solidFill>
                  <a:prstClr val="black"/>
                </a:solidFill>
              </a:rPr>
              <a:t>1. SLB 1.0 bis Feature summary</a:t>
            </a:r>
          </a:p>
          <a:p>
            <a:pPr marL="285636" indent="-285636" defTabSz="1218078" eaLnBrk="0" hangingPunct="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399" b="1" dirty="0">
                <a:solidFill>
                  <a:prstClr val="black"/>
                </a:solidFill>
              </a:rPr>
              <a:t>2. SLB 1.0 bis Feature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Numerology, time domain / frequency domain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Synchronization / MIB / SIB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FISA and Multi-domain Synchronization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Access process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Data transmission (self-contain, GCI, </a:t>
            </a:r>
            <a:r>
              <a:rPr lang="en-GB" altLang="zh-CN" sz="1600" b="1" dirty="0">
                <a:solidFill>
                  <a:prstClr val="black"/>
                </a:solidFill>
              </a:rPr>
              <a:t>two-stage HARQ feedback</a:t>
            </a:r>
            <a:r>
              <a:rPr lang="en-US" altLang="zh-CN" sz="1600" b="1" dirty="0">
                <a:solidFill>
                  <a:prstClr val="black"/>
                </a:solidFill>
              </a:rPr>
              <a:t>) 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Flexible Bandwidth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Enhanced Polar Codec and MCS design</a:t>
            </a:r>
          </a:p>
          <a:p>
            <a:pPr marL="742876" lvl="1" indent="-285636" defTabSz="1218078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b="1" dirty="0">
                <a:solidFill>
                  <a:prstClr val="black"/>
                </a:solidFill>
              </a:rPr>
              <a:t>Enterprise level Security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216B1F0-95D4-4DA3-848E-164245C67050}"/>
              </a:ext>
            </a:extLst>
          </p:cNvPr>
          <p:cNvSpPr txBox="1"/>
          <p:nvPr/>
        </p:nvSpPr>
        <p:spPr>
          <a:xfrm>
            <a:off x="7994780" y="4471309"/>
            <a:ext cx="3425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dirty="0"/>
              <a:t>HARQ = Hybrid Automatic Repeat Request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937782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1200" dirty="0">
              <a:solidFill>
                <a:srgbClr val="1B1B18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EF35D45-113C-4918-AC61-1D4F63A0C028}"/>
              </a:ext>
            </a:extLst>
          </p:cNvPr>
          <p:cNvSpPr txBox="1"/>
          <p:nvPr/>
        </p:nvSpPr>
        <p:spPr>
          <a:xfrm>
            <a:off x="287083" y="1181187"/>
            <a:ext cx="1176169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667000" algn="ctr"/>
                <a:tab pos="5903913" algn="r"/>
              </a:tabLst>
            </a:pPr>
            <a:r>
              <a:rPr lang="en-US" altLang="en-US" sz="1400" b="1" dirty="0">
                <a:solidFill>
                  <a:srgbClr val="1B1B18"/>
                </a:solidFill>
              </a:rPr>
              <a:t>Level 1 A/N Feedback</a:t>
            </a:r>
            <a:endParaRPr lang="en-US" altLang="zh-CN" sz="2000" b="1" dirty="0">
              <a:solidFill>
                <a:srgbClr val="1B1B18"/>
              </a:solidFill>
            </a:endParaRP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en-US" sz="1400" dirty="0">
                <a:solidFill>
                  <a:srgbClr val="1B1B18"/>
                </a:solidFill>
              </a:rPr>
              <a:t>The number of CBGs included in the first-level A/N feedback is configured by the higher-level management: 2/4/8/16...</a:t>
            </a: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en-US" sz="1400" dirty="0">
                <a:solidFill>
                  <a:srgbClr val="1B1B18"/>
                </a:solidFill>
              </a:rPr>
              <a:t>The modulation scheme used for the first-level A/N feedback is configured by the higher layer: QPSK/16QAM.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en-US" altLang="zh-CN" sz="1600" dirty="0">
              <a:solidFill>
                <a:srgbClr val="1B1B18"/>
              </a:solidFill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667000" algn="ctr"/>
                <a:tab pos="5903913" algn="r"/>
              </a:tabLst>
            </a:pPr>
            <a:r>
              <a:rPr lang="en-US" altLang="en-US" sz="1400" b="1" dirty="0">
                <a:solidFill>
                  <a:srgbClr val="1B1B18"/>
                </a:solidFill>
              </a:rPr>
              <a:t>Level 2 A/N Feedback</a:t>
            </a:r>
            <a:endParaRPr lang="en-US" altLang="zh-CN" sz="2000" b="1" dirty="0">
              <a:solidFill>
                <a:srgbClr val="1B1B18"/>
              </a:solidFill>
            </a:endParaRP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en-US" sz="1400" b="1" dirty="0">
                <a:solidFill>
                  <a:srgbClr val="1B1B18"/>
                </a:solidFill>
              </a:rPr>
              <a:t>The number of bits for the second-level A/N feedback is configured by the higher layer as follows: 2/4/8/16/32/64/128/256/512/1024, that is, the power of 2</a:t>
            </a:r>
            <a:endParaRPr lang="en-US" altLang="zh-CN" dirty="0">
              <a:solidFill>
                <a:srgbClr val="1B1B18"/>
              </a:solidFill>
            </a:endParaRP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en-US" sz="1400" b="1" dirty="0">
                <a:solidFill>
                  <a:srgbClr val="1B1B18"/>
                </a:solidFill>
              </a:rPr>
              <a:t>Default modulation mode: If the data modulation mode is QPSK–256QAM, the modulation mode for two-stage feedback is QPSK. The modulation scheme of data is 1024QAM or higher, and the modulation scheme of second-level feedback is 16QAM.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en-US" altLang="zh-CN" dirty="0">
              <a:solidFill>
                <a:srgbClr val="1B1B18"/>
              </a:solidFill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667000" algn="ctr"/>
                <a:tab pos="5903913" algn="r"/>
              </a:tabLst>
            </a:pPr>
            <a:r>
              <a:rPr lang="en-US" altLang="en-US" sz="1600" b="1" dirty="0">
                <a:solidFill>
                  <a:srgbClr val="1B1B18"/>
                </a:solidFill>
              </a:rPr>
              <a:t>Calculation manner of the CB included in the child CBG</a:t>
            </a:r>
            <a:endParaRPr lang="en-US" altLang="zh-CN" dirty="0">
              <a:solidFill>
                <a:srgbClr val="1B1B18"/>
              </a:solidFill>
            </a:endParaRP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zh-CN" sz="1400" dirty="0">
                <a:solidFill>
                  <a:srgbClr val="1B1B18"/>
                </a:solidFill>
              </a:rPr>
              <a:t>C1 represents the total number of CBs in the to-be-retransmitted CBG, N1 represents the total number of configured sub-CBGs, ceil() represents a rounding up operation, floor() represents a rounding down transport operation, and mod() represents a modulo operation.</a:t>
            </a: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r>
              <a:rPr lang="en-US" altLang="zh-CN" sz="1400" dirty="0">
                <a:solidFill>
                  <a:srgbClr val="1B1B18"/>
                </a:solidFill>
              </a:rPr>
              <a:t>L=min(C1, N1), L1=Mod(C1, L), if L1&gt;0, K1=ceil(C1/L) and K2=floor(C1/L), among the L sub CBGs, sub CBGs #0 to #(L1-1) include K1 CBs, sub CBGs from #L1 to #(L-1) include K2 CBs; If L1=0, each sub CBG includes (C1/L) CBs, and the number of CBs included in N1-L is 0.</a:t>
            </a:r>
          </a:p>
          <a:p>
            <a:pPr marL="628690" lvl="1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endParaRPr lang="en-US" altLang="zh-CN" dirty="0">
              <a:solidFill>
                <a:srgbClr val="1B1B18"/>
              </a:solidFill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667000" algn="ctr"/>
                <a:tab pos="5903913" algn="r"/>
              </a:tabLst>
            </a:pPr>
            <a:r>
              <a:rPr lang="en-US" altLang="en-US" sz="1600" b="1" dirty="0">
                <a:solidFill>
                  <a:srgbClr val="1B1B18"/>
                </a:solidFill>
              </a:rPr>
              <a:t>A resource is indicated by using five bits in GCI, indicating an ACK/NACK feedback resource pool configured by using a higher layer. A higher layer may configure a plurality of resource pools, and the instruction indicates selecting one of the plurality of resource pools. Resource pools support combing in the frequency domain and power boosting.</a:t>
            </a:r>
            <a:endParaRPr lang="en-US" altLang="zh-CN" sz="2000" b="1" dirty="0">
              <a:solidFill>
                <a:srgbClr val="1B1B18"/>
              </a:solidFill>
            </a:endParaRPr>
          </a:p>
          <a:p>
            <a:pPr marL="171450" indent="-1714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  <a:tabLst>
                <a:tab pos="2667000" algn="ctr"/>
                <a:tab pos="5903913" algn="r"/>
              </a:tabLst>
            </a:pPr>
            <a:endParaRPr lang="en-US" altLang="zh-CN" dirty="0">
              <a:solidFill>
                <a:srgbClr val="1B1B18"/>
              </a:solidFill>
            </a:endParaRP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en-US" altLang="zh-CN" dirty="0">
              <a:solidFill>
                <a:srgbClr val="1B1B18"/>
              </a:solidFill>
            </a:endParaRP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en-US" altLang="zh-CN" dirty="0">
              <a:solidFill>
                <a:srgbClr val="FF0000"/>
              </a:solidFill>
            </a:endParaRP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244C4FB-00B7-4B7F-BEA2-9D1D9AED8FFF}"/>
              </a:ext>
            </a:extLst>
          </p:cNvPr>
          <p:cNvSpPr txBox="1">
            <a:spLocks/>
          </p:cNvSpPr>
          <p:nvPr/>
        </p:nvSpPr>
        <p:spPr>
          <a:xfrm>
            <a:off x="855119" y="363461"/>
            <a:ext cx="9151661" cy="494609"/>
          </a:xfrm>
          <a:prstGeom prst="rect">
            <a:avLst/>
          </a:prstGeom>
        </p:spPr>
        <p:txBody>
          <a:bodyPr/>
          <a:lstStyle>
            <a:lvl1pPr indent="0" algn="l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sz="2000" dirty="0"/>
              <a:t> SLB 1.0 bis: Configuration Example of Two-Level ACK/NACK Feedback on T Nodes</a:t>
            </a:r>
          </a:p>
        </p:txBody>
      </p:sp>
    </p:spTree>
    <p:extLst>
      <p:ext uri="{BB962C8B-B14F-4D97-AF65-F5344CB8AC3E}">
        <p14:creationId xmlns:p14="http://schemas.microsoft.com/office/powerpoint/2010/main" val="205183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521091-63D8-4D9B-BE85-BF8C6EE4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DD27-1945-40F6-A87C-DFED90E425E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D88945C-6ECE-42C7-8652-FC0E0E02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" y="936628"/>
          <a:ext cx="5976938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839514" imgH="10734811" progId="Excel.Sheet.12">
                  <p:embed/>
                </p:oleObj>
              </mc:Choice>
              <mc:Fallback>
                <p:oleObj name="Worksheet" r:id="rId2" imgW="11839514" imgH="10734811" progId="Excel.Sheet.12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8D88945C-6ECE-42C7-8652-FC0E0E026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25" y="936628"/>
                        <a:ext cx="5976938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60F52DAC-773B-4187-B451-8D8CCDEA34B6}"/>
              </a:ext>
            </a:extLst>
          </p:cNvPr>
          <p:cNvSpPr/>
          <p:nvPr/>
        </p:nvSpPr>
        <p:spPr>
          <a:xfrm>
            <a:off x="6572506" y="876431"/>
            <a:ext cx="5365085" cy="5636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Level-1 A/N feedback (spread spectrum mode)</a:t>
            </a:r>
            <a:endParaRPr kumimoji="1" lang="en-US" altLang="zh-CN" sz="105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Single-user single-bit: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1</a:t>
            </a: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2, even carrier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2, odd carrier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4, mode 4 and 0 carriers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4, mode 4 and one carrier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and 2 carriers in mode 4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8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4, mode 4 and remaining 3 carriers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 bits per user:</a:t>
            </a:r>
            <a:endParaRPr kumimoji="1"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 even carriers (1 bit) and Comb 2 odd carriers (1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4 remaining 0 carriers (1 bit) and comb 4 mode 4 remaining 2 carriers (1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4 remaining one carrier (1 bit) and comb 4 mode 4 remaining three carriers (1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 bits per user</a:t>
            </a:r>
            <a:endParaRPr kumimoji="1"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4 remaining 0 carriers (1 bit), Comb 4 mode 4 remaining 1 carrier (1 bit), Comb 4 mode 4 remaining 2 carriers (1 bit), Comb 4 mode 4 remaining 3 carriers (1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One bit per user for two users: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 even carriers (user 1, 1 bit) and comb 2 odd carriers (user 2, 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0 carrier (user 1, 1 bit) and Comb 4 mode 2 carrier (user 2, 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1 carrier (user 1, 1 bit) and Comb 4 mode 3 carrier (user 2, 1 bit)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9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User 1 feeds back 1 bit, and user 2 feeds back 2 bits.</a:t>
            </a:r>
            <a:endParaRPr kumimoji="1"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 even carrier (user 1, 1 bit), Comb 4 mode 1 carrier, and Comb 4 mode 3 carrier (user 2, 2 bits)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lnSpc>
                <a:spcPct val="120000"/>
              </a:lnSpc>
              <a:buFont typeface="+mj-lt"/>
              <a:buAutoNum type="arabicPeriod"/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2 odd carrier (user 1, 1 bit), Comb 4 mode 0 carrier, and Comb 4 mode 2 carrier (user 2, 2 bits)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8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Four subscribers: 1 bit for each subscriber:</a:t>
            </a:r>
            <a:endParaRPr kumimoji="1"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en-US" sz="9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 4 mode 0 carrier (user 1), Comb 4 mode 1 carrier (user 2), Comb 4 mode 2 carrier (user 3), Comb 4 mode 3 carrier (user 4)</a:t>
            </a:r>
            <a:endParaRPr kumimoji="1" lang="en-US" altLang="zh-CN" sz="105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9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en-US" sz="8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Level-2 A/N feedback (data transmission mode)</a:t>
            </a:r>
            <a:endParaRPr kumimoji="1" lang="en-US" altLang="zh-CN" sz="105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en-US" altLang="zh-CN" sz="9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kumimoji="1" lang="en-US" altLang="en-US" sz="9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 level-1 A/N feedback, Polar coding is used, and </a:t>
            </a:r>
            <a:r>
              <a:rPr kumimoji="1" lang="en-US" altLang="en-US" sz="900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maximum number of CBGs included in level-1 A/N feedback is notified by using higher layer signaling, which </a:t>
            </a:r>
            <a:r>
              <a:rPr kumimoji="1" lang="en-US" altLang="en-US" sz="9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may be 2, 4, or 8, and the modulation scheme is QPSK.</a:t>
            </a:r>
          </a:p>
          <a:p>
            <a:pPr marL="171450" indent="-17145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kumimoji="1" lang="en-US" altLang="en-US" sz="9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second-level A/N feedback also uses polar coding.</a:t>
            </a:r>
            <a:endParaRPr kumimoji="1" lang="en-US" altLang="zh-CN" sz="105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3C82947-DA3C-4F30-9FE4-6E9EC8E547E8}"/>
              </a:ext>
            </a:extLst>
          </p:cNvPr>
          <p:cNvSpPr txBox="1">
            <a:spLocks/>
          </p:cNvSpPr>
          <p:nvPr/>
        </p:nvSpPr>
        <p:spPr>
          <a:xfrm>
            <a:off x="855120" y="292075"/>
            <a:ext cx="9194472" cy="494609"/>
          </a:xfrm>
          <a:prstGeom prst="rect">
            <a:avLst/>
          </a:prstGeom>
        </p:spPr>
        <p:txBody>
          <a:bodyPr/>
          <a:lstStyle>
            <a:lvl1pPr indent="0" algn="l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sz="2000" dirty="0"/>
              <a:t> SLB 1.0 bis: ACK/NACK resource allocation (including level-1 and multi-level feedback)</a:t>
            </a:r>
          </a:p>
        </p:txBody>
      </p:sp>
    </p:spTree>
    <p:extLst>
      <p:ext uri="{BB962C8B-B14F-4D97-AF65-F5344CB8AC3E}">
        <p14:creationId xmlns:p14="http://schemas.microsoft.com/office/powerpoint/2010/main" val="156291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45116" y="1311558"/>
                <a:ext cx="3936816" cy="4236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tabLst>
                    <a:tab pos="2667635" algn="ctr"/>
                    <a:tab pos="5904230" algn="r"/>
                  </a:tabLst>
                </a:pPr>
                <a:r>
                  <a:rPr lang="en-US" altLang="zh-CN" sz="1400" dirty="0">
                    <a:solidFill>
                      <a:srgbClr val="1B1B18"/>
                    </a:solidFill>
                    <a:cs typeface="Times New Roman" panose="02020603050405020304" pitchFamily="18" charset="0"/>
                  </a:rPr>
                  <a:t>Each G symbol is divided into two CTUs, and the CTUs are numbered starting from # 0 according to a time sequence and a subcarrier sequence of the G symbols. In a unit of one CTU, the G-link control information control channel aggregation levels are 1, 2, 4, and 8, and correspondingly, one CTU, two CTUs, four CTUs, and eight CTUs are respectively used to send the G-link control information. a quantity of symbols that can be configured for the G link control information public resource is {1, 2, 3, 4}, and a possible aggregation level is {2, 4, 8}. A quantity of symbols that may be configured for the specific resource of the G link control information T node is {1, 2, 3, 4, 6, 8}, and a possible aggregation level is {1, 2, 4, 8}. In the G link control information common resource and the T node specific resource, when one control information uses the aggregation level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1400" b="0" i="1" smtClean="0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solidFill>
                      <a:srgbClr val="1B1B18"/>
                    </a:solidFill>
                    <a:cs typeface="Times New Roman" panose="02020603050405020304" pitchFamily="18" charset="0"/>
                  </a:rPr>
                  <a:t>When sending, you need to use continuous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1200" dirty="0">
                    <a:solidFill>
                      <a:srgbClr val="1B1B18"/>
                    </a:solidFill>
                    <a:cs typeface="Times New Roman" panose="02020603050405020304" pitchFamily="18" charset="0"/>
                  </a:rPr>
                  <a:t> CTU, and the start CTU index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altLang="zh-CN" sz="1200" dirty="0">
                    <a:solidFill>
                      <a:srgbClr val="1B1B18"/>
                    </a:solidFill>
                    <a:cs typeface="Times New Roman" panose="02020603050405020304" pitchFamily="18" charset="0"/>
                  </a:rPr>
                  <a:t> Satisfied</a:t>
                </a:r>
                <a14:m>
                  <m:oMath xmlns:m="http://schemas.openxmlformats.org/officeDocument/2006/math">
                    <m:r>
                      <a:rPr lang="en-US" altLang="zh-CN" sz="1400" b="0" i="0" smtClean="0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400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d>
                      <m:dPr>
                        <m:ctrlPr>
                          <a:rPr lang="zh-CN" altLang="zh-CN" sz="1400" i="1">
                            <a:solidFill>
                              <a:srgbClr val="1B1B1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rgbClr val="1B1B1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1400" i="1">
                            <a:solidFill>
                              <a:srgbClr val="1B1B1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solidFill>
                              <a:srgbClr val="1B1B18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</m:d>
                    <m:r>
                      <a:rPr lang="en-US" altLang="zh-CN" sz="1400" i="1">
                        <a:solidFill>
                          <a:srgbClr val="1B1B18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1200" dirty="0">
                    <a:solidFill>
                      <a:srgbClr val="1B1B18"/>
                    </a:solidFill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16" y="1311558"/>
                <a:ext cx="3936816" cy="4236031"/>
              </a:xfrm>
              <a:prstGeom prst="rect">
                <a:avLst/>
              </a:prstGeom>
              <a:blipFill>
                <a:blip r:embed="rId3"/>
                <a:stretch>
                  <a:fillRect l="-465" t="-288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标题 1">
            <a:extLst>
              <a:ext uri="{FF2B5EF4-FFF2-40B4-BE49-F238E27FC236}">
                <a16:creationId xmlns:a16="http://schemas.microsoft.com/office/drawing/2014/main" id="{429BEB9A-62A8-4320-9AEB-49D7A6C6B013}"/>
              </a:ext>
            </a:extLst>
          </p:cNvPr>
          <p:cNvSpPr txBox="1">
            <a:spLocks/>
          </p:cNvSpPr>
          <p:nvPr/>
        </p:nvSpPr>
        <p:spPr>
          <a:xfrm>
            <a:off x="781378" y="374879"/>
            <a:ext cx="9194472" cy="494609"/>
          </a:xfrm>
          <a:prstGeom prst="rect">
            <a:avLst/>
          </a:prstGeom>
        </p:spPr>
        <p:txBody>
          <a:bodyPr/>
          <a:lstStyle>
            <a:lvl1pPr indent="0" algn="l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sz="2000" dirty="0"/>
              <a:t> SLB 1.0 bis: ACK/NACK resource allocation (including level-1 and multi-level feedback)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8A088F1-F2A9-4ED0-8084-8AF3C8CC4210}"/>
              </a:ext>
            </a:extLst>
          </p:cNvPr>
          <p:cNvGraphicFramePr>
            <a:graphicFrameLocks noGrp="1"/>
          </p:cNvGraphicFramePr>
          <p:nvPr/>
        </p:nvGraphicFramePr>
        <p:xfrm>
          <a:off x="4748986" y="1741603"/>
          <a:ext cx="2171700" cy="3165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3" name="右大括号 22">
            <a:extLst>
              <a:ext uri="{FF2B5EF4-FFF2-40B4-BE49-F238E27FC236}">
                <a16:creationId xmlns:a16="http://schemas.microsoft.com/office/drawing/2014/main" id="{469EAC0D-6A1B-48E1-8778-AE9BB4A79B02}"/>
              </a:ext>
            </a:extLst>
          </p:cNvPr>
          <p:cNvSpPr/>
          <p:nvPr/>
        </p:nvSpPr>
        <p:spPr>
          <a:xfrm>
            <a:off x="6920686" y="3419810"/>
            <a:ext cx="341195" cy="1487104"/>
          </a:xfrm>
          <a:prstGeom prst="righ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1B1B18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FE4661-E2E7-4BD9-804D-3E8615F5A30A}"/>
              </a:ext>
            </a:extLst>
          </p:cNvPr>
          <p:cNvSpPr txBox="1"/>
          <p:nvPr/>
        </p:nvSpPr>
        <p:spPr>
          <a:xfrm>
            <a:off x="7355728" y="3978696"/>
            <a:ext cx="706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1B18"/>
                </a:solidFill>
              </a:rPr>
              <a:t>CTU #0</a:t>
            </a:r>
            <a:endParaRPr lang="zh-CN" altLang="en-US" sz="2000" dirty="0">
              <a:solidFill>
                <a:srgbClr val="1B1B18"/>
              </a:solidFill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713266F6-2DFE-494C-A39F-597FEE419B0F}"/>
              </a:ext>
            </a:extLst>
          </p:cNvPr>
          <p:cNvSpPr/>
          <p:nvPr/>
        </p:nvSpPr>
        <p:spPr>
          <a:xfrm>
            <a:off x="6940821" y="1741603"/>
            <a:ext cx="226276" cy="1470464"/>
          </a:xfrm>
          <a:prstGeom prst="righ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1B1B18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A8F7759-E60F-47BA-AACD-0298DD867DF9}"/>
              </a:ext>
            </a:extLst>
          </p:cNvPr>
          <p:cNvSpPr txBox="1"/>
          <p:nvPr/>
        </p:nvSpPr>
        <p:spPr>
          <a:xfrm>
            <a:off x="7261881" y="2292169"/>
            <a:ext cx="9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B1B18"/>
                </a:solidFill>
              </a:rPr>
              <a:t>CTU #2</a:t>
            </a:r>
            <a:endParaRPr lang="zh-CN" altLang="en-US" sz="2000" dirty="0">
              <a:solidFill>
                <a:srgbClr val="1B1B18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69998D-ED68-4E1B-98DB-DBE0777A9C01}"/>
              </a:ext>
            </a:extLst>
          </p:cNvPr>
          <p:cNvSpPr txBox="1"/>
          <p:nvPr/>
        </p:nvSpPr>
        <p:spPr>
          <a:xfrm>
            <a:off x="5690256" y="1311558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Symbol # 0</a:t>
            </a:r>
            <a:endParaRPr lang="zh-CN" altLang="en-US" sz="20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EC3ECEBA-8D34-42DB-B39A-0CBA00321425}"/>
              </a:ext>
            </a:extLst>
          </p:cNvPr>
          <p:cNvGraphicFramePr>
            <a:graphicFrameLocks noGrp="1"/>
          </p:cNvGraphicFramePr>
          <p:nvPr/>
        </p:nvGraphicFramePr>
        <p:xfrm>
          <a:off x="8507789" y="1741603"/>
          <a:ext cx="2171700" cy="3165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79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41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39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b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group #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2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61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9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...</a:t>
                      </a:r>
                    </a:p>
                  </a:txBody>
                  <a:tcPr marL="9525" marR="9525" marT="9525" marB="0" vert="vert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236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 # 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7" name="右大括号 36">
            <a:extLst>
              <a:ext uri="{FF2B5EF4-FFF2-40B4-BE49-F238E27FC236}">
                <a16:creationId xmlns:a16="http://schemas.microsoft.com/office/drawing/2014/main" id="{E3FFA671-CEBA-4A91-8595-CAFE933C350C}"/>
              </a:ext>
            </a:extLst>
          </p:cNvPr>
          <p:cNvSpPr/>
          <p:nvPr/>
        </p:nvSpPr>
        <p:spPr>
          <a:xfrm>
            <a:off x="10679489" y="3419810"/>
            <a:ext cx="341195" cy="1487104"/>
          </a:xfrm>
          <a:prstGeom prst="righ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1B1B18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667107D-B923-44CE-8FF4-72052C02EABA}"/>
              </a:ext>
            </a:extLst>
          </p:cNvPr>
          <p:cNvSpPr txBox="1"/>
          <p:nvPr/>
        </p:nvSpPr>
        <p:spPr>
          <a:xfrm>
            <a:off x="11114531" y="3978696"/>
            <a:ext cx="706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1B1B18"/>
                </a:solidFill>
              </a:rPr>
              <a:t>CTU #1</a:t>
            </a:r>
            <a:endParaRPr lang="zh-CN" altLang="en-US" sz="2000" dirty="0">
              <a:solidFill>
                <a:srgbClr val="1B1B18"/>
              </a:solidFill>
            </a:endParaRP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599096B6-1476-4AFF-A147-CCEE56D285FF}"/>
              </a:ext>
            </a:extLst>
          </p:cNvPr>
          <p:cNvSpPr/>
          <p:nvPr/>
        </p:nvSpPr>
        <p:spPr>
          <a:xfrm>
            <a:off x="10699624" y="1741603"/>
            <a:ext cx="226276" cy="1470464"/>
          </a:xfrm>
          <a:prstGeom prst="righ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rgbClr val="1B1B18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EC13D06-2B3A-4140-99B1-AF1C5DE7E901}"/>
              </a:ext>
            </a:extLst>
          </p:cNvPr>
          <p:cNvSpPr txBox="1"/>
          <p:nvPr/>
        </p:nvSpPr>
        <p:spPr>
          <a:xfrm>
            <a:off x="11040819" y="2281850"/>
            <a:ext cx="995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1B1B18"/>
                </a:solidFill>
              </a:rPr>
              <a:t>CTU #3</a:t>
            </a:r>
            <a:endParaRPr lang="zh-CN" altLang="en-US" sz="2000" dirty="0">
              <a:solidFill>
                <a:srgbClr val="1B1B18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BE237D-0A6F-483E-910C-CE8D188A7B8B}"/>
              </a:ext>
            </a:extLst>
          </p:cNvPr>
          <p:cNvSpPr txBox="1"/>
          <p:nvPr/>
        </p:nvSpPr>
        <p:spPr>
          <a:xfrm>
            <a:off x="9457719" y="1294917"/>
            <a:ext cx="1091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 Symbol # 1</a:t>
            </a:r>
            <a:endParaRPr lang="zh-CN" altLang="en-US" sz="20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0044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921176" y="1705734"/>
            <a:ext cx="8907266" cy="476028"/>
            <a:chOff x="1258710" y="1588085"/>
            <a:chExt cx="8907266" cy="476028"/>
          </a:xfrm>
        </p:grpSpPr>
        <p:sp>
          <p:nvSpPr>
            <p:cNvPr id="2" name="文本框 1"/>
            <p:cNvSpPr txBox="1"/>
            <p:nvPr/>
          </p:nvSpPr>
          <p:spPr>
            <a:xfrm>
              <a:off x="1942473" y="1683485"/>
              <a:ext cx="70538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CRC</a:t>
              </a:r>
              <a:endParaRPr lang="zh-CN" altLang="en-US" sz="1200" dirty="0">
                <a:solidFill>
                  <a:srgbClr val="1B1B18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31025" y="1588085"/>
              <a:ext cx="109920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Code block segmentation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29127" y="1602448"/>
              <a:ext cx="76219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C</a:t>
              </a:r>
              <a:r>
                <a:rPr lang="en-US" altLang="en-US" sz="1200" dirty="0">
                  <a:solidFill>
                    <a:srgbClr val="1B1B18"/>
                  </a:solidFill>
                </a:rPr>
                <a:t>hannel coding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67407" y="1694317"/>
              <a:ext cx="110401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Rate matching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29318" y="1601983"/>
              <a:ext cx="92151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C</a:t>
              </a:r>
              <a:r>
                <a:rPr lang="en-US" altLang="en-US" sz="1200" dirty="0">
                  <a:solidFill>
                    <a:srgbClr val="1B1B18"/>
                  </a:solidFill>
                </a:rPr>
                <a:t>hannel interleaving</a:t>
              </a:r>
            </a:p>
          </p:txBody>
        </p:sp>
        <p:cxnSp>
          <p:nvCxnSpPr>
            <p:cNvPr id="5" name="直接箭头连接符 4"/>
            <p:cNvCxnSpPr>
              <a:cxnSpLocks/>
              <a:stCxn id="2" idx="3"/>
              <a:endCxn id="9" idx="1"/>
            </p:cNvCxnSpPr>
            <p:nvPr/>
          </p:nvCxnSpPr>
          <p:spPr bwMode="auto">
            <a:xfrm flipV="1">
              <a:off x="2647855" y="1818918"/>
              <a:ext cx="283170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cxnSpLocks/>
              <a:endCxn id="10" idx="1"/>
            </p:cNvCxnSpPr>
            <p:nvPr/>
          </p:nvCxnSpPr>
          <p:spPr bwMode="auto">
            <a:xfrm flipV="1">
              <a:off x="4022812" y="1833281"/>
              <a:ext cx="406315" cy="2602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cxnSpLocks/>
              <a:stCxn id="10" idx="3"/>
              <a:endCxn id="11" idx="1"/>
            </p:cNvCxnSpPr>
            <p:nvPr/>
          </p:nvCxnSpPr>
          <p:spPr bwMode="auto">
            <a:xfrm flipV="1">
              <a:off x="5191320" y="1832817"/>
              <a:ext cx="476087" cy="464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cxnSpLocks/>
              <a:stCxn id="11" idx="3"/>
            </p:cNvCxnSpPr>
            <p:nvPr/>
          </p:nvCxnSpPr>
          <p:spPr bwMode="auto">
            <a:xfrm>
              <a:off x="6771426" y="1832817"/>
              <a:ext cx="351081" cy="6662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258710" y="1699941"/>
              <a:ext cx="3690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TB</a:t>
              </a:r>
              <a:endParaRPr lang="zh-CN" altLang="en-US" sz="1200" dirty="0">
                <a:solidFill>
                  <a:srgbClr val="1B1B18"/>
                </a:solidFill>
              </a:endParaRPr>
            </a:p>
          </p:txBody>
        </p:sp>
        <p:cxnSp>
          <p:nvCxnSpPr>
            <p:cNvPr id="17" name="直接箭头连接符 16"/>
            <p:cNvCxnSpPr>
              <a:endCxn id="2" idx="1"/>
            </p:cNvCxnSpPr>
            <p:nvPr/>
          </p:nvCxnSpPr>
          <p:spPr bwMode="auto">
            <a:xfrm>
              <a:off x="1578543" y="1818918"/>
              <a:ext cx="363930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 bwMode="auto">
            <a:xfrm>
              <a:off x="9659179" y="1811095"/>
              <a:ext cx="506797" cy="3597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569203" y="1588085"/>
              <a:ext cx="108311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Code block concatenation</a:t>
              </a: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8062406" y="1827155"/>
              <a:ext cx="506797" cy="359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921176" y="2900456"/>
            <a:ext cx="9621312" cy="2286016"/>
            <a:chOff x="1112436" y="2755360"/>
            <a:chExt cx="9621312" cy="2286016"/>
          </a:xfrm>
        </p:grpSpPr>
        <p:cxnSp>
          <p:nvCxnSpPr>
            <p:cNvPr id="30" name="直接箭头连接符 29"/>
            <p:cNvCxnSpPr/>
            <p:nvPr/>
          </p:nvCxnSpPr>
          <p:spPr bwMode="auto">
            <a:xfrm>
              <a:off x="1112436" y="3834845"/>
              <a:ext cx="506797" cy="3597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1637884" y="3601810"/>
              <a:ext cx="92151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Bit scrambling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020831" y="3694144"/>
              <a:ext cx="92151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M</a:t>
              </a:r>
              <a:r>
                <a:rPr lang="en-US" altLang="en-US" sz="1200" dirty="0">
                  <a:solidFill>
                    <a:srgbClr val="1B1B18"/>
                  </a:solidFill>
                </a:rPr>
                <a:t>odulate</a:t>
              </a: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V="1">
              <a:off x="2580776" y="3836131"/>
              <a:ext cx="426115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341771" y="3596057"/>
              <a:ext cx="58460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1B1B18"/>
                  </a:solidFill>
                </a:rPr>
                <a:t>Layer Map</a:t>
              </a:r>
            </a:p>
          </p:txBody>
        </p:sp>
        <p:cxnSp>
          <p:nvCxnSpPr>
            <p:cNvPr id="35" name="直接箭头连接符 34"/>
            <p:cNvCxnSpPr>
              <a:cxnSpLocks/>
              <a:stCxn id="32" idx="3"/>
              <a:endCxn id="34" idx="1"/>
            </p:cNvCxnSpPr>
            <p:nvPr/>
          </p:nvCxnSpPr>
          <p:spPr bwMode="auto">
            <a:xfrm flipV="1">
              <a:off x="3942344" y="3826890"/>
              <a:ext cx="399427" cy="5754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326559" y="3376777"/>
              <a:ext cx="11040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1B1B18"/>
                  </a:solidFill>
                </a:rPr>
                <a:t>Antenna Port Mapping</a:t>
              </a:r>
            </a:p>
          </p:txBody>
        </p:sp>
        <p:cxnSp>
          <p:nvCxnSpPr>
            <p:cNvPr id="37" name="直接箭头连接符 36"/>
            <p:cNvCxnSpPr>
              <a:cxnSpLocks/>
            </p:cNvCxnSpPr>
            <p:nvPr/>
          </p:nvCxnSpPr>
          <p:spPr bwMode="auto">
            <a:xfrm>
              <a:off x="4931714" y="3645717"/>
              <a:ext cx="396339" cy="1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cxnSpLocks/>
            </p:cNvCxnSpPr>
            <p:nvPr/>
          </p:nvCxnSpPr>
          <p:spPr bwMode="auto">
            <a:xfrm>
              <a:off x="4938151" y="4040552"/>
              <a:ext cx="374185" cy="1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5312222" y="3935502"/>
              <a:ext cx="11040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1B1B18"/>
                  </a:solidFill>
                </a:rPr>
                <a:t>Antenna Port Mapping</a:t>
              </a: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6916932" y="2789064"/>
              <a:ext cx="365760" cy="225231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solidFill>
                    <a:srgbClr val="1B1B18"/>
                  </a:solidFill>
                </a:rPr>
                <a:t>BF</a:t>
              </a:r>
              <a:endParaRPr lang="zh-CN" altLang="en-US" sz="1200" dirty="0" err="1">
                <a:solidFill>
                  <a:srgbClr val="1B1B18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 bwMode="auto">
            <a:xfrm flipV="1">
              <a:off x="6430578" y="3639306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 bwMode="auto">
            <a:xfrm flipV="1">
              <a:off x="6432725" y="4100971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781980" y="2761494"/>
              <a:ext cx="92151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1B1B18"/>
                  </a:solidFill>
                </a:rPr>
                <a:t>Resource mapping</a:t>
              </a: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790035" y="4443377"/>
              <a:ext cx="92151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en-US" sz="1200" dirty="0">
                  <a:solidFill>
                    <a:srgbClr val="1B1B18"/>
                  </a:solidFill>
                </a:rPr>
                <a:t>Resource mapping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 bwMode="auto">
            <a:xfrm flipV="1">
              <a:off x="7298172" y="2986193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 bwMode="auto">
            <a:xfrm flipV="1">
              <a:off x="7305702" y="4674210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9202781" y="2755360"/>
              <a:ext cx="10446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OFDM signal generation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 bwMode="auto">
            <a:xfrm flipV="1">
              <a:off x="8734054" y="2989260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8733576" y="4659080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9211314" y="4428247"/>
              <a:ext cx="104469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1B1B18"/>
                  </a:solidFill>
                </a:rPr>
                <a:t>OFDM signal generation</a:t>
              </a:r>
            </a:p>
          </p:txBody>
        </p:sp>
        <p:cxnSp>
          <p:nvCxnSpPr>
            <p:cNvPr id="54" name="直接箭头连接符 53"/>
            <p:cNvCxnSpPr/>
            <p:nvPr/>
          </p:nvCxnSpPr>
          <p:spPr bwMode="auto">
            <a:xfrm flipV="1">
              <a:off x="10265020" y="2992327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/>
            <p:nvPr/>
          </p:nvCxnSpPr>
          <p:spPr bwMode="auto">
            <a:xfrm flipV="1">
              <a:off x="10265021" y="4644314"/>
              <a:ext cx="468727" cy="3067"/>
            </a:xfrm>
            <a:prstGeom prst="straightConnector1">
              <a:avLst/>
            </a:prstGeom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标题 1">
            <a:extLst>
              <a:ext uri="{FF2B5EF4-FFF2-40B4-BE49-F238E27FC236}">
                <a16:creationId xmlns:a16="http://schemas.microsoft.com/office/drawing/2014/main" id="{F2F29FC3-302A-44D2-AF47-ED0F44A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/>
          <a:lstStyle/>
          <a:p>
            <a:r>
              <a:rPr lang="en-US" altLang="zh-CN" dirty="0"/>
              <a:t> SLB 1.0 bis: Data transmission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207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5B56-B60A-4C85-971B-9AC661D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SLB 1.0 bis: Self-contained HARQ (Downlink)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BE8EE-32B0-4DE8-9C29-C2A82CB822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404D02-888E-462F-B970-63603E64356D}"/>
              </a:ext>
            </a:extLst>
          </p:cNvPr>
          <p:cNvSpPr txBox="1"/>
          <p:nvPr/>
        </p:nvSpPr>
        <p:spPr>
          <a:xfrm>
            <a:off x="3206676" y="1199834"/>
            <a:ext cx="22701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TTI for initial transmission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6748DBF-2590-402D-B38B-89B19F45E2F2}"/>
              </a:ext>
            </a:extLst>
          </p:cNvPr>
          <p:cNvSpPr txBox="1"/>
          <p:nvPr/>
        </p:nvSpPr>
        <p:spPr>
          <a:xfrm>
            <a:off x="5996820" y="1199835"/>
            <a:ext cx="15071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TTI for r</a:t>
            </a:r>
            <a:r>
              <a:rPr lang="en-US" altLang="en-US" sz="9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etransmission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>
            <a:extLst>
              <a:ext uri="{FF2B5EF4-FFF2-40B4-BE49-F238E27FC236}">
                <a16:creationId xmlns:a16="http://schemas.microsoft.com/office/drawing/2014/main" id="{28D99600-EA0F-412E-842D-5B93C6165612}"/>
              </a:ext>
            </a:extLst>
          </p:cNvPr>
          <p:cNvSpPr/>
          <p:nvPr/>
        </p:nvSpPr>
        <p:spPr>
          <a:xfrm rot="5400000">
            <a:off x="3814390" y="338500"/>
            <a:ext cx="127646" cy="2462212"/>
          </a:xfrm>
          <a:prstGeom prst="leftBrace">
            <a:avLst>
              <a:gd name="adj1" fmla="val 11803"/>
              <a:gd name="adj2" fmla="val 50914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46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2BC6350A-37CE-4730-9247-252C8DE802B9}"/>
              </a:ext>
            </a:extLst>
          </p:cNvPr>
          <p:cNvSpPr/>
          <p:nvPr/>
        </p:nvSpPr>
        <p:spPr>
          <a:xfrm rot="5400000">
            <a:off x="6267656" y="329553"/>
            <a:ext cx="145538" cy="2462214"/>
          </a:xfrm>
          <a:prstGeom prst="leftBrace">
            <a:avLst>
              <a:gd name="adj1" fmla="val 11803"/>
              <a:gd name="adj2" fmla="val 50914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46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FA4C877-66EB-49D8-A7DD-4DE6913AB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0027" y="4161132"/>
          <a:ext cx="5200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5200802" imgH="809754" progId="Excel.Sheet.12">
                  <p:embed/>
                </p:oleObj>
              </mc:Choice>
              <mc:Fallback>
                <p:oleObj name="工作表" r:id="rId2" imgW="5200802" imgH="809754" progId="Excel.Sheet.12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DFA4C877-66EB-49D8-A7DD-4DE6913AB9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0027" y="4161132"/>
                        <a:ext cx="52006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B0FFEEEC-8C9E-4434-8040-4737353C48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6549" y="4154259"/>
          <a:ext cx="42862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4286402" imgH="809754" progId="Excel.Sheet.12">
                  <p:embed/>
                </p:oleObj>
              </mc:Choice>
              <mc:Fallback>
                <p:oleObj name="工作表" r:id="rId4" imgW="4286402" imgH="809754" progId="Excel.Sheet.12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B0FFEEEC-8C9E-4434-8040-4737353C48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66549" y="4154259"/>
                        <a:ext cx="42862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73E05E1F-35BE-49F5-A056-96EDDC3E5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108" y="1655545"/>
          <a:ext cx="4924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4924573" imgH="961974" progId="Excel.Sheet.12">
                  <p:embed/>
                </p:oleObj>
              </mc:Choice>
              <mc:Fallback>
                <p:oleObj name="工作表" r:id="rId6" imgW="4924573" imgH="961974" progId="Excel.Sheet.12">
                  <p:embed/>
                  <p:pic>
                    <p:nvPicPr>
                      <p:cNvPr id="42" name="对象 41">
                        <a:extLst>
                          <a:ext uri="{FF2B5EF4-FFF2-40B4-BE49-F238E27FC236}">
                            <a16:creationId xmlns:a16="http://schemas.microsoft.com/office/drawing/2014/main" id="{73E05E1F-35BE-49F5-A056-96EDDC3E55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47108" y="1655545"/>
                        <a:ext cx="49244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0DBEE7AE-194B-4DEC-95D5-2D8BC65ACA85}"/>
              </a:ext>
            </a:extLst>
          </p:cNvPr>
          <p:cNvGraphicFramePr>
            <a:graphicFrameLocks noGrp="1"/>
          </p:cNvGraphicFramePr>
          <p:nvPr/>
        </p:nvGraphicFramePr>
        <p:xfrm>
          <a:off x="9687076" y="1754491"/>
          <a:ext cx="45701" cy="528953"/>
        </p:xfrm>
        <a:graphic>
          <a:graphicData uri="http://schemas.openxmlformats.org/drawingml/2006/table">
            <a:tbl>
              <a:tblPr firstRow="1" bandRow="1"/>
              <a:tblGrid>
                <a:gridCol w="4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4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187798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69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文本框 43">
            <a:extLst>
              <a:ext uri="{FF2B5EF4-FFF2-40B4-BE49-F238E27FC236}">
                <a16:creationId xmlns:a16="http://schemas.microsoft.com/office/drawing/2014/main" id="{2D92851E-D1B2-4CF0-B3E0-0C24BC7031CC}"/>
              </a:ext>
            </a:extLst>
          </p:cNvPr>
          <p:cNvSpPr txBox="1"/>
          <p:nvPr/>
        </p:nvSpPr>
        <p:spPr>
          <a:xfrm>
            <a:off x="9787347" y="1810881"/>
            <a:ext cx="3658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GCI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15227E1F-5EDB-4F3C-9664-AEFDD6465142}"/>
              </a:ext>
            </a:extLst>
          </p:cNvPr>
          <p:cNvSpPr/>
          <p:nvPr/>
        </p:nvSpPr>
        <p:spPr>
          <a:xfrm>
            <a:off x="9072835" y="1754491"/>
            <a:ext cx="63706" cy="32822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endParaRPr lang="zh-CN" altLang="en-US" sz="1600" ker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57E0360-441F-4521-803B-A1A55D665500}"/>
              </a:ext>
            </a:extLst>
          </p:cNvPr>
          <p:cNvSpPr txBox="1"/>
          <p:nvPr/>
        </p:nvSpPr>
        <p:spPr>
          <a:xfrm>
            <a:off x="9136166" y="1815235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001DAC-414F-42B7-8872-62FED236B54F}"/>
              </a:ext>
            </a:extLst>
          </p:cNvPr>
          <p:cNvSpPr txBox="1"/>
          <p:nvPr/>
        </p:nvSpPr>
        <p:spPr>
          <a:xfrm>
            <a:off x="905639" y="3711747"/>
            <a:ext cx="859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9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Downlink data arrival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E26BBD3-8A7C-4C29-A547-1C348F0006AD}"/>
              </a:ext>
            </a:extLst>
          </p:cNvPr>
          <p:cNvSpPr txBox="1"/>
          <p:nvPr/>
        </p:nvSpPr>
        <p:spPr>
          <a:xfrm>
            <a:off x="2049634" y="3681553"/>
            <a:ext cx="11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9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Downlink data scheduling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43A90C7-F03E-4CC8-8A87-5176D782F416}"/>
              </a:ext>
            </a:extLst>
          </p:cNvPr>
          <p:cNvCxnSpPr/>
          <p:nvPr/>
        </p:nvCxnSpPr>
        <p:spPr>
          <a:xfrm>
            <a:off x="1695989" y="3585442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E042242-23C3-4DB8-A4B7-27FFBCC140C6}"/>
              </a:ext>
            </a:extLst>
          </p:cNvPr>
          <p:cNvCxnSpPr/>
          <p:nvPr/>
        </p:nvCxnSpPr>
        <p:spPr>
          <a:xfrm>
            <a:off x="2080514" y="3600926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1" name="左大括号 50">
            <a:extLst>
              <a:ext uri="{FF2B5EF4-FFF2-40B4-BE49-F238E27FC236}">
                <a16:creationId xmlns:a16="http://schemas.microsoft.com/office/drawing/2014/main" id="{506081A1-FA88-4F79-BC3F-01B73EE48092}"/>
              </a:ext>
            </a:extLst>
          </p:cNvPr>
          <p:cNvSpPr/>
          <p:nvPr/>
        </p:nvSpPr>
        <p:spPr>
          <a:xfrm rot="5400000">
            <a:off x="3751557" y="2461758"/>
            <a:ext cx="202277" cy="3196466"/>
          </a:xfrm>
          <a:prstGeom prst="leftBrac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7B8C87-B942-43F5-B8AF-0BF9190CE1CC}"/>
              </a:ext>
            </a:extLst>
          </p:cNvPr>
          <p:cNvSpPr txBox="1"/>
          <p:nvPr/>
        </p:nvSpPr>
        <p:spPr>
          <a:xfrm>
            <a:off x="2983584" y="3711844"/>
            <a:ext cx="2310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9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Downlink Data Transmission #M</a:t>
            </a:r>
            <a:endParaRPr lang="zh-CN" altLang="en-US" sz="9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9279704E-AE65-4973-9EFA-0099E15353DA}"/>
              </a:ext>
            </a:extLst>
          </p:cNvPr>
          <p:cNvCxnSpPr/>
          <p:nvPr/>
        </p:nvCxnSpPr>
        <p:spPr>
          <a:xfrm>
            <a:off x="5880945" y="3618233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12F730F-89F2-4B1F-89FF-04D5F085816C}"/>
              </a:ext>
            </a:extLst>
          </p:cNvPr>
          <p:cNvCxnSpPr/>
          <p:nvPr/>
        </p:nvCxnSpPr>
        <p:spPr>
          <a:xfrm>
            <a:off x="5480847" y="3638671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ADE61A8-D6EE-4319-998C-FFE926D72D8C}"/>
              </a:ext>
            </a:extLst>
          </p:cNvPr>
          <p:cNvCxnSpPr/>
          <p:nvPr/>
        </p:nvCxnSpPr>
        <p:spPr>
          <a:xfrm>
            <a:off x="6514716" y="3586570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5D0A4EFA-696E-4A52-BAA0-80EAA76AE707}"/>
              </a:ext>
            </a:extLst>
          </p:cNvPr>
          <p:cNvSpPr txBox="1"/>
          <p:nvPr/>
        </p:nvSpPr>
        <p:spPr>
          <a:xfrm>
            <a:off x="5414900" y="3707298"/>
            <a:ext cx="703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Uplink ACK</a:t>
            </a:r>
          </a:p>
          <a:p>
            <a:pPr defTabSz="914112"/>
            <a:r>
              <a:rPr lang="en-US" altLang="zh-CN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NACK</a:t>
            </a:r>
            <a:endParaRPr lang="zh-CN" altLang="en-US" sz="8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30A49E36-7F75-4420-85BB-A215AD027F5D}"/>
              </a:ext>
            </a:extLst>
          </p:cNvPr>
          <p:cNvCxnSpPr/>
          <p:nvPr/>
        </p:nvCxnSpPr>
        <p:spPr>
          <a:xfrm>
            <a:off x="6084002" y="3717580"/>
            <a:ext cx="412040" cy="6145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93C8532-A6AE-4F3C-8173-3819BFD18033}"/>
              </a:ext>
            </a:extLst>
          </p:cNvPr>
          <p:cNvSpPr txBox="1"/>
          <p:nvPr/>
        </p:nvSpPr>
        <p:spPr>
          <a:xfrm>
            <a:off x="6032275" y="343043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C7DF2E5-6568-4C7F-88A3-877663392705}"/>
              </a:ext>
            </a:extLst>
          </p:cNvPr>
          <p:cNvSpPr txBox="1"/>
          <p:nvPr/>
        </p:nvSpPr>
        <p:spPr>
          <a:xfrm>
            <a:off x="6514716" y="3613409"/>
            <a:ext cx="13913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Downlink retransmission scheduling</a:t>
            </a:r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D4BA967C-34CE-4E5C-9E2D-1285ADB0B204}"/>
              </a:ext>
            </a:extLst>
          </p:cNvPr>
          <p:cNvSpPr/>
          <p:nvPr/>
        </p:nvSpPr>
        <p:spPr>
          <a:xfrm rot="5400000">
            <a:off x="8132712" y="2567913"/>
            <a:ext cx="172492" cy="3008974"/>
          </a:xfrm>
          <a:prstGeom prst="leftBrace">
            <a:avLst>
              <a:gd name="adj1" fmla="val 8332"/>
              <a:gd name="adj2" fmla="val 50000"/>
            </a:avLst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14400"/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F9AD75-EF8D-49E1-8655-79412B800653}"/>
              </a:ext>
            </a:extLst>
          </p:cNvPr>
          <p:cNvSpPr txBox="1"/>
          <p:nvPr/>
        </p:nvSpPr>
        <p:spPr>
          <a:xfrm>
            <a:off x="7210673" y="3757216"/>
            <a:ext cx="23084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9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Downlink data retransmission #M+1</a:t>
            </a:r>
            <a:endParaRPr lang="zh-CN" altLang="en-US" sz="9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7ABA1C4-39F3-47D7-B824-ADE74D7E9EFD}"/>
              </a:ext>
            </a:extLst>
          </p:cNvPr>
          <p:cNvCxnSpPr/>
          <p:nvPr/>
        </p:nvCxnSpPr>
        <p:spPr>
          <a:xfrm>
            <a:off x="10164178" y="3613409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3CE087D-B51C-4DFF-AD45-D095A01F4AC2}"/>
              </a:ext>
            </a:extLst>
          </p:cNvPr>
          <p:cNvSpPr txBox="1"/>
          <p:nvPr/>
        </p:nvSpPr>
        <p:spPr>
          <a:xfrm>
            <a:off x="10133918" y="3621331"/>
            <a:ext cx="60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Uplink ACK</a:t>
            </a:r>
          </a:p>
          <a:p>
            <a:pPr defTabSz="914112"/>
            <a:r>
              <a:rPr lang="en-US" altLang="zh-CN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NACK</a:t>
            </a:r>
            <a:endParaRPr lang="zh-CN" altLang="en-US" sz="8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57ABF68-A7B7-440E-B36F-8051B4E7D714}"/>
              </a:ext>
            </a:extLst>
          </p:cNvPr>
          <p:cNvCxnSpPr/>
          <p:nvPr/>
        </p:nvCxnSpPr>
        <p:spPr>
          <a:xfrm>
            <a:off x="9743542" y="3618233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4AA5870B-5839-41B2-A6E6-3513D8A8ECAB}"/>
              </a:ext>
            </a:extLst>
          </p:cNvPr>
          <p:cNvCxnSpPr/>
          <p:nvPr/>
        </p:nvCxnSpPr>
        <p:spPr>
          <a:xfrm>
            <a:off x="5496967" y="3684795"/>
            <a:ext cx="33954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583F50DE-D6C4-496F-B2A3-7F77AAC4E6FE}"/>
              </a:ext>
            </a:extLst>
          </p:cNvPr>
          <p:cNvSpPr txBox="1"/>
          <p:nvPr/>
        </p:nvSpPr>
        <p:spPr>
          <a:xfrm>
            <a:off x="5356104" y="343601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&gt;15us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B1B7396-0EC2-4B05-B902-AC68610DC5D0}"/>
              </a:ext>
            </a:extLst>
          </p:cNvPr>
          <p:cNvCxnSpPr/>
          <p:nvPr/>
        </p:nvCxnSpPr>
        <p:spPr>
          <a:xfrm>
            <a:off x="6074772" y="3618233"/>
            <a:ext cx="0" cy="56768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headEnd type="none"/>
            <a:tailEnd type="triangle"/>
          </a:ln>
          <a:effectLst/>
        </p:spPr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DDA63B27-774B-41A8-9CED-1C6671CD8994}"/>
              </a:ext>
            </a:extLst>
          </p:cNvPr>
          <p:cNvCxnSpPr/>
          <p:nvPr/>
        </p:nvCxnSpPr>
        <p:spPr>
          <a:xfrm>
            <a:off x="9750238" y="3678407"/>
            <a:ext cx="37349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9CC21ABD-74B7-43BA-AB89-0F76996271BB}"/>
              </a:ext>
            </a:extLst>
          </p:cNvPr>
          <p:cNvSpPr txBox="1"/>
          <p:nvPr/>
        </p:nvSpPr>
        <p:spPr>
          <a:xfrm>
            <a:off x="9609416" y="3405406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385C8B4-AE24-4D23-962B-CB4F3B82F8FE}"/>
              </a:ext>
            </a:extLst>
          </p:cNvPr>
          <p:cNvCxnSpPr/>
          <p:nvPr/>
        </p:nvCxnSpPr>
        <p:spPr>
          <a:xfrm flipH="1">
            <a:off x="1913672" y="2617569"/>
            <a:ext cx="743702" cy="1553122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60DF8624-C285-4B37-AD19-5039328CA242}"/>
              </a:ext>
            </a:extLst>
          </p:cNvPr>
          <p:cNvCxnSpPr/>
          <p:nvPr/>
        </p:nvCxnSpPr>
        <p:spPr>
          <a:xfrm>
            <a:off x="5109319" y="2617570"/>
            <a:ext cx="1152711" cy="1536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8D3FD247-028B-4115-B590-F32585D3C7E8}"/>
              </a:ext>
            </a:extLst>
          </p:cNvPr>
          <p:cNvCxnSpPr/>
          <p:nvPr/>
        </p:nvCxnSpPr>
        <p:spPr>
          <a:xfrm>
            <a:off x="7528150" y="2605346"/>
            <a:ext cx="3018824" cy="15489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53378D2D-ADC5-41C2-8AC9-DF373AB82F9F}"/>
              </a:ext>
            </a:extLst>
          </p:cNvPr>
          <p:cNvSpPr txBox="1"/>
          <p:nvPr/>
        </p:nvSpPr>
        <p:spPr>
          <a:xfrm>
            <a:off x="1628179" y="5154831"/>
            <a:ext cx="848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46"/>
            <a:r>
              <a:rPr lang="en-US" altLang="zh-CN" sz="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OS, 8.33us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539E177B-940D-4D7A-B68C-7E63974F01CC}"/>
              </a:ext>
            </a:extLst>
          </p:cNvPr>
          <p:cNvSpPr/>
          <p:nvPr/>
        </p:nvSpPr>
        <p:spPr>
          <a:xfrm rot="16200000">
            <a:off x="1919685" y="4972044"/>
            <a:ext cx="147960" cy="135171"/>
          </a:xfrm>
          <a:prstGeom prst="leftBrace">
            <a:avLst>
              <a:gd name="adj1" fmla="val 11803"/>
              <a:gd name="adj2" fmla="val 50914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46">
              <a:defRPr/>
            </a:pPr>
            <a:endParaRPr lang="zh-CN" altLang="en-US" kern="0">
              <a:solidFill>
                <a:prstClr val="black"/>
              </a:solidFill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E796FA1-6BAF-4775-8295-AD250C364C37}"/>
              </a:ext>
            </a:extLst>
          </p:cNvPr>
          <p:cNvCxnSpPr/>
          <p:nvPr/>
        </p:nvCxnSpPr>
        <p:spPr>
          <a:xfrm>
            <a:off x="1691505" y="3653405"/>
            <a:ext cx="37349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3CE7A36-06F9-4BA0-8B67-DBD37A65FE8F}"/>
              </a:ext>
            </a:extLst>
          </p:cNvPr>
          <p:cNvSpPr txBox="1"/>
          <p:nvPr/>
        </p:nvSpPr>
        <p:spPr>
          <a:xfrm>
            <a:off x="1548347" y="332278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</p:spTree>
    <p:extLst>
      <p:ext uri="{BB962C8B-B14F-4D97-AF65-F5344CB8AC3E}">
        <p14:creationId xmlns:p14="http://schemas.microsoft.com/office/powerpoint/2010/main" val="2254243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85B56-B60A-4C85-971B-9AC661D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SLB 1.0 bis: Self-contained HARQ (Uplink)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EBE8EE-32B0-4DE8-9C29-C2A82CB8222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2EF2D9-2C9B-42C1-8F00-15C560A20CDC}"/>
              </a:ext>
            </a:extLst>
          </p:cNvPr>
          <p:cNvSpPr txBox="1"/>
          <p:nvPr/>
        </p:nvSpPr>
        <p:spPr>
          <a:xfrm>
            <a:off x="3376787" y="1075170"/>
            <a:ext cx="2125903" cy="22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en-US" sz="83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Example: TTI for initial transmission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BBAD0E-F2E7-4BE5-B451-DD1FF80CEBB5}"/>
              </a:ext>
            </a:extLst>
          </p:cNvPr>
          <p:cNvSpPr txBox="1"/>
          <p:nvPr/>
        </p:nvSpPr>
        <p:spPr>
          <a:xfrm>
            <a:off x="6166931" y="1075171"/>
            <a:ext cx="1407758" cy="22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83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TTI for r</a:t>
            </a:r>
            <a:r>
              <a:rPr lang="en-US" altLang="en-US" sz="83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etransmission </a:t>
            </a:r>
            <a:endParaRPr lang="zh-CN" altLang="en-US" sz="1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A59E5E42-5CBC-42CD-8362-DDA2A856DFD3}"/>
              </a:ext>
            </a:extLst>
          </p:cNvPr>
          <p:cNvSpPr/>
          <p:nvPr/>
        </p:nvSpPr>
        <p:spPr>
          <a:xfrm rot="5400000">
            <a:off x="3984501" y="213836"/>
            <a:ext cx="127646" cy="2462212"/>
          </a:xfrm>
          <a:prstGeom prst="leftBrace">
            <a:avLst>
              <a:gd name="adj1" fmla="val 11803"/>
              <a:gd name="adj2" fmla="val 50914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46">
              <a:defRPr/>
            </a:pPr>
            <a:endParaRPr lang="zh-CN" altLang="en-US" sz="1797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CA6ACC0-763D-49E3-8D11-70516D5B8BE2}"/>
              </a:ext>
            </a:extLst>
          </p:cNvPr>
          <p:cNvSpPr/>
          <p:nvPr/>
        </p:nvSpPr>
        <p:spPr>
          <a:xfrm rot="5400000">
            <a:off x="6437767" y="204889"/>
            <a:ext cx="145538" cy="2462214"/>
          </a:xfrm>
          <a:prstGeom prst="leftBrace">
            <a:avLst>
              <a:gd name="adj1" fmla="val 11803"/>
              <a:gd name="adj2" fmla="val 50914"/>
            </a:avLst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3746">
              <a:defRPr/>
            </a:pPr>
            <a:endParaRPr lang="zh-CN" altLang="en-US" sz="1797" ker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8706797-8EF1-4811-B6D0-7658A4E8A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219" y="1530881"/>
          <a:ext cx="49244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2" imgW="4924573" imgH="961974" progId="Excel.Sheet.12">
                  <p:embed/>
                </p:oleObj>
              </mc:Choice>
              <mc:Fallback>
                <p:oleObj name="工作表" r:id="rId2" imgW="4924573" imgH="961974" progId="Excel.Sheet.12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8706797-8EF1-4811-B6D0-7658A4E8AE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17219" y="1530881"/>
                        <a:ext cx="4924425" cy="962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701815-D84A-4E28-8D37-9ECEE01456BD}"/>
              </a:ext>
            </a:extLst>
          </p:cNvPr>
          <p:cNvGraphicFramePr>
            <a:graphicFrameLocks noGrp="1"/>
          </p:cNvGraphicFramePr>
          <p:nvPr/>
        </p:nvGraphicFramePr>
        <p:xfrm>
          <a:off x="9857187" y="1629827"/>
          <a:ext cx="45701" cy="528953"/>
        </p:xfrm>
        <a:graphic>
          <a:graphicData uri="http://schemas.openxmlformats.org/drawingml/2006/table">
            <a:tbl>
              <a:tblPr firstRow="1" bandRow="1"/>
              <a:tblGrid>
                <a:gridCol w="4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84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1187798" rtl="0" eaLnBrk="1" latinLnBrk="0" hangingPunct="1"/>
                      <a:endParaRPr lang="zh-CN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69">
                <a:tc>
                  <a:txBody>
                    <a:bodyPr/>
                    <a:lstStyle>
                      <a:lvl1pPr marL="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593900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1877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781699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2375598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9694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3563396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4157297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4751195" algn="l" defTabSz="1187798" rtl="0" eaLnBrk="1" latinLnBrk="0" hangingPunct="1">
                        <a:defRPr sz="2338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" lastClr="FFFFFF">
                          <a:lumMod val="9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8B392CEF-E542-48AC-AB78-BBD2920DD68A}"/>
              </a:ext>
            </a:extLst>
          </p:cNvPr>
          <p:cNvSpPr txBox="1"/>
          <p:nvPr/>
        </p:nvSpPr>
        <p:spPr>
          <a:xfrm>
            <a:off x="9913653" y="1655545"/>
            <a:ext cx="359394" cy="21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76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GCI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76942F-1D76-4B1B-AD61-36A452820393}"/>
              </a:ext>
            </a:extLst>
          </p:cNvPr>
          <p:cNvSpPr/>
          <p:nvPr/>
        </p:nvSpPr>
        <p:spPr>
          <a:xfrm>
            <a:off x="9242946" y="1629827"/>
            <a:ext cx="63706" cy="328225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368" tIns="45684" rIns="91368" bIns="456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46">
              <a:defRPr/>
            </a:pPr>
            <a:endParaRPr lang="zh-CN" altLang="en-US" sz="1599" kern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18A0C6-6FAD-46E7-95BF-1326785DCE19}"/>
              </a:ext>
            </a:extLst>
          </p:cNvPr>
          <p:cNvSpPr txBox="1"/>
          <p:nvPr/>
        </p:nvSpPr>
        <p:spPr>
          <a:xfrm>
            <a:off x="9306277" y="1690571"/>
            <a:ext cx="312906" cy="21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46"/>
            <a:r>
              <a:rPr lang="en-US" altLang="zh-CN" sz="769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</a:t>
            </a:r>
            <a:endParaRPr lang="zh-CN" altLang="en-US" sz="11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D8BEE0D-62E0-4F89-8CBB-C3EF2FB260E3}"/>
              </a:ext>
            </a:extLst>
          </p:cNvPr>
          <p:cNvCxnSpPr/>
          <p:nvPr/>
        </p:nvCxnSpPr>
        <p:spPr>
          <a:xfrm flipH="1">
            <a:off x="2083783" y="2492905"/>
            <a:ext cx="743702" cy="1553122"/>
          </a:xfrm>
          <a:prstGeom prst="straightConnector1">
            <a:avLst/>
          </a:prstGeom>
          <a:noFill/>
          <a:ln w="6350" cap="flat" cmpd="sng" algn="ctr">
            <a:solidFill>
              <a:srgbClr val="E9002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DD77384-3B91-4220-BABC-891101242771}"/>
              </a:ext>
            </a:extLst>
          </p:cNvPr>
          <p:cNvCxnSpPr/>
          <p:nvPr/>
        </p:nvCxnSpPr>
        <p:spPr>
          <a:xfrm>
            <a:off x="5279430" y="2492906"/>
            <a:ext cx="1151857" cy="15410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2CF7DE-BEAD-44DB-9D32-CF7971BE51BE}"/>
              </a:ext>
            </a:extLst>
          </p:cNvPr>
          <p:cNvCxnSpPr/>
          <p:nvPr/>
        </p:nvCxnSpPr>
        <p:spPr>
          <a:xfrm>
            <a:off x="7741643" y="2477686"/>
            <a:ext cx="2962950" cy="15815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E98E1D3C-B3AE-4CA9-BBF2-B9EE7C2F3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1756" y="4059238"/>
          <a:ext cx="496330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4" imgW="4800687" imgH="809754" progId="Excel.Sheet.12">
                  <p:embed/>
                </p:oleObj>
              </mc:Choice>
              <mc:Fallback>
                <p:oleObj name="工作表" r:id="rId4" imgW="4800687" imgH="809754" progId="Excel.Sheet.12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E98E1D3C-B3AE-4CA9-BBF2-B9EE7C2F3D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1756" y="4059238"/>
                        <a:ext cx="4963303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06A0936-9F3F-49BF-B735-44B8450A84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7438" y="4046538"/>
          <a:ext cx="5581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工作表" r:id="rId6" imgW="5581484" imgH="809754" progId="Excel.Sheet.12">
                  <p:embed/>
                </p:oleObj>
              </mc:Choice>
              <mc:Fallback>
                <p:oleObj name="工作表" r:id="rId6" imgW="5581484" imgH="809754" progId="Excel.Sheet.12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406A0936-9F3F-49BF-B735-44B8450A8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7438" y="4046538"/>
                        <a:ext cx="5581650" cy="809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283B2F1-1000-4B25-8952-328DC89D691E}"/>
              </a:ext>
            </a:extLst>
          </p:cNvPr>
          <p:cNvSpPr txBox="1"/>
          <p:nvPr/>
        </p:nvSpPr>
        <p:spPr>
          <a:xfrm>
            <a:off x="584389" y="4887474"/>
            <a:ext cx="61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Uplink data arrival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69F8EE8-F06D-4A60-8C84-6B55FCA29FC2}"/>
              </a:ext>
            </a:extLst>
          </p:cNvPr>
          <p:cNvCxnSpPr/>
          <p:nvPr/>
        </p:nvCxnSpPr>
        <p:spPr>
          <a:xfrm flipV="1">
            <a:off x="1077104" y="4846783"/>
            <a:ext cx="9330" cy="5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437C40E-6C67-4507-AD34-9BCE60E46153}"/>
              </a:ext>
            </a:extLst>
          </p:cNvPr>
          <p:cNvSpPr txBox="1"/>
          <p:nvPr/>
        </p:nvSpPr>
        <p:spPr>
          <a:xfrm>
            <a:off x="1461552" y="4927416"/>
            <a:ext cx="7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Scheduling request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3172251-87E9-481E-BA7E-11CBB40FEFC9}"/>
              </a:ext>
            </a:extLst>
          </p:cNvPr>
          <p:cNvCxnSpPr/>
          <p:nvPr/>
        </p:nvCxnSpPr>
        <p:spPr>
          <a:xfrm flipV="1">
            <a:off x="1466014" y="4833066"/>
            <a:ext cx="9330" cy="5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95E8AF1-56E7-4869-9939-28AB55B3B5D3}"/>
              </a:ext>
            </a:extLst>
          </p:cNvPr>
          <p:cNvCxnSpPr/>
          <p:nvPr/>
        </p:nvCxnSpPr>
        <p:spPr>
          <a:xfrm>
            <a:off x="1087986" y="5349139"/>
            <a:ext cx="339543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E0FEE4D-6909-4D5B-83FF-644CC55194DD}"/>
              </a:ext>
            </a:extLst>
          </p:cNvPr>
          <p:cNvSpPr txBox="1"/>
          <p:nvPr/>
        </p:nvSpPr>
        <p:spPr>
          <a:xfrm>
            <a:off x="936846" y="5347464"/>
            <a:ext cx="479618" cy="21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76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843DCA4-1F1A-456C-BCC8-FE940058DA81}"/>
              </a:ext>
            </a:extLst>
          </p:cNvPr>
          <p:cNvSpPr txBox="1"/>
          <p:nvPr/>
        </p:nvSpPr>
        <p:spPr>
          <a:xfrm>
            <a:off x="3439479" y="5052456"/>
            <a:ext cx="16499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Uplink Data Transmission #M</a:t>
            </a:r>
            <a:endParaRPr lang="zh-CN" altLang="en-US" sz="8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CAB7E6D2-8583-42EA-8E34-45CCCFB9D5A7}"/>
              </a:ext>
            </a:extLst>
          </p:cNvPr>
          <p:cNvSpPr/>
          <p:nvPr/>
        </p:nvSpPr>
        <p:spPr>
          <a:xfrm rot="5400000">
            <a:off x="4184194" y="3348900"/>
            <a:ext cx="161267" cy="31570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074EC1-6FE6-42BB-86D5-AE0063DA92E8}"/>
              </a:ext>
            </a:extLst>
          </p:cNvPr>
          <p:cNvSpPr txBox="1"/>
          <p:nvPr/>
        </p:nvSpPr>
        <p:spPr>
          <a:xfrm>
            <a:off x="7433039" y="5031496"/>
            <a:ext cx="25392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Retransmission of Uplink Data Transmission #M</a:t>
            </a:r>
            <a:endParaRPr lang="zh-CN" altLang="en-US" sz="80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607E90E5-16F4-4C8F-8641-233BDAB18B20}"/>
              </a:ext>
            </a:extLst>
          </p:cNvPr>
          <p:cNvSpPr/>
          <p:nvPr/>
        </p:nvSpPr>
        <p:spPr>
          <a:xfrm rot="5400000">
            <a:off x="8510619" y="3386588"/>
            <a:ext cx="68004" cy="3013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/>
            <a:endParaRPr lang="zh-CN" altLang="en-US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A0BCCCA-AD96-4DAD-9AA3-B3B9FA49F4EA}"/>
              </a:ext>
            </a:extLst>
          </p:cNvPr>
          <p:cNvSpPr txBox="1"/>
          <p:nvPr/>
        </p:nvSpPr>
        <p:spPr>
          <a:xfrm>
            <a:off x="2224439" y="4895756"/>
            <a:ext cx="715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en-US" sz="80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Uplink data scheduling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78310E2-1285-4E2E-97BD-BF9A9340B431}"/>
              </a:ext>
            </a:extLst>
          </p:cNvPr>
          <p:cNvCxnSpPr/>
          <p:nvPr/>
        </p:nvCxnSpPr>
        <p:spPr>
          <a:xfrm flipV="1">
            <a:off x="2269274" y="4838476"/>
            <a:ext cx="9330" cy="5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ED794B-7F5A-4FE8-841C-D0750CFCF165}"/>
              </a:ext>
            </a:extLst>
          </p:cNvPr>
          <p:cNvCxnSpPr/>
          <p:nvPr/>
        </p:nvCxnSpPr>
        <p:spPr>
          <a:xfrm>
            <a:off x="1562764" y="5347464"/>
            <a:ext cx="66167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9E9A0E20-F277-4210-8179-F14072D8A191}"/>
              </a:ext>
            </a:extLst>
          </p:cNvPr>
          <p:cNvSpPr txBox="1"/>
          <p:nvPr/>
        </p:nvSpPr>
        <p:spPr>
          <a:xfrm>
            <a:off x="1544396" y="5386799"/>
            <a:ext cx="479618" cy="21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76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A6A7962-53F3-4876-A8C7-0AF107B43996}"/>
              </a:ext>
            </a:extLst>
          </p:cNvPr>
          <p:cNvCxnSpPr/>
          <p:nvPr/>
        </p:nvCxnSpPr>
        <p:spPr>
          <a:xfrm flipV="1">
            <a:off x="6446747" y="4833066"/>
            <a:ext cx="9330" cy="5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396067F-B70A-4207-8C32-97226668965A}"/>
              </a:ext>
            </a:extLst>
          </p:cNvPr>
          <p:cNvCxnSpPr/>
          <p:nvPr/>
        </p:nvCxnSpPr>
        <p:spPr>
          <a:xfrm flipV="1">
            <a:off x="5855357" y="4844615"/>
            <a:ext cx="9330" cy="53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C8F4A86-DE4A-4F09-A10A-0B5E282E6089}"/>
              </a:ext>
            </a:extLst>
          </p:cNvPr>
          <p:cNvCxnSpPr/>
          <p:nvPr/>
        </p:nvCxnSpPr>
        <p:spPr>
          <a:xfrm>
            <a:off x="5831003" y="5260774"/>
            <a:ext cx="625074" cy="519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A381A49-BAF5-4E6B-BB1A-7BF3EC702A21}"/>
              </a:ext>
            </a:extLst>
          </p:cNvPr>
          <p:cNvSpPr txBox="1"/>
          <p:nvPr/>
        </p:nvSpPr>
        <p:spPr>
          <a:xfrm>
            <a:off x="5804491" y="5256202"/>
            <a:ext cx="479618" cy="2106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769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&gt;16us</a:t>
            </a:r>
          </a:p>
        </p:txBody>
      </p:sp>
    </p:spTree>
    <p:extLst>
      <p:ext uri="{BB962C8B-B14F-4D97-AF65-F5344CB8AC3E}">
        <p14:creationId xmlns:p14="http://schemas.microsoft.com/office/powerpoint/2010/main" val="2195411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 1">
            <a:extLst>
              <a:ext uri="{FF2B5EF4-FFF2-40B4-BE49-F238E27FC236}">
                <a16:creationId xmlns:a16="http://schemas.microsoft.com/office/drawing/2014/main" id="{B491ACE9-AEB7-4BE3-B1E7-66EB60A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Pilot</a:t>
            </a:r>
            <a:endParaRPr lang="zh-CN" altLang="en-US" sz="2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4F3670D-F9CD-44C8-800A-FA36FF99A2AE}"/>
              </a:ext>
            </a:extLst>
          </p:cNvPr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228686A-AEBE-42B0-885C-463F306B6DBD}"/>
              </a:ext>
            </a:extLst>
          </p:cNvPr>
          <p:cNvSpPr txBox="1"/>
          <p:nvPr/>
        </p:nvSpPr>
        <p:spPr>
          <a:xfrm>
            <a:off x="2026450" y="918830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" name="表格 111">
            <a:extLst>
              <a:ext uri="{FF2B5EF4-FFF2-40B4-BE49-F238E27FC236}">
                <a16:creationId xmlns:a16="http://schemas.microsoft.com/office/drawing/2014/main" id="{92BEF343-8B3F-4490-9991-D1F58D30FFD8}"/>
              </a:ext>
            </a:extLst>
          </p:cNvPr>
          <p:cNvGraphicFramePr>
            <a:graphicFrameLocks noGrp="1"/>
          </p:cNvGraphicFramePr>
          <p:nvPr/>
        </p:nvGraphicFramePr>
        <p:xfrm>
          <a:off x="512808" y="1912486"/>
          <a:ext cx="7632689" cy="2771878"/>
        </p:xfrm>
        <a:graphic>
          <a:graphicData uri="http://schemas.openxmlformats.org/drawingml/2006/table">
            <a:tbl>
              <a:tblPr/>
              <a:tblGrid>
                <a:gridCol w="200800">
                  <a:extLst>
                    <a:ext uri="{9D8B030D-6E8A-4147-A177-3AD203B41FA5}">
                      <a16:colId xmlns:a16="http://schemas.microsoft.com/office/drawing/2014/main" val="1162599481"/>
                    </a:ext>
                  </a:extLst>
                </a:gridCol>
                <a:gridCol w="264692">
                  <a:extLst>
                    <a:ext uri="{9D8B030D-6E8A-4147-A177-3AD203B41FA5}">
                      <a16:colId xmlns:a16="http://schemas.microsoft.com/office/drawing/2014/main" val="147696017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763213203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549837453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83307816"/>
                    </a:ext>
                  </a:extLst>
                </a:gridCol>
                <a:gridCol w="264692">
                  <a:extLst>
                    <a:ext uri="{9D8B030D-6E8A-4147-A177-3AD203B41FA5}">
                      <a16:colId xmlns:a16="http://schemas.microsoft.com/office/drawing/2014/main" val="22188200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077634189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28987484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819530025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5296946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829767794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921929704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4177861054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253797090"/>
                    </a:ext>
                  </a:extLst>
                </a:gridCol>
                <a:gridCol w="264692">
                  <a:extLst>
                    <a:ext uri="{9D8B030D-6E8A-4147-A177-3AD203B41FA5}">
                      <a16:colId xmlns:a16="http://schemas.microsoft.com/office/drawing/2014/main" val="233148767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68787291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71226672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71652344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649440126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42432133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4251124393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81226322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164065579"/>
                    </a:ext>
                  </a:extLst>
                </a:gridCol>
                <a:gridCol w="264692">
                  <a:extLst>
                    <a:ext uri="{9D8B030D-6E8A-4147-A177-3AD203B41FA5}">
                      <a16:colId xmlns:a16="http://schemas.microsoft.com/office/drawing/2014/main" val="3526002572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312771895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720676051"/>
                    </a:ext>
                  </a:extLst>
                </a:gridCol>
                <a:gridCol w="486029">
                  <a:extLst>
                    <a:ext uri="{9D8B030D-6E8A-4147-A177-3AD203B41FA5}">
                      <a16:colId xmlns:a16="http://schemas.microsoft.com/office/drawing/2014/main" val="4003806805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3410601324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931396835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386503715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642991974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697054099"/>
                    </a:ext>
                  </a:extLst>
                </a:gridCol>
                <a:gridCol w="264692">
                  <a:extLst>
                    <a:ext uri="{9D8B030D-6E8A-4147-A177-3AD203B41FA5}">
                      <a16:colId xmlns:a16="http://schemas.microsoft.com/office/drawing/2014/main" val="4281051983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2274941381"/>
                    </a:ext>
                  </a:extLst>
                </a:gridCol>
                <a:gridCol w="200800">
                  <a:extLst>
                    <a:ext uri="{9D8B030D-6E8A-4147-A177-3AD203B41FA5}">
                      <a16:colId xmlns:a16="http://schemas.microsoft.com/office/drawing/2014/main" val="1166769951"/>
                    </a:ext>
                  </a:extLst>
                </a:gridCol>
              </a:tblGrid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239770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75773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76670"/>
                  </a:ext>
                </a:extLst>
              </a:tr>
              <a:tr h="160232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99534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385185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897227"/>
                  </a:ext>
                </a:extLst>
              </a:tr>
              <a:tr h="499869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zh-CN" sz="1400" b="0" i="0" u="none" strike="noStrike">
                          <a:effectLst/>
                          <a:latin typeface="Arial" panose="020B0604020202020204" pitchFamily="34" charset="0"/>
                        </a:rPr>
                        <a:t>...</a:t>
                      </a: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vert="vert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35419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152898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025868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75605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838035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591314"/>
                  </a:ext>
                </a:extLst>
              </a:tr>
              <a:tr h="160232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t"/>
                      <a:r>
                        <a:rPr lang="en-US" altLang="zh-CN" sz="700" b="1" i="0" u="none" strike="noStrike">
                          <a:effectLst/>
                          <a:latin typeface="Arial" panose="020B0604020202020204" pitchFamily="34" charset="0"/>
                        </a:rPr>
                        <a:t>.. .</a:t>
                      </a:r>
                    </a:p>
                  </a:txBody>
                  <a:tcPr marL="6848" marR="6848" marT="684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741450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797253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93635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423437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0111136"/>
                  </a:ext>
                </a:extLst>
              </a:tr>
              <a:tr h="130103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8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848" marR="6848" marT="684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6372"/>
                  </a:ext>
                </a:extLst>
              </a:tr>
            </a:tbl>
          </a:graphicData>
        </a:graphic>
      </p:graphicFrame>
      <p:sp>
        <p:nvSpPr>
          <p:cNvPr id="113" name="右大括号 112">
            <a:extLst>
              <a:ext uri="{FF2B5EF4-FFF2-40B4-BE49-F238E27FC236}">
                <a16:creationId xmlns:a16="http://schemas.microsoft.com/office/drawing/2014/main" id="{4ADABC87-85DD-4A85-801C-F94B68CF7513}"/>
              </a:ext>
            </a:extLst>
          </p:cNvPr>
          <p:cNvSpPr/>
          <p:nvPr/>
        </p:nvSpPr>
        <p:spPr>
          <a:xfrm rot="5400000" flipH="1">
            <a:off x="1289430" y="572013"/>
            <a:ext cx="192476" cy="176221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B703F84-301B-49A4-B5F9-8FA48721509F}"/>
              </a:ext>
            </a:extLst>
          </p:cNvPr>
          <p:cNvSpPr/>
          <p:nvPr/>
        </p:nvSpPr>
        <p:spPr>
          <a:xfrm>
            <a:off x="589008" y="1102964"/>
            <a:ext cx="1552842" cy="20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Initial radio frame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B15A8610-FAD1-4816-8245-7F5F24E4A196}"/>
              </a:ext>
            </a:extLst>
          </p:cNvPr>
          <p:cNvSpPr/>
          <p:nvPr/>
        </p:nvSpPr>
        <p:spPr>
          <a:xfrm>
            <a:off x="2500859" y="1134685"/>
            <a:ext cx="1552842" cy="20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Radio Frame</a:t>
            </a:r>
          </a:p>
        </p:txBody>
      </p:sp>
      <p:sp>
        <p:nvSpPr>
          <p:cNvPr id="116" name="右大括号 115">
            <a:extLst>
              <a:ext uri="{FF2B5EF4-FFF2-40B4-BE49-F238E27FC236}">
                <a16:creationId xmlns:a16="http://schemas.microsoft.com/office/drawing/2014/main" id="{9B7259D6-F679-447F-946A-DAA77E7ABB34}"/>
              </a:ext>
            </a:extLst>
          </p:cNvPr>
          <p:cNvSpPr/>
          <p:nvPr/>
        </p:nvSpPr>
        <p:spPr>
          <a:xfrm rot="5400000" flipH="1">
            <a:off x="3200350" y="569779"/>
            <a:ext cx="192476" cy="174764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3BBDF88-5BFE-461C-9C89-C537E702BE22}"/>
              </a:ext>
            </a:extLst>
          </p:cNvPr>
          <p:cNvCxnSpPr>
            <a:cxnSpLocks/>
          </p:cNvCxnSpPr>
          <p:nvPr/>
        </p:nvCxnSpPr>
        <p:spPr>
          <a:xfrm flipV="1">
            <a:off x="352163" y="1774505"/>
            <a:ext cx="0" cy="297180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20CC906E-43D4-48D7-B12A-3443AE6F2B53}"/>
              </a:ext>
            </a:extLst>
          </p:cNvPr>
          <p:cNvCxnSpPr>
            <a:cxnSpLocks/>
          </p:cNvCxnSpPr>
          <p:nvPr/>
        </p:nvCxnSpPr>
        <p:spPr>
          <a:xfrm>
            <a:off x="361478" y="4746305"/>
            <a:ext cx="6019800" cy="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9244AAA1-1C4E-4822-8735-C36F5DDAE778}"/>
              </a:ext>
            </a:extLst>
          </p:cNvPr>
          <p:cNvSpPr/>
          <p:nvPr/>
        </p:nvSpPr>
        <p:spPr>
          <a:xfrm>
            <a:off x="894234" y="4805671"/>
            <a:ext cx="865943" cy="22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3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Time domain</a:t>
            </a: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2DA67EBD-2E03-41C5-9C59-264812A1C26C}"/>
              </a:ext>
            </a:extLst>
          </p:cNvPr>
          <p:cNvSpPr/>
          <p:nvPr/>
        </p:nvSpPr>
        <p:spPr>
          <a:xfrm>
            <a:off x="4404494" y="1134685"/>
            <a:ext cx="1552842" cy="20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Radio Frame</a:t>
            </a:r>
          </a:p>
        </p:txBody>
      </p:sp>
      <p:sp>
        <p:nvSpPr>
          <p:cNvPr id="121" name="右大括号 120">
            <a:extLst>
              <a:ext uri="{FF2B5EF4-FFF2-40B4-BE49-F238E27FC236}">
                <a16:creationId xmlns:a16="http://schemas.microsoft.com/office/drawing/2014/main" id="{B5149507-E2A6-4A3D-8295-79695D4A0D91}"/>
              </a:ext>
            </a:extLst>
          </p:cNvPr>
          <p:cNvSpPr/>
          <p:nvPr/>
        </p:nvSpPr>
        <p:spPr>
          <a:xfrm rot="5400000" flipH="1">
            <a:off x="5103985" y="569779"/>
            <a:ext cx="192476" cy="174764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84EDCE95-4658-4199-A06C-FBCFB9153364}"/>
              </a:ext>
            </a:extLst>
          </p:cNvPr>
          <p:cNvSpPr/>
          <p:nvPr/>
        </p:nvSpPr>
        <p:spPr>
          <a:xfrm>
            <a:off x="6531572" y="1134685"/>
            <a:ext cx="1552842" cy="205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34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Radio Frame</a:t>
            </a:r>
          </a:p>
        </p:txBody>
      </p:sp>
      <p:sp>
        <p:nvSpPr>
          <p:cNvPr id="123" name="右大括号 122">
            <a:extLst>
              <a:ext uri="{FF2B5EF4-FFF2-40B4-BE49-F238E27FC236}">
                <a16:creationId xmlns:a16="http://schemas.microsoft.com/office/drawing/2014/main" id="{E2D30752-924B-4C85-9DBA-3966FA0D06D6}"/>
              </a:ext>
            </a:extLst>
          </p:cNvPr>
          <p:cNvSpPr/>
          <p:nvPr/>
        </p:nvSpPr>
        <p:spPr>
          <a:xfrm rot="5400000" flipH="1">
            <a:off x="7231063" y="569779"/>
            <a:ext cx="192476" cy="174764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右大括号 123">
            <a:extLst>
              <a:ext uri="{FF2B5EF4-FFF2-40B4-BE49-F238E27FC236}">
                <a16:creationId xmlns:a16="http://schemas.microsoft.com/office/drawing/2014/main" id="{511EF42B-BEA6-4E95-B584-52D138957D09}"/>
              </a:ext>
            </a:extLst>
          </p:cNvPr>
          <p:cNvSpPr/>
          <p:nvPr/>
        </p:nvSpPr>
        <p:spPr>
          <a:xfrm rot="5400000" flipH="1">
            <a:off x="787099" y="1461701"/>
            <a:ext cx="120727" cy="685799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09E5FE72-2AED-47B3-90E2-A6B9A6174931}"/>
              </a:ext>
            </a:extLst>
          </p:cNvPr>
          <p:cNvSpPr/>
          <p:nvPr/>
        </p:nvSpPr>
        <p:spPr>
          <a:xfrm>
            <a:off x="0" y="1554361"/>
            <a:ext cx="128625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control class symbol</a:t>
            </a:r>
          </a:p>
        </p:txBody>
      </p:sp>
      <p:sp>
        <p:nvSpPr>
          <p:cNvPr id="126" name="右大括号 125">
            <a:extLst>
              <a:ext uri="{FF2B5EF4-FFF2-40B4-BE49-F238E27FC236}">
                <a16:creationId xmlns:a16="http://schemas.microsoft.com/office/drawing/2014/main" id="{186191D9-6BC8-418A-A4A9-07D6E49F1C8D}"/>
              </a:ext>
            </a:extLst>
          </p:cNvPr>
          <p:cNvSpPr/>
          <p:nvPr/>
        </p:nvSpPr>
        <p:spPr>
          <a:xfrm rot="5400000" flipH="1">
            <a:off x="1762716" y="1360908"/>
            <a:ext cx="120726" cy="887386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1DC036F6-441D-4942-B536-92FC768D047D}"/>
              </a:ext>
            </a:extLst>
          </p:cNvPr>
          <p:cNvSpPr/>
          <p:nvPr/>
        </p:nvSpPr>
        <p:spPr>
          <a:xfrm>
            <a:off x="1362370" y="1546982"/>
            <a:ext cx="887386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symbol</a:t>
            </a:r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EE8F2BD1-7D23-4851-BCC5-9F3F0BB67AE0}"/>
              </a:ext>
            </a:extLst>
          </p:cNvPr>
          <p:cNvSpPr/>
          <p:nvPr/>
        </p:nvSpPr>
        <p:spPr>
          <a:xfrm rot="5400000" flipH="1">
            <a:off x="1220706" y="1724608"/>
            <a:ext cx="130936" cy="15239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1CA2F768-5E0A-40A8-9E1D-1F5D4A877A9A}"/>
              </a:ext>
            </a:extLst>
          </p:cNvPr>
          <p:cNvSpPr/>
          <p:nvPr/>
        </p:nvSpPr>
        <p:spPr>
          <a:xfrm>
            <a:off x="1077352" y="1554361"/>
            <a:ext cx="53081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DMRS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" name="右大括号 129">
            <a:extLst>
              <a:ext uri="{FF2B5EF4-FFF2-40B4-BE49-F238E27FC236}">
                <a16:creationId xmlns:a16="http://schemas.microsoft.com/office/drawing/2014/main" id="{D68272BF-6D5F-4121-BB35-C124361D869C}"/>
              </a:ext>
            </a:extLst>
          </p:cNvPr>
          <p:cNvSpPr/>
          <p:nvPr/>
        </p:nvSpPr>
        <p:spPr>
          <a:xfrm rot="5400000" flipH="1">
            <a:off x="3294440" y="1083652"/>
            <a:ext cx="130936" cy="1452108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617933D0-3F0F-4A7D-8F1F-E2EDD6EEC5B3}"/>
              </a:ext>
            </a:extLst>
          </p:cNvPr>
          <p:cNvSpPr/>
          <p:nvPr/>
        </p:nvSpPr>
        <p:spPr>
          <a:xfrm>
            <a:off x="2927685" y="1546982"/>
            <a:ext cx="887386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symbol</a:t>
            </a:r>
          </a:p>
        </p:txBody>
      </p:sp>
      <p:sp>
        <p:nvSpPr>
          <p:cNvPr id="132" name="右大括号 131">
            <a:extLst>
              <a:ext uri="{FF2B5EF4-FFF2-40B4-BE49-F238E27FC236}">
                <a16:creationId xmlns:a16="http://schemas.microsoft.com/office/drawing/2014/main" id="{D327C46F-A548-4AE0-8BA2-A9A6D3C243ED}"/>
              </a:ext>
            </a:extLst>
          </p:cNvPr>
          <p:cNvSpPr/>
          <p:nvPr/>
        </p:nvSpPr>
        <p:spPr>
          <a:xfrm rot="5400000" flipH="1">
            <a:off x="2475174" y="1724608"/>
            <a:ext cx="130936" cy="15239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532C8E0-3455-4765-A964-C3051B13015E}"/>
              </a:ext>
            </a:extLst>
          </p:cNvPr>
          <p:cNvSpPr/>
          <p:nvPr/>
        </p:nvSpPr>
        <p:spPr>
          <a:xfrm>
            <a:off x="2331820" y="1554361"/>
            <a:ext cx="53081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DMRS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右大括号 133">
            <a:extLst>
              <a:ext uri="{FF2B5EF4-FFF2-40B4-BE49-F238E27FC236}">
                <a16:creationId xmlns:a16="http://schemas.microsoft.com/office/drawing/2014/main" id="{95E619D7-813D-4081-A871-85FFFFC6F1DD}"/>
              </a:ext>
            </a:extLst>
          </p:cNvPr>
          <p:cNvSpPr/>
          <p:nvPr/>
        </p:nvSpPr>
        <p:spPr>
          <a:xfrm rot="5400000" flipH="1">
            <a:off x="5160214" y="1088341"/>
            <a:ext cx="130936" cy="1452108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80D72AF-1B4D-4543-8F21-DCF5B9F2C97D}"/>
              </a:ext>
            </a:extLst>
          </p:cNvPr>
          <p:cNvSpPr/>
          <p:nvPr/>
        </p:nvSpPr>
        <p:spPr>
          <a:xfrm>
            <a:off x="4793459" y="1551671"/>
            <a:ext cx="887386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symbol</a:t>
            </a:r>
          </a:p>
        </p:txBody>
      </p:sp>
      <p:sp>
        <p:nvSpPr>
          <p:cNvPr id="136" name="右大括号 135">
            <a:extLst>
              <a:ext uri="{FF2B5EF4-FFF2-40B4-BE49-F238E27FC236}">
                <a16:creationId xmlns:a16="http://schemas.microsoft.com/office/drawing/2014/main" id="{02E06D54-D287-4BC1-BD0C-B18DDFAFFAC4}"/>
              </a:ext>
            </a:extLst>
          </p:cNvPr>
          <p:cNvSpPr/>
          <p:nvPr/>
        </p:nvSpPr>
        <p:spPr>
          <a:xfrm rot="5400000" flipH="1">
            <a:off x="4340948" y="1729297"/>
            <a:ext cx="130936" cy="15239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FFC05419-EA64-42F5-A094-92CDD4D8BEC7}"/>
              </a:ext>
            </a:extLst>
          </p:cNvPr>
          <p:cNvSpPr/>
          <p:nvPr/>
        </p:nvSpPr>
        <p:spPr>
          <a:xfrm>
            <a:off x="4197594" y="1559050"/>
            <a:ext cx="53081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DMRS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右大括号 137">
            <a:extLst>
              <a:ext uri="{FF2B5EF4-FFF2-40B4-BE49-F238E27FC236}">
                <a16:creationId xmlns:a16="http://schemas.microsoft.com/office/drawing/2014/main" id="{E524E4EA-BC52-4F93-9181-9EBE9A2894D8}"/>
              </a:ext>
            </a:extLst>
          </p:cNvPr>
          <p:cNvSpPr/>
          <p:nvPr/>
        </p:nvSpPr>
        <p:spPr>
          <a:xfrm rot="5400000" flipH="1">
            <a:off x="7322436" y="1083652"/>
            <a:ext cx="130936" cy="1452108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746D7238-3421-4269-9E20-7AD97400860E}"/>
              </a:ext>
            </a:extLst>
          </p:cNvPr>
          <p:cNvSpPr/>
          <p:nvPr/>
        </p:nvSpPr>
        <p:spPr>
          <a:xfrm>
            <a:off x="6955681" y="1546982"/>
            <a:ext cx="887386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symbol</a:t>
            </a:r>
          </a:p>
        </p:txBody>
      </p:sp>
      <p:sp>
        <p:nvSpPr>
          <p:cNvPr id="140" name="右大括号 139">
            <a:extLst>
              <a:ext uri="{FF2B5EF4-FFF2-40B4-BE49-F238E27FC236}">
                <a16:creationId xmlns:a16="http://schemas.microsoft.com/office/drawing/2014/main" id="{7694242F-176B-4963-BDA9-2054EFB288CC}"/>
              </a:ext>
            </a:extLst>
          </p:cNvPr>
          <p:cNvSpPr/>
          <p:nvPr/>
        </p:nvSpPr>
        <p:spPr>
          <a:xfrm rot="5400000" flipH="1">
            <a:off x="6503170" y="1724608"/>
            <a:ext cx="130936" cy="152390"/>
          </a:xfrm>
          <a:prstGeom prst="rightBrac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9102A90-31F7-4E5A-AC1C-258C5875A63C}"/>
              </a:ext>
            </a:extLst>
          </p:cNvPr>
          <p:cNvSpPr/>
          <p:nvPr/>
        </p:nvSpPr>
        <p:spPr>
          <a:xfrm>
            <a:off x="6359816" y="1554361"/>
            <a:ext cx="53081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DMRS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A1C6088-F358-4FF3-8166-291AA41C9ECE}"/>
              </a:ext>
            </a:extLst>
          </p:cNvPr>
          <p:cNvSpPr/>
          <p:nvPr/>
        </p:nvSpPr>
        <p:spPr>
          <a:xfrm>
            <a:off x="2368980" y="825964"/>
            <a:ext cx="3695891" cy="221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3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Configuring one DMRS per radio frame</a:t>
            </a:r>
          </a:p>
        </p:txBody>
      </p:sp>
      <p:graphicFrame>
        <p:nvGraphicFramePr>
          <p:cNvPr id="143" name="表格 142">
            <a:extLst>
              <a:ext uri="{FF2B5EF4-FFF2-40B4-BE49-F238E27FC236}">
                <a16:creationId xmlns:a16="http://schemas.microsoft.com/office/drawing/2014/main" id="{67D88D75-7753-4B50-9DDE-1D00DD9EE1CF}"/>
              </a:ext>
            </a:extLst>
          </p:cNvPr>
          <p:cNvGraphicFramePr>
            <a:graphicFrameLocks noGrp="1"/>
          </p:cNvGraphicFramePr>
          <p:nvPr/>
        </p:nvGraphicFramePr>
        <p:xfrm>
          <a:off x="8464650" y="1148686"/>
          <a:ext cx="1595797" cy="1698117"/>
        </p:xfrm>
        <a:graphic>
          <a:graphicData uri="http://schemas.openxmlformats.org/drawingml/2006/table">
            <a:tbl>
              <a:tblPr/>
              <a:tblGrid>
                <a:gridCol w="118312">
                  <a:extLst>
                    <a:ext uri="{9D8B030D-6E8A-4147-A177-3AD203B41FA5}">
                      <a16:colId xmlns:a16="http://schemas.microsoft.com/office/drawing/2014/main" val="3257282698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2907950236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581019674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1640328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1645225525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764242361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1657544318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26063637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3342349939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2696812064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3832467847"/>
                    </a:ext>
                  </a:extLst>
                </a:gridCol>
                <a:gridCol w="122537">
                  <a:extLst>
                    <a:ext uri="{9D8B030D-6E8A-4147-A177-3AD203B41FA5}">
                      <a16:colId xmlns:a16="http://schemas.microsoft.com/office/drawing/2014/main" val="3440996497"/>
                    </a:ext>
                  </a:extLst>
                </a:gridCol>
                <a:gridCol w="129578">
                  <a:extLst>
                    <a:ext uri="{9D8B030D-6E8A-4147-A177-3AD203B41FA5}">
                      <a16:colId xmlns:a16="http://schemas.microsoft.com/office/drawing/2014/main" val="2419217836"/>
                    </a:ext>
                  </a:extLst>
                </a:gridCol>
              </a:tblGrid>
              <a:tr h="116161"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en-US" sz="769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332853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en-US" sz="769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</a:t>
                      </a:r>
                    </a:p>
                  </a:txBody>
                  <a:tcPr marL="9525" marR="9525" marT="952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348387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625486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291296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84343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338691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416241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110418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62997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6541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87497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8622"/>
                  </a:ext>
                </a:extLst>
              </a:tr>
              <a:tr h="11616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9264"/>
                  </a:ext>
                </a:extLst>
              </a:tr>
            </a:tbl>
          </a:graphicData>
        </a:graphic>
      </p:graphicFrame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7D436505-6F1F-4059-ABC6-ABABCD4CB6A4}"/>
              </a:ext>
            </a:extLst>
          </p:cNvPr>
          <p:cNvGrpSpPr/>
          <p:nvPr/>
        </p:nvGrpSpPr>
        <p:grpSpPr>
          <a:xfrm>
            <a:off x="6911307" y="5029746"/>
            <a:ext cx="1573872" cy="1108009"/>
            <a:chOff x="9563325" y="4916999"/>
            <a:chExt cx="1494474" cy="1568473"/>
          </a:xfrm>
        </p:grpSpPr>
        <p:pic>
          <p:nvPicPr>
            <p:cNvPr id="145" name="图片 144">
              <a:extLst>
                <a:ext uri="{FF2B5EF4-FFF2-40B4-BE49-F238E27FC236}">
                  <a16:creationId xmlns:a16="http://schemas.microsoft.com/office/drawing/2014/main" id="{F4EB6736-C46D-47B1-B87F-1679A37B2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0380" y="4932535"/>
              <a:ext cx="285750" cy="228600"/>
            </a:xfrm>
            <a:prstGeom prst="rect">
              <a:avLst/>
            </a:prstGeom>
          </p:spPr>
        </p:pic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1C65125-373F-47CE-976D-C9399FE80CD9}"/>
                </a:ext>
              </a:extLst>
            </p:cNvPr>
            <p:cNvSpPr txBox="1"/>
            <p:nvPr/>
          </p:nvSpPr>
          <p:spPr>
            <a:xfrm>
              <a:off x="9818595" y="4916999"/>
              <a:ext cx="1239204" cy="33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80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DMRS RE Port0</a:t>
              </a:r>
            </a:p>
          </p:txBody>
        </p:sp>
        <p:pic>
          <p:nvPicPr>
            <p:cNvPr id="147" name="图片 146">
              <a:extLst>
                <a:ext uri="{FF2B5EF4-FFF2-40B4-BE49-F238E27FC236}">
                  <a16:creationId xmlns:a16="http://schemas.microsoft.com/office/drawing/2014/main" id="{FBB579A3-11A2-4578-A9CD-B800BDEA3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76318" y="5216556"/>
              <a:ext cx="279812" cy="216629"/>
            </a:xfrm>
            <a:prstGeom prst="rect">
              <a:avLst/>
            </a:prstGeom>
          </p:spPr>
        </p:pic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3ABF27E-F70A-4691-A2A5-80493AABCED5}"/>
                </a:ext>
              </a:extLst>
            </p:cNvPr>
            <p:cNvSpPr txBox="1"/>
            <p:nvPr/>
          </p:nvSpPr>
          <p:spPr>
            <a:xfrm>
              <a:off x="9818595" y="5203437"/>
              <a:ext cx="1239204" cy="33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80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DMRS RE Port1</a:t>
              </a:r>
            </a:p>
          </p:txBody>
        </p:sp>
        <p:pic>
          <p:nvPicPr>
            <p:cNvPr id="149" name="图片 148">
              <a:extLst>
                <a:ext uri="{FF2B5EF4-FFF2-40B4-BE49-F238E27FC236}">
                  <a16:creationId xmlns:a16="http://schemas.microsoft.com/office/drawing/2014/main" id="{9BB5D73D-0FF5-4022-930C-FB76BE03F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70357" y="5890777"/>
              <a:ext cx="285750" cy="228600"/>
            </a:xfrm>
            <a:prstGeom prst="rect">
              <a:avLst/>
            </a:prstGeom>
          </p:spPr>
        </p:pic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1B7D4D2D-3830-4173-80C0-133AA953D780}"/>
                </a:ext>
              </a:extLst>
            </p:cNvPr>
            <p:cNvSpPr txBox="1"/>
            <p:nvPr/>
          </p:nvSpPr>
          <p:spPr>
            <a:xfrm>
              <a:off x="9812634" y="5872013"/>
              <a:ext cx="1239204" cy="33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80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DMRS RE Port0/1</a:t>
              </a:r>
            </a:p>
          </p:txBody>
        </p:sp>
        <p:pic>
          <p:nvPicPr>
            <p:cNvPr id="151" name="图片 150">
              <a:extLst>
                <a:ext uri="{FF2B5EF4-FFF2-40B4-BE49-F238E27FC236}">
                  <a16:creationId xmlns:a16="http://schemas.microsoft.com/office/drawing/2014/main" id="{AE369D66-6393-4168-9E91-56D0D1DF3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63325" y="6169478"/>
              <a:ext cx="295275" cy="228600"/>
            </a:xfrm>
            <a:prstGeom prst="rect">
              <a:avLst/>
            </a:prstGeom>
          </p:spPr>
        </p:pic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C1BF9F55-FEB2-4349-8400-93D7D65FEFD1}"/>
                </a:ext>
              </a:extLst>
            </p:cNvPr>
            <p:cNvSpPr txBox="1"/>
            <p:nvPr/>
          </p:nvSpPr>
          <p:spPr>
            <a:xfrm>
              <a:off x="9812657" y="6154535"/>
              <a:ext cx="1239204" cy="33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en-US" altLang="zh-CN" sz="809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DMRS RE Port2/3</a:t>
              </a:r>
            </a:p>
          </p:txBody>
        </p:sp>
      </p:grpSp>
      <p:graphicFrame>
        <p:nvGraphicFramePr>
          <p:cNvPr id="153" name="表格 152">
            <a:extLst>
              <a:ext uri="{FF2B5EF4-FFF2-40B4-BE49-F238E27FC236}">
                <a16:creationId xmlns:a16="http://schemas.microsoft.com/office/drawing/2014/main" id="{732BF894-7411-48DE-834F-335DE1AB061D}"/>
              </a:ext>
            </a:extLst>
          </p:cNvPr>
          <p:cNvGraphicFramePr>
            <a:graphicFrameLocks noGrp="1"/>
          </p:cNvGraphicFramePr>
          <p:nvPr/>
        </p:nvGraphicFramePr>
        <p:xfrm>
          <a:off x="10462938" y="1156156"/>
          <a:ext cx="1560765" cy="2216985"/>
        </p:xfrm>
        <a:graphic>
          <a:graphicData uri="http://schemas.openxmlformats.org/drawingml/2006/table">
            <a:tbl>
              <a:tblPr/>
              <a:tblGrid>
                <a:gridCol w="116538">
                  <a:extLst>
                    <a:ext uri="{9D8B030D-6E8A-4147-A177-3AD203B41FA5}">
                      <a16:colId xmlns:a16="http://schemas.microsoft.com/office/drawing/2014/main" val="254341284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2636541327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904702935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1884961471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2001637010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609563309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3826278880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1571693978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910634691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683841237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3595033250"/>
                    </a:ext>
                  </a:extLst>
                </a:gridCol>
                <a:gridCol w="120699">
                  <a:extLst>
                    <a:ext uri="{9D8B030D-6E8A-4147-A177-3AD203B41FA5}">
                      <a16:colId xmlns:a16="http://schemas.microsoft.com/office/drawing/2014/main" val="2453438202"/>
                    </a:ext>
                  </a:extLst>
                </a:gridCol>
                <a:gridCol w="116538">
                  <a:extLst>
                    <a:ext uri="{9D8B030D-6E8A-4147-A177-3AD203B41FA5}">
                      <a16:colId xmlns:a16="http://schemas.microsoft.com/office/drawing/2014/main" val="2138069110"/>
                    </a:ext>
                  </a:extLst>
                </a:gridCol>
              </a:tblGrid>
              <a:tr h="169985">
                <a:tc grid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717427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</a:t>
                      </a:r>
                    </a:p>
                  </a:txBody>
                  <a:tcPr marL="9525" marR="9525" marT="952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371720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170390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728565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44033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60628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78583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18381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70531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739743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479585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677402"/>
                  </a:ext>
                </a:extLst>
              </a:tr>
              <a:tr h="169985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700594"/>
                  </a:ext>
                </a:extLst>
              </a:tr>
            </a:tbl>
          </a:graphicData>
        </a:graphic>
      </p:graphicFrame>
      <p:sp>
        <p:nvSpPr>
          <p:cNvPr id="154" name="矩形 153">
            <a:extLst>
              <a:ext uri="{FF2B5EF4-FFF2-40B4-BE49-F238E27FC236}">
                <a16:creationId xmlns:a16="http://schemas.microsoft.com/office/drawing/2014/main" id="{36926404-59DA-4E4B-838D-ED7B227A2283}"/>
              </a:ext>
            </a:extLst>
          </p:cNvPr>
          <p:cNvSpPr/>
          <p:nvPr/>
        </p:nvSpPr>
        <p:spPr>
          <a:xfrm>
            <a:off x="8823934" y="906023"/>
            <a:ext cx="715260" cy="21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6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Single-port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50535FB-C1AC-47DE-9FF4-6D0F1B986D16}"/>
              </a:ext>
            </a:extLst>
          </p:cNvPr>
          <p:cNvSpPr/>
          <p:nvPr/>
        </p:nvSpPr>
        <p:spPr>
          <a:xfrm>
            <a:off x="10911887" y="903323"/>
            <a:ext cx="654346" cy="21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6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ports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6" name="表格 155">
            <a:extLst>
              <a:ext uri="{FF2B5EF4-FFF2-40B4-BE49-F238E27FC236}">
                <a16:creationId xmlns:a16="http://schemas.microsoft.com/office/drawing/2014/main" id="{6B11A222-579F-437C-874D-AAB09E09F2DF}"/>
              </a:ext>
            </a:extLst>
          </p:cNvPr>
          <p:cNvGraphicFramePr>
            <a:graphicFrameLocks noGrp="1"/>
          </p:cNvGraphicFramePr>
          <p:nvPr/>
        </p:nvGraphicFramePr>
        <p:xfrm>
          <a:off x="8560241" y="4020450"/>
          <a:ext cx="1573656" cy="2229729"/>
        </p:xfrm>
        <a:graphic>
          <a:graphicData uri="http://schemas.openxmlformats.org/drawingml/2006/table">
            <a:tbl>
              <a:tblPr/>
              <a:tblGrid>
                <a:gridCol w="117500">
                  <a:extLst>
                    <a:ext uri="{9D8B030D-6E8A-4147-A177-3AD203B41FA5}">
                      <a16:colId xmlns:a16="http://schemas.microsoft.com/office/drawing/2014/main" val="309099972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3026109034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1981588053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1970816134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3615066578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3814311411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1157520024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1880859512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2767213277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1132846171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2522422938"/>
                    </a:ext>
                  </a:extLst>
                </a:gridCol>
                <a:gridCol w="121696">
                  <a:extLst>
                    <a:ext uri="{9D8B030D-6E8A-4147-A177-3AD203B41FA5}">
                      <a16:colId xmlns:a16="http://schemas.microsoft.com/office/drawing/2014/main" val="633822987"/>
                    </a:ext>
                  </a:extLst>
                </a:gridCol>
                <a:gridCol w="117500">
                  <a:extLst>
                    <a:ext uri="{9D8B030D-6E8A-4147-A177-3AD203B41FA5}">
                      <a16:colId xmlns:a16="http://schemas.microsoft.com/office/drawing/2014/main" val="188647806"/>
                    </a:ext>
                  </a:extLst>
                </a:gridCol>
              </a:tblGrid>
              <a:tr h="171047">
                <a:tc grid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335403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</a:t>
                      </a:r>
                    </a:p>
                  </a:txBody>
                  <a:tcPr marL="9525" marR="9525" marT="952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741089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52965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790108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846510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393256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8317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52246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722969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4453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39579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9694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227644"/>
                  </a:ext>
                </a:extLst>
              </a:tr>
              <a:tr h="17104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D79B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346001"/>
                  </a:ext>
                </a:extLst>
              </a:tr>
            </a:tbl>
          </a:graphicData>
        </a:graphic>
      </p:graphicFrame>
      <p:graphicFrame>
        <p:nvGraphicFramePr>
          <p:cNvPr id="157" name="表格 156">
            <a:extLst>
              <a:ext uri="{FF2B5EF4-FFF2-40B4-BE49-F238E27FC236}">
                <a16:creationId xmlns:a16="http://schemas.microsoft.com/office/drawing/2014/main" id="{6092CE4F-0DF4-44B4-A643-4B4C7A794B2F}"/>
              </a:ext>
            </a:extLst>
          </p:cNvPr>
          <p:cNvGraphicFramePr>
            <a:graphicFrameLocks noGrp="1"/>
          </p:cNvGraphicFramePr>
          <p:nvPr/>
        </p:nvGraphicFramePr>
        <p:xfrm>
          <a:off x="10620462" y="4039795"/>
          <a:ext cx="1491559" cy="2236809"/>
        </p:xfrm>
        <a:graphic>
          <a:graphicData uri="http://schemas.openxmlformats.org/drawingml/2006/table">
            <a:tbl>
              <a:tblPr/>
              <a:tblGrid>
                <a:gridCol w="111371">
                  <a:extLst>
                    <a:ext uri="{9D8B030D-6E8A-4147-A177-3AD203B41FA5}">
                      <a16:colId xmlns:a16="http://schemas.microsoft.com/office/drawing/2014/main" val="1488663987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856768595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3791137216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3077549883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880969019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2031733958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2766895531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4063586006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2667463762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3986329325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1327477599"/>
                    </a:ext>
                  </a:extLst>
                </a:gridCol>
                <a:gridCol w="115347">
                  <a:extLst>
                    <a:ext uri="{9D8B030D-6E8A-4147-A177-3AD203B41FA5}">
                      <a16:colId xmlns:a16="http://schemas.microsoft.com/office/drawing/2014/main" val="3356439151"/>
                    </a:ext>
                  </a:extLst>
                </a:gridCol>
                <a:gridCol w="111371">
                  <a:extLst>
                    <a:ext uri="{9D8B030D-6E8A-4147-A177-3AD203B41FA5}">
                      <a16:colId xmlns:a16="http://schemas.microsoft.com/office/drawing/2014/main" val="476716912"/>
                    </a:ext>
                  </a:extLst>
                </a:gridCol>
              </a:tblGrid>
              <a:tr h="171637">
                <a:tc grid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Symbolic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endParaRPr lang="zh-CN" alt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43748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rowSpan="12"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ctr" fontAlgn="ctr"/>
                      <a:r>
                        <a:rPr lang="en-US" altLang="en-US" sz="769" b="1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subcarrier</a:t>
                      </a:r>
                    </a:p>
                  </a:txBody>
                  <a:tcPr marL="9525" marR="9525" marT="9525" marB="0" vert="vert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88427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237843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01787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522164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536924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469842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373671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334022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87175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88493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95B3D7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576978"/>
                  </a:ext>
                </a:extLst>
              </a:tr>
              <a:tr h="171637"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rgbClr val="000000"/>
                      </a:fgClr>
                      <a:bgClr>
                        <a:srgbClr val="C4D79B"/>
                      </a:bgClr>
                    </a:patt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marL="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1pPr>
                      <a:lvl2pPr marL="45701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2pPr>
                      <a:lvl3pPr marL="914034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3pPr>
                      <a:lvl4pPr marL="1371051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4pPr>
                      <a:lvl5pPr marL="1828068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5pPr>
                      <a:lvl6pPr marL="2285086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6pPr>
                      <a:lvl7pPr marL="2742103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7pPr>
                      <a:lvl8pPr marL="3199120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8pPr>
                      <a:lvl9pPr marL="3656137" algn="l" defTabSz="914034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FrutigerNext LT Medium"/>
                          <a:ea typeface="华文细黑"/>
                          <a:cs typeface="宋体"/>
                        </a:defRPr>
                      </a:lvl9pPr>
                    </a:lstStyle>
                    <a:p>
                      <a:pPr algn="l" fontAlgn="ctr"/>
                      <a:r>
                        <a:rPr lang="en-US" altLang="en-US" sz="769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956631"/>
                  </a:ext>
                </a:extLst>
              </a:tr>
            </a:tbl>
          </a:graphicData>
        </a:graphic>
      </p:graphicFrame>
      <p:sp>
        <p:nvSpPr>
          <p:cNvPr id="158" name="矩形 157">
            <a:extLst>
              <a:ext uri="{FF2B5EF4-FFF2-40B4-BE49-F238E27FC236}">
                <a16:creationId xmlns:a16="http://schemas.microsoft.com/office/drawing/2014/main" id="{209752AF-8556-4974-9AE2-0ED3531AA636}"/>
              </a:ext>
            </a:extLst>
          </p:cNvPr>
          <p:cNvSpPr/>
          <p:nvPr/>
        </p:nvSpPr>
        <p:spPr>
          <a:xfrm>
            <a:off x="8957817" y="3758840"/>
            <a:ext cx="723275" cy="21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6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Three ports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5ED9036-3DBB-45EE-85C5-22792A7F64C1}"/>
              </a:ext>
            </a:extLst>
          </p:cNvPr>
          <p:cNvSpPr/>
          <p:nvPr/>
        </p:nvSpPr>
        <p:spPr>
          <a:xfrm>
            <a:off x="10995895" y="3788544"/>
            <a:ext cx="670376" cy="2106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769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Four ports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0A2C335-47A1-4072-BC9F-993F285D63B3}"/>
              </a:ext>
            </a:extLst>
          </p:cNvPr>
          <p:cNvSpPr/>
          <p:nvPr/>
        </p:nvSpPr>
        <p:spPr>
          <a:xfrm>
            <a:off x="263816" y="5040722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-4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83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Description:</a:t>
            </a:r>
            <a:endParaRPr lang="en-US" altLang="zh-CN" sz="12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10" indent="-1714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84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2, 3, and 4 ports are supported and different pilot patterns are configured.</a:t>
            </a:r>
            <a:endParaRPr lang="en-US" altLang="zh-CN" sz="105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10" indent="-1714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84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Single-port: All REs mapped to the scheduled subcarrier.</a:t>
            </a:r>
            <a:endParaRPr lang="zh-CN" altLang="zh-CN" sz="105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10" indent="-1714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zh-CN" sz="84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two-port scenario: mapping is performed based on two combs of a subcarrier sequence number, where port 0 is mapped to an even-numbered RE; and; Port 1 is mapped to odd-numbered REs.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en-US" sz="84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Three-port scenario: mapping based on the subcarrier sequence number three-comb.</a:t>
            </a:r>
            <a:endParaRPr lang="zh-CN" altLang="zh-CN" sz="105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zh-CN" sz="84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Four-port scenario: mapping is performed based on two combs of a subcarrier sequence number. Port 0 and port 1 share even REs and are multiplexed in a code division manner. Port 2 and port 3 share odd REs and are multiplexed in code division mode.</a:t>
            </a:r>
            <a:endParaRPr lang="en-US" altLang="zh-CN" sz="105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134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D481C15-FD29-4FD4-81C3-5AE5146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Flexible bandwidth between bands</a:t>
            </a:r>
            <a:endParaRPr lang="zh-CN" altLang="en-US" sz="20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862F97-95E1-4C5E-8388-F650FADA057E}"/>
              </a:ext>
            </a:extLst>
          </p:cNvPr>
          <p:cNvSpPr/>
          <p:nvPr/>
        </p:nvSpPr>
        <p:spPr>
          <a:xfrm>
            <a:off x="2840080" y="4813729"/>
            <a:ext cx="6832224" cy="896114"/>
          </a:xfrm>
          <a:prstGeom prst="rect">
            <a:avLst/>
          </a:prstGeom>
          <a:pattFill prst="diagBrick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8256B03-87D2-4786-9443-34F5453FAE39}"/>
              </a:ext>
            </a:extLst>
          </p:cNvPr>
          <p:cNvSpPr/>
          <p:nvPr/>
        </p:nvSpPr>
        <p:spPr>
          <a:xfrm>
            <a:off x="3135897" y="3914448"/>
            <a:ext cx="6536407" cy="896114"/>
          </a:xfrm>
          <a:prstGeom prst="rect">
            <a:avLst/>
          </a:prstGeom>
          <a:pattFill prst="openDmn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C09DF96-5B19-416D-A709-08FAF1005FA2}"/>
              </a:ext>
            </a:extLst>
          </p:cNvPr>
          <p:cNvSpPr/>
          <p:nvPr/>
        </p:nvSpPr>
        <p:spPr>
          <a:xfrm>
            <a:off x="3385939" y="3015770"/>
            <a:ext cx="6288776" cy="896114"/>
          </a:xfrm>
          <a:prstGeom prst="rect">
            <a:avLst/>
          </a:prstGeom>
          <a:pattFill prst="lgGrid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970817F6-E369-4357-B628-82A4462EE157}"/>
              </a:ext>
            </a:extLst>
          </p:cNvPr>
          <p:cNvSpPr/>
          <p:nvPr/>
        </p:nvSpPr>
        <p:spPr>
          <a:xfrm>
            <a:off x="1634194" y="1211078"/>
            <a:ext cx="8038111" cy="1796115"/>
          </a:xfrm>
          <a:prstGeom prst="rect">
            <a:avLst/>
          </a:prstGeom>
          <a:pattFill prst="dashVert">
            <a:fgClr>
              <a:schemeClr val="accent6">
                <a:lumMod val="7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E4945B28-EB78-4C6C-BAA2-1B950895E634}"/>
              </a:ext>
            </a:extLst>
          </p:cNvPr>
          <p:cNvCxnSpPr/>
          <p:nvPr/>
        </p:nvCxnSpPr>
        <p:spPr>
          <a:xfrm flipV="1">
            <a:off x="1619873" y="933886"/>
            <a:ext cx="0" cy="4983061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254A73D5-88A7-4C7C-B2EC-2B5646EC8E31}"/>
              </a:ext>
            </a:extLst>
          </p:cNvPr>
          <p:cNvSpPr/>
          <p:nvPr/>
        </p:nvSpPr>
        <p:spPr>
          <a:xfrm>
            <a:off x="1626648" y="1214022"/>
            <a:ext cx="2299447" cy="449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EF1EAF6-567E-4E13-A9DE-92D52F4B4D43}"/>
              </a:ext>
            </a:extLst>
          </p:cNvPr>
          <p:cNvSpPr/>
          <p:nvPr/>
        </p:nvSpPr>
        <p:spPr>
          <a:xfrm>
            <a:off x="3926095" y="1214022"/>
            <a:ext cx="2299447" cy="449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A4815E4-286D-4017-9519-40A52932D021}"/>
              </a:ext>
            </a:extLst>
          </p:cNvPr>
          <p:cNvSpPr/>
          <p:nvPr/>
        </p:nvSpPr>
        <p:spPr>
          <a:xfrm>
            <a:off x="6225542" y="1214022"/>
            <a:ext cx="2299447" cy="449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CDA85FA-EE50-4535-97B3-82044301D08B}"/>
              </a:ext>
            </a:extLst>
          </p:cNvPr>
          <p:cNvSpPr/>
          <p:nvPr/>
        </p:nvSpPr>
        <p:spPr>
          <a:xfrm>
            <a:off x="8524989" y="1214022"/>
            <a:ext cx="1149725" cy="4495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F71280E-82FB-41A2-AC2C-24A90D5DBCC8}"/>
              </a:ext>
            </a:extLst>
          </p:cNvPr>
          <p:cNvGrpSpPr/>
          <p:nvPr/>
        </p:nvGrpSpPr>
        <p:grpSpPr>
          <a:xfrm>
            <a:off x="9674714" y="4805838"/>
            <a:ext cx="1149723" cy="900000"/>
            <a:chOff x="9646003" y="4605618"/>
            <a:chExt cx="1149723" cy="90000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37BFE1DD-97B3-4264-B0AC-461F76DDE1AD}"/>
                </a:ext>
              </a:extLst>
            </p:cNvPr>
            <p:cNvSpPr/>
            <p:nvPr/>
          </p:nvSpPr>
          <p:spPr>
            <a:xfrm>
              <a:off x="9646003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1080FED-D701-40E8-A983-F05F36512CE8}"/>
                </a:ext>
              </a:extLst>
            </p:cNvPr>
            <p:cNvSpPr/>
            <p:nvPr/>
          </p:nvSpPr>
          <p:spPr>
            <a:xfrm>
              <a:off x="10544482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5904FF4-7805-47CF-B5DB-80A8D940DD44}"/>
                </a:ext>
              </a:extLst>
            </p:cNvPr>
            <p:cNvSpPr/>
            <p:nvPr/>
          </p:nvSpPr>
          <p:spPr>
            <a:xfrm>
              <a:off x="9897246" y="4605618"/>
              <a:ext cx="647235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# 0</a:t>
              </a: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NAC</a:t>
              </a:r>
            </a:p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resources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13E1ACD8-28A3-4118-AF89-C4A7A1DFC7BE}"/>
              </a:ext>
            </a:extLst>
          </p:cNvPr>
          <p:cNvGrpSpPr/>
          <p:nvPr/>
        </p:nvGrpSpPr>
        <p:grpSpPr>
          <a:xfrm>
            <a:off x="1626649" y="5695774"/>
            <a:ext cx="2299446" cy="504754"/>
            <a:chOff x="826995" y="5681382"/>
            <a:chExt cx="2299446" cy="504754"/>
          </a:xfrm>
        </p:grpSpPr>
        <p:sp>
          <p:nvSpPr>
            <p:cNvPr id="81" name="左大括号 80">
              <a:extLst>
                <a:ext uri="{FF2B5EF4-FFF2-40B4-BE49-F238E27FC236}">
                  <a16:creationId xmlns:a16="http://schemas.microsoft.com/office/drawing/2014/main" id="{89DFAB8A-C72B-4965-80A2-42DCB50B2377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C98CBF65-1455-4FF0-B327-9898F1F1CE4D}"/>
                </a:ext>
              </a:extLst>
            </p:cNvPr>
            <p:cNvSpPr txBox="1"/>
            <p:nvPr/>
          </p:nvSpPr>
          <p:spPr>
            <a:xfrm>
              <a:off x="1538135" y="5816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1C2FA53-93E3-4905-8C63-710A91CBFBF1}"/>
              </a:ext>
            </a:extLst>
          </p:cNvPr>
          <p:cNvGrpSpPr/>
          <p:nvPr/>
        </p:nvGrpSpPr>
        <p:grpSpPr>
          <a:xfrm>
            <a:off x="3926092" y="5695774"/>
            <a:ext cx="2299446" cy="504754"/>
            <a:chOff x="826995" y="5681382"/>
            <a:chExt cx="2299446" cy="504754"/>
          </a:xfrm>
        </p:grpSpPr>
        <p:sp>
          <p:nvSpPr>
            <p:cNvPr id="84" name="左大括号 83">
              <a:extLst>
                <a:ext uri="{FF2B5EF4-FFF2-40B4-BE49-F238E27FC236}">
                  <a16:creationId xmlns:a16="http://schemas.microsoft.com/office/drawing/2014/main" id="{C0784BC5-DB17-48A9-AA76-581B84F36CF5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9A138641-5A02-43E9-AEBE-A808C341A6C2}"/>
                </a:ext>
              </a:extLst>
            </p:cNvPr>
            <p:cNvSpPr txBox="1"/>
            <p:nvPr/>
          </p:nvSpPr>
          <p:spPr>
            <a:xfrm>
              <a:off x="1538135" y="5816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AFF7F568-BE4D-4407-8326-8F7565725D4F}"/>
              </a:ext>
            </a:extLst>
          </p:cNvPr>
          <p:cNvGrpSpPr/>
          <p:nvPr/>
        </p:nvGrpSpPr>
        <p:grpSpPr>
          <a:xfrm>
            <a:off x="6225543" y="5695774"/>
            <a:ext cx="2299446" cy="504754"/>
            <a:chOff x="826995" y="5681382"/>
            <a:chExt cx="2299446" cy="504754"/>
          </a:xfrm>
        </p:grpSpPr>
        <p:sp>
          <p:nvSpPr>
            <p:cNvPr id="87" name="左大括号 86">
              <a:extLst>
                <a:ext uri="{FF2B5EF4-FFF2-40B4-BE49-F238E27FC236}">
                  <a16:creationId xmlns:a16="http://schemas.microsoft.com/office/drawing/2014/main" id="{7CA06EB5-6265-40F8-ADE2-6CCF776DDA41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5AB0E07-064E-4E3D-87E3-AB1DECEC5671}"/>
                </a:ext>
              </a:extLst>
            </p:cNvPr>
            <p:cNvSpPr txBox="1"/>
            <p:nvPr/>
          </p:nvSpPr>
          <p:spPr>
            <a:xfrm>
              <a:off x="1538135" y="5816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3FA82EEF-1E8A-4966-BE76-72A687E81ABD}"/>
              </a:ext>
            </a:extLst>
          </p:cNvPr>
          <p:cNvGrpSpPr/>
          <p:nvPr/>
        </p:nvGrpSpPr>
        <p:grpSpPr>
          <a:xfrm>
            <a:off x="8524981" y="5695774"/>
            <a:ext cx="2299446" cy="504754"/>
            <a:chOff x="826995" y="5681382"/>
            <a:chExt cx="2299446" cy="504754"/>
          </a:xfrm>
        </p:grpSpPr>
        <p:sp>
          <p:nvSpPr>
            <p:cNvPr id="90" name="左大括号 89">
              <a:extLst>
                <a:ext uri="{FF2B5EF4-FFF2-40B4-BE49-F238E27FC236}">
                  <a16:creationId xmlns:a16="http://schemas.microsoft.com/office/drawing/2014/main" id="{D7D99F4D-8A15-4161-AEF5-8CA0368B414F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E53A9835-AB3A-4DE6-A711-628E1E7F8BF5}"/>
                </a:ext>
              </a:extLst>
            </p:cNvPr>
            <p:cNvSpPr txBox="1"/>
            <p:nvPr/>
          </p:nvSpPr>
          <p:spPr>
            <a:xfrm>
              <a:off x="1538135" y="58168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2DA4139C-E8C3-4783-8D2E-2CE52815FD23}"/>
              </a:ext>
            </a:extLst>
          </p:cNvPr>
          <p:cNvSpPr txBox="1"/>
          <p:nvPr/>
        </p:nvSpPr>
        <p:spPr>
          <a:xfrm>
            <a:off x="1245206" y="775954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en-US" sz="83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frequency domain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7C5AFC3-06FC-49C5-B359-3C61C3F5017D}"/>
              </a:ext>
            </a:extLst>
          </p:cNvPr>
          <p:cNvSpPr/>
          <p:nvPr/>
        </p:nvSpPr>
        <p:spPr>
          <a:xfrm>
            <a:off x="1618659" y="3011199"/>
            <a:ext cx="43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symbol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994A68A-54CD-4980-AC09-780FF3C6A196}"/>
              </a:ext>
            </a:extLst>
          </p:cNvPr>
          <p:cNvSpPr/>
          <p:nvPr/>
        </p:nvSpPr>
        <p:spPr>
          <a:xfrm>
            <a:off x="2590659" y="3011199"/>
            <a:ext cx="792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24D99474-BC23-449D-A2CC-9173E84E647C}"/>
              </a:ext>
            </a:extLst>
          </p:cNvPr>
          <p:cNvSpPr/>
          <p:nvPr/>
        </p:nvSpPr>
        <p:spPr>
          <a:xfrm>
            <a:off x="2050659" y="3011199"/>
            <a:ext cx="540000" cy="90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Broadcast channel symbol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3483926B-8B24-47E1-8FF8-0164F7AF4C80}"/>
              </a:ext>
            </a:extLst>
          </p:cNvPr>
          <p:cNvSpPr txBox="1"/>
          <p:nvPr/>
        </p:nvSpPr>
        <p:spPr>
          <a:xfrm>
            <a:off x="602637" y="2984145"/>
            <a:ext cx="565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Initial system access resources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5475281B-914D-4013-BDCD-605BE5368349}"/>
              </a:ext>
            </a:extLst>
          </p:cNvPr>
          <p:cNvSpPr txBox="1"/>
          <p:nvPr/>
        </p:nvSpPr>
        <p:spPr>
          <a:xfrm>
            <a:off x="9620914" y="861125"/>
            <a:ext cx="1543048" cy="34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High-level system configuration resources</a:t>
            </a:r>
          </a:p>
        </p:txBody>
      </p: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40689A70-026E-45C5-B8EE-BADF7E776F69}"/>
              </a:ext>
            </a:extLst>
          </p:cNvPr>
          <p:cNvGrpSpPr/>
          <p:nvPr/>
        </p:nvGrpSpPr>
        <p:grpSpPr>
          <a:xfrm>
            <a:off x="981721" y="3007779"/>
            <a:ext cx="638936" cy="914962"/>
            <a:chOff x="1497625" y="2976357"/>
            <a:chExt cx="638936" cy="1075764"/>
          </a:xfrm>
        </p:grpSpPr>
        <p:sp>
          <p:nvSpPr>
            <p:cNvPr id="99" name="左大括号 98">
              <a:extLst>
                <a:ext uri="{FF2B5EF4-FFF2-40B4-BE49-F238E27FC236}">
                  <a16:creationId xmlns:a16="http://schemas.microsoft.com/office/drawing/2014/main" id="{B7D28E5F-C7CD-478B-89E2-BC92FC09DD53}"/>
                </a:ext>
              </a:extLst>
            </p:cNvPr>
            <p:cNvSpPr/>
            <p:nvPr/>
          </p:nvSpPr>
          <p:spPr>
            <a:xfrm>
              <a:off x="1981113" y="2976357"/>
              <a:ext cx="155448" cy="1075764"/>
            </a:xfrm>
            <a:prstGeom prst="leftBrace">
              <a:avLst>
                <a:gd name="adj1" fmla="val 122712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4310BA7-78B5-4127-8204-A3290203A484}"/>
                </a:ext>
              </a:extLst>
            </p:cNvPr>
            <p:cNvSpPr txBox="1"/>
            <p:nvPr/>
          </p:nvSpPr>
          <p:spPr>
            <a:xfrm>
              <a:off x="1497625" y="3085756"/>
              <a:ext cx="523220" cy="7719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Initial Access</a:t>
              </a:r>
              <a:endPara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20MH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B9BEEF6C-68F9-4FA0-B4F1-7E8D4A1FBC1E}"/>
              </a:ext>
            </a:extLst>
          </p:cNvPr>
          <p:cNvGrpSpPr/>
          <p:nvPr/>
        </p:nvGrpSpPr>
        <p:grpSpPr>
          <a:xfrm>
            <a:off x="850062" y="4833296"/>
            <a:ext cx="754626" cy="1083651"/>
            <a:chOff x="1381935" y="2976357"/>
            <a:chExt cx="754626" cy="1300220"/>
          </a:xfrm>
        </p:grpSpPr>
        <p:sp>
          <p:nvSpPr>
            <p:cNvPr id="102" name="左大括号 101">
              <a:extLst>
                <a:ext uri="{FF2B5EF4-FFF2-40B4-BE49-F238E27FC236}">
                  <a16:creationId xmlns:a16="http://schemas.microsoft.com/office/drawing/2014/main" id="{5F81FB91-80B6-4C7E-B8B5-F6AFCD953831}"/>
                </a:ext>
              </a:extLst>
            </p:cNvPr>
            <p:cNvSpPr/>
            <p:nvPr/>
          </p:nvSpPr>
          <p:spPr>
            <a:xfrm>
              <a:off x="1981113" y="2976357"/>
              <a:ext cx="155448" cy="1075764"/>
            </a:xfrm>
            <a:prstGeom prst="leftBrace">
              <a:avLst>
                <a:gd name="adj1" fmla="val 122712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A4B9087C-82F2-4EEB-9E31-992AE6BAA023}"/>
                </a:ext>
              </a:extLst>
            </p:cNvPr>
            <p:cNvSpPr txBox="1"/>
            <p:nvPr/>
          </p:nvSpPr>
          <p:spPr>
            <a:xfrm>
              <a:off x="1381935" y="3319511"/>
              <a:ext cx="523220" cy="9570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Configurable bandwidth</a:t>
              </a:r>
              <a:endPara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 MHz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30F8E069-327E-44F0-A614-FC30A82149D4}"/>
              </a:ext>
            </a:extLst>
          </p:cNvPr>
          <p:cNvGrpSpPr/>
          <p:nvPr/>
        </p:nvGrpSpPr>
        <p:grpSpPr>
          <a:xfrm>
            <a:off x="879607" y="1214021"/>
            <a:ext cx="739519" cy="1793757"/>
            <a:chOff x="1397042" y="2976357"/>
            <a:chExt cx="739519" cy="1075764"/>
          </a:xfrm>
        </p:grpSpPr>
        <p:sp>
          <p:nvSpPr>
            <p:cNvPr id="169" name="左大括号 168">
              <a:extLst>
                <a:ext uri="{FF2B5EF4-FFF2-40B4-BE49-F238E27FC236}">
                  <a16:creationId xmlns:a16="http://schemas.microsoft.com/office/drawing/2014/main" id="{B83AE27A-9762-41C1-B34A-B9D397C6DB5C}"/>
                </a:ext>
              </a:extLst>
            </p:cNvPr>
            <p:cNvSpPr/>
            <p:nvPr/>
          </p:nvSpPr>
          <p:spPr>
            <a:xfrm>
              <a:off x="1981113" y="2976357"/>
              <a:ext cx="155448" cy="1075764"/>
            </a:xfrm>
            <a:prstGeom prst="leftBrace">
              <a:avLst>
                <a:gd name="adj1" fmla="val 122712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06B48C33-E447-4A83-96C1-EAF5AA900215}"/>
                </a:ext>
              </a:extLst>
            </p:cNvPr>
            <p:cNvSpPr txBox="1"/>
            <p:nvPr/>
          </p:nvSpPr>
          <p:spPr>
            <a:xfrm>
              <a:off x="1397042" y="3319420"/>
              <a:ext cx="523220" cy="47837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Configurable bandwidth</a:t>
              </a:r>
              <a:endPara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40 MHz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1" name="矩形 170">
            <a:extLst>
              <a:ext uri="{FF2B5EF4-FFF2-40B4-BE49-F238E27FC236}">
                <a16:creationId xmlns:a16="http://schemas.microsoft.com/office/drawing/2014/main" id="{EB5678F6-C4FA-4869-93ED-E01202F7272F}"/>
              </a:ext>
            </a:extLst>
          </p:cNvPr>
          <p:cNvSpPr/>
          <p:nvPr/>
        </p:nvSpPr>
        <p:spPr>
          <a:xfrm>
            <a:off x="10824437" y="1204507"/>
            <a:ext cx="1149725" cy="45059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transmission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64828FA6-BD82-4F31-B9D6-AF6105947780}"/>
              </a:ext>
            </a:extLst>
          </p:cNvPr>
          <p:cNvSpPr/>
          <p:nvPr/>
        </p:nvSpPr>
        <p:spPr>
          <a:xfrm>
            <a:off x="2048080" y="4809257"/>
            <a:ext cx="79200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# 0</a:t>
            </a:r>
          </a:p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D8F14F6A-0644-4C19-90EE-293608F29B3E}"/>
              </a:ext>
            </a:extLst>
          </p:cNvPr>
          <p:cNvSpPr/>
          <p:nvPr/>
        </p:nvSpPr>
        <p:spPr>
          <a:xfrm>
            <a:off x="1619873" y="4809257"/>
            <a:ext cx="43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 Block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AE94313-1BFA-496A-B803-8A07F70375FE}"/>
              </a:ext>
            </a:extLst>
          </p:cNvPr>
          <p:cNvSpPr/>
          <p:nvPr/>
        </p:nvSpPr>
        <p:spPr>
          <a:xfrm>
            <a:off x="1619873" y="1218279"/>
            <a:ext cx="43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block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7318BFAE-1660-40F4-80DA-85560B78F144}"/>
              </a:ext>
            </a:extLst>
          </p:cNvPr>
          <p:cNvSpPr/>
          <p:nvPr/>
        </p:nvSpPr>
        <p:spPr>
          <a:xfrm>
            <a:off x="2050061" y="1219335"/>
            <a:ext cx="1624790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 # 2, # 3</a:t>
            </a:r>
          </a:p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3D83ABF5-B42A-4C65-A966-C9E4966145D3}"/>
              </a:ext>
            </a:extLst>
          </p:cNvPr>
          <p:cNvGrpSpPr/>
          <p:nvPr/>
        </p:nvGrpSpPr>
        <p:grpSpPr>
          <a:xfrm>
            <a:off x="9674714" y="3011884"/>
            <a:ext cx="1149723" cy="900000"/>
            <a:chOff x="9646003" y="4605618"/>
            <a:chExt cx="1149723" cy="900000"/>
          </a:xfrm>
        </p:grpSpPr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62035EB-7B12-4390-937E-4C737CD7C23B}"/>
                </a:ext>
              </a:extLst>
            </p:cNvPr>
            <p:cNvSpPr/>
            <p:nvPr/>
          </p:nvSpPr>
          <p:spPr>
            <a:xfrm>
              <a:off x="9646003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5D45050F-FF9F-4FDE-B922-CB9ED06F3B2A}"/>
                </a:ext>
              </a:extLst>
            </p:cNvPr>
            <p:cNvSpPr/>
            <p:nvPr/>
          </p:nvSpPr>
          <p:spPr>
            <a:xfrm>
              <a:off x="10544482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97D4CFD2-3406-4F40-93E0-B0CDC2727CE6}"/>
                </a:ext>
              </a:extLst>
            </p:cNvPr>
            <p:cNvSpPr/>
            <p:nvPr/>
          </p:nvSpPr>
          <p:spPr>
            <a:xfrm>
              <a:off x="9897246" y="4605618"/>
              <a:ext cx="647235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Default ACK</a:t>
              </a: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NAC</a:t>
              </a:r>
            </a:p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resources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712E96D5-49AA-45B9-AC41-5F8861F9C116}"/>
              </a:ext>
            </a:extLst>
          </p:cNvPr>
          <p:cNvGrpSpPr/>
          <p:nvPr/>
        </p:nvGrpSpPr>
        <p:grpSpPr>
          <a:xfrm>
            <a:off x="9673510" y="1214023"/>
            <a:ext cx="1149723" cy="900000"/>
            <a:chOff x="9646003" y="4605618"/>
            <a:chExt cx="1149723" cy="900000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6FE7E81A-06D8-4D6F-8BB2-63B851D97592}"/>
                </a:ext>
              </a:extLst>
            </p:cNvPr>
            <p:cNvSpPr/>
            <p:nvPr/>
          </p:nvSpPr>
          <p:spPr>
            <a:xfrm>
              <a:off x="9646003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DAC34356-9454-43C5-9668-4282F687B069}"/>
                </a:ext>
              </a:extLst>
            </p:cNvPr>
            <p:cNvSpPr/>
            <p:nvPr/>
          </p:nvSpPr>
          <p:spPr>
            <a:xfrm>
              <a:off x="10544482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7D95090A-F6B8-47B9-A803-49666017E252}"/>
                </a:ext>
              </a:extLst>
            </p:cNvPr>
            <p:cNvSpPr/>
            <p:nvPr/>
          </p:nvSpPr>
          <p:spPr>
            <a:xfrm>
              <a:off x="9897246" y="4605618"/>
              <a:ext cx="647235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7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# 2, # 3</a:t>
              </a:r>
            </a:p>
            <a:p>
              <a:pPr algn="ctr"/>
              <a:r>
                <a:rPr lang="en-US" altLang="zh-CN" sz="7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</a:p>
            <a:p>
              <a:pPr algn="ctr"/>
              <a:r>
                <a:rPr lang="en-US" altLang="zh-CN" sz="7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NAC</a:t>
              </a:r>
            </a:p>
            <a:p>
              <a:pPr algn="ctr"/>
              <a:r>
                <a:rPr lang="en-US" altLang="en-US" sz="7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resources</a:t>
              </a:r>
            </a:p>
          </p:txBody>
        </p:sp>
      </p:grpSp>
      <p:sp>
        <p:nvSpPr>
          <p:cNvPr id="184" name="矩形 183">
            <a:extLst>
              <a:ext uri="{FF2B5EF4-FFF2-40B4-BE49-F238E27FC236}">
                <a16:creationId xmlns:a16="http://schemas.microsoft.com/office/drawing/2014/main" id="{8FF58AF8-3EF3-4DED-A78E-DA7296CC341D}"/>
              </a:ext>
            </a:extLst>
          </p:cNvPr>
          <p:cNvSpPr/>
          <p:nvPr/>
        </p:nvSpPr>
        <p:spPr>
          <a:xfrm>
            <a:off x="2048080" y="3911884"/>
            <a:ext cx="1086614" cy="90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User# 1</a:t>
            </a:r>
          </a:p>
          <a:p>
            <a:pPr algn="ctr"/>
            <a:r>
              <a:rPr lang="en-US" altLang="en-US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EAF9CD1-BBBD-49F7-8042-45840A2F1386}"/>
              </a:ext>
            </a:extLst>
          </p:cNvPr>
          <p:cNvSpPr/>
          <p:nvPr/>
        </p:nvSpPr>
        <p:spPr>
          <a:xfrm>
            <a:off x="1619873" y="3911884"/>
            <a:ext cx="432000" cy="90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9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Sync Block</a:t>
            </a:r>
          </a:p>
        </p:txBody>
      </p: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419531AA-DCFA-4620-9F78-55956B63DBA6}"/>
              </a:ext>
            </a:extLst>
          </p:cNvPr>
          <p:cNvGrpSpPr/>
          <p:nvPr/>
        </p:nvGrpSpPr>
        <p:grpSpPr>
          <a:xfrm>
            <a:off x="981721" y="3895771"/>
            <a:ext cx="638936" cy="896581"/>
            <a:chOff x="1497625" y="2976357"/>
            <a:chExt cx="638936" cy="1075764"/>
          </a:xfrm>
        </p:grpSpPr>
        <p:sp>
          <p:nvSpPr>
            <p:cNvPr id="187" name="左大括号 186">
              <a:extLst>
                <a:ext uri="{FF2B5EF4-FFF2-40B4-BE49-F238E27FC236}">
                  <a16:creationId xmlns:a16="http://schemas.microsoft.com/office/drawing/2014/main" id="{1A75F587-F0C4-45ED-AC44-443ED0F777F8}"/>
                </a:ext>
              </a:extLst>
            </p:cNvPr>
            <p:cNvSpPr/>
            <p:nvPr/>
          </p:nvSpPr>
          <p:spPr>
            <a:xfrm>
              <a:off x="1981113" y="2976357"/>
              <a:ext cx="155448" cy="1075764"/>
            </a:xfrm>
            <a:prstGeom prst="leftBrace">
              <a:avLst>
                <a:gd name="adj1" fmla="val 122712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6AEBBA9-3C01-4C26-84D9-CFEB6E435588}"/>
                </a:ext>
              </a:extLst>
            </p:cNvPr>
            <p:cNvSpPr txBox="1"/>
            <p:nvPr/>
          </p:nvSpPr>
          <p:spPr>
            <a:xfrm>
              <a:off x="1497625" y="3085755"/>
              <a:ext cx="523220" cy="95706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Configurable bandwidth</a:t>
              </a:r>
              <a:endParaRPr lang="en-US" altLang="zh-CN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 MHz</a:t>
              </a:r>
              <a:endPara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973ADF7D-D23C-4A47-9278-7D57CC667B49}"/>
              </a:ext>
            </a:extLst>
          </p:cNvPr>
          <p:cNvGrpSpPr/>
          <p:nvPr/>
        </p:nvGrpSpPr>
        <p:grpSpPr>
          <a:xfrm>
            <a:off x="9674714" y="3909257"/>
            <a:ext cx="1149723" cy="900000"/>
            <a:chOff x="9646003" y="4605618"/>
            <a:chExt cx="1149723" cy="900000"/>
          </a:xfrm>
        </p:grpSpPr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4922DDB-8824-4969-B47D-DC43EBC76B11}"/>
                </a:ext>
              </a:extLst>
            </p:cNvPr>
            <p:cNvSpPr/>
            <p:nvPr/>
          </p:nvSpPr>
          <p:spPr>
            <a:xfrm>
              <a:off x="9646003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322CFA53-B69B-45DE-92C6-A2B584D86DE9}"/>
                </a:ext>
              </a:extLst>
            </p:cNvPr>
            <p:cNvSpPr/>
            <p:nvPr/>
          </p:nvSpPr>
          <p:spPr>
            <a:xfrm>
              <a:off x="10544482" y="4605618"/>
              <a:ext cx="251244" cy="9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5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38DB690-48F5-48CF-82E1-F26D865E00FD}"/>
                </a:ext>
              </a:extLst>
            </p:cNvPr>
            <p:cNvSpPr/>
            <p:nvPr/>
          </p:nvSpPr>
          <p:spPr>
            <a:xfrm>
              <a:off x="9897246" y="4605618"/>
              <a:ext cx="647235" cy="90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User # 0</a:t>
              </a: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</a:p>
            <a:p>
              <a:pPr algn="ctr"/>
              <a:r>
                <a:rPr lang="en-US" altLang="zh-CN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NAC</a:t>
              </a:r>
            </a:p>
            <a:p>
              <a:pPr algn="ctr"/>
              <a:r>
                <a:rPr lang="en-US" altLang="en-US" sz="769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resources</a:t>
              </a:r>
            </a:p>
          </p:txBody>
        </p:sp>
      </p:grpSp>
      <p:sp>
        <p:nvSpPr>
          <p:cNvPr id="193" name="左大括号 192">
            <a:extLst>
              <a:ext uri="{FF2B5EF4-FFF2-40B4-BE49-F238E27FC236}">
                <a16:creationId xmlns:a16="http://schemas.microsoft.com/office/drawing/2014/main" id="{CAA45986-A34D-4952-9591-D3EB2DE51CB4}"/>
              </a:ext>
            </a:extLst>
          </p:cNvPr>
          <p:cNvSpPr/>
          <p:nvPr/>
        </p:nvSpPr>
        <p:spPr>
          <a:xfrm>
            <a:off x="534955" y="1223981"/>
            <a:ext cx="255693" cy="4486503"/>
          </a:xfrm>
          <a:prstGeom prst="leftBrace">
            <a:avLst>
              <a:gd name="adj1" fmla="val 196818"/>
              <a:gd name="adj2" fmla="val 50000"/>
            </a:avLst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2408ED02-F516-463A-B3E2-E28D20466E31}"/>
              </a:ext>
            </a:extLst>
          </p:cNvPr>
          <p:cNvSpPr txBox="1"/>
          <p:nvPr/>
        </p:nvSpPr>
        <p:spPr>
          <a:xfrm>
            <a:off x="160838" y="2662642"/>
            <a:ext cx="400110" cy="1605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98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 MHz system bandwidth</a:t>
            </a:r>
          </a:p>
        </p:txBody>
      </p:sp>
    </p:spTree>
    <p:extLst>
      <p:ext uri="{BB962C8B-B14F-4D97-AF65-F5344CB8AC3E}">
        <p14:creationId xmlns:p14="http://schemas.microsoft.com/office/powerpoint/2010/main" val="134571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7D481C15-FD29-4FD4-81C3-5AE5146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Flexible bandwidth between bands</a:t>
            </a:r>
            <a:endParaRPr lang="zh-CN" altLang="en-US" sz="20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D800F9-6DF6-4A37-B85F-432E09BE1554}"/>
              </a:ext>
            </a:extLst>
          </p:cNvPr>
          <p:cNvCxnSpPr/>
          <p:nvPr/>
        </p:nvCxnSpPr>
        <p:spPr>
          <a:xfrm flipV="1">
            <a:off x="1836796" y="883806"/>
            <a:ext cx="0" cy="5537701"/>
          </a:xfrm>
          <a:prstGeom prst="straightConnector1">
            <a:avLst/>
          </a:prstGeom>
          <a:ln w="1905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039E78-8305-441D-A844-688407D28F6B}"/>
              </a:ext>
            </a:extLst>
          </p:cNvPr>
          <p:cNvGrpSpPr/>
          <p:nvPr/>
        </p:nvGrpSpPr>
        <p:grpSpPr>
          <a:xfrm>
            <a:off x="1836797" y="6093477"/>
            <a:ext cx="2095133" cy="362976"/>
            <a:chOff x="826995" y="5681382"/>
            <a:chExt cx="2299446" cy="400157"/>
          </a:xfrm>
        </p:grpSpPr>
        <p:sp>
          <p:nvSpPr>
            <p:cNvPr id="26" name="左大括号 25">
              <a:extLst>
                <a:ext uri="{FF2B5EF4-FFF2-40B4-BE49-F238E27FC236}">
                  <a16:creationId xmlns:a16="http://schemas.microsoft.com/office/drawing/2014/main" id="{9B0AFFBA-2885-4E28-AD78-BEC76DC78BE9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4C29B2-1A8C-4664-B90D-B5561854D552}"/>
                </a:ext>
              </a:extLst>
            </p:cNvPr>
            <p:cNvSpPr txBox="1"/>
            <p:nvPr/>
          </p:nvSpPr>
          <p:spPr>
            <a:xfrm>
              <a:off x="1653553" y="5776166"/>
              <a:ext cx="1217805" cy="30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8E68F9AB-EA7A-47F5-B5AE-0D2368A3BDF0}"/>
              </a:ext>
            </a:extLst>
          </p:cNvPr>
          <p:cNvGrpSpPr/>
          <p:nvPr/>
        </p:nvGrpSpPr>
        <p:grpSpPr>
          <a:xfrm>
            <a:off x="1392631" y="970912"/>
            <a:ext cx="9872269" cy="1633498"/>
            <a:chOff x="1110459" y="916795"/>
            <a:chExt cx="10834993" cy="1800828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54A55BA-57AD-4FBE-ADC0-17FABBB1CE69}"/>
                </a:ext>
              </a:extLst>
            </p:cNvPr>
            <p:cNvGrpSpPr/>
            <p:nvPr/>
          </p:nvGrpSpPr>
          <p:grpSpPr>
            <a:xfrm>
              <a:off x="9646004" y="1279327"/>
              <a:ext cx="1149723" cy="1075764"/>
              <a:chOff x="9646004" y="1367623"/>
              <a:chExt cx="1149723" cy="1075764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B82798E-016F-44CD-9F91-33B29FCC9F78}"/>
                  </a:ext>
                </a:extLst>
              </p:cNvPr>
              <p:cNvSpPr/>
              <p:nvPr/>
            </p:nvSpPr>
            <p:spPr>
              <a:xfrm>
                <a:off x="9646004" y="1367623"/>
                <a:ext cx="251244" cy="1075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GAP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A14A3F2-30A4-4493-9C9E-42CC9B0C7199}"/>
                  </a:ext>
                </a:extLst>
              </p:cNvPr>
              <p:cNvSpPr/>
              <p:nvPr/>
            </p:nvSpPr>
            <p:spPr>
              <a:xfrm>
                <a:off x="10544483" y="1367623"/>
                <a:ext cx="251244" cy="1075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GAP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C0C13F2-6F21-4998-8117-625DC627ADE7}"/>
                  </a:ext>
                </a:extLst>
              </p:cNvPr>
              <p:cNvSpPr/>
              <p:nvPr/>
            </p:nvSpPr>
            <p:spPr>
              <a:xfrm>
                <a:off x="9897247" y="1367623"/>
                <a:ext cx="647235" cy="10757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Feedback resources</a:t>
                </a:r>
              </a:p>
            </p:txBody>
          </p: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8FE626F-301A-429D-9F13-7244F0B359EC}"/>
                </a:ext>
              </a:extLst>
            </p:cNvPr>
            <p:cNvSpPr/>
            <p:nvPr/>
          </p:nvSpPr>
          <p:spPr>
            <a:xfrm>
              <a:off x="10795727" y="917624"/>
              <a:ext cx="1149725" cy="1799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 transmission</a:t>
              </a:r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C768DAA8-ED5C-4173-8526-F51E84EC7EC5}"/>
                </a:ext>
              </a:extLst>
            </p:cNvPr>
            <p:cNvGrpSpPr/>
            <p:nvPr/>
          </p:nvGrpSpPr>
          <p:grpSpPr>
            <a:xfrm>
              <a:off x="1110459" y="916795"/>
              <a:ext cx="8535545" cy="1800828"/>
              <a:chOff x="1110459" y="916795"/>
              <a:chExt cx="8535545" cy="1800828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FA180C6-5A86-4172-96DF-2C76ADD2F9A5}"/>
                  </a:ext>
                </a:extLst>
              </p:cNvPr>
              <p:cNvSpPr/>
              <p:nvPr/>
            </p:nvSpPr>
            <p:spPr>
              <a:xfrm>
                <a:off x="1597940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04B58CD-D837-42AD-99CA-A5561D3595A6}"/>
                  </a:ext>
                </a:extLst>
              </p:cNvPr>
              <p:cNvSpPr/>
              <p:nvPr/>
            </p:nvSpPr>
            <p:spPr>
              <a:xfrm>
                <a:off x="1597940" y="1367623"/>
                <a:ext cx="618454" cy="8999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en-US" sz="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449E6E1-5274-43EC-B51A-3DDD759AF997}"/>
                  </a:ext>
                </a:extLst>
              </p:cNvPr>
              <p:cNvSpPr/>
              <p:nvPr/>
            </p:nvSpPr>
            <p:spPr>
              <a:xfrm>
                <a:off x="2747653" y="1367623"/>
                <a:ext cx="1019866" cy="9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左大括号 38">
                <a:extLst>
                  <a:ext uri="{FF2B5EF4-FFF2-40B4-BE49-F238E27FC236}">
                    <a16:creationId xmlns:a16="http://schemas.microsoft.com/office/drawing/2014/main" id="{52E0ECD7-31EA-4719-B5DA-B503400A9D9E}"/>
                  </a:ext>
                </a:extLst>
              </p:cNvPr>
              <p:cNvSpPr/>
              <p:nvPr/>
            </p:nvSpPr>
            <p:spPr>
              <a:xfrm>
                <a:off x="1434968" y="1367231"/>
                <a:ext cx="155448" cy="900785"/>
              </a:xfrm>
              <a:prstGeom prst="leftBrace">
                <a:avLst>
                  <a:gd name="adj1" fmla="val 122712"/>
                  <a:gd name="adj2" fmla="val 50000"/>
                </a:avLst>
              </a:prstGeom>
              <a:ln w="19050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7D93A20-D4F0-47CE-80F4-6701B2715BA0}"/>
                  </a:ext>
                </a:extLst>
              </p:cNvPr>
              <p:cNvSpPr txBox="1"/>
              <p:nvPr/>
            </p:nvSpPr>
            <p:spPr>
              <a:xfrm>
                <a:off x="1110459" y="1532264"/>
                <a:ext cx="353943" cy="57483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20MHz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80842F2-5CD5-4EE2-8886-6FE82407D5BC}"/>
                  </a:ext>
                </a:extLst>
              </p:cNvPr>
              <p:cNvSpPr/>
              <p:nvPr/>
            </p:nvSpPr>
            <p:spPr>
              <a:xfrm>
                <a:off x="3897387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DAD436D-D0CB-440C-B31A-108DE7A68EA6}"/>
                  </a:ext>
                </a:extLst>
              </p:cNvPr>
              <p:cNvSpPr/>
              <p:nvPr/>
            </p:nvSpPr>
            <p:spPr>
              <a:xfrm>
                <a:off x="6196834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AF257FF-476A-44C4-8F5D-36DD59789E90}"/>
                  </a:ext>
                </a:extLst>
              </p:cNvPr>
              <p:cNvSpPr/>
              <p:nvPr/>
            </p:nvSpPr>
            <p:spPr>
              <a:xfrm>
                <a:off x="8496282" y="916795"/>
                <a:ext cx="1149722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36A42E5-FE52-4044-919B-23EECA406960}"/>
                  </a:ext>
                </a:extLst>
              </p:cNvPr>
              <p:cNvSpPr/>
              <p:nvPr/>
            </p:nvSpPr>
            <p:spPr>
              <a:xfrm>
                <a:off x="2051096" y="1367232"/>
                <a:ext cx="696557" cy="9007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75B80831-9211-442A-A0C1-12F4ACCEF393}"/>
              </a:ext>
            </a:extLst>
          </p:cNvPr>
          <p:cNvGrpSpPr/>
          <p:nvPr/>
        </p:nvGrpSpPr>
        <p:grpSpPr>
          <a:xfrm>
            <a:off x="1388286" y="4466210"/>
            <a:ext cx="9876614" cy="1633498"/>
            <a:chOff x="1105690" y="4702409"/>
            <a:chExt cx="10839762" cy="1800828"/>
          </a:xfrm>
        </p:grpSpPr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23A244A-2CC3-434A-84C3-0C3CF6146456}"/>
                </a:ext>
              </a:extLst>
            </p:cNvPr>
            <p:cNvGrpSpPr/>
            <p:nvPr/>
          </p:nvGrpSpPr>
          <p:grpSpPr>
            <a:xfrm>
              <a:off x="9646004" y="5064941"/>
              <a:ext cx="1149723" cy="1075764"/>
              <a:chOff x="9646004" y="1367623"/>
              <a:chExt cx="1149723" cy="1075764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A2A7666-2A40-43A5-A1F8-4121CF6C8724}"/>
                  </a:ext>
                </a:extLst>
              </p:cNvPr>
              <p:cNvSpPr/>
              <p:nvPr/>
            </p:nvSpPr>
            <p:spPr>
              <a:xfrm>
                <a:off x="9646004" y="1367623"/>
                <a:ext cx="251244" cy="1075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GAP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0846097-063B-4ACA-B09F-5899DF8151AE}"/>
                  </a:ext>
                </a:extLst>
              </p:cNvPr>
              <p:cNvSpPr/>
              <p:nvPr/>
            </p:nvSpPr>
            <p:spPr>
              <a:xfrm>
                <a:off x="10544483" y="1367623"/>
                <a:ext cx="251244" cy="107576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GAP</a:t>
                </a:r>
                <a:endPara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2232541F-1E54-4ED7-8E56-C8AA497420D9}"/>
                  </a:ext>
                </a:extLst>
              </p:cNvPr>
              <p:cNvSpPr/>
              <p:nvPr/>
            </p:nvSpPr>
            <p:spPr>
              <a:xfrm>
                <a:off x="9897247" y="1367623"/>
                <a:ext cx="647235" cy="107576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ACK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NAC</a:t>
                </a:r>
              </a:p>
              <a:p>
                <a:pPr algn="ctr"/>
                <a:r>
                  <a:rPr lang="en-US" altLang="zh-CN" sz="105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Feedback resources</a:t>
                </a:r>
              </a:p>
            </p:txBody>
          </p:sp>
        </p:grp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0B446D5-7C2B-4436-9C74-8212047F28CB}"/>
                </a:ext>
              </a:extLst>
            </p:cNvPr>
            <p:cNvSpPr/>
            <p:nvPr/>
          </p:nvSpPr>
          <p:spPr>
            <a:xfrm>
              <a:off x="10795727" y="4703238"/>
              <a:ext cx="1149725" cy="17991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Next transmission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9C2DCB54-D19D-48BE-83BB-9EE244F831E0}"/>
                </a:ext>
              </a:extLst>
            </p:cNvPr>
            <p:cNvGrpSpPr/>
            <p:nvPr/>
          </p:nvGrpSpPr>
          <p:grpSpPr>
            <a:xfrm>
              <a:off x="1105690" y="4702409"/>
              <a:ext cx="8540314" cy="1800828"/>
              <a:chOff x="1105690" y="916795"/>
              <a:chExt cx="8540314" cy="1800828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E3ECB37-8566-4DCB-AA1B-B84EE2EFC7FB}"/>
                  </a:ext>
                </a:extLst>
              </p:cNvPr>
              <p:cNvSpPr/>
              <p:nvPr/>
            </p:nvSpPr>
            <p:spPr>
              <a:xfrm>
                <a:off x="1597940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87CD2121-3F6E-46AA-A1F6-547286C119CB}"/>
                  </a:ext>
                </a:extLst>
              </p:cNvPr>
              <p:cNvSpPr/>
              <p:nvPr/>
            </p:nvSpPr>
            <p:spPr>
              <a:xfrm>
                <a:off x="1597940" y="1367623"/>
                <a:ext cx="453166" cy="900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41D3DB5E-A170-4778-A130-888DD3F26917}"/>
                  </a:ext>
                </a:extLst>
              </p:cNvPr>
              <p:cNvSpPr/>
              <p:nvPr/>
            </p:nvSpPr>
            <p:spPr>
              <a:xfrm>
                <a:off x="2747653" y="1367623"/>
                <a:ext cx="1019866" cy="900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左大括号 58">
                <a:extLst>
                  <a:ext uri="{FF2B5EF4-FFF2-40B4-BE49-F238E27FC236}">
                    <a16:creationId xmlns:a16="http://schemas.microsoft.com/office/drawing/2014/main" id="{C69B87D8-0852-4F8D-A62B-1DBBACA0F459}"/>
                  </a:ext>
                </a:extLst>
              </p:cNvPr>
              <p:cNvSpPr/>
              <p:nvPr/>
            </p:nvSpPr>
            <p:spPr>
              <a:xfrm>
                <a:off x="1434968" y="1367231"/>
                <a:ext cx="155448" cy="900785"/>
              </a:xfrm>
              <a:prstGeom prst="leftBrace">
                <a:avLst>
                  <a:gd name="adj1" fmla="val 122712"/>
                  <a:gd name="adj2" fmla="val 50000"/>
                </a:avLst>
              </a:prstGeom>
              <a:ln w="19050">
                <a:solidFill>
                  <a:srgbClr val="0070C0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A600A35-5BB2-4495-AEE6-99E36D343068}"/>
                  </a:ext>
                </a:extLst>
              </p:cNvPr>
              <p:cNvSpPr txBox="1"/>
              <p:nvPr/>
            </p:nvSpPr>
            <p:spPr>
              <a:xfrm>
                <a:off x="1105690" y="1529376"/>
                <a:ext cx="353943" cy="57483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20MHz</a:t>
                </a:r>
                <a:endPara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A21E293F-4202-40C5-BFE1-5ED241980E21}"/>
                  </a:ext>
                </a:extLst>
              </p:cNvPr>
              <p:cNvSpPr/>
              <p:nvPr/>
            </p:nvSpPr>
            <p:spPr>
              <a:xfrm>
                <a:off x="3897387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73C616A-FE01-4A1D-98CC-87E4EEB3100A}"/>
                  </a:ext>
                </a:extLst>
              </p:cNvPr>
              <p:cNvSpPr/>
              <p:nvPr/>
            </p:nvSpPr>
            <p:spPr>
              <a:xfrm>
                <a:off x="6196834" y="917623"/>
                <a:ext cx="2299447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321C634-3C65-43E1-B2F2-976A713BF090}"/>
                  </a:ext>
                </a:extLst>
              </p:cNvPr>
              <p:cNvSpPr/>
              <p:nvPr/>
            </p:nvSpPr>
            <p:spPr>
              <a:xfrm>
                <a:off x="8496282" y="916795"/>
                <a:ext cx="1149722" cy="180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FA9982B-6C54-4909-92C5-736F074A6DF5}"/>
                  </a:ext>
                </a:extLst>
              </p:cNvPr>
              <p:cNvSpPr/>
              <p:nvPr/>
            </p:nvSpPr>
            <p:spPr>
              <a:xfrm>
                <a:off x="2051096" y="1367232"/>
                <a:ext cx="696557" cy="9007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4F67FB0-17CE-44F1-AF60-6964B3EE8326}"/>
              </a:ext>
            </a:extLst>
          </p:cNvPr>
          <p:cNvGrpSpPr/>
          <p:nvPr/>
        </p:nvGrpSpPr>
        <p:grpSpPr>
          <a:xfrm>
            <a:off x="3931932" y="6100868"/>
            <a:ext cx="2095133" cy="362976"/>
            <a:chOff x="826995" y="5681382"/>
            <a:chExt cx="2299446" cy="400157"/>
          </a:xfrm>
        </p:grpSpPr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515CEE21-CCD2-44FC-ADA4-5A4948627294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ADB30B79-26E1-4FEA-8C85-B947EB416211}"/>
                </a:ext>
              </a:extLst>
            </p:cNvPr>
            <p:cNvSpPr txBox="1"/>
            <p:nvPr/>
          </p:nvSpPr>
          <p:spPr>
            <a:xfrm>
              <a:off x="1653553" y="5776166"/>
              <a:ext cx="1217805" cy="30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87A98C6A-C0B1-4671-BEB5-4AFACFA03895}"/>
              </a:ext>
            </a:extLst>
          </p:cNvPr>
          <p:cNvGrpSpPr/>
          <p:nvPr/>
        </p:nvGrpSpPr>
        <p:grpSpPr>
          <a:xfrm>
            <a:off x="6025151" y="6104245"/>
            <a:ext cx="2095133" cy="362976"/>
            <a:chOff x="826995" y="5681382"/>
            <a:chExt cx="2299446" cy="400157"/>
          </a:xfrm>
        </p:grpSpPr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C67FC79B-BF56-4D6D-94A6-5E056B611E8F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CD26DF59-766A-4F0F-84CD-AE9FB329A09B}"/>
                </a:ext>
              </a:extLst>
            </p:cNvPr>
            <p:cNvSpPr txBox="1"/>
            <p:nvPr/>
          </p:nvSpPr>
          <p:spPr>
            <a:xfrm>
              <a:off x="1653553" y="5776166"/>
              <a:ext cx="1217805" cy="30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CF37815-3D6F-47FD-9D83-76A9D11DCD3A}"/>
              </a:ext>
            </a:extLst>
          </p:cNvPr>
          <p:cNvGrpSpPr/>
          <p:nvPr/>
        </p:nvGrpSpPr>
        <p:grpSpPr>
          <a:xfrm>
            <a:off x="8122200" y="6105719"/>
            <a:ext cx="2095133" cy="362976"/>
            <a:chOff x="826995" y="5681382"/>
            <a:chExt cx="2299446" cy="400157"/>
          </a:xfrm>
        </p:grpSpPr>
        <p:sp>
          <p:nvSpPr>
            <p:cNvPr id="75" name="左大括号 74">
              <a:extLst>
                <a:ext uri="{FF2B5EF4-FFF2-40B4-BE49-F238E27FC236}">
                  <a16:creationId xmlns:a16="http://schemas.microsoft.com/office/drawing/2014/main" id="{95579252-6B49-4C8D-BEC0-EABACB0B65FB}"/>
                </a:ext>
              </a:extLst>
            </p:cNvPr>
            <p:cNvSpPr/>
            <p:nvPr/>
          </p:nvSpPr>
          <p:spPr>
            <a:xfrm rot="16200000">
              <a:off x="1898994" y="4609383"/>
              <a:ext cx="155448" cy="2299446"/>
            </a:xfrm>
            <a:prstGeom prst="leftBrace">
              <a:avLst>
                <a:gd name="adj1" fmla="val 93928"/>
                <a:gd name="adj2" fmla="val 50000"/>
              </a:avLst>
            </a:prstGeom>
            <a:ln w="19050">
              <a:solidFill>
                <a:srgbClr val="0070C0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47C9891-EDCF-4CF2-81AF-11C1078D7F3D}"/>
                </a:ext>
              </a:extLst>
            </p:cNvPr>
            <p:cNvSpPr txBox="1"/>
            <p:nvPr/>
          </p:nvSpPr>
          <p:spPr>
            <a:xfrm>
              <a:off x="1653553" y="5776166"/>
              <a:ext cx="1217805" cy="3053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Radio Frame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D14E5CBB-E6BE-4989-BFD5-C0FC73B118AB}"/>
              </a:ext>
            </a:extLst>
          </p:cNvPr>
          <p:cNvGrpSpPr/>
          <p:nvPr/>
        </p:nvGrpSpPr>
        <p:grpSpPr>
          <a:xfrm>
            <a:off x="9169765" y="3047407"/>
            <a:ext cx="1047566" cy="975806"/>
            <a:chOff x="9646004" y="1367623"/>
            <a:chExt cx="1149723" cy="1075764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93AA3DD-EA22-4663-BA10-387D3D5B4CD3}"/>
                </a:ext>
              </a:extLst>
            </p:cNvPr>
            <p:cNvSpPr/>
            <p:nvPr/>
          </p:nvSpPr>
          <p:spPr>
            <a:xfrm>
              <a:off x="9646004" y="1367623"/>
              <a:ext cx="251244" cy="1075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B0828C11-4893-49DF-9799-9B350FDC94F4}"/>
                </a:ext>
              </a:extLst>
            </p:cNvPr>
            <p:cNvSpPr/>
            <p:nvPr/>
          </p:nvSpPr>
          <p:spPr>
            <a:xfrm>
              <a:off x="10544483" y="1367623"/>
              <a:ext cx="251244" cy="10757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GAP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65A6056-7183-4E4B-9E9C-C654B33269C6}"/>
                </a:ext>
              </a:extLst>
            </p:cNvPr>
            <p:cNvSpPr/>
            <p:nvPr/>
          </p:nvSpPr>
          <p:spPr>
            <a:xfrm>
              <a:off x="9897247" y="1367623"/>
              <a:ext cx="647235" cy="10757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ACK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NAC</a:t>
              </a:r>
            </a:p>
            <a:p>
              <a:pPr algn="ctr"/>
              <a:r>
                <a:rPr lang="en-US" altLang="zh-CN" sz="105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 resources</a:t>
              </a:r>
            </a:p>
          </p:txBody>
        </p:sp>
      </p:grpSp>
      <p:sp>
        <p:nvSpPr>
          <p:cNvPr id="81" name="矩形 80">
            <a:extLst>
              <a:ext uri="{FF2B5EF4-FFF2-40B4-BE49-F238E27FC236}">
                <a16:creationId xmlns:a16="http://schemas.microsoft.com/office/drawing/2014/main" id="{988B5C16-A079-4960-AAFD-FFFAF8CA424D}"/>
              </a:ext>
            </a:extLst>
          </p:cNvPr>
          <p:cNvSpPr/>
          <p:nvPr/>
        </p:nvSpPr>
        <p:spPr>
          <a:xfrm>
            <a:off x="10217332" y="2719313"/>
            <a:ext cx="1047568" cy="1631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 transmission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ADFDC5D-7C94-4B12-B251-8E5B4EC1D1A4}"/>
              </a:ext>
            </a:extLst>
          </p:cNvPr>
          <p:cNvSpPr/>
          <p:nvPr/>
        </p:nvSpPr>
        <p:spPr>
          <a:xfrm>
            <a:off x="1836798" y="2719312"/>
            <a:ext cx="7332967" cy="1632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1417C7F-3CAE-4506-B41C-B462C6CFDF36}"/>
              </a:ext>
            </a:extLst>
          </p:cNvPr>
          <p:cNvSpPr/>
          <p:nvPr/>
        </p:nvSpPr>
        <p:spPr>
          <a:xfrm>
            <a:off x="1836798" y="3127499"/>
            <a:ext cx="183971" cy="816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B0651CE3-4C98-4283-A32B-21E67837019C}"/>
              </a:ext>
            </a:extLst>
          </p:cNvPr>
          <p:cNvSpPr/>
          <p:nvPr/>
        </p:nvSpPr>
        <p:spPr>
          <a:xfrm>
            <a:off x="2287761" y="3127499"/>
            <a:ext cx="419736" cy="8163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左大括号 84">
            <a:extLst>
              <a:ext uri="{FF2B5EF4-FFF2-40B4-BE49-F238E27FC236}">
                <a16:creationId xmlns:a16="http://schemas.microsoft.com/office/drawing/2014/main" id="{91442F45-7AA7-4B31-A80D-E2B4C082594D}"/>
              </a:ext>
            </a:extLst>
          </p:cNvPr>
          <p:cNvSpPr/>
          <p:nvPr/>
        </p:nvSpPr>
        <p:spPr>
          <a:xfrm>
            <a:off x="1688306" y="3127143"/>
            <a:ext cx="141636" cy="817085"/>
          </a:xfrm>
          <a:prstGeom prst="leftBrace">
            <a:avLst>
              <a:gd name="adj1" fmla="val 122712"/>
              <a:gd name="adj2" fmla="val 50000"/>
            </a:avLst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42EB459F-30A1-4E8B-BB72-BDF6779D5A42}"/>
              </a:ext>
            </a:extLst>
          </p:cNvPr>
          <p:cNvSpPr txBox="1"/>
          <p:nvPr/>
        </p:nvSpPr>
        <p:spPr>
          <a:xfrm>
            <a:off x="1388287" y="3275583"/>
            <a:ext cx="322494" cy="5214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20MHz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10322CD-F1AC-4624-B303-D1B815617291}"/>
              </a:ext>
            </a:extLst>
          </p:cNvPr>
          <p:cNvSpPr/>
          <p:nvPr/>
        </p:nvSpPr>
        <p:spPr>
          <a:xfrm>
            <a:off x="2020769" y="3127144"/>
            <a:ext cx="266991" cy="8170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D0508F-25F0-4CC1-80E8-34BAEFA21F49}"/>
              </a:ext>
            </a:extLst>
          </p:cNvPr>
          <p:cNvSpPr txBox="1"/>
          <p:nvPr/>
        </p:nvSpPr>
        <p:spPr>
          <a:xfrm>
            <a:off x="358531" y="1479817"/>
            <a:ext cx="1138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5.8 GHz</a:t>
            </a:r>
          </a:p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 kHz subcarrier system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CB185F0F-B465-43CC-A546-EDF992B4C791}"/>
              </a:ext>
            </a:extLst>
          </p:cNvPr>
          <p:cNvSpPr txBox="1"/>
          <p:nvPr/>
        </p:nvSpPr>
        <p:spPr>
          <a:xfrm>
            <a:off x="390178" y="3174788"/>
            <a:ext cx="1138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GHz</a:t>
            </a:r>
          </a:p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 kHz subcarrier system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21C72E33-E64E-4AE2-80FA-38418EBB7ADD}"/>
              </a:ext>
            </a:extLst>
          </p:cNvPr>
          <p:cNvSpPr txBox="1"/>
          <p:nvPr/>
        </p:nvSpPr>
        <p:spPr>
          <a:xfrm>
            <a:off x="363299" y="4944086"/>
            <a:ext cx="11387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GHz</a:t>
            </a:r>
          </a:p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120 kHz subcarrier system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0045973-9B75-4824-AD96-06F86133312A}"/>
              </a:ext>
            </a:extLst>
          </p:cNvPr>
          <p:cNvSpPr txBox="1"/>
          <p:nvPr/>
        </p:nvSpPr>
        <p:spPr>
          <a:xfrm>
            <a:off x="1467466" y="750015"/>
            <a:ext cx="369332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frequency domain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4B14A02C-E5E3-46AF-BCBC-C72654FFCB6D}"/>
              </a:ext>
            </a:extLst>
          </p:cNvPr>
          <p:cNvSpPr txBox="1"/>
          <p:nvPr/>
        </p:nvSpPr>
        <p:spPr>
          <a:xfrm>
            <a:off x="1797385" y="1129108"/>
            <a:ext cx="452303" cy="1393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FEA13B6-4FE2-4A56-9B56-254F1AE0BDC8}"/>
              </a:ext>
            </a:extLst>
          </p:cNvPr>
          <p:cNvSpPr txBox="1"/>
          <p:nvPr/>
        </p:nvSpPr>
        <p:spPr>
          <a:xfrm>
            <a:off x="1664626" y="2837988"/>
            <a:ext cx="452303" cy="139397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BA4CF39-3047-4FE3-A43B-FAAA1BEA9F66}"/>
              </a:ext>
            </a:extLst>
          </p:cNvPr>
          <p:cNvSpPr txBox="1"/>
          <p:nvPr/>
        </p:nvSpPr>
        <p:spPr>
          <a:xfrm>
            <a:off x="1777968" y="4564732"/>
            <a:ext cx="452303" cy="139397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synchronization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EBF8556-6293-46A2-8EEF-6A4D29FCC6AC}"/>
              </a:ext>
            </a:extLst>
          </p:cNvPr>
          <p:cNvSpPr txBox="1"/>
          <p:nvPr/>
        </p:nvSpPr>
        <p:spPr>
          <a:xfrm>
            <a:off x="2230271" y="1377851"/>
            <a:ext cx="590803" cy="1059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 channel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85DB1DF-B6B8-43ED-839E-D194AB1625CB}"/>
              </a:ext>
            </a:extLst>
          </p:cNvPr>
          <p:cNvSpPr txBox="1"/>
          <p:nvPr/>
        </p:nvSpPr>
        <p:spPr>
          <a:xfrm>
            <a:off x="2245148" y="4875689"/>
            <a:ext cx="590803" cy="10594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 channel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36A39777-F4D3-42B7-AB2C-08C90BA5D1D3}"/>
              </a:ext>
            </a:extLst>
          </p:cNvPr>
          <p:cNvSpPr txBox="1"/>
          <p:nvPr/>
        </p:nvSpPr>
        <p:spPr>
          <a:xfrm>
            <a:off x="1882951" y="2789802"/>
            <a:ext cx="452303" cy="16572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Broadcast channel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C70E74E-10AD-4EEF-BBA4-93B16E42F167}"/>
              </a:ext>
            </a:extLst>
          </p:cNvPr>
          <p:cNvSpPr txBox="1"/>
          <p:nvPr/>
        </p:nvSpPr>
        <p:spPr>
          <a:xfrm>
            <a:off x="2971143" y="1365852"/>
            <a:ext cx="590803" cy="1295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F841CF52-A10D-4FF4-97D8-F50E714CC34A}"/>
              </a:ext>
            </a:extLst>
          </p:cNvPr>
          <p:cNvSpPr txBox="1"/>
          <p:nvPr/>
        </p:nvSpPr>
        <p:spPr>
          <a:xfrm>
            <a:off x="3038871" y="4852552"/>
            <a:ext cx="590803" cy="1295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0215522-B9BA-4C5A-BD04-8A4F00A90CE9}"/>
              </a:ext>
            </a:extLst>
          </p:cNvPr>
          <p:cNvSpPr txBox="1"/>
          <p:nvPr/>
        </p:nvSpPr>
        <p:spPr>
          <a:xfrm>
            <a:off x="2153773" y="2941604"/>
            <a:ext cx="590803" cy="12956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en-US" sz="9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Control information GCI symbol</a:t>
            </a:r>
          </a:p>
          <a:p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080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145005" y="1064826"/>
            <a:ext cx="2728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MCS Table0</a:t>
            </a:r>
            <a:r>
              <a:rPr lang="zh-CN" altLang="en-US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 reliability</a:t>
            </a:r>
            <a:r>
              <a:rPr lang="zh-CN" altLang="en-US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280202" y="1064825"/>
            <a:ext cx="2260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MCS Table1(Normal</a:t>
            </a:r>
            <a:r>
              <a:rPr lang="zh-CN" altLang="en-US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46683" y="1064827"/>
            <a:ext cx="22601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MCS Table2(High Rate</a:t>
            </a:r>
            <a:r>
              <a:rPr lang="zh-CN" altLang="en-US" sz="1200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D481C15-FD29-4FD4-81C3-5AE514656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MCS table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1E6D909-F3CF-4FD0-8069-567761764245}"/>
              </a:ext>
            </a:extLst>
          </p:cNvPr>
          <p:cNvSpPr/>
          <p:nvPr/>
        </p:nvSpPr>
        <p:spPr>
          <a:xfrm>
            <a:off x="8498163" y="1257307"/>
            <a:ext cx="3363870" cy="1369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100" b="1" kern="1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Description:</a:t>
            </a:r>
            <a:endParaRPr lang="en-US" altLang="zh-CN" b="1" kern="100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Use a highly reliable table during initial access.</a:t>
            </a:r>
            <a:endParaRPr lang="en-US" altLang="zh-CN" dirty="0">
              <a:solidFill>
                <a:srgbClr val="1B1B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solidFill>
                  <a:srgbClr val="1B1B1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After the connection is established, the node is reconfigured as a regular table or a high-rate table based on the node capability.</a:t>
            </a: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0B398EB-4F2D-4DF1-8FDB-6BCA4AFBFA9D}"/>
              </a:ext>
            </a:extLst>
          </p:cNvPr>
          <p:cNvGraphicFramePr>
            <a:graphicFrameLocks noGrp="1"/>
          </p:cNvGraphicFramePr>
          <p:nvPr/>
        </p:nvGraphicFramePr>
        <p:xfrm>
          <a:off x="409345" y="1360521"/>
          <a:ext cx="1912383" cy="474111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3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Modulation and coding index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Modulation mode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Coding Rate (R)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x 1024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 dirty="0">
                          <a:effectLst/>
                        </a:rPr>
                        <a:t>960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6700DA54-336B-4BB4-B71C-B681318205C4}"/>
              </a:ext>
            </a:extLst>
          </p:cNvPr>
          <p:cNvGraphicFramePr>
            <a:graphicFrameLocks noGrp="1"/>
          </p:cNvGraphicFramePr>
          <p:nvPr/>
        </p:nvGraphicFramePr>
        <p:xfrm>
          <a:off x="3339084" y="1360521"/>
          <a:ext cx="1986049" cy="474111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3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 dirty="0">
                          <a:effectLst/>
                        </a:rPr>
                        <a:t>Modulation and coding index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Modulation mode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Coding Rate (R)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x 1024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 dirty="0">
                          <a:effectLst/>
                        </a:rPr>
                        <a:t>1024QAM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 dirty="0">
                          <a:effectLst/>
                        </a:rPr>
                        <a:t>960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37E212-AE53-4667-9490-7ECFE6CAB077}"/>
              </a:ext>
            </a:extLst>
          </p:cNvPr>
          <p:cNvGraphicFramePr>
            <a:graphicFrameLocks noGrp="1"/>
          </p:cNvGraphicFramePr>
          <p:nvPr/>
        </p:nvGraphicFramePr>
        <p:xfrm>
          <a:off x="6064448" y="1347593"/>
          <a:ext cx="1986049" cy="474111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37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83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Modulation and coding index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Modulation mode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Coding Rate (R)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0">
                          <a:effectLst/>
                        </a:rPr>
                        <a:t>x 1024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QPSK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384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448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576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640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1024QAM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960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4096QAM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768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29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4096QAM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832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4096QAM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896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365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31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>
                          <a:effectLst/>
                        </a:rPr>
                        <a:t>4096QAM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809" kern="100" dirty="0">
                          <a:effectLst/>
                        </a:rPr>
                        <a:t>960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49176" marR="49176" marT="0" marB="0" anchor="ctr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1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788368" y="1670118"/>
            <a:ext cx="561134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800" b="1" dirty="0"/>
              <a:t>SLB 1.0 bis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Coverage expansion</a:t>
            </a:r>
            <a:r>
              <a:rPr lang="zh-CN" altLang="en-US" dirty="0"/>
              <a:t>：</a:t>
            </a:r>
            <a:r>
              <a:rPr lang="en-US" altLang="zh-CN" dirty="0"/>
              <a:t>km-level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Low latency</a:t>
            </a:r>
            <a:r>
              <a:rPr lang="zh-CN" altLang="en-US" dirty="0"/>
              <a:t>：</a:t>
            </a:r>
            <a:r>
              <a:rPr lang="en-US" altLang="zh-CN" dirty="0"/>
              <a:t>SLA E2E ~1ms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Anti-interference</a:t>
            </a:r>
            <a:r>
              <a:rPr lang="zh-CN" altLang="en-US" dirty="0"/>
              <a:t>：</a:t>
            </a:r>
            <a:r>
              <a:rPr lang="en-US" altLang="zh-CN" dirty="0"/>
              <a:t>3D-FISA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High concurrency</a:t>
            </a:r>
            <a:r>
              <a:rPr lang="zh-CN" altLang="en-US" dirty="0"/>
              <a:t>：</a:t>
            </a:r>
            <a:r>
              <a:rPr lang="en-US" altLang="zh-CN" dirty="0"/>
              <a:t>multicast and flexible topology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High data rate</a:t>
            </a:r>
            <a:r>
              <a:rPr lang="zh-CN" altLang="en-US" dirty="0"/>
              <a:t>：</a:t>
            </a:r>
            <a:r>
              <a:rPr lang="en-US" altLang="zh-CN" dirty="0"/>
              <a:t>flexible </a:t>
            </a:r>
            <a:r>
              <a:rPr lang="en-GB" altLang="zh-CN" dirty="0"/>
              <a:t>duplex / bandwidth</a:t>
            </a:r>
            <a:r>
              <a:rPr lang="en-US" altLang="zh-CN" dirty="0"/>
              <a:t>, multi-band / multi-component carrier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Versatile</a:t>
            </a:r>
            <a:r>
              <a:rPr lang="zh-CN" altLang="en-US" dirty="0"/>
              <a:t>：</a:t>
            </a:r>
            <a:r>
              <a:rPr lang="en-US" altLang="zh-CN" dirty="0"/>
              <a:t>communication + positioning + Sensing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High security</a:t>
            </a:r>
            <a:r>
              <a:rPr lang="zh-CN" altLang="en-US" dirty="0"/>
              <a:t>：</a:t>
            </a:r>
            <a:r>
              <a:rPr lang="en-US" altLang="zh-CN" dirty="0"/>
              <a:t>ZUC256,</a:t>
            </a:r>
            <a:r>
              <a:rPr lang="zh-CN" altLang="en-US" dirty="0"/>
              <a:t> </a:t>
            </a:r>
            <a:r>
              <a:rPr lang="en-GB" altLang="zh-CN" dirty="0"/>
              <a:t>enterprise level security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8EB834C-099E-4405-88E9-3C1815DE3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SLB 1.0 bis Feature at-a-glance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59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566D3A3-29CB-41D8-A022-C78DFAAC7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" y="952834"/>
            <a:ext cx="3841464" cy="288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FD91DE-3241-4C18-A804-B09C541FE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59" y="952834"/>
            <a:ext cx="3841464" cy="288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289BDA-5DBB-4BAD-BD78-004B27B05D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195" y="952834"/>
            <a:ext cx="3841464" cy="28800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C966A78-759B-4365-A7FF-05B21228C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7" y="3832834"/>
            <a:ext cx="3841464" cy="288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9A5D339-960C-42AF-BCC1-DCFAE06DD8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659" y="3832834"/>
            <a:ext cx="3841464" cy="2880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CE96798-85B7-4387-8553-72F57DFF14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6" y="3832834"/>
            <a:ext cx="3841464" cy="2880000"/>
          </a:xfrm>
          <a:prstGeom prst="rect">
            <a:avLst/>
          </a:prstGeom>
        </p:spPr>
      </p:pic>
      <p:sp>
        <p:nvSpPr>
          <p:cNvPr id="12" name="标题 1">
            <a:extLst>
              <a:ext uri="{FF2B5EF4-FFF2-40B4-BE49-F238E27FC236}">
                <a16:creationId xmlns:a16="http://schemas.microsoft.com/office/drawing/2014/main" id="{E95D0B97-605D-4408-89CF-000F583D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MCS table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2061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 1">
            <a:extLst>
              <a:ext uri="{FF2B5EF4-FFF2-40B4-BE49-F238E27FC236}">
                <a16:creationId xmlns:a16="http://schemas.microsoft.com/office/drawing/2014/main" id="{04888A6A-8CDD-4656-A010-044D61E2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 SLB 1.0 bis: Polar channel coding</a:t>
            </a:r>
            <a:endParaRPr lang="zh-CN" altLang="en-US" sz="20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5A49A76-29C5-4B7B-9E68-A551A98AA85D}"/>
              </a:ext>
            </a:extLst>
          </p:cNvPr>
          <p:cNvSpPr txBox="1"/>
          <p:nvPr/>
        </p:nvSpPr>
        <p:spPr>
          <a:xfrm>
            <a:off x="1914227" y="1372338"/>
            <a:ext cx="18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EFC19D7-760D-44E7-ADE4-3C744219AFB4}"/>
              </a:ext>
            </a:extLst>
          </p:cNvPr>
          <p:cNvSpPr/>
          <p:nvPr/>
        </p:nvSpPr>
        <p:spPr>
          <a:xfrm>
            <a:off x="2226613" y="2066205"/>
            <a:ext cx="871672" cy="449720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CRC cascading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(24 bit)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1E02D335-2099-4E4B-B19E-563DA249273D}"/>
              </a:ext>
            </a:extLst>
          </p:cNvPr>
          <p:cNvSpPr/>
          <p:nvPr/>
        </p:nvSpPr>
        <p:spPr>
          <a:xfrm>
            <a:off x="2226612" y="1132663"/>
            <a:ext cx="1130473" cy="75071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Determine a mother code length, and determine a pre-freezing position based on sub-block interleaving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2823EAD2-2F4D-40BE-BF98-B6FC393423E8}"/>
              </a:ext>
            </a:extLst>
          </p:cNvPr>
          <p:cNvSpPr/>
          <p:nvPr/>
        </p:nvSpPr>
        <p:spPr>
          <a:xfrm>
            <a:off x="4002714" y="1273302"/>
            <a:ext cx="1130472" cy="449720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Reads information bit mapping based on the sequence.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CB878486-4CD5-4B06-BB6E-13066AC0252A}"/>
              </a:ext>
            </a:extLst>
          </p:cNvPr>
          <p:cNvSpPr/>
          <p:nvPr/>
        </p:nvSpPr>
        <p:spPr>
          <a:xfrm>
            <a:off x="4002714" y="1991614"/>
            <a:ext cx="1130472" cy="596198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Insertion and encoding of information to be encoded with CRC</a:t>
            </a:r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2FA4384-6DF1-4ACB-A45F-41ACC943F8E7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1322184" y="2291065"/>
            <a:ext cx="904429" cy="0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1890B4B-5768-4CBF-8AA8-079C775B565C}"/>
              </a:ext>
            </a:extLst>
          </p:cNvPr>
          <p:cNvCxnSpPr>
            <a:cxnSpLocks/>
            <a:stCxn id="59" idx="3"/>
            <a:endCxn id="116" idx="1"/>
          </p:cNvCxnSpPr>
          <p:nvPr/>
        </p:nvCxnSpPr>
        <p:spPr>
          <a:xfrm flipV="1">
            <a:off x="3098285" y="2289713"/>
            <a:ext cx="904429" cy="1352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连接符: 肘形 16">
            <a:extLst>
              <a:ext uri="{FF2B5EF4-FFF2-40B4-BE49-F238E27FC236}">
                <a16:creationId xmlns:a16="http://schemas.microsoft.com/office/drawing/2014/main" id="{15D8C254-DF90-48EB-8D5F-C26943EA3394}"/>
              </a:ext>
            </a:extLst>
          </p:cNvPr>
          <p:cNvCxnSpPr>
            <a:cxnSpLocks/>
            <a:endCxn id="114" idx="1"/>
          </p:cNvCxnSpPr>
          <p:nvPr/>
        </p:nvCxnSpPr>
        <p:spPr>
          <a:xfrm rot="5400000" flipH="1" flipV="1">
            <a:off x="1603430" y="1667893"/>
            <a:ext cx="783052" cy="463311"/>
          </a:xfrm>
          <a:prstGeom prst="bentConnector2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CA5AF637-E660-43C6-9453-8F0C125CD16F}"/>
              </a:ext>
            </a:extLst>
          </p:cNvPr>
          <p:cNvCxnSpPr>
            <a:cxnSpLocks/>
            <a:stCxn id="114" idx="3"/>
            <a:endCxn id="115" idx="1"/>
          </p:cNvCxnSpPr>
          <p:nvPr/>
        </p:nvCxnSpPr>
        <p:spPr>
          <a:xfrm flipV="1">
            <a:off x="3357085" y="1498162"/>
            <a:ext cx="645629" cy="9860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F154BAD0-A9F0-438B-BAF3-8328D2AD89F0}"/>
              </a:ext>
            </a:extLst>
          </p:cNvPr>
          <p:cNvCxnSpPr>
            <a:cxnSpLocks/>
            <a:stCxn id="115" idx="2"/>
            <a:endCxn id="116" idx="0"/>
          </p:cNvCxnSpPr>
          <p:nvPr/>
        </p:nvCxnSpPr>
        <p:spPr>
          <a:xfrm>
            <a:off x="4567950" y="1723022"/>
            <a:ext cx="0" cy="268592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2" name="矩形 121">
            <a:extLst>
              <a:ext uri="{FF2B5EF4-FFF2-40B4-BE49-F238E27FC236}">
                <a16:creationId xmlns:a16="http://schemas.microsoft.com/office/drawing/2014/main" id="{8FCFB3C7-05AC-4B7C-8CD1-42C4B76F3904}"/>
              </a:ext>
            </a:extLst>
          </p:cNvPr>
          <p:cNvSpPr/>
          <p:nvPr/>
        </p:nvSpPr>
        <p:spPr>
          <a:xfrm>
            <a:off x="1161957" y="1141616"/>
            <a:ext cx="1026145" cy="4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CB length E, CB information length K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1743A2D-0F27-43F1-8D5B-FB981E3C61F9}"/>
              </a:ext>
            </a:extLst>
          </p:cNvPr>
          <p:cNvSpPr/>
          <p:nvPr/>
        </p:nvSpPr>
        <p:spPr>
          <a:xfrm>
            <a:off x="1327528" y="2291348"/>
            <a:ext cx="915938" cy="4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To-be-encoded information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95631CA-14C4-4CC6-A63A-18F00A3B3048}"/>
              </a:ext>
            </a:extLst>
          </p:cNvPr>
          <p:cNvSpPr/>
          <p:nvPr/>
        </p:nvSpPr>
        <p:spPr>
          <a:xfrm>
            <a:off x="3202832" y="2291348"/>
            <a:ext cx="799882" cy="59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To-be-encoded information with CRC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D54159A1-3ADD-4B93-BE27-F9579C19F79A}"/>
              </a:ext>
            </a:extLst>
          </p:cNvPr>
          <p:cNvCxnSpPr>
            <a:cxnSpLocks/>
            <a:stCxn id="116" idx="3"/>
            <a:endCxn id="126" idx="1"/>
          </p:cNvCxnSpPr>
          <p:nvPr/>
        </p:nvCxnSpPr>
        <p:spPr>
          <a:xfrm flipV="1">
            <a:off x="5133186" y="2288465"/>
            <a:ext cx="314340" cy="1248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6344DB59-3688-465B-AFF7-5A021D717802}"/>
              </a:ext>
            </a:extLst>
          </p:cNvPr>
          <p:cNvSpPr/>
          <p:nvPr/>
        </p:nvSpPr>
        <p:spPr>
          <a:xfrm>
            <a:off x="5447526" y="2063605"/>
            <a:ext cx="871672" cy="449720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Subblock </a:t>
            </a:r>
            <a:r>
              <a:rPr lang="en-US" altLang="en-US" sz="809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en-US" sz="809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nterleaving</a:t>
            </a:r>
            <a:endParaRPr kumimoji="0" lang="en-US" altLang="en-US" sz="809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0AF147DD-E7DF-4B6D-BC54-11768595F69F}"/>
              </a:ext>
            </a:extLst>
          </p:cNvPr>
          <p:cNvSpPr/>
          <p:nvPr/>
        </p:nvSpPr>
        <p:spPr>
          <a:xfrm>
            <a:off x="6894396" y="2063605"/>
            <a:ext cx="871672" cy="449720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Rate Matching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B9002F78-572A-460E-B2A0-79C6B3DE330E}"/>
              </a:ext>
            </a:extLst>
          </p:cNvPr>
          <p:cNvCxnSpPr>
            <a:cxnSpLocks/>
          </p:cNvCxnSpPr>
          <p:nvPr/>
        </p:nvCxnSpPr>
        <p:spPr>
          <a:xfrm flipV="1">
            <a:off x="6319198" y="2285805"/>
            <a:ext cx="573140" cy="260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CF9F2F31-22BC-48DE-A9E6-AB971999C88B}"/>
              </a:ext>
            </a:extLst>
          </p:cNvPr>
          <p:cNvCxnSpPr>
            <a:cxnSpLocks/>
          </p:cNvCxnSpPr>
          <p:nvPr/>
        </p:nvCxnSpPr>
        <p:spPr>
          <a:xfrm flipV="1">
            <a:off x="7766068" y="2285805"/>
            <a:ext cx="573140" cy="260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0" name="矩形 129">
            <a:extLst>
              <a:ext uri="{FF2B5EF4-FFF2-40B4-BE49-F238E27FC236}">
                <a16:creationId xmlns:a16="http://schemas.microsoft.com/office/drawing/2014/main" id="{DACB8728-61B1-4C84-BBD0-B22AE546F305}"/>
              </a:ext>
            </a:extLst>
          </p:cNvPr>
          <p:cNvSpPr/>
          <p:nvPr/>
        </p:nvSpPr>
        <p:spPr>
          <a:xfrm>
            <a:off x="8339208" y="2063605"/>
            <a:ext cx="871672" cy="449720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9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en-US" sz="809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hannel</a:t>
            </a: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809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en-US" sz="809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nterleaving</a:t>
            </a:r>
            <a:endParaRPr kumimoji="0" lang="en-US" altLang="en-US" sz="809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236235F5-E47C-4D3F-83B9-A2A47C90DAAB}"/>
              </a:ext>
            </a:extLst>
          </p:cNvPr>
          <p:cNvCxnSpPr>
            <a:cxnSpLocks/>
          </p:cNvCxnSpPr>
          <p:nvPr/>
        </p:nvCxnSpPr>
        <p:spPr>
          <a:xfrm flipV="1">
            <a:off x="9223103" y="2285805"/>
            <a:ext cx="573140" cy="260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2" name="矩形 131">
            <a:extLst>
              <a:ext uri="{FF2B5EF4-FFF2-40B4-BE49-F238E27FC236}">
                <a16:creationId xmlns:a16="http://schemas.microsoft.com/office/drawing/2014/main" id="{01E074B5-F8A0-4404-95FF-48595945CAF6}"/>
              </a:ext>
            </a:extLst>
          </p:cNvPr>
          <p:cNvSpPr/>
          <p:nvPr/>
        </p:nvSpPr>
        <p:spPr>
          <a:xfrm>
            <a:off x="9795865" y="2037432"/>
            <a:ext cx="1003615" cy="71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to be transmitted by the CB is sent to the modulation module.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85A03C0-657F-4AE1-8D1B-AC400FC054A9}"/>
              </a:ext>
            </a:extLst>
          </p:cNvPr>
          <p:cNvSpPr/>
          <p:nvPr/>
        </p:nvSpPr>
        <p:spPr>
          <a:xfrm>
            <a:off x="559763" y="2170389"/>
            <a:ext cx="915938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CB Payload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矩形: 圆角 30">
            <a:extLst>
              <a:ext uri="{FF2B5EF4-FFF2-40B4-BE49-F238E27FC236}">
                <a16:creationId xmlns:a16="http://schemas.microsoft.com/office/drawing/2014/main" id="{C63E6C53-8651-4EC9-8821-98BDBBE5E27D}"/>
              </a:ext>
            </a:extLst>
          </p:cNvPr>
          <p:cNvSpPr/>
          <p:nvPr/>
        </p:nvSpPr>
        <p:spPr>
          <a:xfrm>
            <a:off x="319565" y="1012825"/>
            <a:ext cx="11142185" cy="2233440"/>
          </a:xfrm>
          <a:prstGeom prst="roundRect">
            <a:avLst>
              <a:gd name="adj" fmla="val 13219"/>
            </a:avLst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49646C19-3C42-4C7F-BBBF-EC23BA43E7E2}"/>
              </a:ext>
            </a:extLst>
          </p:cNvPr>
          <p:cNvSpPr/>
          <p:nvPr/>
        </p:nvSpPr>
        <p:spPr>
          <a:xfrm>
            <a:off x="8385006" y="1108533"/>
            <a:ext cx="2012089" cy="47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259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Sparklink</a:t>
            </a:r>
            <a:r>
              <a:rPr lang="en-US" altLang="en-US" sz="1259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1.0 Coding Link</a:t>
            </a:r>
            <a:endParaRPr lang="en-US" altLang="zh-CN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08CCC801-F3D6-44F9-8AB4-9968F1649EE2}"/>
              </a:ext>
            </a:extLst>
          </p:cNvPr>
          <p:cNvSpPr/>
          <p:nvPr/>
        </p:nvSpPr>
        <p:spPr>
          <a:xfrm>
            <a:off x="2226612" y="4443560"/>
            <a:ext cx="916143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CRC cascading</a:t>
            </a:r>
            <a:endParaRPr kumimoji="0" lang="en-US" altLang="zh-CN" sz="900" b="0" i="0" u="none" strike="noStrike" kern="0" cap="none" spc="0" normalizeH="0" baseline="0" noProof="0" dirty="0">
              <a:ln>
                <a:noFill/>
              </a:ln>
              <a:solidFill>
                <a:srgbClr val="E9002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The CB CRC is changed to 16 bits.</a:t>
            </a: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7A114B9C-3DCC-4939-B34B-76E3EA007F15}"/>
              </a:ext>
            </a:extLst>
          </p:cNvPr>
          <p:cNvSpPr/>
          <p:nvPr/>
        </p:nvSpPr>
        <p:spPr>
          <a:xfrm>
            <a:off x="2226612" y="3655605"/>
            <a:ext cx="1188137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Determine the mother code length, and calculate the pre-frozen bit according to E and K</a:t>
            </a: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B0A23F6-7FA1-41D9-99B5-59A5A5D95784}"/>
              </a:ext>
            </a:extLst>
          </p:cNvPr>
          <p:cNvSpPr/>
          <p:nvPr/>
        </p:nvSpPr>
        <p:spPr>
          <a:xfrm>
            <a:off x="4002713" y="3650657"/>
            <a:ext cx="1232675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According to the sequence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rgbClr val="E9002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Step-by-step reading</a:t>
            </a:r>
            <a:endParaRPr kumimoji="0" lang="en-US" altLang="zh-CN" sz="700" b="0" i="0" u="none" strike="noStrike" kern="0" cap="none" spc="0" normalizeH="0" baseline="0" noProof="0" dirty="0">
              <a:ln>
                <a:noFill/>
              </a:ln>
              <a:solidFill>
                <a:srgbClr val="E9002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E9002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Information bit mapping</a:t>
            </a: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FB2F9871-8E1F-4CC1-AA83-03BEE1598B06}"/>
              </a:ext>
            </a:extLst>
          </p:cNvPr>
          <p:cNvSpPr/>
          <p:nvPr/>
        </p:nvSpPr>
        <p:spPr>
          <a:xfrm>
            <a:off x="4002713" y="4443561"/>
            <a:ext cx="1232675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Insertion and encoding of information to be encoded with CRC</a:t>
            </a:r>
          </a:p>
        </p:txBody>
      </p: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0D5F7E68-2CE5-427D-B5B1-490017C3E659}"/>
              </a:ext>
            </a:extLst>
          </p:cNvPr>
          <p:cNvCxnSpPr>
            <a:cxnSpLocks/>
          </p:cNvCxnSpPr>
          <p:nvPr/>
        </p:nvCxnSpPr>
        <p:spPr>
          <a:xfrm flipV="1">
            <a:off x="1263945" y="4670936"/>
            <a:ext cx="962667" cy="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A53C441D-FA14-4399-A9EA-589F055E1BD6}"/>
              </a:ext>
            </a:extLst>
          </p:cNvPr>
          <p:cNvCxnSpPr>
            <a:cxnSpLocks/>
            <a:stCxn id="136" idx="3"/>
            <a:endCxn id="139" idx="1"/>
          </p:cNvCxnSpPr>
          <p:nvPr/>
        </p:nvCxnSpPr>
        <p:spPr>
          <a:xfrm>
            <a:off x="3142755" y="4708314"/>
            <a:ext cx="859958" cy="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连接符: 肘形 275">
            <a:extLst>
              <a:ext uri="{FF2B5EF4-FFF2-40B4-BE49-F238E27FC236}">
                <a16:creationId xmlns:a16="http://schemas.microsoft.com/office/drawing/2014/main" id="{CD52ECE6-DD4C-48E3-BCE0-C4FE54B896BE}"/>
              </a:ext>
            </a:extLst>
          </p:cNvPr>
          <p:cNvCxnSpPr>
            <a:cxnSpLocks/>
            <a:endCxn id="137" idx="1"/>
          </p:cNvCxnSpPr>
          <p:nvPr/>
        </p:nvCxnSpPr>
        <p:spPr>
          <a:xfrm rot="5400000" flipH="1" flipV="1">
            <a:off x="1620921" y="4062738"/>
            <a:ext cx="748070" cy="463312"/>
          </a:xfrm>
          <a:prstGeom prst="bentConnector2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0894268F-2348-4602-B5E2-E622010A00EF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3414749" y="3915411"/>
            <a:ext cx="587964" cy="4948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D5865C8-4BCB-4750-A68D-7735F093B492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>
            <a:off x="4619051" y="4180164"/>
            <a:ext cx="0" cy="263397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矩形 144">
            <a:extLst>
              <a:ext uri="{FF2B5EF4-FFF2-40B4-BE49-F238E27FC236}">
                <a16:creationId xmlns:a16="http://schemas.microsoft.com/office/drawing/2014/main" id="{F914FC5A-7EDB-478A-8275-08FA89127856}"/>
              </a:ext>
            </a:extLst>
          </p:cNvPr>
          <p:cNvSpPr/>
          <p:nvPr/>
        </p:nvSpPr>
        <p:spPr>
          <a:xfrm>
            <a:off x="1240683" y="3518972"/>
            <a:ext cx="962667" cy="465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CB length E, CB information length K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87024AD-1498-4F60-8A2A-954F3F66A6A0}"/>
              </a:ext>
            </a:extLst>
          </p:cNvPr>
          <p:cNvSpPr/>
          <p:nvPr/>
        </p:nvSpPr>
        <p:spPr>
          <a:xfrm>
            <a:off x="1327527" y="4668704"/>
            <a:ext cx="962667" cy="341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To-be-coded information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BAEFB8B6-B035-48E3-BEA4-5739BF741E8F}"/>
              </a:ext>
            </a:extLst>
          </p:cNvPr>
          <p:cNvSpPr/>
          <p:nvPr/>
        </p:nvSpPr>
        <p:spPr>
          <a:xfrm>
            <a:off x="3202831" y="4668704"/>
            <a:ext cx="840691" cy="590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To-be-encoded information with CRC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7CE57F3-0D39-40AB-B477-1A99DECEB5FF}"/>
              </a:ext>
            </a:extLst>
          </p:cNvPr>
          <p:cNvSpPr/>
          <p:nvPr/>
        </p:nvSpPr>
        <p:spPr>
          <a:xfrm>
            <a:off x="5447525" y="4440960"/>
            <a:ext cx="916143" cy="529507"/>
          </a:xfrm>
          <a:prstGeom prst="rect">
            <a:avLst/>
          </a:prstGeom>
          <a:solidFill>
            <a:srgbClr val="666666">
              <a:lumMod val="40000"/>
              <a:lumOff val="60000"/>
            </a:srgbClr>
          </a:solidFill>
          <a:ln w="19050" cap="flat" cmpd="sng" algn="ctr">
            <a:solidFill>
              <a:srgbClr val="66666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Sub-block interleaving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5FF48F7C-A900-449F-9B6F-9FDC43A1E1C5}"/>
              </a:ext>
            </a:extLst>
          </p:cNvPr>
          <p:cNvSpPr/>
          <p:nvPr/>
        </p:nvSpPr>
        <p:spPr>
          <a:xfrm>
            <a:off x="6894395" y="4440960"/>
            <a:ext cx="916143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Rate Matching</a:t>
            </a: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AA1B03EB-21E3-4FE0-A2AF-4ECC4F575024}"/>
              </a:ext>
            </a:extLst>
          </p:cNvPr>
          <p:cNvCxnSpPr>
            <a:cxnSpLocks/>
          </p:cNvCxnSpPr>
          <p:nvPr/>
        </p:nvCxnSpPr>
        <p:spPr>
          <a:xfrm>
            <a:off x="7766068" y="4665763"/>
            <a:ext cx="602381" cy="460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矩形 150">
            <a:extLst>
              <a:ext uri="{FF2B5EF4-FFF2-40B4-BE49-F238E27FC236}">
                <a16:creationId xmlns:a16="http://schemas.microsoft.com/office/drawing/2014/main" id="{257EA7AA-9862-47E6-AAC7-1820CB3B862E}"/>
              </a:ext>
            </a:extLst>
          </p:cNvPr>
          <p:cNvSpPr/>
          <p:nvPr/>
        </p:nvSpPr>
        <p:spPr>
          <a:xfrm>
            <a:off x="8339207" y="4440960"/>
            <a:ext cx="916143" cy="529507"/>
          </a:xfrm>
          <a:prstGeom prst="rect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9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en-US" altLang="en-US" sz="809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hannel</a:t>
            </a:r>
            <a:r>
              <a:rPr kumimoji="0" lang="en-US" altLang="en-US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en-US" sz="809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0" lang="en-US" altLang="en-US" sz="809" b="0" i="0" u="none" strike="noStrike" kern="0" cap="none" spc="0" normalizeH="0" baseline="0" noProof="0" dirty="0" err="1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nterleaving</a:t>
            </a:r>
            <a:endParaRPr kumimoji="0" lang="en-US" altLang="en-US" sz="809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D6783112-C4E7-4E87-8843-13F1A4D89C93}"/>
              </a:ext>
            </a:extLst>
          </p:cNvPr>
          <p:cNvCxnSpPr>
            <a:cxnSpLocks/>
          </p:cNvCxnSpPr>
          <p:nvPr/>
        </p:nvCxnSpPr>
        <p:spPr>
          <a:xfrm>
            <a:off x="9223103" y="4665763"/>
            <a:ext cx="602381" cy="460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3" name="矩形 152">
            <a:extLst>
              <a:ext uri="{FF2B5EF4-FFF2-40B4-BE49-F238E27FC236}">
                <a16:creationId xmlns:a16="http://schemas.microsoft.com/office/drawing/2014/main" id="{0932B1CE-5B0C-482B-A984-A1566BCACEFE}"/>
              </a:ext>
            </a:extLst>
          </p:cNvPr>
          <p:cNvSpPr/>
          <p:nvPr/>
        </p:nvSpPr>
        <p:spPr>
          <a:xfrm>
            <a:off x="9795865" y="4414788"/>
            <a:ext cx="1003616" cy="714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Data to be transmitted by the CB is sent to the modulation module.</a:t>
            </a: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9B769938-1C5D-49A4-9E07-15167379B611}"/>
              </a:ext>
            </a:extLst>
          </p:cNvPr>
          <p:cNvSpPr/>
          <p:nvPr/>
        </p:nvSpPr>
        <p:spPr>
          <a:xfrm>
            <a:off x="559762" y="4547744"/>
            <a:ext cx="962667" cy="216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9" b="0" i="0" u="none" strike="noStrike" kern="0" cap="none" spc="0" normalizeH="0" baseline="0" noProof="0" dirty="0">
                <a:ln>
                  <a:noFill/>
                </a:ln>
                <a:solidFill>
                  <a:srgbClr val="1D1D1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CB Payload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1D1D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矩形: 圆角 290">
            <a:extLst>
              <a:ext uri="{FF2B5EF4-FFF2-40B4-BE49-F238E27FC236}">
                <a16:creationId xmlns:a16="http://schemas.microsoft.com/office/drawing/2014/main" id="{201FC02A-BFFC-4AD6-97DF-BD7EDE6C20F4}"/>
              </a:ext>
            </a:extLst>
          </p:cNvPr>
          <p:cNvSpPr/>
          <p:nvPr/>
        </p:nvSpPr>
        <p:spPr>
          <a:xfrm>
            <a:off x="319565" y="3390181"/>
            <a:ext cx="11142185" cy="2276622"/>
          </a:xfrm>
          <a:prstGeom prst="roundRect">
            <a:avLst>
              <a:gd name="adj" fmla="val 13219"/>
            </a:avLst>
          </a:prstGeom>
          <a:noFill/>
          <a:ln w="12700" cap="flat" cmpd="sng" algn="ctr">
            <a:solidFill>
              <a:srgbClr val="1D1D1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3E55E06B-1B98-4448-B5B8-B820003D14FA}"/>
              </a:ext>
            </a:extLst>
          </p:cNvPr>
          <p:cNvSpPr/>
          <p:nvPr/>
        </p:nvSpPr>
        <p:spPr>
          <a:xfrm>
            <a:off x="8385005" y="3485888"/>
            <a:ext cx="2330395" cy="479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1259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Sparklink</a:t>
            </a:r>
            <a:r>
              <a:rPr lang="en-US" altLang="en-US" sz="1259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1.0bis Coding Link</a:t>
            </a:r>
            <a:endParaRPr lang="en-US" altLang="zh-CN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89E839E8-F150-4761-9CDC-E52202CCD792}"/>
              </a:ext>
            </a:extLst>
          </p:cNvPr>
          <p:cNvCxnSpPr>
            <a:cxnSpLocks/>
            <a:stCxn id="139" idx="3"/>
            <a:endCxn id="149" idx="1"/>
          </p:cNvCxnSpPr>
          <p:nvPr/>
        </p:nvCxnSpPr>
        <p:spPr>
          <a:xfrm flipV="1">
            <a:off x="5235388" y="4705714"/>
            <a:ext cx="1659007" cy="2601"/>
          </a:xfrm>
          <a:prstGeom prst="straightConnector1">
            <a:avLst/>
          </a:prstGeom>
          <a:noFill/>
          <a:ln w="19050" cap="flat" cmpd="sng" algn="ctr">
            <a:solidFill>
              <a:srgbClr val="1D1D1A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CCE55478-006A-4D5D-8F18-CAC66008E80C}"/>
              </a:ext>
            </a:extLst>
          </p:cNvPr>
          <p:cNvCxnSpPr>
            <a:cxnSpLocks/>
          </p:cNvCxnSpPr>
          <p:nvPr/>
        </p:nvCxnSpPr>
        <p:spPr>
          <a:xfrm>
            <a:off x="5674268" y="4443562"/>
            <a:ext cx="442082" cy="526445"/>
          </a:xfrm>
          <a:prstGeom prst="line">
            <a:avLst/>
          </a:prstGeom>
          <a:noFill/>
          <a:ln w="190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F3FE2192-83D9-429A-ABE8-D442DF1F8E13}"/>
              </a:ext>
            </a:extLst>
          </p:cNvPr>
          <p:cNvCxnSpPr>
            <a:cxnSpLocks/>
          </p:cNvCxnSpPr>
          <p:nvPr/>
        </p:nvCxnSpPr>
        <p:spPr>
          <a:xfrm flipH="1">
            <a:off x="5722391" y="4454956"/>
            <a:ext cx="278577" cy="508957"/>
          </a:xfrm>
          <a:prstGeom prst="line">
            <a:avLst/>
          </a:prstGeom>
          <a:noFill/>
          <a:ln w="19050" cap="flat" cmpd="sng" algn="ctr">
            <a:solidFill>
              <a:srgbClr val="E9002F"/>
            </a:solidFill>
            <a:prstDash val="solid"/>
            <a:miter lim="800000"/>
          </a:ln>
          <a:effectLst/>
        </p:spPr>
      </p:cxnSp>
      <p:sp>
        <p:nvSpPr>
          <p:cNvPr id="160" name="文本框 159">
            <a:extLst>
              <a:ext uri="{FF2B5EF4-FFF2-40B4-BE49-F238E27FC236}">
                <a16:creationId xmlns:a16="http://schemas.microsoft.com/office/drawing/2014/main" id="{399CF2AB-7CF7-4AEA-9D67-9E931A174D7C}"/>
              </a:ext>
            </a:extLst>
          </p:cNvPr>
          <p:cNvSpPr txBox="1"/>
          <p:nvPr/>
        </p:nvSpPr>
        <p:spPr>
          <a:xfrm>
            <a:off x="523807" y="5806451"/>
            <a:ext cx="1481496" cy="350609"/>
          </a:xfrm>
          <a:prstGeom prst="rect">
            <a:avLst/>
          </a:prstGeom>
          <a:solidFill>
            <a:srgbClr val="D8B3B3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Simplify/Optimize the coding process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ABA3F7ED-1682-46F2-AA06-176132F450DF}"/>
              </a:ext>
            </a:extLst>
          </p:cNvPr>
          <p:cNvSpPr txBox="1"/>
          <p:nvPr/>
        </p:nvSpPr>
        <p:spPr>
          <a:xfrm>
            <a:off x="1962964" y="5806451"/>
            <a:ext cx="1107996" cy="350609"/>
          </a:xfrm>
          <a:prstGeom prst="rect">
            <a:avLst/>
          </a:prstGeom>
          <a:solidFill>
            <a:srgbClr val="FAD3BB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Improving coding efficiency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154EEAF-0FCC-422F-844B-FF46C0F1620B}"/>
              </a:ext>
            </a:extLst>
          </p:cNvPr>
          <p:cNvSpPr txBox="1"/>
          <p:nvPr/>
        </p:nvSpPr>
        <p:spPr>
          <a:xfrm>
            <a:off x="6679453" y="5806451"/>
            <a:ext cx="1298753" cy="479747"/>
          </a:xfrm>
          <a:prstGeom prst="rect">
            <a:avLst/>
          </a:prstGeom>
          <a:solidFill>
            <a:srgbClr val="FDE3B5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 decoding performance is improved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53AFED38-B3DA-4D6F-B4ED-F6CE1BD63642}"/>
              </a:ext>
            </a:extLst>
          </p:cNvPr>
          <p:cNvSpPr txBox="1"/>
          <p:nvPr/>
        </p:nvSpPr>
        <p:spPr>
          <a:xfrm>
            <a:off x="3046254" y="5806451"/>
            <a:ext cx="1789272" cy="350609"/>
          </a:xfrm>
          <a:prstGeom prst="rect">
            <a:avLst/>
          </a:prstGeom>
          <a:solidFill>
            <a:srgbClr val="D0E8C4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Unify the initial transmission and retransmission logic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131AD19C-D339-43DA-80A7-53E55E068279}"/>
              </a:ext>
            </a:extLst>
          </p:cNvPr>
          <p:cNvSpPr txBox="1"/>
          <p:nvPr/>
        </p:nvSpPr>
        <p:spPr>
          <a:xfrm>
            <a:off x="4810820" y="5806451"/>
            <a:ext cx="1893339" cy="350609"/>
          </a:xfrm>
          <a:prstGeom prst="rect">
            <a:avLst/>
          </a:prstGeom>
          <a:solidFill>
            <a:srgbClr val="BEE9EE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Supports HARQ and ARQ at the physical layer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D3A5E5C-73FD-4AD7-885A-840C24631FF9}"/>
              </a:ext>
            </a:extLst>
          </p:cNvPr>
          <p:cNvSpPr txBox="1"/>
          <p:nvPr/>
        </p:nvSpPr>
        <p:spPr>
          <a:xfrm>
            <a:off x="7953500" y="5806451"/>
            <a:ext cx="1441420" cy="479747"/>
          </a:xfrm>
          <a:prstGeom prst="rect">
            <a:avLst/>
          </a:prstGeom>
          <a:solidFill>
            <a:srgbClr val="B0D89C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10x better area efficiency</a:t>
            </a:r>
          </a:p>
          <a:p>
            <a:pPr algn="l"/>
            <a:endParaRPr lang="en-US" altLang="en-US" sz="83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2D53F47-39A9-4D16-BBAE-9CFD8A6F9E2F}"/>
              </a:ext>
            </a:extLst>
          </p:cNvPr>
          <p:cNvSpPr txBox="1"/>
          <p:nvPr/>
        </p:nvSpPr>
        <p:spPr>
          <a:xfrm>
            <a:off x="9370216" y="5806451"/>
            <a:ext cx="1757212" cy="350609"/>
          </a:xfrm>
          <a:prstGeom prst="rect">
            <a:avLst/>
          </a:prstGeom>
          <a:solidFill>
            <a:srgbClr val="94DAE2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en-US" sz="839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Supports a 100 Gbit/s transmission rate</a:t>
            </a:r>
          </a:p>
        </p:txBody>
      </p:sp>
    </p:spTree>
    <p:extLst>
      <p:ext uri="{BB962C8B-B14F-4D97-AF65-F5344CB8AC3E}">
        <p14:creationId xmlns:p14="http://schemas.microsoft.com/office/powerpoint/2010/main" val="268578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9F470BB-0BAF-423A-9BE8-0DE58712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SLB 1.0 bis: Polar Channel Coding-Channel Interleaving</a:t>
            </a:r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D5B27E-CA01-4EA8-A597-2CB04A7BEC64}"/>
              </a:ext>
            </a:extLst>
          </p:cNvPr>
          <p:cNvSpPr/>
          <p:nvPr/>
        </p:nvSpPr>
        <p:spPr>
          <a:xfrm>
            <a:off x="1458835" y="2934888"/>
            <a:ext cx="1183341" cy="24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Row-2/Bank-0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686A6F-7FA8-4923-8E75-5B0D77394E83}"/>
              </a:ext>
            </a:extLst>
          </p:cNvPr>
          <p:cNvSpPr/>
          <p:nvPr/>
        </p:nvSpPr>
        <p:spPr>
          <a:xfrm>
            <a:off x="2642176" y="2934888"/>
            <a:ext cx="1183341" cy="24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Row-2/Bank-1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275CD4-C2FF-43B0-9F85-AF09B2DCD9B2}"/>
              </a:ext>
            </a:extLst>
          </p:cNvPr>
          <p:cNvSpPr/>
          <p:nvPr/>
        </p:nvSpPr>
        <p:spPr>
          <a:xfrm>
            <a:off x="1458835" y="3176936"/>
            <a:ext cx="1183341" cy="24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Row-1/Bank-0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EC8C5F-2A65-48CE-9FD4-7F82C3D530EF}"/>
              </a:ext>
            </a:extLst>
          </p:cNvPr>
          <p:cNvSpPr/>
          <p:nvPr/>
        </p:nvSpPr>
        <p:spPr>
          <a:xfrm>
            <a:off x="2642176" y="3176936"/>
            <a:ext cx="1183341" cy="24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Row-1/Bank-1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C91566-DFCD-4E9D-9038-04AD79013977}"/>
              </a:ext>
            </a:extLst>
          </p:cNvPr>
          <p:cNvSpPr/>
          <p:nvPr/>
        </p:nvSpPr>
        <p:spPr>
          <a:xfrm>
            <a:off x="1458835" y="3418984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Row-0/Bank-0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D319ED5-580F-431F-BF9A-1663CC00A91D}"/>
              </a:ext>
            </a:extLst>
          </p:cNvPr>
          <p:cNvSpPr/>
          <p:nvPr/>
        </p:nvSpPr>
        <p:spPr>
          <a:xfrm>
            <a:off x="2642176" y="3418984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Row-0/Bank-1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DD76F9-1477-4830-B6DA-0A12E817B27D}"/>
              </a:ext>
            </a:extLst>
          </p:cNvPr>
          <p:cNvSpPr/>
          <p:nvPr/>
        </p:nvSpPr>
        <p:spPr>
          <a:xfrm>
            <a:off x="1628383" y="1839412"/>
            <a:ext cx="2027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A740449-ACAE-40B8-B140-D921508DA244}"/>
              </a:ext>
            </a:extLst>
          </p:cNvPr>
          <p:cNvSpPr/>
          <p:nvPr/>
        </p:nvSpPr>
        <p:spPr>
          <a:xfrm>
            <a:off x="378587" y="4912445"/>
            <a:ext cx="140746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 Sequence Interleave </a:t>
            </a:r>
            <a:r>
              <a:rPr lang="en-US" altLang="zh-CN" sz="1000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Iseq</a:t>
            </a:r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</a:t>
            </a:r>
          </a:p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(Fixed Connected Networks-0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87FD65-D4AC-4BFD-A7A4-76E1D32BC0CC}"/>
              </a:ext>
            </a:extLst>
          </p:cNvPr>
          <p:cNvSpPr/>
          <p:nvPr/>
        </p:nvSpPr>
        <p:spPr>
          <a:xfrm>
            <a:off x="1458835" y="2208744"/>
            <a:ext cx="1183341" cy="24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Row-5/Bank-0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C61744-E873-4DE2-BA8A-555F0A4ADE35}"/>
              </a:ext>
            </a:extLst>
          </p:cNvPr>
          <p:cNvSpPr/>
          <p:nvPr/>
        </p:nvSpPr>
        <p:spPr>
          <a:xfrm>
            <a:off x="2642176" y="2208744"/>
            <a:ext cx="1183341" cy="24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Row-5/Bank-1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D7796F-1C56-4D4A-AF9A-375F81F6BB52}"/>
              </a:ext>
            </a:extLst>
          </p:cNvPr>
          <p:cNvSpPr/>
          <p:nvPr/>
        </p:nvSpPr>
        <p:spPr>
          <a:xfrm>
            <a:off x="1458835" y="2450792"/>
            <a:ext cx="1183341" cy="24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Row-4/Bank-0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9B72CC9-A0F2-467F-AD20-C2522FCFC0FD}"/>
              </a:ext>
            </a:extLst>
          </p:cNvPr>
          <p:cNvSpPr/>
          <p:nvPr/>
        </p:nvSpPr>
        <p:spPr>
          <a:xfrm>
            <a:off x="2642176" y="2450792"/>
            <a:ext cx="1183341" cy="2420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Row-4/Bank-1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2512373-FE4B-460A-91A2-51B509149221}"/>
              </a:ext>
            </a:extLst>
          </p:cNvPr>
          <p:cNvSpPr/>
          <p:nvPr/>
        </p:nvSpPr>
        <p:spPr>
          <a:xfrm>
            <a:off x="1458835" y="2692840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Row-3/Bank-0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B9C101-A25D-49C8-B847-5AA5D7290229}"/>
              </a:ext>
            </a:extLst>
          </p:cNvPr>
          <p:cNvSpPr/>
          <p:nvPr/>
        </p:nvSpPr>
        <p:spPr>
          <a:xfrm>
            <a:off x="2642176" y="2692840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Row-3/Bank-1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1E514C2-7185-4231-83EF-CA01832878BD}"/>
              </a:ext>
            </a:extLst>
          </p:cNvPr>
          <p:cNvSpPr/>
          <p:nvPr/>
        </p:nvSpPr>
        <p:spPr>
          <a:xfrm>
            <a:off x="1458835" y="1700156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Row-x/Bank-0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861BA76-B64A-41EB-A19B-61E86E3A6732}"/>
              </a:ext>
            </a:extLst>
          </p:cNvPr>
          <p:cNvSpPr/>
          <p:nvPr/>
        </p:nvSpPr>
        <p:spPr>
          <a:xfrm>
            <a:off x="2642176" y="1700156"/>
            <a:ext cx="1183341" cy="2420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Row-x/Bank-1</a:t>
            </a:r>
            <a:endParaRPr lang="zh-CN" altLang="en-US" sz="1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572995-1A21-4714-8BC7-EAD3E3560132}"/>
              </a:ext>
            </a:extLst>
          </p:cNvPr>
          <p:cNvSpPr/>
          <p:nvPr/>
        </p:nvSpPr>
        <p:spPr>
          <a:xfrm>
            <a:off x="1938446" y="4912445"/>
            <a:ext cx="140746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 Sequence Interleave </a:t>
            </a:r>
            <a:r>
              <a:rPr lang="en-US" altLang="zh-CN" sz="1000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Iseq</a:t>
            </a:r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</a:p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(Fixed Connected Networks-1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9411A2-E15E-4289-AF19-C96F44866292}"/>
              </a:ext>
            </a:extLst>
          </p:cNvPr>
          <p:cNvSpPr/>
          <p:nvPr/>
        </p:nvSpPr>
        <p:spPr>
          <a:xfrm>
            <a:off x="3498305" y="4912445"/>
            <a:ext cx="1407461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Fixed Sequence Interleave </a:t>
            </a:r>
            <a:r>
              <a:rPr lang="en-US" altLang="zh-CN" sz="1000" kern="0" dirty="0" err="1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Iseq</a:t>
            </a:r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</a:p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(Fixed Connected Networks-2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4B12A36-49F8-4D27-9FD4-6B22DC2D191D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1082317" y="5620331"/>
            <a:ext cx="1" cy="346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DF4AC9A-9B98-4363-8E8F-555D1929FCC1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2642176" y="5620331"/>
            <a:ext cx="1" cy="3465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AC2B87B-5BD3-446D-ACBA-A5500F3F86C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202035" y="5620331"/>
            <a:ext cx="1" cy="3602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8465A26-4DA9-4439-93A5-47DF50B6AF97}"/>
              </a:ext>
            </a:extLst>
          </p:cNvPr>
          <p:cNvCxnSpPr/>
          <p:nvPr/>
        </p:nvCxnSpPr>
        <p:spPr>
          <a:xfrm>
            <a:off x="378586" y="5966883"/>
            <a:ext cx="38234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1848BDD-B55D-40FA-BD5A-FC379068E209}"/>
              </a:ext>
            </a:extLst>
          </p:cNvPr>
          <p:cNvCxnSpPr/>
          <p:nvPr/>
        </p:nvCxnSpPr>
        <p:spPr>
          <a:xfrm>
            <a:off x="2295042" y="3957856"/>
            <a:ext cx="6942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E758CD6-6A01-446D-B6D5-77FE51A8AFE4}"/>
              </a:ext>
            </a:extLst>
          </p:cNvPr>
          <p:cNvCxnSpPr>
            <a:cxnSpLocks/>
          </p:cNvCxnSpPr>
          <p:nvPr/>
        </p:nvCxnSpPr>
        <p:spPr>
          <a:xfrm flipV="1">
            <a:off x="2216352" y="3957857"/>
            <a:ext cx="78691" cy="422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F4E9A0A-BD13-47C9-816D-A2212B4506A7}"/>
              </a:ext>
            </a:extLst>
          </p:cNvPr>
          <p:cNvCxnSpPr>
            <a:cxnSpLocks/>
          </p:cNvCxnSpPr>
          <p:nvPr/>
        </p:nvCxnSpPr>
        <p:spPr>
          <a:xfrm flipH="1" flipV="1">
            <a:off x="2989309" y="3957857"/>
            <a:ext cx="78691" cy="422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98CF229-F7F9-48E3-B9F1-F831AFA0F2C4}"/>
              </a:ext>
            </a:extLst>
          </p:cNvPr>
          <p:cNvCxnSpPr>
            <a:cxnSpLocks/>
          </p:cNvCxnSpPr>
          <p:nvPr/>
        </p:nvCxnSpPr>
        <p:spPr>
          <a:xfrm>
            <a:off x="2216351" y="4380693"/>
            <a:ext cx="851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3061A22-2AEE-485D-9465-6901484C07A1}"/>
              </a:ext>
            </a:extLst>
          </p:cNvPr>
          <p:cNvCxnSpPr>
            <a:stCxn id="14" idx="0"/>
          </p:cNvCxnSpPr>
          <p:nvPr/>
        </p:nvCxnSpPr>
        <p:spPr>
          <a:xfrm flipV="1">
            <a:off x="1082318" y="4602539"/>
            <a:ext cx="0" cy="309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0ADF16-66B3-4D63-A134-B7F3E00525C8}"/>
              </a:ext>
            </a:extLst>
          </p:cNvPr>
          <p:cNvCxnSpPr>
            <a:stCxn id="23" idx="0"/>
          </p:cNvCxnSpPr>
          <p:nvPr/>
        </p:nvCxnSpPr>
        <p:spPr>
          <a:xfrm flipV="1">
            <a:off x="2642177" y="4380693"/>
            <a:ext cx="0" cy="53175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FDA85E67-2C6D-44DB-8B51-DD92B4F173B8}"/>
              </a:ext>
            </a:extLst>
          </p:cNvPr>
          <p:cNvCxnSpPr>
            <a:cxnSpLocks/>
          </p:cNvCxnSpPr>
          <p:nvPr/>
        </p:nvCxnSpPr>
        <p:spPr>
          <a:xfrm>
            <a:off x="1082317" y="4612185"/>
            <a:ext cx="13028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3AC96D6-33EB-400D-A661-C2939306B16E}"/>
              </a:ext>
            </a:extLst>
          </p:cNvPr>
          <p:cNvCxnSpPr>
            <a:cxnSpLocks/>
          </p:cNvCxnSpPr>
          <p:nvPr/>
        </p:nvCxnSpPr>
        <p:spPr>
          <a:xfrm flipV="1">
            <a:off x="2385189" y="4380693"/>
            <a:ext cx="0" cy="2314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493AEBD-FB40-423B-9339-5F91A11B3282}"/>
              </a:ext>
            </a:extLst>
          </p:cNvPr>
          <p:cNvCxnSpPr/>
          <p:nvPr/>
        </p:nvCxnSpPr>
        <p:spPr>
          <a:xfrm flipH="1" flipV="1">
            <a:off x="4202035" y="4604408"/>
            <a:ext cx="1" cy="3099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40A1D64E-2FB6-4063-B98B-FAD39F3E4FA3}"/>
              </a:ext>
            </a:extLst>
          </p:cNvPr>
          <p:cNvCxnSpPr/>
          <p:nvPr/>
        </p:nvCxnSpPr>
        <p:spPr>
          <a:xfrm>
            <a:off x="2905883" y="4380693"/>
            <a:ext cx="0" cy="231492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72BEA91-30A1-411D-9B0D-73BF00957EFB}"/>
              </a:ext>
            </a:extLst>
          </p:cNvPr>
          <p:cNvCxnSpPr>
            <a:cxnSpLocks/>
          </p:cNvCxnSpPr>
          <p:nvPr/>
        </p:nvCxnSpPr>
        <p:spPr>
          <a:xfrm flipH="1">
            <a:off x="2905883" y="4605715"/>
            <a:ext cx="1296152" cy="64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57FD1FC-9C06-4155-8ECB-CC8AB2C6E72D}"/>
              </a:ext>
            </a:extLst>
          </p:cNvPr>
          <p:cNvCxnSpPr>
            <a:cxnSpLocks/>
          </p:cNvCxnSpPr>
          <p:nvPr/>
        </p:nvCxnSpPr>
        <p:spPr>
          <a:xfrm flipV="1">
            <a:off x="2642175" y="3661032"/>
            <a:ext cx="0" cy="2968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8705723-3928-4E07-AC74-A449080AAD93}"/>
              </a:ext>
            </a:extLst>
          </p:cNvPr>
          <p:cNvCxnSpPr>
            <a:cxnSpLocks/>
          </p:cNvCxnSpPr>
          <p:nvPr/>
        </p:nvCxnSpPr>
        <p:spPr>
          <a:xfrm flipV="1">
            <a:off x="2549042" y="1839412"/>
            <a:ext cx="0" cy="1700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698BB8-C3C2-4478-AD08-5018C5002D88}"/>
              </a:ext>
            </a:extLst>
          </p:cNvPr>
          <p:cNvCxnSpPr>
            <a:cxnSpLocks/>
          </p:cNvCxnSpPr>
          <p:nvPr/>
        </p:nvCxnSpPr>
        <p:spPr>
          <a:xfrm flipV="1">
            <a:off x="3717442" y="1839412"/>
            <a:ext cx="0" cy="17005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68BCB8B-3231-462F-893A-286631587B76}"/>
              </a:ext>
            </a:extLst>
          </p:cNvPr>
          <p:cNvCxnSpPr>
            <a:cxnSpLocks/>
          </p:cNvCxnSpPr>
          <p:nvPr/>
        </p:nvCxnSpPr>
        <p:spPr>
          <a:xfrm>
            <a:off x="2610519" y="1926516"/>
            <a:ext cx="1045449" cy="1613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BD060439-EBF9-42D7-8216-B24089852705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2642176" y="1515858"/>
            <a:ext cx="1861968" cy="9681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E5A7833-6BFE-4A97-B760-E3A02579E326}"/>
              </a:ext>
            </a:extLst>
          </p:cNvPr>
          <p:cNvSpPr/>
          <p:nvPr/>
        </p:nvSpPr>
        <p:spPr>
          <a:xfrm>
            <a:off x="4504144" y="854138"/>
            <a:ext cx="11833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{Row-0/Bank-0,</a:t>
            </a:r>
          </a:p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Row-1/Bank-0 ,</a:t>
            </a:r>
          </a:p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Row-2/Bank-0… ,</a:t>
            </a:r>
          </a:p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Row-x/Bank-0, </a:t>
            </a:r>
          </a:p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Row-0/Bank-1, </a:t>
            </a:r>
          </a:p>
          <a:p>
            <a:pPr defTabSz="914400"/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Row-1/Bank-1…}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2B2BA8E-8144-4357-8AC4-596C611F56BE}"/>
              </a:ext>
            </a:extLst>
          </p:cNvPr>
          <p:cNvCxnSpPr>
            <a:cxnSpLocks/>
          </p:cNvCxnSpPr>
          <p:nvPr/>
        </p:nvCxnSpPr>
        <p:spPr>
          <a:xfrm flipH="1">
            <a:off x="3028653" y="4168153"/>
            <a:ext cx="3154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3ED0022-FC2E-4F1F-B80C-A5D0A2FC44FA}"/>
              </a:ext>
            </a:extLst>
          </p:cNvPr>
          <p:cNvSpPr/>
          <p:nvPr/>
        </p:nvSpPr>
        <p:spPr>
          <a:xfrm>
            <a:off x="2251744" y="4168154"/>
            <a:ext cx="44929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2006057-FF82-4299-B810-FDB2E35F2979}"/>
              </a:ext>
            </a:extLst>
          </p:cNvPr>
          <p:cNvSpPr/>
          <p:nvPr/>
        </p:nvSpPr>
        <p:spPr>
          <a:xfrm>
            <a:off x="2512435" y="4169275"/>
            <a:ext cx="61141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0" ker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B59787-C126-4BA6-9ED8-C9B6AC9BC2A4}"/>
              </a:ext>
            </a:extLst>
          </p:cNvPr>
          <p:cNvSpPr/>
          <p:nvPr/>
        </p:nvSpPr>
        <p:spPr>
          <a:xfrm>
            <a:off x="2794149" y="4168154"/>
            <a:ext cx="54993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9EF6BF1-6C9C-4E95-9084-238885C6DEDE}"/>
              </a:ext>
            </a:extLst>
          </p:cNvPr>
          <p:cNvSpPr/>
          <p:nvPr/>
        </p:nvSpPr>
        <p:spPr>
          <a:xfrm>
            <a:off x="3291282" y="4047429"/>
            <a:ext cx="182626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Select= mod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Row-id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9AB30F3-E56D-4167-A3DD-8BB78928B63D}"/>
              </a:ext>
            </a:extLst>
          </p:cNvPr>
          <p:cNvSpPr/>
          <p:nvPr/>
        </p:nvSpPr>
        <p:spPr>
          <a:xfrm>
            <a:off x="-52253" y="1309882"/>
            <a:ext cx="2753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zh-CN" sz="10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Each row contains two banks, and each bank has 31 bits,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E52E905A-BC56-4F13-9DC0-9EBDEA7BABC5}"/>
              </a:ext>
            </a:extLst>
          </p:cNvPr>
          <p:cNvCxnSpPr/>
          <p:nvPr/>
        </p:nvCxnSpPr>
        <p:spPr>
          <a:xfrm rot="16200000" flipV="1">
            <a:off x="3798297" y="3435863"/>
            <a:ext cx="700260" cy="522871"/>
          </a:xfrm>
          <a:prstGeom prst="bentConnector3">
            <a:avLst>
              <a:gd name="adj1" fmla="val 1010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7A69B057-6643-4422-B404-C844C936BFAD}"/>
              </a:ext>
            </a:extLst>
          </p:cNvPr>
          <p:cNvSpPr/>
          <p:nvPr/>
        </p:nvSpPr>
        <p:spPr>
          <a:xfrm>
            <a:off x="5690484" y="857250"/>
            <a:ext cx="6265459" cy="5434268"/>
          </a:xfrm>
          <a:prstGeom prst="roundRect">
            <a:avLst>
              <a:gd name="adj" fmla="val 615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629C69-5326-483F-A5F4-AF228A15204B}"/>
                  </a:ext>
                </a:extLst>
              </p:cNvPr>
              <p:cNvSpPr/>
              <p:nvPr/>
            </p:nvSpPr>
            <p:spPr>
              <a:xfrm>
                <a:off x="5824141" y="923987"/>
                <a:ext cx="6096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interleaver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columns Col</a:t>
                </a:r>
                <a:r>
                  <a:rPr lang="en-US" altLang="zh-CN" sz="1000" baseline="-25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62</a:t>
                </a:r>
                <a:r>
                  <a:rPr lang="zh-CN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Maximum number of rows in the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interleaver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Row</a:t>
                </a:r>
                <a:r>
                  <a:rPr lang="en-US" altLang="zh-CN" sz="1000" baseline="-25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</a:t>
                </a:r>
                <a:r>
                  <a:rPr lang="en-US" altLang="zh-CN" sz="1000" baseline="-25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128</a:t>
                </a:r>
                <a:endParaRPr lang="zh-CN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Number of sub-interleaved sequences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1000" baseline="-25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num</a:t>
                </a:r>
                <a:r>
                  <a:rPr lang="en-US" altLang="zh-CN" sz="1000" baseline="-25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3</a:t>
                </a:r>
                <a:r>
                  <a:rPr lang="zh-CN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interleaving sequence is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Iseq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[3][62] ], and the settings are as follows:</a:t>
                </a:r>
                <a:endParaRPr lang="zh-CN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28600" algn="just" defTabSz="914400"/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Iseq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[0] = { 5 39 18 47 6 45 21 50 4 40 30 55 1 46 22 54 0 42 27 61 7 43 29 60 12 37 20 51 14 35 25 52 3 44 16 56 10 32 23 49 13 41 28 58 9 31 26 53 15 38 17 48 11 36 24 57 2 33 19 59 8 34}</a:t>
                </a:r>
                <a:r>
                  <a:rPr lang="zh-CN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28600" algn="just" defTabSz="914400"/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Iseq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[1] = {5 36 21 49 4 37 20 52 14 35 27 61 2 32 28 53 7 31 17 58 3 38 26 60 11 43 16 51 8 45 25 56 12 34 19 47 13 41 24 54 10 44 22 59 1 40 23 57 0 46 18 48 6 42 29 55 15 33 30 50 9 39}</a:t>
                </a:r>
                <a:r>
                  <a:rPr lang="zh-CN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28600" algn="just" defTabSz="914400"/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Iseq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[2] = {8 36 16 52 14 35 19 51 9 45 24 58 15 33 23 59 11 38 30 48 12 34 29 57 6 42 20 47 4 39 21 56 13 43 25 50 1 44 18 55 10 41 27 53 0 32 22 54 7 31 17 49 5 37 26 60 2 46 28 61 3 40}</a:t>
                </a:r>
                <a:r>
                  <a:rPr lang="zh-CN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Set the interleave buffer </a:t>
                </a:r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sz="1000" baseline="-25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tmp</a:t>
                </a:r>
                <a:r>
                  <a:rPr lang="en-US" altLang="zh-CN" sz="1000" baseline="-25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= {NULL,NULL,….NULL} length to</a:t>
                </a:r>
                <a14:m>
                  <m:oMath xmlns:m="http://schemas.openxmlformats.org/officeDocument/2006/math">
                    <m:r>
                      <a:rPr lang="en-US" altLang="zh-CN" sz="1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Col</m:t>
                    </m:r>
                    <m:r>
                      <a:rPr lang="en-US" altLang="zh-CN" sz="10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zh-CN" sz="1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Row</a:t>
                </a:r>
                <a:r>
                  <a:rPr lang="en-US" altLang="zh-CN" sz="1000" baseline="-25000" dirty="0" err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max</a:t>
                </a:r>
                <a:endParaRPr lang="zh-CN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indent="228600" algn="just" defTabSz="914400"/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Input an E-length to-be-interleaved sequence </a:t>
                </a:r>
                <a:r>
                  <a:rPr lang="en-US" altLang="zh-CN" sz="1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e,</a:t>
                </a:r>
                <a:r>
                  <a:rPr lang="zh-CN" altLang="en-US" sz="1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Output an E-length interleaved sequence </a:t>
                </a:r>
                <a:r>
                  <a:rPr lang="en-US" altLang="zh-CN" sz="10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f.</a:t>
                </a:r>
                <a:endParaRPr lang="zh-CN" altLang="zh-CN" sz="1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9E629C69-5326-483F-A5F4-AF228A152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141" y="923987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r="-2000" b="-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2" descr="C:\Users\t00823729\AppData\Roaming\eSpace_Desktop\UserData\t00823729\imagefiles\6498EEB8-FC2C-4B2D-8345-42847177F02F.png">
            <a:extLst>
              <a:ext uri="{FF2B5EF4-FFF2-40B4-BE49-F238E27FC236}">
                <a16:creationId xmlns:a16="http://schemas.microsoft.com/office/drawing/2014/main" id="{F7E3B189-A48E-4CA5-81A3-A0FAF8B3F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401" y="2917211"/>
            <a:ext cx="2834725" cy="321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EC99F18C-BCF5-412E-8219-F64B567EFE6C}"/>
              </a:ext>
            </a:extLst>
          </p:cNvPr>
          <p:cNvSpPr/>
          <p:nvPr/>
        </p:nvSpPr>
        <p:spPr>
          <a:xfrm>
            <a:off x="3817457" y="2152000"/>
            <a:ext cx="1707065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en-US" sz="9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Total x+1 lines written</a:t>
            </a:r>
            <a:endParaRPr lang="en-US" altLang="zh-CN" sz="1100" kern="0" dirty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red arrow indicates the output sequence. The output is parallel based on the 31-bit bank size.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4F51200D-0B44-4C69-8BB0-308120C1CBD3}"/>
              </a:ext>
            </a:extLst>
          </p:cNvPr>
          <p:cNvSpPr/>
          <p:nvPr/>
        </p:nvSpPr>
        <p:spPr>
          <a:xfrm>
            <a:off x="4398457" y="3072775"/>
            <a:ext cx="14590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en-US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Based on the row ID, the data is written to the row. The 62 bits obtained by interleaving are written each time.</a:t>
            </a:r>
          </a:p>
          <a:p>
            <a:pPr defTabSz="914400"/>
            <a:r>
              <a:rPr lang="en-US" altLang="zh-CN" sz="80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Enter two banks in a row in parallel.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5C14656-277F-4BE3-80DE-BE308F9E3679}"/>
              </a:ext>
            </a:extLst>
          </p:cNvPr>
          <p:cNvSpPr/>
          <p:nvPr/>
        </p:nvSpPr>
        <p:spPr>
          <a:xfrm>
            <a:off x="53162" y="5966883"/>
            <a:ext cx="1337486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en-US" altLang="en-US" sz="880" kern="0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 data, which is combined into 62-bit parallel data.</a:t>
            </a:r>
            <a:endParaRPr lang="zh-CN" altLang="en-US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29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19EDDF-404E-439C-AB73-C70598EBEBF2}"/>
              </a:ext>
            </a:extLst>
          </p:cNvPr>
          <p:cNvSpPr txBox="1"/>
          <p:nvPr/>
        </p:nvSpPr>
        <p:spPr>
          <a:xfrm>
            <a:off x="1258128" y="1009229"/>
            <a:ext cx="668832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I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en-US" sz="2000" dirty="0">
                <a:latin typeface="Arial" panose="020B0604020202020204" pitchFamily="34" charset="0"/>
              </a:rPr>
              <a:t>Link measurement information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1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RSRP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2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RSRI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3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RSRQ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4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SINR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II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en-US" sz="2000" dirty="0">
                <a:latin typeface="Arial" panose="020B0604020202020204" pitchFamily="34" charset="0"/>
              </a:rPr>
              <a:t> Interference measurement information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1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RSSI</a:t>
            </a: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III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en-US" sz="2000" dirty="0">
                <a:latin typeface="Arial" panose="020B0604020202020204" pitchFamily="34" charset="0"/>
              </a:rPr>
              <a:t> Location measurement information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1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AOA</a:t>
            </a:r>
          </a:p>
          <a:p>
            <a:pPr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2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DOA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IV</a:t>
            </a:r>
            <a:r>
              <a:rPr lang="zh-CN" altLang="en-US" sz="2000" dirty="0">
                <a:latin typeface="Arial" panose="020B0604020202020204" pitchFamily="34" charset="0"/>
              </a:rPr>
              <a:t>：</a:t>
            </a:r>
            <a:r>
              <a:rPr lang="en-US" altLang="en-US" sz="2000" dirty="0">
                <a:latin typeface="Arial" panose="020B0604020202020204" pitchFamily="34" charset="0"/>
              </a:rPr>
              <a:t> Time service measurement information</a:t>
            </a:r>
            <a:endParaRPr lang="en-US" altLang="zh-CN" sz="2000" dirty="0">
              <a:latin typeface="Arial" panose="020B0604020202020204" pitchFamily="34" charset="0"/>
            </a:endParaRP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1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 Frequency deviation information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r>
              <a:rPr lang="en-US" altLang="zh-CN" sz="2000" dirty="0">
                <a:latin typeface="Arial" panose="020B0604020202020204" pitchFamily="34" charset="0"/>
              </a:rPr>
              <a:t>        2</a:t>
            </a:r>
            <a:r>
              <a:rPr lang="zh-CN" altLang="en-US" sz="2000" dirty="0">
                <a:latin typeface="Arial" panose="020B0604020202020204" pitchFamily="34" charset="0"/>
              </a:rPr>
              <a:t>、</a:t>
            </a:r>
            <a:r>
              <a:rPr lang="en-US" altLang="zh-CN" sz="2000" dirty="0">
                <a:latin typeface="Arial" panose="020B0604020202020204" pitchFamily="34" charset="0"/>
              </a:rPr>
              <a:t> Time deviation information</a:t>
            </a:r>
          </a:p>
          <a:p>
            <a:pPr lvl="0" indent="26670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2667000" algn="ctr"/>
                <a:tab pos="5903913" algn="r"/>
              </a:tabLst>
            </a:pP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B9F470BB-0BAF-423A-9BE8-0DE58712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SLB 1.0 bis: Measurement definition, configuration, and process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522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32837" y="1531088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sz="1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04D9317-4EC0-486B-9857-E4A0260D6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519708" cy="49460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SLB 1.0 bis: Link budget update, all sets, and non-standard</a:t>
            </a:r>
            <a:endParaRPr lang="zh-CN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1299D5-104C-401B-95FF-3C8999C3C459}"/>
              </a:ext>
            </a:extLst>
          </p:cNvPr>
          <p:cNvGraphicFramePr>
            <a:graphicFrameLocks noGrp="1"/>
          </p:cNvGraphicFramePr>
          <p:nvPr/>
        </p:nvGraphicFramePr>
        <p:xfrm>
          <a:off x="761970" y="1076805"/>
          <a:ext cx="10289423" cy="5267709"/>
        </p:xfrm>
        <a:graphic>
          <a:graphicData uri="http://schemas.openxmlformats.org/drawingml/2006/table">
            <a:tbl>
              <a:tblPr/>
              <a:tblGrid>
                <a:gridCol w="2612759">
                  <a:extLst>
                    <a:ext uri="{9D8B030D-6E8A-4147-A177-3AD203B41FA5}">
                      <a16:colId xmlns:a16="http://schemas.microsoft.com/office/drawing/2014/main" val="2358392575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1120660902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3777722909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2808536845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511373723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811206128"/>
                    </a:ext>
                  </a:extLst>
                </a:gridCol>
                <a:gridCol w="1279444">
                  <a:extLst>
                    <a:ext uri="{9D8B030D-6E8A-4147-A177-3AD203B41FA5}">
                      <a16:colId xmlns:a16="http://schemas.microsoft.com/office/drawing/2014/main" val="1851848296"/>
                    </a:ext>
                  </a:extLst>
                </a:gridCol>
              </a:tblGrid>
              <a:tr h="24500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SLB 1.0bis link budget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：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AWGN channel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058038"/>
                  </a:ext>
                </a:extLst>
              </a:tr>
              <a:tr h="6502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Physical channel name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Data channel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MCS0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(BLER=0.1%)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Synchronize</a:t>
                      </a:r>
                      <a:b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</a:b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(Capture probability</a:t>
                      </a: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99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DCI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(BLER=0.1%)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BCH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(BLER=1%)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ACK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(BLER=0.1%)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[AR]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Access success rate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90%)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830571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 rate(kbps)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292929"/>
                  </a:ext>
                </a:extLst>
              </a:tr>
              <a:tr h="18846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Transmitter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57478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 Tx power  (dBm)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342919"/>
                  </a:ext>
                </a:extLst>
              </a:tr>
              <a:tr h="188466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Receiver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353399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 Thermal noise density (dBm/Hz)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-174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807950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(3) Receiver noise figure (dB)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821979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(4) Interference margin (dB)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496842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(5) Occupied channel bandwidth (MHz)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19.2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52907"/>
                  </a:ext>
                </a:extLst>
              </a:tr>
              <a:tr h="376934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(6) Effective noise power</a:t>
                      </a:r>
                      <a:b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(2) + (3) + (4) + 10 log((5))  (dBm)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-97.97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800443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(7) Required SINR (dB)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-3.19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-6.00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-4.00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-3.85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-5.72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779000"/>
                  </a:ext>
                </a:extLst>
              </a:tr>
              <a:tr h="3769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(8) Receiver sensitivity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(6) + (7) (dBm)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-101.16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-103.97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-101.97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-101.82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-103.68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767240"/>
                  </a:ext>
                </a:extLst>
              </a:tr>
              <a:tr h="3769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(9) MCL </a:t>
                      </a:r>
                      <a:b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(1) - (8) (dB)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115.16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115.97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115.82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117.68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68505"/>
                  </a:ext>
                </a:extLst>
              </a:tr>
              <a:tr h="1884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(10) 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Receive sensitivity distance of each channel 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MCS0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-2.81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-0.81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-0.66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-2.53 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 u="none" strike="noStrike">
                          <a:solidFill>
                            <a:srgbClr val="0061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　</a:t>
                      </a: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564899"/>
                  </a:ext>
                </a:extLst>
              </a:tr>
              <a:tr h="1045099">
                <a:tc gridSpan="7"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Note: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(1)BCH：QPSK；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(2)DCI：QPSK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Aggregation Level 8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89</a:t>
                      </a:r>
                      <a:r>
                        <a:rPr lang="zh-CN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bits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(3)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ACK：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QPSK </a:t>
                      </a:r>
                      <a:r>
                        <a:rPr lang="en-US" altLang="zh-CN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pseudorandom sequence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COMB1、DMRS demodulation for ACK</a:t>
                      </a:r>
                      <a:b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(4)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AR: power boosting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2" marR="9152" marT="91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87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5125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" y="3468"/>
            <a:ext cx="12185117" cy="68545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693568" y="2338742"/>
            <a:ext cx="8949204" cy="717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kumimoji="1" lang="en-US" altLang="zh-CN" sz="4064" b="1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Thank you</a:t>
            </a:r>
            <a:r>
              <a:rPr kumimoji="1" lang="zh-CN" altLang="en-US" sz="4064" b="1" dirty="0">
                <a:solidFill>
                  <a:prstClr val="white"/>
                </a:solidFill>
                <a:latin typeface="微软雅黑" charset="0"/>
                <a:ea typeface="微软雅黑" charset="0"/>
              </a:rPr>
              <a:t>！</a:t>
            </a:r>
            <a:endParaRPr kumimoji="1" lang="en-US" altLang="zh-CN" sz="4064" b="1" dirty="0">
              <a:solidFill>
                <a:prstClr val="white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35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6757" y="1918988"/>
            <a:ext cx="10303248" cy="4939012"/>
            <a:chOff x="940765" y="1918988"/>
            <a:chExt cx="10303248" cy="4939012"/>
          </a:xfrm>
        </p:grpSpPr>
        <p:grpSp>
          <p:nvGrpSpPr>
            <p:cNvPr id="53" name="组合 52"/>
            <p:cNvGrpSpPr/>
            <p:nvPr/>
          </p:nvGrpSpPr>
          <p:grpSpPr>
            <a:xfrm>
              <a:off x="940765" y="3942417"/>
              <a:ext cx="10303248" cy="2915583"/>
              <a:chOff x="970288" y="807905"/>
              <a:chExt cx="10303248" cy="2915583"/>
            </a:xfrm>
            <a:solidFill>
              <a:schemeClr val="bg1"/>
            </a:solidFill>
          </p:grpSpPr>
          <p:sp>
            <p:nvSpPr>
              <p:cNvPr id="28" name="文本框 27"/>
              <p:cNvSpPr txBox="1"/>
              <p:nvPr/>
            </p:nvSpPr>
            <p:spPr>
              <a:xfrm>
                <a:off x="971105" y="1164600"/>
                <a:ext cx="10302431" cy="109453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SLB 1.0 </a:t>
                </a: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wireless frame design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：</a:t>
                </a:r>
                <a:endParaRPr kumimoji="1" lang="en-US" altLang="zh-CN" sz="1100" kern="0" dirty="0">
                  <a:solidFill>
                    <a:srgbClr val="1D1D1A"/>
                  </a:solidFill>
                </a:endParaRP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wireless frame length 640Ts=1/(48KHz)=20.833μs, R/S transition GAP 47Ts=1.5299μs, </a:t>
                </a:r>
                <a:r>
                  <a:rPr lang="en-GB" altLang="zh-CN" sz="1100" dirty="0"/>
                  <a:t>CP-OFDM symbols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per frame: 7</a:t>
                </a: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Cyclic prefix length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14Ts=0.4557μs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OFDM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symbol length 64Ts=1.7204μs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CP-OFDM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symbol length 78Ts=2.5391μs</a:t>
                </a: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Support G-Link before T-Link and T-Link before G-Link.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12 frame type. 1</a:t>
                </a:r>
                <a:r>
                  <a:rPr kumimoji="1" lang="en-US" altLang="zh-CN" sz="1100" kern="0" baseline="30000" dirty="0">
                    <a:solidFill>
                      <a:srgbClr val="1D1D1A"/>
                    </a:solidFill>
                  </a:rPr>
                  <a:t>st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 and 2</a:t>
                </a:r>
                <a:r>
                  <a:rPr kumimoji="1" lang="en-US" altLang="zh-CN" sz="1100" kern="0" baseline="30000" dirty="0">
                    <a:solidFill>
                      <a:srgbClr val="1D1D1A"/>
                    </a:solidFill>
                  </a:rPr>
                  <a:t>nd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 GAP is between  G/T symbols </a:t>
                </a: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The symbols of the first link in the wireless frame is used as the </a:t>
                </a: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system overhead symbols</a:t>
                </a:r>
                <a:endParaRPr kumimoji="1" lang="en-US" altLang="zh-CN" sz="3200" kern="0" dirty="0">
                  <a:solidFill>
                    <a:srgbClr val="1D1D1A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393191" y="2615832"/>
                <a:ext cx="92204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dirty="0">
                    <a:solidFill>
                      <a:srgbClr val="00B050"/>
                    </a:solidFill>
                  </a:rPr>
                  <a:t>G-link</a:t>
                </a:r>
                <a:endParaRPr kumimoji="1" lang="zh-CN" altLang="en-US" sz="2000" kern="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8563250" y="2615832"/>
                <a:ext cx="87876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dirty="0">
                    <a:solidFill>
                      <a:srgbClr val="7030A0"/>
                    </a:solidFill>
                  </a:rPr>
                  <a:t>T-link</a:t>
                </a:r>
                <a:endParaRPr kumimoji="1" lang="zh-CN" altLang="en-US" sz="2000" kern="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415238" y="3323378"/>
                <a:ext cx="87876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dirty="0">
                    <a:solidFill>
                      <a:srgbClr val="7030A0"/>
                    </a:solidFill>
                  </a:rPr>
                  <a:t>T-link</a:t>
                </a:r>
                <a:endParaRPr kumimoji="1" lang="zh-CN" altLang="en-US" sz="2000" kern="0" dirty="0">
                  <a:solidFill>
                    <a:srgbClr val="7030A0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541610" y="3323378"/>
                <a:ext cx="922047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kern="0" dirty="0">
                    <a:solidFill>
                      <a:srgbClr val="00B050"/>
                    </a:solidFill>
                  </a:rPr>
                  <a:t>G-link</a:t>
                </a:r>
                <a:endParaRPr kumimoji="1" lang="zh-CN" altLang="en-US" sz="2000" kern="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7" name="直接箭头连接符 16"/>
              <p:cNvCxnSpPr/>
              <p:nvPr/>
            </p:nvCxnSpPr>
            <p:spPr>
              <a:xfrm>
                <a:off x="971105" y="1177237"/>
                <a:ext cx="10295209" cy="0"/>
              </a:xfrm>
              <a:prstGeom prst="straightConnector1">
                <a:avLst/>
              </a:prstGeom>
              <a:grpFill/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本框 17"/>
              <p:cNvSpPr txBox="1"/>
              <p:nvPr/>
            </p:nvSpPr>
            <p:spPr>
              <a:xfrm>
                <a:off x="971106" y="807905"/>
                <a:ext cx="102952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kumimoji="1" lang="en-US" altLang="zh-CN" kern="0" dirty="0">
                    <a:solidFill>
                      <a:srgbClr val="1D1D1A"/>
                    </a:solidFill>
                  </a:rPr>
                  <a:t>20.833μs</a:t>
                </a:r>
                <a:r>
                  <a:rPr kumimoji="1" lang="zh-CN" altLang="en-US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kern="0" dirty="0">
                    <a:solidFill>
                      <a:srgbClr val="1D1D1A"/>
                    </a:solidFill>
                  </a:rPr>
                  <a:t>wireless frame</a:t>
                </a:r>
                <a:r>
                  <a:rPr kumimoji="1" lang="zh-CN" altLang="en-US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kern="0" dirty="0">
                    <a:solidFill>
                      <a:srgbClr val="1D1D1A"/>
                    </a:solidFill>
                  </a:rPr>
                  <a:t>480kHz</a:t>
                </a:r>
                <a:r>
                  <a:rPr kumimoji="1" lang="zh-CN" altLang="en-US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GB" altLang="zh-CN" kern="0" dirty="0">
                    <a:solidFill>
                      <a:srgbClr val="1D1D1A"/>
                    </a:solidFill>
                  </a:rPr>
                  <a:t>subcarrier space</a:t>
                </a:r>
                <a:endParaRPr lang="zh-CN" altLang="en-US" dirty="0">
                  <a:solidFill>
                    <a:srgbClr val="1B1B18"/>
                  </a:solidFill>
                </a:endParaRPr>
              </a:p>
            </p:txBody>
          </p:sp>
          <p:grpSp>
            <p:nvGrpSpPr>
              <p:cNvPr id="5" name="组合 4"/>
              <p:cNvGrpSpPr/>
              <p:nvPr/>
            </p:nvGrpSpPr>
            <p:grpSpPr>
              <a:xfrm>
                <a:off x="972737" y="2260704"/>
                <a:ext cx="10293577" cy="219994"/>
                <a:chOff x="957202" y="4366995"/>
                <a:chExt cx="10293577" cy="219994"/>
              </a:xfrm>
              <a:grpFill/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957202" y="4367000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21" name="文本框 20"/>
                <p:cNvSpPr txBox="1"/>
                <p:nvPr/>
              </p:nvSpPr>
              <p:spPr>
                <a:xfrm>
                  <a:off x="1199213" y="4366999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2196059" y="4366999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>
                  <a:off x="2438070" y="4366998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>
                  <a:off x="3434916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3676927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4673773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4915784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6723419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39" name="文本框 38"/>
                <p:cNvSpPr txBox="1"/>
                <p:nvPr/>
              </p:nvSpPr>
              <p:spPr>
                <a:xfrm>
                  <a:off x="6965430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7962276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8204287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2" name="文本框 41"/>
                <p:cNvSpPr txBox="1"/>
                <p:nvPr/>
              </p:nvSpPr>
              <p:spPr>
                <a:xfrm>
                  <a:off x="9201133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9443144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5912630" y="4366995"/>
                  <a:ext cx="810789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1</a:t>
                  </a:r>
                  <a:r>
                    <a:rPr kumimoji="1" lang="en-US" altLang="zh-CN" sz="800" kern="0" baseline="30000" dirty="0">
                      <a:solidFill>
                        <a:srgbClr val="1D1D1A"/>
                      </a:solidFill>
                    </a:rPr>
                    <a:t>st</a:t>
                  </a:r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 GAP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45" name="文本框 44"/>
                <p:cNvSpPr txBox="1"/>
                <p:nvPr/>
              </p:nvSpPr>
              <p:spPr>
                <a:xfrm>
                  <a:off x="10439990" y="4366996"/>
                  <a:ext cx="810789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2</a:t>
                  </a:r>
                  <a:r>
                    <a:rPr kumimoji="1" lang="en-US" altLang="zh-CN" sz="800" kern="0" baseline="30000" dirty="0">
                      <a:solidFill>
                        <a:srgbClr val="1D1D1A"/>
                      </a:solidFill>
                    </a:rPr>
                    <a:t>nd</a:t>
                  </a:r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 GAP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</p:grpSp>
          <p:cxnSp>
            <p:nvCxnSpPr>
              <p:cNvPr id="12" name="直接连接符 11"/>
              <p:cNvCxnSpPr/>
              <p:nvPr/>
            </p:nvCxnSpPr>
            <p:spPr bwMode="auto">
              <a:xfrm flipV="1">
                <a:off x="971105" y="807905"/>
                <a:ext cx="0" cy="2592000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 bwMode="auto">
              <a:xfrm flipV="1">
                <a:off x="11266314" y="807906"/>
                <a:ext cx="0" cy="2591999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9" name="组合 58"/>
              <p:cNvGrpSpPr/>
              <p:nvPr/>
            </p:nvGrpSpPr>
            <p:grpSpPr>
              <a:xfrm>
                <a:off x="972737" y="2960900"/>
                <a:ext cx="10293577" cy="219994"/>
                <a:chOff x="957202" y="4366995"/>
                <a:chExt cx="10293577" cy="219994"/>
              </a:xfrm>
              <a:grpFill/>
            </p:grpSpPr>
            <p:sp>
              <p:nvSpPr>
                <p:cNvPr id="60" name="文本框 59"/>
                <p:cNvSpPr txBox="1"/>
                <p:nvPr/>
              </p:nvSpPr>
              <p:spPr>
                <a:xfrm>
                  <a:off x="957202" y="4367000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1" name="文本框 60"/>
                <p:cNvSpPr txBox="1"/>
                <p:nvPr/>
              </p:nvSpPr>
              <p:spPr>
                <a:xfrm>
                  <a:off x="1199213" y="4366999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2196059" y="4366999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3" name="文本框 62"/>
                <p:cNvSpPr txBox="1"/>
                <p:nvPr/>
              </p:nvSpPr>
              <p:spPr>
                <a:xfrm>
                  <a:off x="2438070" y="4366998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3434916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3676927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6" name="文本框 65"/>
                <p:cNvSpPr txBox="1"/>
                <p:nvPr/>
              </p:nvSpPr>
              <p:spPr>
                <a:xfrm>
                  <a:off x="4673773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7" name="文本框 66"/>
                <p:cNvSpPr txBox="1"/>
                <p:nvPr/>
              </p:nvSpPr>
              <p:spPr>
                <a:xfrm>
                  <a:off x="4915784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G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6723419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69" name="文本框 68"/>
                <p:cNvSpPr txBox="1"/>
                <p:nvPr/>
              </p:nvSpPr>
              <p:spPr>
                <a:xfrm>
                  <a:off x="6965430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0" name="文本框 69"/>
                <p:cNvSpPr txBox="1"/>
                <p:nvPr/>
              </p:nvSpPr>
              <p:spPr>
                <a:xfrm>
                  <a:off x="7962276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8204287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2" name="文本框 71"/>
                <p:cNvSpPr txBox="1"/>
                <p:nvPr/>
              </p:nvSpPr>
              <p:spPr>
                <a:xfrm>
                  <a:off x="9201133" y="4366998"/>
                  <a:ext cx="242011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US" altLang="zh-CN" sz="800" dirty="0">
                      <a:solidFill>
                        <a:srgbClr val="1B1B18"/>
                      </a:solidFill>
                    </a:rPr>
                    <a:t>14Ts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3" name="文本框 72"/>
                <p:cNvSpPr txBox="1"/>
                <p:nvPr/>
              </p:nvSpPr>
              <p:spPr>
                <a:xfrm>
                  <a:off x="9443144" y="4366997"/>
                  <a:ext cx="996846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#0</a:t>
                  </a:r>
                  <a:r>
                    <a:rPr lang="zh-CN" altLang="en-US" sz="8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US" altLang="zh-CN" sz="800" dirty="0">
                      <a:solidFill>
                        <a:srgbClr val="1B1B18"/>
                      </a:solidFill>
                    </a:rPr>
                    <a:t>T</a:t>
                  </a:r>
                  <a:r>
                    <a:rPr lang="en-GB" altLang="zh-CN" sz="800" dirty="0">
                      <a:solidFill>
                        <a:srgbClr val="1B1B18"/>
                      </a:solidFill>
                    </a:rPr>
                    <a:t> Symbol 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5912630" y="4366995"/>
                  <a:ext cx="810789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1</a:t>
                  </a:r>
                  <a:r>
                    <a:rPr kumimoji="1" lang="en-US" altLang="zh-CN" sz="800" kern="0" baseline="30000" dirty="0">
                      <a:solidFill>
                        <a:srgbClr val="1D1D1A"/>
                      </a:solidFill>
                    </a:rPr>
                    <a:t>st</a:t>
                  </a:r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 GAP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  <p:sp>
              <p:nvSpPr>
                <p:cNvPr id="75" name="文本框 74"/>
                <p:cNvSpPr txBox="1"/>
                <p:nvPr/>
              </p:nvSpPr>
              <p:spPr>
                <a:xfrm>
                  <a:off x="10439990" y="4366996"/>
                  <a:ext cx="810789" cy="219989"/>
                </a:xfrm>
                <a:prstGeom prst="rect">
                  <a:avLst/>
                </a:prstGeom>
                <a:grpFill/>
                <a:ln>
                  <a:solidFill>
                    <a:srgbClr val="1D1D1A"/>
                  </a:solidFill>
                </a:ln>
              </p:spPr>
              <p:txBody>
                <a:bodyPr wrap="none" lIns="0" tIns="0" rIns="0" bIns="0" rtlCol="0" anchor="ctr">
                  <a:normAutofit/>
                </a:bodyPr>
                <a:lstStyle/>
                <a:p>
                  <a:pPr algn="ctr" defTabSz="914400"/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2</a:t>
                  </a:r>
                  <a:r>
                    <a:rPr kumimoji="1" lang="en-US" altLang="zh-CN" sz="800" kern="0" baseline="30000" dirty="0">
                      <a:solidFill>
                        <a:srgbClr val="1D1D1A"/>
                      </a:solidFill>
                    </a:rPr>
                    <a:t>nd</a:t>
                  </a:r>
                  <a:r>
                    <a:rPr kumimoji="1" lang="en-US" altLang="zh-CN" sz="800" kern="0" dirty="0">
                      <a:solidFill>
                        <a:srgbClr val="1D1D1A"/>
                      </a:solidFill>
                    </a:rPr>
                    <a:t> GAP</a:t>
                  </a:r>
                  <a:endParaRPr lang="zh-CN" altLang="en-US" sz="800" dirty="0">
                    <a:solidFill>
                      <a:srgbClr val="1B1B18"/>
                    </a:solidFill>
                  </a:endParaRPr>
                </a:p>
              </p:txBody>
            </p:sp>
          </p:grpSp>
          <p:sp>
            <p:nvSpPr>
              <p:cNvPr id="51" name="左大括号 50"/>
              <p:cNvSpPr/>
              <p:nvPr/>
            </p:nvSpPr>
            <p:spPr bwMode="auto">
              <a:xfrm rot="16200000">
                <a:off x="3735108" y="-263714"/>
                <a:ext cx="239842" cy="5767849"/>
              </a:xfrm>
              <a:prstGeom prst="leftBrace">
                <a:avLst>
                  <a:gd name="adj1" fmla="val 130208"/>
                  <a:gd name="adj2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rgbClr val="1B1B18"/>
                  </a:solidFill>
                </a:endParaRPr>
              </a:p>
            </p:txBody>
          </p:sp>
          <p:sp>
            <p:nvSpPr>
              <p:cNvPr id="76" name="左大括号 75"/>
              <p:cNvSpPr/>
              <p:nvPr/>
            </p:nvSpPr>
            <p:spPr bwMode="auto">
              <a:xfrm rot="16200000">
                <a:off x="8882715" y="356530"/>
                <a:ext cx="239842" cy="4527361"/>
              </a:xfrm>
              <a:prstGeom prst="leftBrace">
                <a:avLst>
                  <a:gd name="adj1" fmla="val 130208"/>
                  <a:gd name="adj2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rgbClr val="1B1B18"/>
                  </a:solidFill>
                </a:endParaRPr>
              </a:p>
            </p:txBody>
          </p:sp>
          <p:sp>
            <p:nvSpPr>
              <p:cNvPr id="77" name="左大括号 76"/>
              <p:cNvSpPr/>
              <p:nvPr/>
            </p:nvSpPr>
            <p:spPr bwMode="auto">
              <a:xfrm rot="16200000">
                <a:off x="3734292" y="424906"/>
                <a:ext cx="239842" cy="5767849"/>
              </a:xfrm>
              <a:prstGeom prst="leftBrace">
                <a:avLst>
                  <a:gd name="adj1" fmla="val 130208"/>
                  <a:gd name="adj2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rgbClr val="1B1B18"/>
                  </a:solidFill>
                </a:endParaRPr>
              </a:p>
            </p:txBody>
          </p:sp>
          <p:sp>
            <p:nvSpPr>
              <p:cNvPr id="78" name="左大括号 77"/>
              <p:cNvSpPr/>
              <p:nvPr/>
            </p:nvSpPr>
            <p:spPr bwMode="auto">
              <a:xfrm rot="16200000">
                <a:off x="8882713" y="1045150"/>
                <a:ext cx="239842" cy="4527361"/>
              </a:xfrm>
              <a:prstGeom prst="leftBrace">
                <a:avLst>
                  <a:gd name="adj1" fmla="val 130208"/>
                  <a:gd name="adj2" fmla="val 50000"/>
                </a:avLst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914400"/>
                <a:endParaRPr lang="zh-CN" altLang="en-US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940766" y="1918988"/>
              <a:ext cx="10303247" cy="1574121"/>
              <a:chOff x="970289" y="3769236"/>
              <a:chExt cx="10303247" cy="1574121"/>
            </a:xfrm>
            <a:solidFill>
              <a:schemeClr val="bg1"/>
            </a:solidFill>
          </p:grpSpPr>
          <p:sp>
            <p:nvSpPr>
              <p:cNvPr id="79" name="文本框 78"/>
              <p:cNvSpPr txBox="1"/>
              <p:nvPr/>
            </p:nvSpPr>
            <p:spPr>
              <a:xfrm>
                <a:off x="971105" y="4125931"/>
                <a:ext cx="10302431" cy="1094537"/>
              </a:xfrm>
              <a:prstGeom prst="rect">
                <a:avLst/>
              </a:prstGeom>
              <a:grp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20000"/>
                  </a:lnSpc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SLB 1.0 bis </a:t>
                </a: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wireless frame design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：</a:t>
                </a:r>
                <a:endParaRPr kumimoji="1" lang="en-US" altLang="zh-CN" sz="1100" kern="0" dirty="0">
                  <a:solidFill>
                    <a:srgbClr val="1D1D1A"/>
                  </a:solidFill>
                </a:endParaRP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Cyclic prefix length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64Ts=2.083μs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OFDM symbol length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256Ts=8.332μs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CP-OFDM </a:t>
                </a:r>
                <a:r>
                  <a:rPr kumimoji="1" lang="en-GB" altLang="zh-CN" sz="1100" kern="0" dirty="0">
                    <a:solidFill>
                      <a:srgbClr val="1D1D1A"/>
                    </a:solidFill>
                  </a:rPr>
                  <a:t>symbol length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320Ts=10.417μs</a:t>
                </a: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CP-OFDM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symbol per frame: 12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frame length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 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3840Ts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*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12=3840Ts</a:t>
                </a:r>
                <a:r>
                  <a:rPr kumimoji="1" lang="zh-CN" altLang="en-US" sz="1100" kern="0" dirty="0">
                    <a:solidFill>
                      <a:srgbClr val="1D1D1A"/>
                    </a:solidFill>
                  </a:rPr>
                  <a:t>，</a:t>
                </a: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6 times of SLB 1.0 wireless frame length</a:t>
                </a:r>
              </a:p>
              <a:p>
                <a:pPr marL="179388" indent="-179388">
                  <a:lnSpc>
                    <a:spcPct val="12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1" lang="en-US" altLang="zh-CN" sz="1100" kern="0" dirty="0">
                    <a:solidFill>
                      <a:srgbClr val="1D1D1A"/>
                    </a:solidFill>
                  </a:rPr>
                  <a:t>Support G-Link before T-Link, T-Link before G-Link, and hybrid G/T Link. A S/R transition GAP between continuous G/T symbols</a:t>
                </a:r>
              </a:p>
            </p:txBody>
          </p:sp>
          <p:cxnSp>
            <p:nvCxnSpPr>
              <p:cNvPr id="84" name="直接箭头连接符 83"/>
              <p:cNvCxnSpPr/>
              <p:nvPr/>
            </p:nvCxnSpPr>
            <p:spPr>
              <a:xfrm>
                <a:off x="971105" y="4138568"/>
                <a:ext cx="10295209" cy="0"/>
              </a:xfrm>
              <a:prstGeom prst="straightConnector1">
                <a:avLst/>
              </a:prstGeom>
              <a:grpFill/>
              <a:ln w="19050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文本框 84"/>
              <p:cNvSpPr txBox="1"/>
              <p:nvPr/>
            </p:nvSpPr>
            <p:spPr>
              <a:xfrm>
                <a:off x="971106" y="3769236"/>
                <a:ext cx="10295208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kumimoji="1" lang="en-US" altLang="zh-CN" kern="0" dirty="0">
                    <a:solidFill>
                      <a:srgbClr val="1D1D1A"/>
                    </a:solidFill>
                  </a:rPr>
                  <a:t>An example of wireless frame time domain configuration, 120kHz subcarrier space, 12 symbols</a:t>
                </a:r>
                <a:endParaRPr lang="zh-CN" altLang="en-US" dirty="0">
                  <a:solidFill>
                    <a:srgbClr val="1B1B18"/>
                  </a:solidFill>
                </a:endParaRPr>
              </a:p>
            </p:txBody>
          </p:sp>
          <p:cxnSp>
            <p:nvCxnSpPr>
              <p:cNvPr id="103" name="直接连接符 102"/>
              <p:cNvCxnSpPr/>
              <p:nvPr/>
            </p:nvCxnSpPr>
            <p:spPr bwMode="auto">
              <a:xfrm flipV="1">
                <a:off x="971105" y="3769236"/>
                <a:ext cx="0" cy="1440000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11266314" y="3769237"/>
                <a:ext cx="0" cy="1440000"/>
              </a:xfrm>
              <a:prstGeom prst="line">
                <a:avLst/>
              </a:prstGeom>
              <a:grpFill/>
              <a:ln w="63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6" name="文本框 125"/>
              <p:cNvSpPr txBox="1"/>
              <p:nvPr/>
            </p:nvSpPr>
            <p:spPr>
              <a:xfrm>
                <a:off x="970289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234671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828997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2093379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2687705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2952087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3546413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3810795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4405121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669503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5263829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5528211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6122537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6386919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6981245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7245627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7839953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3" name="文本框 142"/>
              <p:cNvSpPr txBox="1"/>
              <p:nvPr/>
            </p:nvSpPr>
            <p:spPr>
              <a:xfrm>
                <a:off x="8104335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8698661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8963043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9557369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9821751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G/T/GAP1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0416077" y="5123368"/>
                <a:ext cx="263132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64Ts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149" name="文本框 148"/>
              <p:cNvSpPr txBox="1"/>
              <p:nvPr/>
            </p:nvSpPr>
            <p:spPr>
              <a:xfrm>
                <a:off x="10680460" y="5123368"/>
                <a:ext cx="593076" cy="219989"/>
              </a:xfrm>
              <a:prstGeom prst="rect">
                <a:avLst/>
              </a:prstGeom>
              <a:grpFill/>
              <a:ln>
                <a:solidFill>
                  <a:srgbClr val="1D1D1A"/>
                </a:solidFill>
              </a:ln>
            </p:spPr>
            <p:txBody>
              <a:bodyPr wrap="none" lIns="0" tIns="0" rIns="0" bIns="0" rtlCol="0" anchor="ctr">
                <a:normAutofit/>
              </a:bodyPr>
              <a:lstStyle/>
              <a:p>
                <a:pPr algn="ctr" defTabSz="914400"/>
                <a:r>
                  <a:rPr lang="en-US" altLang="zh-CN" sz="800" dirty="0">
                    <a:solidFill>
                      <a:srgbClr val="1B1B18"/>
                    </a:solidFill>
                  </a:rPr>
                  <a:t>G/T/GAP2</a:t>
                </a:r>
                <a:endParaRPr lang="zh-CN" altLang="en-US" sz="800" dirty="0">
                  <a:solidFill>
                    <a:srgbClr val="1B1B18"/>
                  </a:solidFill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2309068" y="1008516"/>
            <a:ext cx="1557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1200" dirty="0">
                <a:solidFill>
                  <a:srgbClr val="1B1B18"/>
                </a:solidFill>
              </a:rPr>
              <a:t>SLB 1.0 symbol design</a:t>
            </a:r>
            <a:endParaRPr lang="zh-CN" altLang="en-US" sz="1200" dirty="0">
              <a:solidFill>
                <a:srgbClr val="1B1B18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968620" y="991638"/>
            <a:ext cx="972349" cy="306000"/>
          </a:xfrm>
          <a:prstGeom prst="rect">
            <a:avLst/>
          </a:prstGeom>
          <a:solidFill>
            <a:schemeClr val="bg1"/>
          </a:solidFill>
          <a:ln>
            <a:solidFill>
              <a:srgbClr val="1D1D1A"/>
            </a:solidFill>
          </a:ln>
        </p:spPr>
        <p:txBody>
          <a:bodyPr wrap="none" lIns="0" tIns="0" rIns="0" bIns="0" rtlCol="0" anchor="ctr">
            <a:normAutofit/>
          </a:bodyPr>
          <a:lstStyle/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CP</a:t>
            </a:r>
          </a:p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14Ts = </a:t>
            </a:r>
            <a:r>
              <a:rPr kumimoji="1" lang="en-US" altLang="zh-CN" sz="1000" kern="0" dirty="0">
                <a:solidFill>
                  <a:srgbClr val="1D1D1A"/>
                </a:solidFill>
              </a:rPr>
              <a:t>0.4557μs</a:t>
            </a:r>
            <a:endParaRPr lang="zh-CN" altLang="en-US" sz="1000" dirty="0">
              <a:solidFill>
                <a:srgbClr val="1B1B18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4940969" y="991638"/>
            <a:ext cx="1800000" cy="306000"/>
          </a:xfrm>
          <a:prstGeom prst="rect">
            <a:avLst/>
          </a:prstGeom>
          <a:solidFill>
            <a:schemeClr val="bg1"/>
          </a:solidFill>
          <a:ln>
            <a:solidFill>
              <a:srgbClr val="1D1D1A"/>
            </a:solidFill>
          </a:ln>
        </p:spPr>
        <p:txBody>
          <a:bodyPr wrap="none" lIns="0" tIns="0" rIns="0" bIns="0" rtlCol="0" anchor="ctr">
            <a:normAutofit/>
          </a:bodyPr>
          <a:lstStyle/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OFDM</a:t>
            </a:r>
            <a:r>
              <a:rPr lang="zh-CN" altLang="en-US" sz="1000" dirty="0">
                <a:solidFill>
                  <a:srgbClr val="1B1B18"/>
                </a:solidFill>
              </a:rPr>
              <a:t> </a:t>
            </a:r>
            <a:r>
              <a:rPr lang="en-US" altLang="zh-CN" sz="1000" dirty="0">
                <a:solidFill>
                  <a:srgbClr val="1B1B18"/>
                </a:solidFill>
              </a:rPr>
              <a:t>Symbol</a:t>
            </a:r>
          </a:p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64Ts</a:t>
            </a:r>
            <a:r>
              <a:rPr lang="zh-CN" altLang="en-US" sz="1000" dirty="0">
                <a:solidFill>
                  <a:srgbClr val="1B1B18"/>
                </a:solidFill>
              </a:rPr>
              <a:t> </a:t>
            </a:r>
            <a:r>
              <a:rPr lang="en-US" altLang="zh-CN" sz="1000" dirty="0">
                <a:solidFill>
                  <a:srgbClr val="1B1B18"/>
                </a:solidFill>
              </a:rPr>
              <a:t>Symbol </a:t>
            </a:r>
            <a:r>
              <a:rPr kumimoji="1" lang="en-US" altLang="zh-CN" sz="1000" kern="0" dirty="0">
                <a:solidFill>
                  <a:srgbClr val="1D1D1A"/>
                </a:solidFill>
              </a:rPr>
              <a:t>=  1.7204μs</a:t>
            </a:r>
            <a:endParaRPr lang="zh-CN" altLang="en-US" sz="1000" dirty="0">
              <a:solidFill>
                <a:srgbClr val="1B1B18"/>
              </a:solidFill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340969" y="1416204"/>
            <a:ext cx="3600000" cy="306000"/>
          </a:xfrm>
          <a:prstGeom prst="rect">
            <a:avLst/>
          </a:prstGeom>
          <a:solidFill>
            <a:schemeClr val="bg1"/>
          </a:solidFill>
          <a:ln>
            <a:solidFill>
              <a:srgbClr val="1D1D1A"/>
            </a:solidFill>
          </a:ln>
        </p:spPr>
        <p:txBody>
          <a:bodyPr wrap="none" lIns="0" tIns="0" rIns="0" bIns="0" rtlCol="0" anchor="ctr">
            <a:normAutofit/>
          </a:bodyPr>
          <a:lstStyle/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CP</a:t>
            </a:r>
          </a:p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64Ts=2.0833</a:t>
            </a:r>
            <a:r>
              <a:rPr kumimoji="1" lang="en-US" altLang="zh-CN" sz="1000" kern="0" dirty="0">
                <a:solidFill>
                  <a:srgbClr val="1D1D1A"/>
                </a:solidFill>
              </a:rPr>
              <a:t>μs</a:t>
            </a:r>
            <a:endParaRPr lang="zh-CN" altLang="en-US" sz="1000" dirty="0">
              <a:solidFill>
                <a:srgbClr val="1B1B18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4940969" y="1416204"/>
            <a:ext cx="6622769" cy="306000"/>
          </a:xfrm>
          <a:prstGeom prst="rect">
            <a:avLst/>
          </a:prstGeom>
          <a:solidFill>
            <a:schemeClr val="bg1"/>
          </a:solidFill>
          <a:ln>
            <a:solidFill>
              <a:srgbClr val="1D1D1A"/>
            </a:solidFill>
          </a:ln>
        </p:spPr>
        <p:txBody>
          <a:bodyPr wrap="none" lIns="0" tIns="0" rIns="0" bIns="0" rtlCol="0" anchor="ctr">
            <a:normAutofit/>
          </a:bodyPr>
          <a:lstStyle/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OFDM</a:t>
            </a:r>
            <a:r>
              <a:rPr lang="zh-CN" altLang="en-US" sz="1000" dirty="0">
                <a:solidFill>
                  <a:srgbClr val="1B1B18"/>
                </a:solidFill>
              </a:rPr>
              <a:t> </a:t>
            </a:r>
            <a:r>
              <a:rPr lang="en-GB" altLang="zh-CN" sz="1000" dirty="0">
                <a:solidFill>
                  <a:srgbClr val="1B1B18"/>
                </a:solidFill>
              </a:rPr>
              <a:t>Symbol</a:t>
            </a:r>
            <a:endParaRPr lang="en-US" altLang="zh-CN" sz="1000" dirty="0">
              <a:solidFill>
                <a:srgbClr val="1B1B18"/>
              </a:solidFill>
            </a:endParaRPr>
          </a:p>
          <a:p>
            <a:pPr algn="ctr" defTabSz="914400"/>
            <a:r>
              <a:rPr lang="en-US" altLang="zh-CN" sz="1000" dirty="0">
                <a:solidFill>
                  <a:srgbClr val="1B1B18"/>
                </a:solidFill>
              </a:rPr>
              <a:t>256Ts</a:t>
            </a:r>
            <a:r>
              <a:rPr lang="zh-CN" altLang="en-US" sz="1000" dirty="0">
                <a:solidFill>
                  <a:srgbClr val="1B1B18"/>
                </a:solidFill>
              </a:rPr>
              <a:t> </a:t>
            </a:r>
            <a:r>
              <a:rPr lang="en-US" altLang="zh-CN" sz="1000" dirty="0">
                <a:solidFill>
                  <a:srgbClr val="1B1B18"/>
                </a:solidFill>
              </a:rPr>
              <a:t>Symbol </a:t>
            </a:r>
            <a:r>
              <a:rPr kumimoji="1" lang="en-US" altLang="zh-CN" sz="1000" kern="0" dirty="0">
                <a:solidFill>
                  <a:srgbClr val="1D1D1A"/>
                </a:solidFill>
              </a:rPr>
              <a:t>= 8.332μs</a:t>
            </a:r>
            <a:endParaRPr lang="zh-CN" altLang="en-US" sz="1000" dirty="0">
              <a:solidFill>
                <a:srgbClr val="1B1B18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32210" y="1343086"/>
            <a:ext cx="12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1200" dirty="0">
                <a:solidFill>
                  <a:srgbClr val="1B1B18"/>
                </a:solidFill>
              </a:rPr>
              <a:t>SLB Coverage Enhance Symbol</a:t>
            </a:r>
            <a:endParaRPr lang="zh-CN" altLang="en-US" sz="1200" dirty="0">
              <a:solidFill>
                <a:srgbClr val="1B1B18"/>
              </a:solidFill>
            </a:endParaRPr>
          </a:p>
        </p:txBody>
      </p:sp>
      <p:cxnSp>
        <p:nvCxnSpPr>
          <p:cNvPr id="6" name="直接连接符 5"/>
          <p:cNvCxnSpPr>
            <a:stCxn id="126" idx="1"/>
            <a:endCxn id="18" idx="1"/>
          </p:cNvCxnSpPr>
          <p:nvPr/>
        </p:nvCxnSpPr>
        <p:spPr bwMode="auto">
          <a:xfrm>
            <a:off x="946759" y="3383115"/>
            <a:ext cx="817" cy="74396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18" idx="3"/>
          </p:cNvCxnSpPr>
          <p:nvPr/>
        </p:nvCxnSpPr>
        <p:spPr bwMode="auto">
          <a:xfrm>
            <a:off x="2662925" y="3501125"/>
            <a:ext cx="8579859" cy="625959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标题 2">
            <a:extLst>
              <a:ext uri="{FF2B5EF4-FFF2-40B4-BE49-F238E27FC236}">
                <a16:creationId xmlns:a16="http://schemas.microsoft.com/office/drawing/2014/main" id="{3CA0F932-9245-4853-B59E-803CD2F9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SLB 1.0 bis</a:t>
            </a:r>
            <a:r>
              <a:rPr lang="zh-CN" altLang="en-US" sz="2400" dirty="0"/>
              <a:t>：</a:t>
            </a:r>
            <a:r>
              <a:rPr lang="en-US" altLang="zh-CN" sz="2400" dirty="0"/>
              <a:t>Numerology</a:t>
            </a:r>
            <a:r>
              <a:rPr lang="zh-CN" altLang="en-US" sz="2400" dirty="0"/>
              <a:t>，</a:t>
            </a:r>
            <a:r>
              <a:rPr lang="en-GB" altLang="zh-CN" sz="2400" dirty="0"/>
              <a:t>time / frequency domain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239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384800" y="4496517"/>
            <a:ext cx="5617802" cy="2321349"/>
          </a:xfrm>
          <a:prstGeom prst="rect">
            <a:avLst/>
          </a:prstGeom>
          <a:noFill/>
        </p:spPr>
        <p:txBody>
          <a:bodyPr wrap="square" bIns="46800" rtlCol="0">
            <a:normAutofit fontScale="62500" lnSpcReduction="20000"/>
          </a:bodyPr>
          <a:lstStyle/>
          <a:p>
            <a:pPr marL="266700" indent="-266700" defTabSz="91440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GB" altLang="zh-CN" sz="2000" dirty="0">
                <a:solidFill>
                  <a:srgbClr val="1B1B18"/>
                </a:solidFill>
                <a:latin typeface="微软雅黑"/>
                <a:ea typeface="微软雅黑"/>
              </a:rPr>
              <a:t>Wireless frames are aligned according to 0.5ms to ensure multi-node time domain/frequency domain synchronisation in dense deployment scenarios.</a:t>
            </a:r>
          </a:p>
          <a:p>
            <a:pPr marL="266700" indent="-266700" defTabSz="91440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GB" altLang="zh-CN" sz="2000" dirty="0">
                <a:solidFill>
                  <a:srgbClr val="1B1B18"/>
                </a:solidFill>
                <a:latin typeface="微软雅黑"/>
                <a:ea typeface="微软雅黑"/>
              </a:rPr>
              <a:t>Support flexible configuration of G and T-symbol in the wireless frame.</a:t>
            </a:r>
          </a:p>
          <a:p>
            <a:pPr marL="266700" indent="-266700" defTabSz="91440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GB" altLang="zh-CN" sz="2000" dirty="0">
                <a:solidFill>
                  <a:srgbClr val="1B1B18"/>
                </a:solidFill>
                <a:latin typeface="微软雅黑"/>
                <a:ea typeface="微软雅黑"/>
              </a:rPr>
              <a:t>Support unidirectional G-symbol. </a:t>
            </a:r>
          </a:p>
          <a:p>
            <a:pPr marL="266700" indent="-266700" defTabSz="91440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GB" altLang="zh-CN" sz="2000" dirty="0">
                <a:solidFill>
                  <a:srgbClr val="1B1B18"/>
                </a:solidFill>
                <a:latin typeface="微软雅黑"/>
                <a:ea typeface="微软雅黑"/>
              </a:rPr>
              <a:t>Support unidirectional T symbols.</a:t>
            </a:r>
          </a:p>
          <a:p>
            <a:pPr marL="266700" indent="-266700" defTabSz="914400">
              <a:lnSpc>
                <a:spcPct val="12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en-GB" altLang="zh-CN" sz="2000" dirty="0">
                <a:solidFill>
                  <a:srgbClr val="1B1B18"/>
                </a:solidFill>
                <a:latin typeface="微软雅黑"/>
                <a:ea typeface="微软雅黑"/>
              </a:rPr>
              <a:t>Support scaling of subcarrier interval, symbol length, radio frame length, etc., and support wider and narrower bandwidth.</a:t>
            </a:r>
            <a:endParaRPr lang="zh-CN" altLang="en-US" sz="2000" dirty="0">
              <a:solidFill>
                <a:srgbClr val="1B1B18"/>
              </a:solidFill>
              <a:latin typeface="微软雅黑"/>
              <a:ea typeface="微软雅黑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02582" y="3904966"/>
            <a:ext cx="113108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/>
            <a:r>
              <a:rPr lang="en-US" altLang="zh-CN" sz="1400" dirty="0">
                <a:solidFill>
                  <a:srgbClr val="1B1B18"/>
                </a:solidFill>
                <a:latin typeface="微软雅黑"/>
                <a:ea typeface="微软雅黑"/>
              </a:rPr>
              <a:t>Based on SLB 1.0 480kHz subcarrier spacing, proportionally reduced subcarrier spacing to 120kHz, extended symbol lengths and CP lengths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66076"/>
              </p:ext>
            </p:extLst>
          </p:nvPr>
        </p:nvGraphicFramePr>
        <p:xfrm>
          <a:off x="313051" y="4500016"/>
          <a:ext cx="6071748" cy="2007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5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1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91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½ Super frame Symbol Number</a:t>
                      </a:r>
                      <a:endParaRPr lang="zh-CN" altLang="en-US" sz="1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780"/>
                        </a:spcBef>
                        <a:spcAft>
                          <a:spcPts val="78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GB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Common Cyclic prefix </a:t>
                      </a:r>
                      <a:endParaRPr 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Common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CP-OFDM</a:t>
                      </a:r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Symbol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 1</a:t>
                      </a:r>
                      <a:endParaRPr 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780"/>
                        </a:spcBef>
                        <a:spcAft>
                          <a:spcPts val="78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 Cyclic prefix</a:t>
                      </a:r>
                      <a:endParaRPr 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780"/>
                        </a:spcBef>
                        <a:spcAft>
                          <a:spcPts val="78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Edge </a:t>
                      </a:r>
                      <a:r>
                        <a:rPr lang="en-US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CP-OFDM</a:t>
                      </a:r>
                      <a:r>
                        <a:rPr lang="en-US" altLang="zh-CN" sz="1000" b="1" kern="1200" dirty="0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Symbol</a:t>
                      </a:r>
                      <a:endParaRPr lang="zh-CN" sz="1000" b="1" kern="1200" dirty="0">
                        <a:solidFill>
                          <a:schemeClr val="lt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56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18Ts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0.586μs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274Ts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8.919μs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1.107μs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290Ts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9.440μs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1.270μs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295Ts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9.603μs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59Ts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1.921μs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315Ts</a:t>
                      </a:r>
                      <a:r>
                        <a:rPr lang="zh-CN"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10.254μs</a:t>
                      </a:r>
                      <a:endParaRPr lang="zh-CN" sz="12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48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2.083μs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10.417μs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64Ts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2.083μs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320Ts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10.417μs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93Ts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3.027μs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349Ts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11.361μs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97Ts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3.158μs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667635" algn="ctr"/>
                          <a:tab pos="5904230" algn="r"/>
                        </a:tabLst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353Ts</a:t>
                      </a:r>
                      <a:r>
                        <a:rPr 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11.491μs</a:t>
                      </a:r>
                      <a:endParaRPr 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" name="直接连接符 29"/>
          <p:cNvCxnSpPr/>
          <p:nvPr/>
        </p:nvCxnSpPr>
        <p:spPr>
          <a:xfrm flipV="1">
            <a:off x="11991710" y="1024788"/>
            <a:ext cx="0" cy="3337840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13051" y="1214293"/>
            <a:ext cx="5861657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6174339" y="1214293"/>
            <a:ext cx="5828262" cy="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834618" y="84496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0.5ms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8662880" y="84496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0.5ms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6571" y="1411668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6571" y="2065851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56571" y="2717818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56571" y="3375837"/>
            <a:ext cx="25648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/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</a:t>
            </a:r>
          </a:p>
        </p:txBody>
      </p:sp>
      <p:cxnSp>
        <p:nvCxnSpPr>
          <p:cNvPr id="50" name="直接连接符 49"/>
          <p:cNvCxnSpPr/>
          <p:nvPr/>
        </p:nvCxnSpPr>
        <p:spPr>
          <a:xfrm flipV="1">
            <a:off x="6163824" y="1024788"/>
            <a:ext cx="0" cy="2914391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24306" y="1024788"/>
            <a:ext cx="0" cy="2914391"/>
          </a:xfrm>
          <a:prstGeom prst="line">
            <a:avLst/>
          </a:prstGeom>
          <a:ln w="1905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80546"/>
              </p:ext>
            </p:extLst>
          </p:nvPr>
        </p:nvGraphicFramePr>
        <p:xfrm>
          <a:off x="335533" y="1380136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000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382961"/>
              </p:ext>
            </p:extLst>
          </p:nvPr>
        </p:nvGraphicFramePr>
        <p:xfrm>
          <a:off x="6163795" y="1380136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000B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843579"/>
              </p:ext>
            </p:extLst>
          </p:nvPr>
        </p:nvGraphicFramePr>
        <p:xfrm>
          <a:off x="335533" y="2034319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25670"/>
              </p:ext>
            </p:extLst>
          </p:nvPr>
        </p:nvGraphicFramePr>
        <p:xfrm>
          <a:off x="6163795" y="2034319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80448"/>
              </p:ext>
            </p:extLst>
          </p:nvPr>
        </p:nvGraphicFramePr>
        <p:xfrm>
          <a:off x="6163795" y="2688502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693871"/>
              </p:ext>
            </p:extLst>
          </p:nvPr>
        </p:nvGraphicFramePr>
        <p:xfrm>
          <a:off x="335533" y="2688502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C8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849164"/>
              </p:ext>
            </p:extLst>
          </p:nvPr>
        </p:nvGraphicFramePr>
        <p:xfrm>
          <a:off x="6163795" y="3342685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noProof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1B18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GAP1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1B18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98046"/>
              </p:ext>
            </p:extLst>
          </p:nvPr>
        </p:nvGraphicFramePr>
        <p:xfrm>
          <a:off x="335533" y="3342685"/>
          <a:ext cx="5828268" cy="370840"/>
        </p:xfrm>
        <a:graphic>
          <a:graphicData uri="http://schemas.openxmlformats.org/drawingml/2006/table">
            <a:tbl>
              <a:tblPr firstRow="1" bandRow="1"/>
              <a:tblGrid>
                <a:gridCol w="4856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56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…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90000" marR="9000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微软雅黑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R="0" anchor="ctr">
                    <a:lnL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B1B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E09CD2CE-67D8-4FE0-82EC-B1E9DA4E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SLB 1.0 enhancement: Numerology, time domain frame design, 120kHz sub-carrier space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169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8E1FD5A2-8D06-474C-8AA8-FC1F065796E5}"/>
              </a:ext>
            </a:extLst>
          </p:cNvPr>
          <p:cNvCxnSpPr>
            <a:cxnSpLocks/>
          </p:cNvCxnSpPr>
          <p:nvPr/>
        </p:nvCxnSpPr>
        <p:spPr bwMode="auto">
          <a:xfrm>
            <a:off x="1537451" y="844924"/>
            <a:ext cx="0" cy="589641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4" name="文本框 283">
            <a:extLst>
              <a:ext uri="{FF2B5EF4-FFF2-40B4-BE49-F238E27FC236}">
                <a16:creationId xmlns:a16="http://schemas.microsoft.com/office/drawing/2014/main" id="{DC4DDE10-CE3E-4941-952B-D6A10BB929E7}"/>
              </a:ext>
            </a:extLst>
          </p:cNvPr>
          <p:cNvSpPr txBox="1"/>
          <p:nvPr/>
        </p:nvSpPr>
        <p:spPr>
          <a:xfrm>
            <a:off x="1273518" y="4924369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C7954512-BBCB-43CE-AD5D-FB92DABA273C}"/>
              </a:ext>
            </a:extLst>
          </p:cNvPr>
          <p:cNvCxnSpPr>
            <a:cxnSpLocks/>
          </p:cNvCxnSpPr>
          <p:nvPr/>
        </p:nvCxnSpPr>
        <p:spPr bwMode="auto">
          <a:xfrm>
            <a:off x="10586370" y="844924"/>
            <a:ext cx="0" cy="5896410"/>
          </a:xfrm>
          <a:prstGeom prst="line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2" name="文本框 281">
            <a:extLst>
              <a:ext uri="{FF2B5EF4-FFF2-40B4-BE49-F238E27FC236}">
                <a16:creationId xmlns:a16="http://schemas.microsoft.com/office/drawing/2014/main" id="{89B7E0FC-04EF-4B76-BFBA-054B4B612D3A}"/>
              </a:ext>
            </a:extLst>
          </p:cNvPr>
          <p:cNvSpPr txBox="1"/>
          <p:nvPr/>
        </p:nvSpPr>
        <p:spPr>
          <a:xfrm>
            <a:off x="1273518" y="1997777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F748D47D-E015-4BDF-9606-BF9D1E8F34F5}"/>
              </a:ext>
            </a:extLst>
          </p:cNvPr>
          <p:cNvSpPr txBox="1"/>
          <p:nvPr/>
        </p:nvSpPr>
        <p:spPr>
          <a:xfrm>
            <a:off x="1273518" y="344745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AA5219C3-A053-48F0-8353-19562EBB57DE}"/>
              </a:ext>
            </a:extLst>
          </p:cNvPr>
          <p:cNvSpPr txBox="1"/>
          <p:nvPr/>
        </p:nvSpPr>
        <p:spPr>
          <a:xfrm>
            <a:off x="1268548" y="637944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6291B7F6-DB3C-468A-8042-58D0AB595E26}"/>
              </a:ext>
            </a:extLst>
          </p:cNvPr>
          <p:cNvSpPr txBox="1"/>
          <p:nvPr/>
        </p:nvSpPr>
        <p:spPr>
          <a:xfrm>
            <a:off x="10177527" y="6379448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344333F5-CB33-41DF-9474-FD6D82474FEB}"/>
              </a:ext>
            </a:extLst>
          </p:cNvPr>
          <p:cNvSpPr txBox="1"/>
          <p:nvPr/>
        </p:nvSpPr>
        <p:spPr>
          <a:xfrm>
            <a:off x="10177527" y="4929545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F1540624-114C-4D98-912E-87454A28264D}"/>
              </a:ext>
            </a:extLst>
          </p:cNvPr>
          <p:cNvSpPr txBox="1"/>
          <p:nvPr/>
        </p:nvSpPr>
        <p:spPr>
          <a:xfrm>
            <a:off x="7952366" y="494020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600KHz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15F2E46B-CD9E-4766-ADBC-E1E452E74D1A}"/>
              </a:ext>
            </a:extLst>
          </p:cNvPr>
          <p:cNvSpPr txBox="1"/>
          <p:nvPr/>
        </p:nvSpPr>
        <p:spPr>
          <a:xfrm>
            <a:off x="8347263" y="2041864"/>
            <a:ext cx="2152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+69.880MHz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7D4DCE88-2CA4-4401-9B44-39F187D3B12D}"/>
              </a:ext>
            </a:extLst>
          </p:cNvPr>
          <p:cNvSpPr txBox="1"/>
          <p:nvPr/>
        </p:nvSpPr>
        <p:spPr>
          <a:xfrm>
            <a:off x="3862933" y="2041864"/>
            <a:ext cx="215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+30.040MHz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23827" y="970924"/>
            <a:ext cx="8876167" cy="1008000"/>
            <a:chOff x="1625295" y="970924"/>
            <a:chExt cx="8876167" cy="1008000"/>
          </a:xfrm>
        </p:grpSpPr>
        <p:grpSp>
          <p:nvGrpSpPr>
            <p:cNvPr id="274" name="组合 273">
              <a:extLst>
                <a:ext uri="{FF2B5EF4-FFF2-40B4-BE49-F238E27FC236}">
                  <a16:creationId xmlns:a16="http://schemas.microsoft.com/office/drawing/2014/main" id="{E9BA49A3-1283-44BA-8508-DF8A7FC22F0E}"/>
                </a:ext>
              </a:extLst>
            </p:cNvPr>
            <p:cNvGrpSpPr/>
            <p:nvPr/>
          </p:nvGrpSpPr>
          <p:grpSpPr>
            <a:xfrm>
              <a:off x="1625295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8BC26886-F50F-4C8E-A14E-9521D2A5CEE8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5" name="文本框 244">
                <a:extLst>
                  <a:ext uri="{FF2B5EF4-FFF2-40B4-BE49-F238E27FC236}">
                    <a16:creationId xmlns:a16="http://schemas.microsoft.com/office/drawing/2014/main" id="{4271BBC4-2C56-46E4-8DF8-4DB26173D3C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6" name="文本框 245">
                <a:extLst>
                  <a:ext uri="{FF2B5EF4-FFF2-40B4-BE49-F238E27FC236}">
                    <a16:creationId xmlns:a16="http://schemas.microsoft.com/office/drawing/2014/main" id="{14DC7B31-5E4D-4EC1-AC1D-DF3F6372F83D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B084622C-0B2C-41E2-B5C5-3D89A1DE24EB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8" name="文本框 247">
                <a:extLst>
                  <a:ext uri="{FF2B5EF4-FFF2-40B4-BE49-F238E27FC236}">
                    <a16:creationId xmlns:a16="http://schemas.microsoft.com/office/drawing/2014/main" id="{393F144D-1A53-403A-8B18-5352211271A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7099299C-F86C-4202-AA8A-5BB827163E5E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0" name="文本框 249">
                <a:extLst>
                  <a:ext uri="{FF2B5EF4-FFF2-40B4-BE49-F238E27FC236}">
                    <a16:creationId xmlns:a16="http://schemas.microsoft.com/office/drawing/2014/main" id="{54B97AB2-0507-4031-BABF-BD18E2AC873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15A5EB9-ECD5-45A5-BCEE-EEDDE8E0FBE2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2" name="文本框 251">
                <a:extLst>
                  <a:ext uri="{FF2B5EF4-FFF2-40B4-BE49-F238E27FC236}">
                    <a16:creationId xmlns:a16="http://schemas.microsoft.com/office/drawing/2014/main" id="{850F232A-6D5B-4D57-8D39-ABE1ECE8525B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9E1F71FD-F0E6-446B-BA6F-C58CAC460542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305" name="组合 304">
              <a:extLst>
                <a:ext uri="{FF2B5EF4-FFF2-40B4-BE49-F238E27FC236}">
                  <a16:creationId xmlns:a16="http://schemas.microsoft.com/office/drawing/2014/main" id="{EE355691-0A32-4EE0-8A5A-CE2BDB482A2E}"/>
                </a:ext>
              </a:extLst>
            </p:cNvPr>
            <p:cNvGrpSpPr/>
            <p:nvPr/>
          </p:nvGrpSpPr>
          <p:grpSpPr>
            <a:xfrm>
              <a:off x="8342614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309" name="文本框 308">
                <a:extLst>
                  <a:ext uri="{FF2B5EF4-FFF2-40B4-BE49-F238E27FC236}">
                    <a16:creationId xmlns:a16="http://schemas.microsoft.com/office/drawing/2014/main" id="{9A03E7E8-4518-4DDD-8B4B-1F0710CA8749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0" name="文本框 309">
                <a:extLst>
                  <a:ext uri="{FF2B5EF4-FFF2-40B4-BE49-F238E27FC236}">
                    <a16:creationId xmlns:a16="http://schemas.microsoft.com/office/drawing/2014/main" id="{C3558DBA-AE75-4856-A859-1A56747D680B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645A0D43-1932-45BD-B723-20709A8825D2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30341C2C-5478-4883-9458-A5D482B0B39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3" name="文本框 312">
                <a:extLst>
                  <a:ext uri="{FF2B5EF4-FFF2-40B4-BE49-F238E27FC236}">
                    <a16:creationId xmlns:a16="http://schemas.microsoft.com/office/drawing/2014/main" id="{71B5C863-C59E-4543-A495-E18266759755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7C9C54C8-AAD5-4342-B3E3-7E825397A1B6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5" name="文本框 314">
                <a:extLst>
                  <a:ext uri="{FF2B5EF4-FFF2-40B4-BE49-F238E27FC236}">
                    <a16:creationId xmlns:a16="http://schemas.microsoft.com/office/drawing/2014/main" id="{5BE4441A-370C-423A-B5B4-3010EDBCB49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A0E39B07-2DA6-4355-9314-2FC2FB66CBAA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7" name="文本框 316">
                <a:extLst>
                  <a:ext uri="{FF2B5EF4-FFF2-40B4-BE49-F238E27FC236}">
                    <a16:creationId xmlns:a16="http://schemas.microsoft.com/office/drawing/2014/main" id="{848EBBD1-501A-4BFD-995C-EE147D9470A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18" name="文本框 317">
                <a:extLst>
                  <a:ext uri="{FF2B5EF4-FFF2-40B4-BE49-F238E27FC236}">
                    <a16:creationId xmlns:a16="http://schemas.microsoft.com/office/drawing/2014/main" id="{FB8C4160-7356-4222-BB71-DB50B58EC9F3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320" name="组合 319">
              <a:extLst>
                <a:ext uri="{FF2B5EF4-FFF2-40B4-BE49-F238E27FC236}">
                  <a16:creationId xmlns:a16="http://schemas.microsoft.com/office/drawing/2014/main" id="{CF43FEAB-A38C-4097-B1D5-73D887DBFBC4}"/>
                </a:ext>
              </a:extLst>
            </p:cNvPr>
            <p:cNvGrpSpPr/>
            <p:nvPr/>
          </p:nvGrpSpPr>
          <p:grpSpPr>
            <a:xfrm>
              <a:off x="3864401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F6FD861-8D0E-4706-A653-06AF40404E3E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25" name="文本框 324">
                <a:extLst>
                  <a:ext uri="{FF2B5EF4-FFF2-40B4-BE49-F238E27FC236}">
                    <a16:creationId xmlns:a16="http://schemas.microsoft.com/office/drawing/2014/main" id="{46922363-85F5-4B0D-98EC-18386400349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26" name="文本框 325">
                <a:extLst>
                  <a:ext uri="{FF2B5EF4-FFF2-40B4-BE49-F238E27FC236}">
                    <a16:creationId xmlns:a16="http://schemas.microsoft.com/office/drawing/2014/main" id="{BD9AD397-AC6F-4212-B45E-E8FF51EDAB5B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27" name="文本框 326">
                <a:extLst>
                  <a:ext uri="{FF2B5EF4-FFF2-40B4-BE49-F238E27FC236}">
                    <a16:creationId xmlns:a16="http://schemas.microsoft.com/office/drawing/2014/main" id="{E69BE890-02E4-482E-8655-13AC36AE0C7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28" name="文本框 327">
                <a:extLst>
                  <a:ext uri="{FF2B5EF4-FFF2-40B4-BE49-F238E27FC236}">
                    <a16:creationId xmlns:a16="http://schemas.microsoft.com/office/drawing/2014/main" id="{BA052518-2927-44D5-BBBF-888A16108B0F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29" name="文本框 328">
                <a:extLst>
                  <a:ext uri="{FF2B5EF4-FFF2-40B4-BE49-F238E27FC236}">
                    <a16:creationId xmlns:a16="http://schemas.microsoft.com/office/drawing/2014/main" id="{092A94B4-2468-4207-9462-9066B294C3C3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30" name="文本框 329">
                <a:extLst>
                  <a:ext uri="{FF2B5EF4-FFF2-40B4-BE49-F238E27FC236}">
                    <a16:creationId xmlns:a16="http://schemas.microsoft.com/office/drawing/2014/main" id="{6216B42F-AF12-4A66-8219-4075754541D6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2DD13CC9-13E9-4D66-A1BD-83BCEFDD6CBE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774FDF78-23EC-48DC-81E4-BA2100AC39C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E8997C6A-9DEE-4EA1-ABBB-C4A5B8E00924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C9704129-03DF-4C19-8F4B-0E289C1B1511}"/>
                </a:ext>
              </a:extLst>
            </p:cNvPr>
            <p:cNvGrpSpPr/>
            <p:nvPr/>
          </p:nvGrpSpPr>
          <p:grpSpPr>
            <a:xfrm>
              <a:off x="6103507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DF390D23-0EF5-4A35-BAA4-1642EB8C7DC5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F57750E5-2F21-4A56-904C-5D56F595D11D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1" name="文本框 340">
                <a:extLst>
                  <a:ext uri="{FF2B5EF4-FFF2-40B4-BE49-F238E27FC236}">
                    <a16:creationId xmlns:a16="http://schemas.microsoft.com/office/drawing/2014/main" id="{218CEF6E-401A-401A-B9AB-BAE52892E947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F593C8FB-06AA-4CC5-A785-7EB2A6D7A464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EBAF0BC-3007-4B63-AF33-64CDE2149F0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E776FB4C-A2C8-4C7B-B5B4-4A50E194B481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5" name="文本框 344">
                <a:extLst>
                  <a:ext uri="{FF2B5EF4-FFF2-40B4-BE49-F238E27FC236}">
                    <a16:creationId xmlns:a16="http://schemas.microsoft.com/office/drawing/2014/main" id="{3E52D13F-AA6C-4BBA-9BA1-224066090F42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A777E48-7A87-4C8E-A051-338A4248BFA3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7" name="文本框 346">
                <a:extLst>
                  <a:ext uri="{FF2B5EF4-FFF2-40B4-BE49-F238E27FC236}">
                    <a16:creationId xmlns:a16="http://schemas.microsoft.com/office/drawing/2014/main" id="{EF3BA270-0722-4A89-9BDE-3B310B95BE26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48" name="文本框 347">
                <a:extLst>
                  <a:ext uri="{FF2B5EF4-FFF2-40B4-BE49-F238E27FC236}">
                    <a16:creationId xmlns:a16="http://schemas.microsoft.com/office/drawing/2014/main" id="{8380413A-5E10-4FA9-BA35-E63449603598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</p:grpSp>
      <p:sp>
        <p:nvSpPr>
          <p:cNvPr id="338" name="文本框 337">
            <a:extLst>
              <a:ext uri="{FF2B5EF4-FFF2-40B4-BE49-F238E27FC236}">
                <a16:creationId xmlns:a16="http://schemas.microsoft.com/office/drawing/2014/main" id="{A6ACEE3B-50F0-4BFA-8107-1AF6CE4D7366}"/>
              </a:ext>
            </a:extLst>
          </p:cNvPr>
          <p:cNvSpPr txBox="1"/>
          <p:nvPr/>
        </p:nvSpPr>
        <p:spPr>
          <a:xfrm>
            <a:off x="6102039" y="2041864"/>
            <a:ext cx="2155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+49.960MHz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349" name="文本框 348">
            <a:extLst>
              <a:ext uri="{FF2B5EF4-FFF2-40B4-BE49-F238E27FC236}">
                <a16:creationId xmlns:a16="http://schemas.microsoft.com/office/drawing/2014/main" id="{F8B7FC2C-ABD5-40E6-B3D2-C2488A42D074}"/>
              </a:ext>
            </a:extLst>
          </p:cNvPr>
          <p:cNvSpPr txBox="1"/>
          <p:nvPr/>
        </p:nvSpPr>
        <p:spPr>
          <a:xfrm>
            <a:off x="10177527" y="1997777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54C730FC-475F-4005-893B-7AEE46C61EC0}"/>
              </a:ext>
            </a:extLst>
          </p:cNvPr>
          <p:cNvSpPr txBox="1"/>
          <p:nvPr/>
        </p:nvSpPr>
        <p:spPr>
          <a:xfrm>
            <a:off x="3445800" y="197768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600KHz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1" name="文本框 350">
            <a:extLst>
              <a:ext uri="{FF2B5EF4-FFF2-40B4-BE49-F238E27FC236}">
                <a16:creationId xmlns:a16="http://schemas.microsoft.com/office/drawing/2014/main" id="{A63837FC-9CBC-4ECB-818F-0805CEFC07CE}"/>
              </a:ext>
            </a:extLst>
          </p:cNvPr>
          <p:cNvSpPr txBox="1"/>
          <p:nvPr/>
        </p:nvSpPr>
        <p:spPr>
          <a:xfrm>
            <a:off x="5704748" y="1972412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600KHz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6FD8A62C-A9AD-4069-8F94-56F0F9AA8A41}"/>
              </a:ext>
            </a:extLst>
          </p:cNvPr>
          <p:cNvSpPr txBox="1"/>
          <p:nvPr/>
        </p:nvSpPr>
        <p:spPr>
          <a:xfrm>
            <a:off x="7932970" y="1996931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600KHz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7EC62534-0138-43A8-8DF8-FC72791FA965}"/>
              </a:ext>
            </a:extLst>
          </p:cNvPr>
          <p:cNvSpPr txBox="1"/>
          <p:nvPr/>
        </p:nvSpPr>
        <p:spPr>
          <a:xfrm>
            <a:off x="5692331" y="344745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600KHz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C9A2FA07-A303-4CC8-BBE8-EDCFDFF4154A}"/>
              </a:ext>
            </a:extLst>
          </p:cNvPr>
          <p:cNvSpPr txBox="1"/>
          <p:nvPr/>
        </p:nvSpPr>
        <p:spPr>
          <a:xfrm>
            <a:off x="10177527" y="344745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460KHz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4608EF69-43A5-43CC-B4AF-D5D37985F7FE}"/>
              </a:ext>
            </a:extLst>
          </p:cNvPr>
          <p:cNvSpPr txBox="1"/>
          <p:nvPr/>
        </p:nvSpPr>
        <p:spPr>
          <a:xfrm>
            <a:off x="1623827" y="2041864"/>
            <a:ext cx="2158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+10.120MHz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333F2DE-8588-46A6-8443-2CAF4B98FE05}"/>
              </a:ext>
            </a:extLst>
          </p:cNvPr>
          <p:cNvGrpSpPr/>
          <p:nvPr/>
        </p:nvGrpSpPr>
        <p:grpSpPr>
          <a:xfrm>
            <a:off x="2819673" y="2309267"/>
            <a:ext cx="2001510" cy="4301083"/>
            <a:chOff x="2836825" y="2309267"/>
            <a:chExt cx="2001510" cy="4301083"/>
          </a:xfrm>
          <a:noFill/>
        </p:grpSpPr>
        <p:grpSp>
          <p:nvGrpSpPr>
            <p:cNvPr id="160" name="组合 159">
              <a:extLst>
                <a:ext uri="{FF2B5EF4-FFF2-40B4-BE49-F238E27FC236}">
                  <a16:creationId xmlns:a16="http://schemas.microsoft.com/office/drawing/2014/main" id="{20D1174D-10C0-4DA8-A3A2-90A7620C4D0A}"/>
                </a:ext>
              </a:extLst>
            </p:cNvPr>
            <p:cNvGrpSpPr/>
            <p:nvPr/>
          </p:nvGrpSpPr>
          <p:grpSpPr>
            <a:xfrm>
              <a:off x="2836825" y="2313454"/>
              <a:ext cx="2001510" cy="4296896"/>
              <a:chOff x="4154243" y="1802459"/>
              <a:chExt cx="2001510" cy="4296896"/>
            </a:xfrm>
            <a:grpFill/>
          </p:grpSpPr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8B871741-2B0A-47D2-9D33-411F1E9F71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54997" y="1802459"/>
                <a:ext cx="0" cy="4296896"/>
              </a:xfrm>
              <a:prstGeom prst="line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437D06BC-38AE-4C0A-BD82-9826C31A04D2}"/>
                  </a:ext>
                </a:extLst>
              </p:cNvPr>
              <p:cNvSpPr txBox="1"/>
              <p:nvPr/>
            </p:nvSpPr>
            <p:spPr>
              <a:xfrm>
                <a:off x="4154243" y="2999399"/>
                <a:ext cx="200151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altLang="zh-CN" sz="1200" dirty="0">
                    <a:solidFill>
                      <a:srgbClr val="1B1B18"/>
                    </a:solidFill>
                  </a:rPr>
                  <a:t>Null subcarrier/DC subcarrier</a:t>
                </a:r>
                <a:endParaRPr lang="en-US" altLang="zh-CN" sz="1200" dirty="0">
                  <a:solidFill>
                    <a:srgbClr val="1B1B18"/>
                  </a:solidFill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7030A0"/>
                    </a:solidFill>
                  </a:rPr>
                  <a:t>+20.080MHz</a:t>
                </a:r>
                <a:endParaRPr lang="zh-CN" alt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3662051" y="2309267"/>
              <a:ext cx="351058" cy="107722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</p:grpSp>
      <p:cxnSp>
        <p:nvCxnSpPr>
          <p:cNvPr id="442" name="直接连接符 441">
            <a:extLst>
              <a:ext uri="{FF2B5EF4-FFF2-40B4-BE49-F238E27FC236}">
                <a16:creationId xmlns:a16="http://schemas.microsoft.com/office/drawing/2014/main" id="{2C856941-C253-495E-A036-16C736D8FCD6}"/>
              </a:ext>
            </a:extLst>
          </p:cNvPr>
          <p:cNvCxnSpPr>
            <a:cxnSpLocks/>
          </p:cNvCxnSpPr>
          <p:nvPr/>
        </p:nvCxnSpPr>
        <p:spPr bwMode="auto">
          <a:xfrm>
            <a:off x="6062065" y="3811657"/>
            <a:ext cx="0" cy="2798693"/>
          </a:xfrm>
          <a:prstGeom prst="line">
            <a:avLst/>
          </a:prstGeom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3" name="文本框 442">
            <a:extLst>
              <a:ext uri="{FF2B5EF4-FFF2-40B4-BE49-F238E27FC236}">
                <a16:creationId xmlns:a16="http://schemas.microsoft.com/office/drawing/2014/main" id="{68B71C06-57B8-4103-893A-6B6A80CAA3F0}"/>
              </a:ext>
            </a:extLst>
          </p:cNvPr>
          <p:cNvSpPr txBox="1"/>
          <p:nvPr/>
        </p:nvSpPr>
        <p:spPr>
          <a:xfrm>
            <a:off x="5886600" y="5260283"/>
            <a:ext cx="351058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zh-CN" sz="700" b="1" dirty="0">
                <a:solidFill>
                  <a:srgbClr val="FF0000"/>
                </a:solidFill>
                <a:highlight>
                  <a:srgbClr val="00FFFF"/>
                </a:highlight>
              </a:rPr>
              <a:t>120KHz</a:t>
            </a:r>
            <a:endParaRPr lang="zh-CN" altLang="en-US" sz="1200" b="1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29254" y="827231"/>
            <a:ext cx="351058" cy="5868844"/>
            <a:chOff x="2529254" y="827231"/>
            <a:chExt cx="351058" cy="5868844"/>
          </a:xfrm>
        </p:grpSpPr>
        <p:sp>
          <p:nvSpPr>
            <p:cNvPr id="228" name="文本框 227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2529254" y="827231"/>
              <a:ext cx="35105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58342613-09BC-496C-BAD4-0A1D3A8B4EAF}"/>
                </a:ext>
              </a:extLst>
            </p:cNvPr>
            <p:cNvCxnSpPr>
              <a:cxnSpLocks/>
              <a:stCxn id="228" idx="2"/>
            </p:cNvCxnSpPr>
            <p:nvPr/>
          </p:nvCxnSpPr>
          <p:spPr bwMode="auto">
            <a:xfrm>
              <a:off x="2704783" y="934953"/>
              <a:ext cx="0" cy="5761122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4" name="文本框 443">
            <a:extLst>
              <a:ext uri="{FF2B5EF4-FFF2-40B4-BE49-F238E27FC236}">
                <a16:creationId xmlns:a16="http://schemas.microsoft.com/office/drawing/2014/main" id="{CB085ECE-C3D0-4A7C-BE54-59492C6AF02F}"/>
              </a:ext>
            </a:extLst>
          </p:cNvPr>
          <p:cNvSpPr txBox="1"/>
          <p:nvPr/>
        </p:nvSpPr>
        <p:spPr>
          <a:xfrm>
            <a:off x="5068609" y="6392057"/>
            <a:ext cx="20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+40.000MHz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ACD973E9-C5E5-4423-83ED-0005145B29BF}"/>
              </a:ext>
            </a:extLst>
          </p:cNvPr>
          <p:cNvSpPr txBox="1"/>
          <p:nvPr/>
        </p:nvSpPr>
        <p:spPr>
          <a:xfrm>
            <a:off x="3937194" y="4904786"/>
            <a:ext cx="20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+30.040MHz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A6839FA4-B84D-4A3D-8C64-FF891078FCB8}"/>
              </a:ext>
            </a:extLst>
          </p:cNvPr>
          <p:cNvSpPr txBox="1"/>
          <p:nvPr/>
        </p:nvSpPr>
        <p:spPr>
          <a:xfrm>
            <a:off x="8444715" y="4906340"/>
            <a:ext cx="2001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altLang="zh-CN" sz="1200" dirty="0">
                <a:solidFill>
                  <a:srgbClr val="1B1B18"/>
                </a:solidFill>
              </a:rPr>
              <a:t>Null subcarrier/DC subcarrier</a:t>
            </a:r>
            <a:endParaRPr lang="en-US" altLang="zh-CN" sz="1200" dirty="0">
              <a:solidFill>
                <a:srgbClr val="1B1B18"/>
              </a:solidFill>
            </a:endParaRPr>
          </a:p>
          <a:p>
            <a:pPr algn="ctr"/>
            <a:r>
              <a:rPr lang="en-US" altLang="zh-CN" sz="1200" dirty="0">
                <a:solidFill>
                  <a:srgbClr val="7030A0"/>
                </a:solidFill>
              </a:rPr>
              <a:t>+69.880MHz</a:t>
            </a:r>
            <a:endParaRPr lang="zh-CN" altLang="en-US" sz="1200" dirty="0">
              <a:solidFill>
                <a:srgbClr val="7030A0"/>
              </a:solidFill>
            </a:endParaRPr>
          </a:p>
        </p:txBody>
      </p:sp>
      <p:grpSp>
        <p:nvGrpSpPr>
          <p:cNvPr id="220" name="组合 219"/>
          <p:cNvGrpSpPr/>
          <p:nvPr/>
        </p:nvGrpSpPr>
        <p:grpSpPr>
          <a:xfrm>
            <a:off x="4763008" y="844924"/>
            <a:ext cx="351058" cy="5868844"/>
            <a:chOff x="2529254" y="827231"/>
            <a:chExt cx="351058" cy="5868844"/>
          </a:xfrm>
        </p:grpSpPr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2529254" y="827231"/>
              <a:ext cx="35105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58342613-09BC-496C-BAD4-0A1D3A8B4EAF}"/>
                </a:ext>
              </a:extLst>
            </p:cNvPr>
            <p:cNvCxnSpPr>
              <a:cxnSpLocks/>
              <a:stCxn id="221" idx="2"/>
            </p:cNvCxnSpPr>
            <p:nvPr/>
          </p:nvCxnSpPr>
          <p:spPr bwMode="auto">
            <a:xfrm>
              <a:off x="2704783" y="934953"/>
              <a:ext cx="0" cy="5761122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3" name="组合 222"/>
          <p:cNvGrpSpPr/>
          <p:nvPr/>
        </p:nvGrpSpPr>
        <p:grpSpPr>
          <a:xfrm>
            <a:off x="7002241" y="844924"/>
            <a:ext cx="351058" cy="5868844"/>
            <a:chOff x="2529254" y="827231"/>
            <a:chExt cx="351058" cy="5868844"/>
          </a:xfrm>
        </p:grpSpPr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2529254" y="827231"/>
              <a:ext cx="35105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58342613-09BC-496C-BAD4-0A1D3A8B4EAF}"/>
                </a:ext>
              </a:extLst>
            </p:cNvPr>
            <p:cNvCxnSpPr>
              <a:cxnSpLocks/>
              <a:stCxn id="224" idx="2"/>
            </p:cNvCxnSpPr>
            <p:nvPr/>
          </p:nvCxnSpPr>
          <p:spPr bwMode="auto">
            <a:xfrm>
              <a:off x="2704783" y="934953"/>
              <a:ext cx="0" cy="5761122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6" name="组合 225"/>
          <p:cNvGrpSpPr/>
          <p:nvPr/>
        </p:nvGrpSpPr>
        <p:grpSpPr>
          <a:xfrm>
            <a:off x="9251094" y="844924"/>
            <a:ext cx="351058" cy="5868844"/>
            <a:chOff x="2529254" y="827231"/>
            <a:chExt cx="351058" cy="5868844"/>
          </a:xfrm>
        </p:grpSpPr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2529254" y="827231"/>
              <a:ext cx="351058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58342613-09BC-496C-BAD4-0A1D3A8B4EAF}"/>
                </a:ext>
              </a:extLst>
            </p:cNvPr>
            <p:cNvCxnSpPr>
              <a:cxnSpLocks/>
              <a:stCxn id="227" idx="2"/>
            </p:cNvCxnSpPr>
            <p:nvPr/>
          </p:nvCxnSpPr>
          <p:spPr bwMode="auto">
            <a:xfrm>
              <a:off x="2704783" y="934953"/>
              <a:ext cx="0" cy="5761122"/>
            </a:xfrm>
            <a:prstGeom prst="line">
              <a:avLst/>
            </a:prstGeom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5" name="组合 234"/>
          <p:cNvGrpSpPr/>
          <p:nvPr/>
        </p:nvGrpSpPr>
        <p:grpSpPr>
          <a:xfrm>
            <a:off x="1623827" y="2434762"/>
            <a:ext cx="8876167" cy="1008000"/>
            <a:chOff x="1625295" y="970924"/>
            <a:chExt cx="8876167" cy="1008000"/>
          </a:xfrm>
        </p:grpSpPr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E9BA49A3-1283-44BA-8508-DF8A7FC22F0E}"/>
                </a:ext>
              </a:extLst>
            </p:cNvPr>
            <p:cNvGrpSpPr/>
            <p:nvPr/>
          </p:nvGrpSpPr>
          <p:grpSpPr>
            <a:xfrm>
              <a:off x="1625295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47" name="文本框 446">
                <a:extLst>
                  <a:ext uri="{FF2B5EF4-FFF2-40B4-BE49-F238E27FC236}">
                    <a16:creationId xmlns:a16="http://schemas.microsoft.com/office/drawing/2014/main" id="{8BC26886-F50F-4C8E-A14E-9521D2A5CEE8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48" name="文本框 447">
                <a:extLst>
                  <a:ext uri="{FF2B5EF4-FFF2-40B4-BE49-F238E27FC236}">
                    <a16:creationId xmlns:a16="http://schemas.microsoft.com/office/drawing/2014/main" id="{4271BBC4-2C56-46E4-8DF8-4DB26173D3C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49" name="文本框 448">
                <a:extLst>
                  <a:ext uri="{FF2B5EF4-FFF2-40B4-BE49-F238E27FC236}">
                    <a16:creationId xmlns:a16="http://schemas.microsoft.com/office/drawing/2014/main" id="{14DC7B31-5E4D-4EC1-AC1D-DF3F6372F83D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0" name="文本框 449">
                <a:extLst>
                  <a:ext uri="{FF2B5EF4-FFF2-40B4-BE49-F238E27FC236}">
                    <a16:creationId xmlns:a16="http://schemas.microsoft.com/office/drawing/2014/main" id="{B084622C-0B2C-41E2-B5C5-3D89A1DE24EB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1" name="文本框 450">
                <a:extLst>
                  <a:ext uri="{FF2B5EF4-FFF2-40B4-BE49-F238E27FC236}">
                    <a16:creationId xmlns:a16="http://schemas.microsoft.com/office/drawing/2014/main" id="{393F144D-1A53-403A-8B18-5352211271A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2" name="文本框 451">
                <a:extLst>
                  <a:ext uri="{FF2B5EF4-FFF2-40B4-BE49-F238E27FC236}">
                    <a16:creationId xmlns:a16="http://schemas.microsoft.com/office/drawing/2014/main" id="{7099299C-F86C-4202-AA8A-5BB827163E5E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3" name="文本框 452">
                <a:extLst>
                  <a:ext uri="{FF2B5EF4-FFF2-40B4-BE49-F238E27FC236}">
                    <a16:creationId xmlns:a16="http://schemas.microsoft.com/office/drawing/2014/main" id="{54B97AB2-0507-4031-BABF-BD18E2AC873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4" name="文本框 453">
                <a:extLst>
                  <a:ext uri="{FF2B5EF4-FFF2-40B4-BE49-F238E27FC236}">
                    <a16:creationId xmlns:a16="http://schemas.microsoft.com/office/drawing/2014/main" id="{715A5EB9-ECD5-45A5-BCEE-EEDDE8E0FBE2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5" name="文本框 454">
                <a:extLst>
                  <a:ext uri="{FF2B5EF4-FFF2-40B4-BE49-F238E27FC236}">
                    <a16:creationId xmlns:a16="http://schemas.microsoft.com/office/drawing/2014/main" id="{850F232A-6D5B-4D57-8D39-ABE1ECE8525B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56" name="文本框 455">
                <a:extLst>
                  <a:ext uri="{FF2B5EF4-FFF2-40B4-BE49-F238E27FC236}">
                    <a16:creationId xmlns:a16="http://schemas.microsoft.com/office/drawing/2014/main" id="{9E1F71FD-F0E6-446B-BA6F-C58CAC460542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EE355691-0A32-4EE0-8A5A-CE2BDB482A2E}"/>
                </a:ext>
              </a:extLst>
            </p:cNvPr>
            <p:cNvGrpSpPr/>
            <p:nvPr/>
          </p:nvGrpSpPr>
          <p:grpSpPr>
            <a:xfrm>
              <a:off x="8342614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14" name="文本框 413">
                <a:extLst>
                  <a:ext uri="{FF2B5EF4-FFF2-40B4-BE49-F238E27FC236}">
                    <a16:creationId xmlns:a16="http://schemas.microsoft.com/office/drawing/2014/main" id="{9A03E7E8-4518-4DDD-8B4B-1F0710CA8749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15" name="文本框 414">
                <a:extLst>
                  <a:ext uri="{FF2B5EF4-FFF2-40B4-BE49-F238E27FC236}">
                    <a16:creationId xmlns:a16="http://schemas.microsoft.com/office/drawing/2014/main" id="{C3558DBA-AE75-4856-A859-1A56747D680B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645A0D43-1932-45BD-B723-20709A8825D2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30341C2C-5478-4883-9458-A5D482B0B39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18" name="文本框 417">
                <a:extLst>
                  <a:ext uri="{FF2B5EF4-FFF2-40B4-BE49-F238E27FC236}">
                    <a16:creationId xmlns:a16="http://schemas.microsoft.com/office/drawing/2014/main" id="{71B5C863-C59E-4543-A495-E18266759755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19" name="文本框 418">
                <a:extLst>
                  <a:ext uri="{FF2B5EF4-FFF2-40B4-BE49-F238E27FC236}">
                    <a16:creationId xmlns:a16="http://schemas.microsoft.com/office/drawing/2014/main" id="{7C9C54C8-AAD5-4342-B3E3-7E825397A1B6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20" name="文本框 419">
                <a:extLst>
                  <a:ext uri="{FF2B5EF4-FFF2-40B4-BE49-F238E27FC236}">
                    <a16:creationId xmlns:a16="http://schemas.microsoft.com/office/drawing/2014/main" id="{5BE4441A-370C-423A-B5B4-3010EDBCB49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41" name="文本框 440">
                <a:extLst>
                  <a:ext uri="{FF2B5EF4-FFF2-40B4-BE49-F238E27FC236}">
                    <a16:creationId xmlns:a16="http://schemas.microsoft.com/office/drawing/2014/main" id="{A0E39B07-2DA6-4355-9314-2FC2FB66CBAA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45" name="文本框 444">
                <a:extLst>
                  <a:ext uri="{FF2B5EF4-FFF2-40B4-BE49-F238E27FC236}">
                    <a16:creationId xmlns:a16="http://schemas.microsoft.com/office/drawing/2014/main" id="{848EBBD1-501A-4BFD-995C-EE147D9470A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46" name="文本框 445">
                <a:extLst>
                  <a:ext uri="{FF2B5EF4-FFF2-40B4-BE49-F238E27FC236}">
                    <a16:creationId xmlns:a16="http://schemas.microsoft.com/office/drawing/2014/main" id="{FB8C4160-7356-4222-BB71-DB50B58EC9F3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238" name="组合 237">
              <a:extLst>
                <a:ext uri="{FF2B5EF4-FFF2-40B4-BE49-F238E27FC236}">
                  <a16:creationId xmlns:a16="http://schemas.microsoft.com/office/drawing/2014/main" id="{CF43FEAB-A38C-4097-B1D5-73D887DBFBC4}"/>
                </a:ext>
              </a:extLst>
            </p:cNvPr>
            <p:cNvGrpSpPr/>
            <p:nvPr/>
          </p:nvGrpSpPr>
          <p:grpSpPr>
            <a:xfrm>
              <a:off x="3864401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FF6FD861-8D0E-4706-A653-06AF40404E3E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46922363-85F5-4B0D-98EC-18386400349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86" name="文本框 385">
                <a:extLst>
                  <a:ext uri="{FF2B5EF4-FFF2-40B4-BE49-F238E27FC236}">
                    <a16:creationId xmlns:a16="http://schemas.microsoft.com/office/drawing/2014/main" id="{BD9AD397-AC6F-4212-B45E-E8FF51EDAB5B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E69BE890-02E4-482E-8655-13AC36AE0C7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BA052518-2927-44D5-BBBF-888A16108B0F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092A94B4-2468-4207-9462-9066B294C3C3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6216B42F-AF12-4A66-8219-4075754541D6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91" name="文本框 390">
                <a:extLst>
                  <a:ext uri="{FF2B5EF4-FFF2-40B4-BE49-F238E27FC236}">
                    <a16:creationId xmlns:a16="http://schemas.microsoft.com/office/drawing/2014/main" id="{2DD13CC9-13E9-4D66-A1BD-83BCEFDD6CBE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774FDF78-23EC-48DC-81E4-BA2100AC39C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E8997C6A-9DEE-4EA1-ABBB-C4A5B8E00924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239" name="组合 238">
              <a:extLst>
                <a:ext uri="{FF2B5EF4-FFF2-40B4-BE49-F238E27FC236}">
                  <a16:creationId xmlns:a16="http://schemas.microsoft.com/office/drawing/2014/main" id="{C9704129-03DF-4C19-8F4B-0E289C1B1511}"/>
                </a:ext>
              </a:extLst>
            </p:cNvPr>
            <p:cNvGrpSpPr/>
            <p:nvPr/>
          </p:nvGrpSpPr>
          <p:grpSpPr>
            <a:xfrm>
              <a:off x="6103507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240" name="文本框 239">
                <a:extLst>
                  <a:ext uri="{FF2B5EF4-FFF2-40B4-BE49-F238E27FC236}">
                    <a16:creationId xmlns:a16="http://schemas.microsoft.com/office/drawing/2014/main" id="{DF390D23-0EF5-4A35-BAA4-1642EB8C7DC5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F57750E5-2F21-4A56-904C-5D56F595D11D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218CEF6E-401A-401A-B9AB-BAE52892E947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5" name="文本框 254">
                <a:extLst>
                  <a:ext uri="{FF2B5EF4-FFF2-40B4-BE49-F238E27FC236}">
                    <a16:creationId xmlns:a16="http://schemas.microsoft.com/office/drawing/2014/main" id="{F593C8FB-06AA-4CC5-A785-7EB2A6D7A464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4EBAF0BC-3007-4B63-AF33-64CDE2149F0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776FB4C-A2C8-4C7B-B5B4-4A50E194B481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3E52D13F-AA6C-4BBA-9BA1-224066090F42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1A777E48-7A87-4C8E-A051-338A4248BFA3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90" name="文本框 289">
                <a:extLst>
                  <a:ext uri="{FF2B5EF4-FFF2-40B4-BE49-F238E27FC236}">
                    <a16:creationId xmlns:a16="http://schemas.microsoft.com/office/drawing/2014/main" id="{EF3BA270-0722-4A89-9BDE-3B310B95BE26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291" name="文本框 290">
                <a:extLst>
                  <a:ext uri="{FF2B5EF4-FFF2-40B4-BE49-F238E27FC236}">
                    <a16:creationId xmlns:a16="http://schemas.microsoft.com/office/drawing/2014/main" id="{8380413A-5E10-4FA9-BA35-E63449603598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</p:grpSp>
      <p:grpSp>
        <p:nvGrpSpPr>
          <p:cNvPr id="457" name="组合 456"/>
          <p:cNvGrpSpPr/>
          <p:nvPr/>
        </p:nvGrpSpPr>
        <p:grpSpPr>
          <a:xfrm>
            <a:off x="1623827" y="3898600"/>
            <a:ext cx="8876167" cy="1008000"/>
            <a:chOff x="1625295" y="970924"/>
            <a:chExt cx="8876167" cy="1008000"/>
          </a:xfrm>
        </p:grpSpPr>
        <p:grpSp>
          <p:nvGrpSpPr>
            <p:cNvPr id="458" name="组合 457">
              <a:extLst>
                <a:ext uri="{FF2B5EF4-FFF2-40B4-BE49-F238E27FC236}">
                  <a16:creationId xmlns:a16="http://schemas.microsoft.com/office/drawing/2014/main" id="{E9BA49A3-1283-44BA-8508-DF8A7FC22F0E}"/>
                </a:ext>
              </a:extLst>
            </p:cNvPr>
            <p:cNvGrpSpPr/>
            <p:nvPr/>
          </p:nvGrpSpPr>
          <p:grpSpPr>
            <a:xfrm>
              <a:off x="1625295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8BC26886-F50F-4C8E-A14E-9521D2A5CEE8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271BBC4-2C56-46E4-8DF8-4DB26173D3C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14DC7B31-5E4D-4EC1-AC1D-DF3F6372F83D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5" name="文本框 494">
                <a:extLst>
                  <a:ext uri="{FF2B5EF4-FFF2-40B4-BE49-F238E27FC236}">
                    <a16:creationId xmlns:a16="http://schemas.microsoft.com/office/drawing/2014/main" id="{B084622C-0B2C-41E2-B5C5-3D89A1DE24EB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6" name="文本框 495">
                <a:extLst>
                  <a:ext uri="{FF2B5EF4-FFF2-40B4-BE49-F238E27FC236}">
                    <a16:creationId xmlns:a16="http://schemas.microsoft.com/office/drawing/2014/main" id="{393F144D-1A53-403A-8B18-5352211271A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7" name="文本框 496">
                <a:extLst>
                  <a:ext uri="{FF2B5EF4-FFF2-40B4-BE49-F238E27FC236}">
                    <a16:creationId xmlns:a16="http://schemas.microsoft.com/office/drawing/2014/main" id="{7099299C-F86C-4202-AA8A-5BB827163E5E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8" name="文本框 497">
                <a:extLst>
                  <a:ext uri="{FF2B5EF4-FFF2-40B4-BE49-F238E27FC236}">
                    <a16:creationId xmlns:a16="http://schemas.microsoft.com/office/drawing/2014/main" id="{54B97AB2-0507-4031-BABF-BD18E2AC873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9" name="文本框 498">
                <a:extLst>
                  <a:ext uri="{FF2B5EF4-FFF2-40B4-BE49-F238E27FC236}">
                    <a16:creationId xmlns:a16="http://schemas.microsoft.com/office/drawing/2014/main" id="{715A5EB9-ECD5-45A5-BCEE-EEDDE8E0FBE2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850F232A-6D5B-4D57-8D39-ABE1ECE8525B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9E1F71FD-F0E6-446B-BA6F-C58CAC460542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459" name="组合 458">
              <a:extLst>
                <a:ext uri="{FF2B5EF4-FFF2-40B4-BE49-F238E27FC236}">
                  <a16:creationId xmlns:a16="http://schemas.microsoft.com/office/drawing/2014/main" id="{EE355691-0A32-4EE0-8A5A-CE2BDB482A2E}"/>
                </a:ext>
              </a:extLst>
            </p:cNvPr>
            <p:cNvGrpSpPr/>
            <p:nvPr/>
          </p:nvGrpSpPr>
          <p:grpSpPr>
            <a:xfrm>
              <a:off x="8342614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82" name="文本框 481">
                <a:extLst>
                  <a:ext uri="{FF2B5EF4-FFF2-40B4-BE49-F238E27FC236}">
                    <a16:creationId xmlns:a16="http://schemas.microsoft.com/office/drawing/2014/main" id="{9A03E7E8-4518-4DDD-8B4B-1F0710CA8749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3" name="文本框 482">
                <a:extLst>
                  <a:ext uri="{FF2B5EF4-FFF2-40B4-BE49-F238E27FC236}">
                    <a16:creationId xmlns:a16="http://schemas.microsoft.com/office/drawing/2014/main" id="{C3558DBA-AE75-4856-A859-1A56747D680B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4" name="文本框 483">
                <a:extLst>
                  <a:ext uri="{FF2B5EF4-FFF2-40B4-BE49-F238E27FC236}">
                    <a16:creationId xmlns:a16="http://schemas.microsoft.com/office/drawing/2014/main" id="{645A0D43-1932-45BD-B723-20709A8825D2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5" name="文本框 484">
                <a:extLst>
                  <a:ext uri="{FF2B5EF4-FFF2-40B4-BE49-F238E27FC236}">
                    <a16:creationId xmlns:a16="http://schemas.microsoft.com/office/drawing/2014/main" id="{30341C2C-5478-4883-9458-A5D482B0B39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6" name="文本框 485">
                <a:extLst>
                  <a:ext uri="{FF2B5EF4-FFF2-40B4-BE49-F238E27FC236}">
                    <a16:creationId xmlns:a16="http://schemas.microsoft.com/office/drawing/2014/main" id="{71B5C863-C59E-4543-A495-E18266759755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7" name="文本框 486">
                <a:extLst>
                  <a:ext uri="{FF2B5EF4-FFF2-40B4-BE49-F238E27FC236}">
                    <a16:creationId xmlns:a16="http://schemas.microsoft.com/office/drawing/2014/main" id="{7C9C54C8-AAD5-4342-B3E3-7E825397A1B6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8" name="文本框 487">
                <a:extLst>
                  <a:ext uri="{FF2B5EF4-FFF2-40B4-BE49-F238E27FC236}">
                    <a16:creationId xmlns:a16="http://schemas.microsoft.com/office/drawing/2014/main" id="{5BE4441A-370C-423A-B5B4-3010EDBCB49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9" name="文本框 488">
                <a:extLst>
                  <a:ext uri="{FF2B5EF4-FFF2-40B4-BE49-F238E27FC236}">
                    <a16:creationId xmlns:a16="http://schemas.microsoft.com/office/drawing/2014/main" id="{A0E39B07-2DA6-4355-9314-2FC2FB66CBAA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0" name="文本框 489">
                <a:extLst>
                  <a:ext uri="{FF2B5EF4-FFF2-40B4-BE49-F238E27FC236}">
                    <a16:creationId xmlns:a16="http://schemas.microsoft.com/office/drawing/2014/main" id="{848EBBD1-501A-4BFD-995C-EE147D9470A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FB8C4160-7356-4222-BB71-DB50B58EC9F3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CF43FEAB-A38C-4097-B1D5-73D887DBFBC4}"/>
                </a:ext>
              </a:extLst>
            </p:cNvPr>
            <p:cNvGrpSpPr/>
            <p:nvPr/>
          </p:nvGrpSpPr>
          <p:grpSpPr>
            <a:xfrm>
              <a:off x="3864401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72" name="文本框 471">
                <a:extLst>
                  <a:ext uri="{FF2B5EF4-FFF2-40B4-BE49-F238E27FC236}">
                    <a16:creationId xmlns:a16="http://schemas.microsoft.com/office/drawing/2014/main" id="{FF6FD861-8D0E-4706-A653-06AF40404E3E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3" name="文本框 472">
                <a:extLst>
                  <a:ext uri="{FF2B5EF4-FFF2-40B4-BE49-F238E27FC236}">
                    <a16:creationId xmlns:a16="http://schemas.microsoft.com/office/drawing/2014/main" id="{46922363-85F5-4B0D-98EC-18386400349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4" name="文本框 473">
                <a:extLst>
                  <a:ext uri="{FF2B5EF4-FFF2-40B4-BE49-F238E27FC236}">
                    <a16:creationId xmlns:a16="http://schemas.microsoft.com/office/drawing/2014/main" id="{BD9AD397-AC6F-4212-B45E-E8FF51EDAB5B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5" name="文本框 474">
                <a:extLst>
                  <a:ext uri="{FF2B5EF4-FFF2-40B4-BE49-F238E27FC236}">
                    <a16:creationId xmlns:a16="http://schemas.microsoft.com/office/drawing/2014/main" id="{E69BE890-02E4-482E-8655-13AC36AE0C7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6" name="文本框 475">
                <a:extLst>
                  <a:ext uri="{FF2B5EF4-FFF2-40B4-BE49-F238E27FC236}">
                    <a16:creationId xmlns:a16="http://schemas.microsoft.com/office/drawing/2014/main" id="{BA052518-2927-44D5-BBBF-888A16108B0F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7" name="文本框 476">
                <a:extLst>
                  <a:ext uri="{FF2B5EF4-FFF2-40B4-BE49-F238E27FC236}">
                    <a16:creationId xmlns:a16="http://schemas.microsoft.com/office/drawing/2014/main" id="{092A94B4-2468-4207-9462-9066B294C3C3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6216B42F-AF12-4A66-8219-4075754541D6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2DD13CC9-13E9-4D66-A1BD-83BCEFDD6CBE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0" name="文本框 479">
                <a:extLst>
                  <a:ext uri="{FF2B5EF4-FFF2-40B4-BE49-F238E27FC236}">
                    <a16:creationId xmlns:a16="http://schemas.microsoft.com/office/drawing/2014/main" id="{774FDF78-23EC-48DC-81E4-BA2100AC39C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81" name="文本框 480">
                <a:extLst>
                  <a:ext uri="{FF2B5EF4-FFF2-40B4-BE49-F238E27FC236}">
                    <a16:creationId xmlns:a16="http://schemas.microsoft.com/office/drawing/2014/main" id="{E8997C6A-9DEE-4EA1-ABBB-C4A5B8E00924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461" name="组合 460">
              <a:extLst>
                <a:ext uri="{FF2B5EF4-FFF2-40B4-BE49-F238E27FC236}">
                  <a16:creationId xmlns:a16="http://schemas.microsoft.com/office/drawing/2014/main" id="{C9704129-03DF-4C19-8F4B-0E289C1B1511}"/>
                </a:ext>
              </a:extLst>
            </p:cNvPr>
            <p:cNvGrpSpPr/>
            <p:nvPr/>
          </p:nvGrpSpPr>
          <p:grpSpPr>
            <a:xfrm>
              <a:off x="6103507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462" name="文本框 461">
                <a:extLst>
                  <a:ext uri="{FF2B5EF4-FFF2-40B4-BE49-F238E27FC236}">
                    <a16:creationId xmlns:a16="http://schemas.microsoft.com/office/drawing/2014/main" id="{DF390D23-0EF5-4A35-BAA4-1642EB8C7DC5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#32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3" name="文本框 462">
                <a:extLst>
                  <a:ext uri="{FF2B5EF4-FFF2-40B4-BE49-F238E27FC236}">
                    <a16:creationId xmlns:a16="http://schemas.microsoft.com/office/drawing/2014/main" id="{F57750E5-2F21-4A56-904C-5D56F595D11D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4" name="文本框 463">
                <a:extLst>
                  <a:ext uri="{FF2B5EF4-FFF2-40B4-BE49-F238E27FC236}">
                    <a16:creationId xmlns:a16="http://schemas.microsoft.com/office/drawing/2014/main" id="{218CEF6E-401A-401A-B9AB-BAE52892E947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5" name="文本框 464">
                <a:extLst>
                  <a:ext uri="{FF2B5EF4-FFF2-40B4-BE49-F238E27FC236}">
                    <a16:creationId xmlns:a16="http://schemas.microsoft.com/office/drawing/2014/main" id="{F593C8FB-06AA-4CC5-A785-7EB2A6D7A464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6" name="文本框 465">
                <a:extLst>
                  <a:ext uri="{FF2B5EF4-FFF2-40B4-BE49-F238E27FC236}">
                    <a16:creationId xmlns:a16="http://schemas.microsoft.com/office/drawing/2014/main" id="{4EBAF0BC-3007-4B63-AF33-64CDE2149F0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#39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7" name="文本框 466">
                <a:extLst>
                  <a:ext uri="{FF2B5EF4-FFF2-40B4-BE49-F238E27FC236}">
                    <a16:creationId xmlns:a16="http://schemas.microsoft.com/office/drawing/2014/main" id="{E776FB4C-A2C8-4C7B-B5B4-4A50E194B481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8" name="文本框 467">
                <a:extLst>
                  <a:ext uri="{FF2B5EF4-FFF2-40B4-BE49-F238E27FC236}">
                    <a16:creationId xmlns:a16="http://schemas.microsoft.com/office/drawing/2014/main" id="{3E52D13F-AA6C-4BBA-9BA1-224066090F42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69" name="文本框 468">
                <a:extLst>
                  <a:ext uri="{FF2B5EF4-FFF2-40B4-BE49-F238E27FC236}">
                    <a16:creationId xmlns:a16="http://schemas.microsoft.com/office/drawing/2014/main" id="{1A777E48-7A87-4C8E-A051-338A4248BFA3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0" name="文本框 469">
                <a:extLst>
                  <a:ext uri="{FF2B5EF4-FFF2-40B4-BE49-F238E27FC236}">
                    <a16:creationId xmlns:a16="http://schemas.microsoft.com/office/drawing/2014/main" id="{EF3BA270-0722-4A89-9BDE-3B310B95BE26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471" name="文本框 470">
                <a:extLst>
                  <a:ext uri="{FF2B5EF4-FFF2-40B4-BE49-F238E27FC236}">
                    <a16:creationId xmlns:a16="http://schemas.microsoft.com/office/drawing/2014/main" id="{8380413A-5E10-4FA9-BA35-E63449603598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</p:grpSp>
      <p:grpSp>
        <p:nvGrpSpPr>
          <p:cNvPr id="502" name="组合 501"/>
          <p:cNvGrpSpPr/>
          <p:nvPr/>
        </p:nvGrpSpPr>
        <p:grpSpPr>
          <a:xfrm>
            <a:off x="1623827" y="5362437"/>
            <a:ext cx="8876167" cy="1008000"/>
            <a:chOff x="1625295" y="970924"/>
            <a:chExt cx="8876167" cy="1008000"/>
          </a:xfrm>
        </p:grpSpPr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9BA49A3-1283-44BA-8508-DF8A7FC22F0E}"/>
                </a:ext>
              </a:extLst>
            </p:cNvPr>
            <p:cNvGrpSpPr/>
            <p:nvPr/>
          </p:nvGrpSpPr>
          <p:grpSpPr>
            <a:xfrm>
              <a:off x="1625295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537" name="文本框 536">
                <a:extLst>
                  <a:ext uri="{FF2B5EF4-FFF2-40B4-BE49-F238E27FC236}">
                    <a16:creationId xmlns:a16="http://schemas.microsoft.com/office/drawing/2014/main" id="{8BC26886-F50F-4C8E-A14E-9521D2A5CEE8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8" name="文本框 537">
                <a:extLst>
                  <a:ext uri="{FF2B5EF4-FFF2-40B4-BE49-F238E27FC236}">
                    <a16:creationId xmlns:a16="http://schemas.microsoft.com/office/drawing/2014/main" id="{4271BBC4-2C56-46E4-8DF8-4DB26173D3C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14DC7B31-5E4D-4EC1-AC1D-DF3F6372F83D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0" name="文本框 539">
                <a:extLst>
                  <a:ext uri="{FF2B5EF4-FFF2-40B4-BE49-F238E27FC236}">
                    <a16:creationId xmlns:a16="http://schemas.microsoft.com/office/drawing/2014/main" id="{B084622C-0B2C-41E2-B5C5-3D89A1DE24EB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1" name="文本框 540">
                <a:extLst>
                  <a:ext uri="{FF2B5EF4-FFF2-40B4-BE49-F238E27FC236}">
                    <a16:creationId xmlns:a16="http://schemas.microsoft.com/office/drawing/2014/main" id="{393F144D-1A53-403A-8B18-5352211271A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2" name="文本框 541">
                <a:extLst>
                  <a:ext uri="{FF2B5EF4-FFF2-40B4-BE49-F238E27FC236}">
                    <a16:creationId xmlns:a16="http://schemas.microsoft.com/office/drawing/2014/main" id="{7099299C-F86C-4202-AA8A-5BB827163E5E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54B97AB2-0507-4031-BABF-BD18E2AC873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4" name="文本框 543">
                <a:extLst>
                  <a:ext uri="{FF2B5EF4-FFF2-40B4-BE49-F238E27FC236}">
                    <a16:creationId xmlns:a16="http://schemas.microsoft.com/office/drawing/2014/main" id="{715A5EB9-ECD5-45A5-BCEE-EEDDE8E0FBE2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5" name="文本框 544">
                <a:extLst>
                  <a:ext uri="{FF2B5EF4-FFF2-40B4-BE49-F238E27FC236}">
                    <a16:creationId xmlns:a16="http://schemas.microsoft.com/office/drawing/2014/main" id="{850F232A-6D5B-4D57-8D39-ABE1ECE8525B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46" name="文本框 545">
                <a:extLst>
                  <a:ext uri="{FF2B5EF4-FFF2-40B4-BE49-F238E27FC236}">
                    <a16:creationId xmlns:a16="http://schemas.microsoft.com/office/drawing/2014/main" id="{9E1F71FD-F0E6-446B-BA6F-C58CAC460542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504" name="组合 503">
              <a:extLst>
                <a:ext uri="{FF2B5EF4-FFF2-40B4-BE49-F238E27FC236}">
                  <a16:creationId xmlns:a16="http://schemas.microsoft.com/office/drawing/2014/main" id="{EE355691-0A32-4EE0-8A5A-CE2BDB482A2E}"/>
                </a:ext>
              </a:extLst>
            </p:cNvPr>
            <p:cNvGrpSpPr/>
            <p:nvPr/>
          </p:nvGrpSpPr>
          <p:grpSpPr>
            <a:xfrm>
              <a:off x="8342614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527" name="文本框 526">
                <a:extLst>
                  <a:ext uri="{FF2B5EF4-FFF2-40B4-BE49-F238E27FC236}">
                    <a16:creationId xmlns:a16="http://schemas.microsoft.com/office/drawing/2014/main" id="{9A03E7E8-4518-4DDD-8B4B-1F0710CA8749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#48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8" name="文本框 527">
                <a:extLst>
                  <a:ext uri="{FF2B5EF4-FFF2-40B4-BE49-F238E27FC236}">
                    <a16:creationId xmlns:a16="http://schemas.microsoft.com/office/drawing/2014/main" id="{C3558DBA-AE75-4856-A859-1A56747D680B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#49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9" name="文本框 528">
                <a:extLst>
                  <a:ext uri="{FF2B5EF4-FFF2-40B4-BE49-F238E27FC236}">
                    <a16:creationId xmlns:a16="http://schemas.microsoft.com/office/drawing/2014/main" id="{645A0D43-1932-45BD-B723-20709A8825D2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0" name="文本框 529">
                <a:extLst>
                  <a:ext uri="{FF2B5EF4-FFF2-40B4-BE49-F238E27FC236}">
                    <a16:creationId xmlns:a16="http://schemas.microsoft.com/office/drawing/2014/main" id="{30341C2C-5478-4883-9458-A5D482B0B39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1" name="文本框 530">
                <a:extLst>
                  <a:ext uri="{FF2B5EF4-FFF2-40B4-BE49-F238E27FC236}">
                    <a16:creationId xmlns:a16="http://schemas.microsoft.com/office/drawing/2014/main" id="{71B5C863-C59E-4543-A495-E18266759755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#55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2" name="文本框 531">
                <a:extLst>
                  <a:ext uri="{FF2B5EF4-FFF2-40B4-BE49-F238E27FC236}">
                    <a16:creationId xmlns:a16="http://schemas.microsoft.com/office/drawing/2014/main" id="{7C9C54C8-AAD5-4342-B3E3-7E825397A1B6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#56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5BE4441A-370C-423A-B5B4-3010EDBCB498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A0E39B07-2DA6-4355-9314-2FC2FB66CBAA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5" name="文本框 534">
                <a:extLst>
                  <a:ext uri="{FF2B5EF4-FFF2-40B4-BE49-F238E27FC236}">
                    <a16:creationId xmlns:a16="http://schemas.microsoft.com/office/drawing/2014/main" id="{848EBBD1-501A-4BFD-995C-EE147D9470A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#62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FB8C4160-7356-4222-BB71-DB50B58EC9F3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#63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505" name="组合 504">
              <a:extLst>
                <a:ext uri="{FF2B5EF4-FFF2-40B4-BE49-F238E27FC236}">
                  <a16:creationId xmlns:a16="http://schemas.microsoft.com/office/drawing/2014/main" id="{CF43FEAB-A38C-4097-B1D5-73D887DBFBC4}"/>
                </a:ext>
              </a:extLst>
            </p:cNvPr>
            <p:cNvGrpSpPr/>
            <p:nvPr/>
          </p:nvGrpSpPr>
          <p:grpSpPr>
            <a:xfrm>
              <a:off x="3864401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517" name="文本框 516">
                <a:extLst>
                  <a:ext uri="{FF2B5EF4-FFF2-40B4-BE49-F238E27FC236}">
                    <a16:creationId xmlns:a16="http://schemas.microsoft.com/office/drawing/2014/main" id="{FF6FD861-8D0E-4706-A653-06AF40404E3E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8" name="文本框 517">
                <a:extLst>
                  <a:ext uri="{FF2B5EF4-FFF2-40B4-BE49-F238E27FC236}">
                    <a16:creationId xmlns:a16="http://schemas.microsoft.com/office/drawing/2014/main" id="{46922363-85F5-4B0D-98EC-18386400349E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#17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9" name="文本框 518">
                <a:extLst>
                  <a:ext uri="{FF2B5EF4-FFF2-40B4-BE49-F238E27FC236}">
                    <a16:creationId xmlns:a16="http://schemas.microsoft.com/office/drawing/2014/main" id="{BD9AD397-AC6F-4212-B45E-E8FF51EDAB5B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0" name="文本框 519">
                <a:extLst>
                  <a:ext uri="{FF2B5EF4-FFF2-40B4-BE49-F238E27FC236}">
                    <a16:creationId xmlns:a16="http://schemas.microsoft.com/office/drawing/2014/main" id="{E69BE890-02E4-482E-8655-13AC36AE0C73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1" name="文本框 520">
                <a:extLst>
                  <a:ext uri="{FF2B5EF4-FFF2-40B4-BE49-F238E27FC236}">
                    <a16:creationId xmlns:a16="http://schemas.microsoft.com/office/drawing/2014/main" id="{BA052518-2927-44D5-BBBF-888A16108B0F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2" name="文本框 521">
                <a:extLst>
                  <a:ext uri="{FF2B5EF4-FFF2-40B4-BE49-F238E27FC236}">
                    <a16:creationId xmlns:a16="http://schemas.microsoft.com/office/drawing/2014/main" id="{092A94B4-2468-4207-9462-9066B294C3C3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#24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3" name="文本框 522">
                <a:extLst>
                  <a:ext uri="{FF2B5EF4-FFF2-40B4-BE49-F238E27FC236}">
                    <a16:creationId xmlns:a16="http://schemas.microsoft.com/office/drawing/2014/main" id="{6216B42F-AF12-4A66-8219-4075754541D6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4" name="文本框 523">
                <a:extLst>
                  <a:ext uri="{FF2B5EF4-FFF2-40B4-BE49-F238E27FC236}">
                    <a16:creationId xmlns:a16="http://schemas.microsoft.com/office/drawing/2014/main" id="{2DD13CC9-13E9-4D66-A1BD-83BCEFDD6CBE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5" name="文本框 524">
                <a:extLst>
                  <a:ext uri="{FF2B5EF4-FFF2-40B4-BE49-F238E27FC236}">
                    <a16:creationId xmlns:a16="http://schemas.microsoft.com/office/drawing/2014/main" id="{774FDF78-23EC-48DC-81E4-BA2100AC39C3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26" name="文本框 525">
                <a:extLst>
                  <a:ext uri="{FF2B5EF4-FFF2-40B4-BE49-F238E27FC236}">
                    <a16:creationId xmlns:a16="http://schemas.microsoft.com/office/drawing/2014/main" id="{E8997C6A-9DEE-4EA1-ABBB-C4A5B8E00924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#31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  <p:grpSp>
          <p:nvGrpSpPr>
            <p:cNvPr id="506" name="组合 505">
              <a:extLst>
                <a:ext uri="{FF2B5EF4-FFF2-40B4-BE49-F238E27FC236}">
                  <a16:creationId xmlns:a16="http://schemas.microsoft.com/office/drawing/2014/main" id="{C9704129-03DF-4C19-8F4B-0E289C1B1511}"/>
                </a:ext>
              </a:extLst>
            </p:cNvPr>
            <p:cNvGrpSpPr/>
            <p:nvPr/>
          </p:nvGrpSpPr>
          <p:grpSpPr>
            <a:xfrm>
              <a:off x="6103507" y="970924"/>
              <a:ext cx="2158848" cy="1008000"/>
              <a:chOff x="5222323" y="939394"/>
              <a:chExt cx="2158848" cy="1008000"/>
            </a:xfrm>
            <a:noFill/>
          </p:grpSpPr>
          <p:sp>
            <p:nvSpPr>
              <p:cNvPr id="507" name="文本框 506">
                <a:extLst>
                  <a:ext uri="{FF2B5EF4-FFF2-40B4-BE49-F238E27FC236}">
                    <a16:creationId xmlns:a16="http://schemas.microsoft.com/office/drawing/2014/main" id="{DF390D23-0EF5-4A35-BAA4-1642EB8C7DC5}"/>
                  </a:ext>
                </a:extLst>
              </p:cNvPr>
              <p:cNvSpPr txBox="1"/>
              <p:nvPr/>
            </p:nvSpPr>
            <p:spPr>
              <a:xfrm>
                <a:off x="522232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#32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08" name="文本框 507">
                <a:extLst>
                  <a:ext uri="{FF2B5EF4-FFF2-40B4-BE49-F238E27FC236}">
                    <a16:creationId xmlns:a16="http://schemas.microsoft.com/office/drawing/2014/main" id="{F57750E5-2F21-4A56-904C-5D56F595D11D}"/>
                  </a:ext>
                </a:extLst>
              </p:cNvPr>
              <p:cNvSpPr txBox="1"/>
              <p:nvPr/>
            </p:nvSpPr>
            <p:spPr>
              <a:xfrm>
                <a:off x="543819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#33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218CEF6E-401A-401A-B9AB-BAE52892E947}"/>
                  </a:ext>
                </a:extLst>
              </p:cNvPr>
              <p:cNvSpPr txBox="1"/>
              <p:nvPr/>
            </p:nvSpPr>
            <p:spPr>
              <a:xfrm>
                <a:off x="565406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0" name="文本框 509">
                <a:extLst>
                  <a:ext uri="{FF2B5EF4-FFF2-40B4-BE49-F238E27FC236}">
                    <a16:creationId xmlns:a16="http://schemas.microsoft.com/office/drawing/2014/main" id="{F593C8FB-06AA-4CC5-A785-7EB2A6D7A464}"/>
                  </a:ext>
                </a:extLst>
              </p:cNvPr>
              <p:cNvSpPr txBox="1"/>
              <p:nvPr/>
            </p:nvSpPr>
            <p:spPr>
              <a:xfrm>
                <a:off x="586993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1" name="文本框 510">
                <a:extLst>
                  <a:ext uri="{FF2B5EF4-FFF2-40B4-BE49-F238E27FC236}">
                    <a16:creationId xmlns:a16="http://schemas.microsoft.com/office/drawing/2014/main" id="{4EBAF0BC-3007-4B63-AF33-64CDE2149F00}"/>
                  </a:ext>
                </a:extLst>
              </p:cNvPr>
              <p:cNvSpPr txBox="1"/>
              <p:nvPr/>
            </p:nvSpPr>
            <p:spPr>
              <a:xfrm>
                <a:off x="608581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#39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2" name="文本框 511">
                <a:extLst>
                  <a:ext uri="{FF2B5EF4-FFF2-40B4-BE49-F238E27FC236}">
                    <a16:creationId xmlns:a16="http://schemas.microsoft.com/office/drawing/2014/main" id="{E776FB4C-A2C8-4C7B-B5B4-4A50E194B481}"/>
                  </a:ext>
                </a:extLst>
              </p:cNvPr>
              <p:cNvSpPr txBox="1"/>
              <p:nvPr/>
            </p:nvSpPr>
            <p:spPr>
              <a:xfrm>
                <a:off x="6301683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#40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3" name="文本框 512">
                <a:extLst>
                  <a:ext uri="{FF2B5EF4-FFF2-40B4-BE49-F238E27FC236}">
                    <a16:creationId xmlns:a16="http://schemas.microsoft.com/office/drawing/2014/main" id="{3E52D13F-AA6C-4BBA-9BA1-224066090F42}"/>
                  </a:ext>
                </a:extLst>
              </p:cNvPr>
              <p:cNvSpPr txBox="1"/>
              <p:nvPr/>
            </p:nvSpPr>
            <p:spPr>
              <a:xfrm>
                <a:off x="6517555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4" name="文本框 513">
                <a:extLst>
                  <a:ext uri="{FF2B5EF4-FFF2-40B4-BE49-F238E27FC236}">
                    <a16:creationId xmlns:a16="http://schemas.microsoft.com/office/drawing/2014/main" id="{1A777E48-7A87-4C8E-A051-338A4248BFA3}"/>
                  </a:ext>
                </a:extLst>
              </p:cNvPr>
              <p:cNvSpPr txBox="1"/>
              <p:nvPr/>
            </p:nvSpPr>
            <p:spPr>
              <a:xfrm>
                <a:off x="6733427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#...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5" name="文本框 514">
                <a:extLst>
                  <a:ext uri="{FF2B5EF4-FFF2-40B4-BE49-F238E27FC236}">
                    <a16:creationId xmlns:a16="http://schemas.microsoft.com/office/drawing/2014/main" id="{EF3BA270-0722-4A89-9BDE-3B310B95BE26}"/>
                  </a:ext>
                </a:extLst>
              </p:cNvPr>
              <p:cNvSpPr txBox="1"/>
              <p:nvPr/>
            </p:nvSpPr>
            <p:spPr>
              <a:xfrm>
                <a:off x="6949299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#46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  <p:sp>
            <p:nvSpPr>
              <p:cNvPr id="516" name="文本框 515">
                <a:extLst>
                  <a:ext uri="{FF2B5EF4-FFF2-40B4-BE49-F238E27FC236}">
                    <a16:creationId xmlns:a16="http://schemas.microsoft.com/office/drawing/2014/main" id="{8380413A-5E10-4FA9-BA35-E63449603598}"/>
                  </a:ext>
                </a:extLst>
              </p:cNvPr>
              <p:cNvSpPr txBox="1"/>
              <p:nvPr/>
            </p:nvSpPr>
            <p:spPr>
              <a:xfrm>
                <a:off x="7165171" y="939394"/>
                <a:ext cx="216000" cy="1008000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txBody>
              <a:bodyPr vert="eaVert" wrap="none" lIns="0" tIns="0" rIns="0" bIns="0" rtlCol="0" anchor="ctr">
                <a:noAutofit/>
              </a:bodyPr>
              <a:lstStyle/>
              <a:p>
                <a:pPr algn="ctr"/>
                <a:r>
                  <a:rPr lang="en-GB" altLang="zh-CN" sz="1200" dirty="0" err="1">
                    <a:solidFill>
                      <a:srgbClr val="1B1B18"/>
                    </a:solidFill>
                  </a:rPr>
                  <a:t>ScG</a:t>
                </a:r>
                <a:r>
                  <a:rPr lang="en-US" altLang="zh-CN" sz="1200" dirty="0">
                    <a:solidFill>
                      <a:srgbClr val="1B1B18"/>
                    </a:solidFill>
                  </a:rPr>
                  <a:t>#47</a:t>
                </a:r>
                <a:endParaRPr lang="zh-CN" altLang="en-US" sz="1200" dirty="0">
                  <a:solidFill>
                    <a:srgbClr val="1B1B18"/>
                  </a:solidFill>
                </a:endParaRPr>
              </a:p>
            </p:txBody>
          </p:sp>
        </p:grpSp>
      </p:grp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F333F2DE-8588-46A6-8443-2CAF4B98FE05}"/>
              </a:ext>
            </a:extLst>
          </p:cNvPr>
          <p:cNvGrpSpPr/>
          <p:nvPr/>
        </p:nvGrpSpPr>
        <p:grpSpPr>
          <a:xfrm>
            <a:off x="7300543" y="2309267"/>
            <a:ext cx="2001510" cy="4301083"/>
            <a:chOff x="2836825" y="2309267"/>
            <a:chExt cx="2001510" cy="4301083"/>
          </a:xfrm>
          <a:noFill/>
        </p:grpSpPr>
        <p:grpSp>
          <p:nvGrpSpPr>
            <p:cNvPr id="548" name="组合 547">
              <a:extLst>
                <a:ext uri="{FF2B5EF4-FFF2-40B4-BE49-F238E27FC236}">
                  <a16:creationId xmlns:a16="http://schemas.microsoft.com/office/drawing/2014/main" id="{20D1174D-10C0-4DA8-A3A2-90A7620C4D0A}"/>
                </a:ext>
              </a:extLst>
            </p:cNvPr>
            <p:cNvGrpSpPr/>
            <p:nvPr/>
          </p:nvGrpSpPr>
          <p:grpSpPr>
            <a:xfrm>
              <a:off x="2836825" y="2313454"/>
              <a:ext cx="2001510" cy="4296896"/>
              <a:chOff x="4154243" y="1802459"/>
              <a:chExt cx="2001510" cy="4296896"/>
            </a:xfrm>
            <a:grpFill/>
          </p:grpSpPr>
          <p:cxnSp>
            <p:nvCxnSpPr>
              <p:cNvPr id="550" name="直接连接符 549">
                <a:extLst>
                  <a:ext uri="{FF2B5EF4-FFF2-40B4-BE49-F238E27FC236}">
                    <a16:creationId xmlns:a16="http://schemas.microsoft.com/office/drawing/2014/main" id="{8B871741-2B0A-47D2-9D33-411F1E9F71E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154997" y="1802459"/>
                <a:ext cx="0" cy="4296896"/>
              </a:xfrm>
              <a:prstGeom prst="line">
                <a:avLst/>
              </a:prstGeom>
              <a:grpFill/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1" name="文本框 550">
                <a:extLst>
                  <a:ext uri="{FF2B5EF4-FFF2-40B4-BE49-F238E27FC236}">
                    <a16:creationId xmlns:a16="http://schemas.microsoft.com/office/drawing/2014/main" id="{437D06BC-38AE-4C0A-BD82-9826C31A04D2}"/>
                  </a:ext>
                </a:extLst>
              </p:cNvPr>
              <p:cNvSpPr txBox="1"/>
              <p:nvPr/>
            </p:nvSpPr>
            <p:spPr>
              <a:xfrm>
                <a:off x="4154243" y="2999399"/>
                <a:ext cx="2001510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altLang="zh-CN" sz="1200" dirty="0">
                    <a:solidFill>
                      <a:srgbClr val="1B1B18"/>
                    </a:solidFill>
                  </a:rPr>
                  <a:t>Null subcarrier/DC subcarrier</a:t>
                </a:r>
                <a:endParaRPr lang="en-US" altLang="zh-CN" sz="1200" dirty="0">
                  <a:solidFill>
                    <a:srgbClr val="1B1B18"/>
                  </a:solidFill>
                </a:endParaRPr>
              </a:p>
              <a:p>
                <a:pPr algn="ctr"/>
                <a:r>
                  <a:rPr lang="en-US" altLang="zh-CN" sz="1200" dirty="0">
                    <a:solidFill>
                      <a:srgbClr val="7030A0"/>
                    </a:solidFill>
                  </a:rPr>
                  <a:t>+59.920MHz</a:t>
                </a:r>
                <a:endParaRPr lang="zh-CN" alt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549" name="文本框 548">
              <a:extLst>
                <a:ext uri="{FF2B5EF4-FFF2-40B4-BE49-F238E27FC236}">
                  <a16:creationId xmlns:a16="http://schemas.microsoft.com/office/drawing/2014/main" id="{54C730FC-475F-4005-893B-7AEE46C61EC0}"/>
                </a:ext>
              </a:extLst>
            </p:cNvPr>
            <p:cNvSpPr txBox="1"/>
            <p:nvPr/>
          </p:nvSpPr>
          <p:spPr>
            <a:xfrm>
              <a:off x="3662051" y="2309267"/>
              <a:ext cx="351058" cy="107722"/>
            </a:xfrm>
            <a:prstGeom prst="rect">
              <a:avLst/>
            </a:prstGeom>
            <a:grp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altLang="zh-CN" sz="700" b="1" dirty="0">
                  <a:solidFill>
                    <a:srgbClr val="FF0000"/>
                  </a:solidFill>
                  <a:highlight>
                    <a:srgbClr val="00FFFF"/>
                  </a:highlight>
                </a:rPr>
                <a:t>120KHz</a:t>
              </a:r>
              <a:endParaRPr lang="zh-CN" altLang="en-US" sz="1200" b="1" dirty="0">
                <a:solidFill>
                  <a:srgbClr val="FF0000"/>
                </a:solidFill>
                <a:highlight>
                  <a:srgbClr val="00FFFF"/>
                </a:highlight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45586" y="1333552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1B18"/>
                </a:solidFill>
              </a:rPr>
              <a:t>20MHz x 4</a:t>
            </a:r>
            <a:endParaRPr lang="zh-CN" altLang="en-US" sz="1600" dirty="0">
              <a:solidFill>
                <a:srgbClr val="1B1B18"/>
              </a:solidFill>
            </a:endParaRPr>
          </a:p>
        </p:txBody>
      </p:sp>
      <p:sp>
        <p:nvSpPr>
          <p:cNvPr id="552" name="文本框 551"/>
          <p:cNvSpPr txBox="1"/>
          <p:nvPr/>
        </p:nvSpPr>
        <p:spPr>
          <a:xfrm>
            <a:off x="251070" y="280621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1B18"/>
                </a:solidFill>
              </a:rPr>
              <a:t>40MHz x 3</a:t>
            </a:r>
            <a:endParaRPr lang="zh-CN" altLang="en-US" sz="1600" dirty="0">
              <a:solidFill>
                <a:srgbClr val="1B1B18"/>
              </a:solidFill>
            </a:endParaRPr>
          </a:p>
        </p:txBody>
      </p:sp>
      <p:sp>
        <p:nvSpPr>
          <p:cNvPr id="553" name="文本框 552"/>
          <p:cNvSpPr txBox="1"/>
          <p:nvPr/>
        </p:nvSpPr>
        <p:spPr>
          <a:xfrm>
            <a:off x="235846" y="4317447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1B18"/>
                </a:solidFill>
              </a:rPr>
              <a:t>60MHz x 2</a:t>
            </a:r>
            <a:endParaRPr lang="zh-CN" altLang="en-US" sz="1600" dirty="0">
              <a:solidFill>
                <a:srgbClr val="1B1B18"/>
              </a:solidFill>
            </a:endParaRPr>
          </a:p>
        </p:txBody>
      </p:sp>
      <p:sp>
        <p:nvSpPr>
          <p:cNvPr id="554" name="文本框 553"/>
          <p:cNvSpPr txBox="1"/>
          <p:nvPr/>
        </p:nvSpPr>
        <p:spPr>
          <a:xfrm>
            <a:off x="255650" y="5790110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1B1B18"/>
                </a:solidFill>
              </a:rPr>
              <a:t>80MHz x 1</a:t>
            </a:r>
            <a:endParaRPr lang="zh-CN" altLang="en-US" sz="1600" dirty="0">
              <a:solidFill>
                <a:srgbClr val="1B1B18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E713A7E-6271-4C42-90DD-9CFBB688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SLB 1.0 bis</a:t>
            </a:r>
            <a:r>
              <a:rPr lang="zh-CN" altLang="en-US" sz="2400" dirty="0"/>
              <a:t>：</a:t>
            </a:r>
            <a:r>
              <a:rPr lang="en-US" altLang="zh-CN" sz="2400" dirty="0"/>
              <a:t>Carrier Configuration, 20/40/60/80MHz @ 2.4GHz</a:t>
            </a:r>
            <a:endParaRPr lang="zh-CN" altLang="en-US" sz="2400" dirty="0"/>
          </a:p>
        </p:txBody>
      </p:sp>
      <p:sp>
        <p:nvSpPr>
          <p:cNvPr id="257" name="文本框 256">
            <a:extLst>
              <a:ext uri="{FF2B5EF4-FFF2-40B4-BE49-F238E27FC236}">
                <a16:creationId xmlns:a16="http://schemas.microsoft.com/office/drawing/2014/main" id="{88E0B755-A690-4E31-AF31-7D240D2EDD4F}"/>
              </a:ext>
            </a:extLst>
          </p:cNvPr>
          <p:cNvSpPr txBox="1"/>
          <p:nvPr/>
        </p:nvSpPr>
        <p:spPr>
          <a:xfrm>
            <a:off x="9386986" y="6547380"/>
            <a:ext cx="2591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ScG</a:t>
            </a:r>
            <a:r>
              <a:rPr lang="en-US" altLang="zh-CN" dirty="0"/>
              <a:t>: </a:t>
            </a:r>
            <a:r>
              <a:rPr lang="zh-CN" altLang="en-US" dirty="0"/>
              <a:t>Sub-</a:t>
            </a:r>
            <a:r>
              <a:rPr lang="en-US" altLang="zh-CN" dirty="0"/>
              <a:t>c</a:t>
            </a:r>
            <a:r>
              <a:rPr lang="zh-CN" altLang="en-US" dirty="0"/>
              <a:t>arriers Group</a:t>
            </a:r>
          </a:p>
        </p:txBody>
      </p:sp>
    </p:spTree>
    <p:extLst>
      <p:ext uri="{BB962C8B-B14F-4D97-AF65-F5344CB8AC3E}">
        <p14:creationId xmlns:p14="http://schemas.microsoft.com/office/powerpoint/2010/main" val="158039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文本框 288">
            <a:extLst>
              <a:ext uri="{FF2B5EF4-FFF2-40B4-BE49-F238E27FC236}">
                <a16:creationId xmlns:a16="http://schemas.microsoft.com/office/drawing/2014/main" id="{F35C986F-E259-474A-9B26-9DE1FBEBA406}"/>
              </a:ext>
            </a:extLst>
          </p:cNvPr>
          <p:cNvSpPr txBox="1"/>
          <p:nvPr/>
        </p:nvSpPr>
        <p:spPr>
          <a:xfrm>
            <a:off x="-44646" y="829504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700KHz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7089247-ACAF-47E9-9060-4BE900C3418B}"/>
              </a:ext>
            </a:extLst>
          </p:cNvPr>
          <p:cNvGrpSpPr/>
          <p:nvPr/>
        </p:nvGrpSpPr>
        <p:grpSpPr>
          <a:xfrm>
            <a:off x="22979" y="841333"/>
            <a:ext cx="12150804" cy="5896410"/>
            <a:chOff x="43577" y="780373"/>
            <a:chExt cx="12150804" cy="589641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CE311B6-AA62-4B28-8D99-27254841BAC2}"/>
                </a:ext>
              </a:extLst>
            </p:cNvPr>
            <p:cNvGrpSpPr/>
            <p:nvPr/>
          </p:nvGrpSpPr>
          <p:grpSpPr>
            <a:xfrm>
              <a:off x="154665" y="1089174"/>
              <a:ext cx="11928629" cy="5278808"/>
              <a:chOff x="134067" y="880314"/>
              <a:chExt cx="11928629" cy="5278808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366C595-761B-4034-85D3-142DC6103455}"/>
                  </a:ext>
                </a:extLst>
              </p:cNvPr>
              <p:cNvGrpSpPr/>
              <p:nvPr/>
            </p:nvGrpSpPr>
            <p:grpSpPr>
              <a:xfrm>
                <a:off x="134071" y="880314"/>
                <a:ext cx="11923696" cy="577506"/>
                <a:chOff x="78390" y="1279038"/>
                <a:chExt cx="11923696" cy="720000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2D9F3062-EF66-4AA4-BC05-FD73628C77D3}"/>
                    </a:ext>
                  </a:extLst>
                </p:cNvPr>
                <p:cNvSpPr/>
                <p:nvPr/>
              </p:nvSpPr>
              <p:spPr bwMode="auto">
                <a:xfrm>
                  <a:off x="78390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10.360 MHz</a:t>
                  </a:r>
                </a:p>
              </p:txBody>
            </p:sp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68D594CF-21E5-429C-B68A-EA6D83B3A4D4}"/>
                    </a:ext>
                  </a:extLst>
                </p:cNvPr>
                <p:cNvSpPr/>
                <p:nvPr/>
              </p:nvSpPr>
              <p:spPr bwMode="auto">
                <a:xfrm>
                  <a:off x="1277245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30.280 MHz</a:t>
                  </a:r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8717A953-F140-41D3-9A7A-04FB3F3E54B3}"/>
                    </a:ext>
                  </a:extLst>
                </p:cNvPr>
                <p:cNvSpPr/>
                <p:nvPr/>
              </p:nvSpPr>
              <p:spPr bwMode="auto">
                <a:xfrm>
                  <a:off x="2476100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50.200 MHz</a:t>
                  </a:r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D5ACD80A-1DF2-4BC8-A284-E59E5BCC9BC6}"/>
                    </a:ext>
                  </a:extLst>
                </p:cNvPr>
                <p:cNvSpPr/>
                <p:nvPr/>
              </p:nvSpPr>
              <p:spPr bwMode="auto">
                <a:xfrm>
                  <a:off x="3674955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70.120 MHz</a:t>
                  </a:r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EA992376-0E0D-4EF5-AF09-36FDF4EF8EFE}"/>
                    </a:ext>
                  </a:extLst>
                </p:cNvPr>
                <p:cNvSpPr/>
                <p:nvPr/>
              </p:nvSpPr>
              <p:spPr bwMode="auto">
                <a:xfrm>
                  <a:off x="4873810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90.040 MHz</a:t>
                  </a:r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E20E7F49-CC96-4B00-BA2E-C31F279924B6}"/>
                    </a:ext>
                  </a:extLst>
                </p:cNvPr>
                <p:cNvSpPr/>
                <p:nvPr/>
              </p:nvSpPr>
              <p:spPr bwMode="auto">
                <a:xfrm>
                  <a:off x="6072665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109.960 MHz</a:t>
                  </a:r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13992266-F4CE-4E02-B8EA-BD84156FBE12}"/>
                    </a:ext>
                  </a:extLst>
                </p:cNvPr>
                <p:cNvSpPr/>
                <p:nvPr/>
              </p:nvSpPr>
              <p:spPr bwMode="auto">
                <a:xfrm>
                  <a:off x="7271520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129.880 MHz</a:t>
                  </a:r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A6C6FFEC-E4FF-42AB-A73A-9DAC16BE91CA}"/>
                    </a:ext>
                  </a:extLst>
                </p:cNvPr>
                <p:cNvSpPr/>
                <p:nvPr/>
              </p:nvSpPr>
              <p:spPr bwMode="auto">
                <a:xfrm>
                  <a:off x="8470375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149.800 MHz</a:t>
                  </a:r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E9EB6945-0B9D-4FB5-A891-5661982F6775}"/>
                    </a:ext>
                  </a:extLst>
                </p:cNvPr>
                <p:cNvSpPr/>
                <p:nvPr/>
              </p:nvSpPr>
              <p:spPr bwMode="auto">
                <a:xfrm>
                  <a:off x="9669230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169.720 MHz</a:t>
                  </a:r>
                </a:p>
              </p:txBody>
            </p:sp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1E035F52-6BC1-46AF-82CA-33F495DD8281}"/>
                    </a:ext>
                  </a:extLst>
                </p:cNvPr>
                <p:cNvSpPr/>
                <p:nvPr/>
              </p:nvSpPr>
              <p:spPr bwMode="auto">
                <a:xfrm>
                  <a:off x="10868086" y="1279038"/>
                  <a:ext cx="1134000" cy="72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20MHz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161</a:t>
                  </a:r>
                </a:p>
                <a:p>
                  <a:pPr algn="ctr"/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</a:t>
                  </a:r>
                  <a:endParaRPr lang="en-US" altLang="zh-CN" sz="900" dirty="0">
                    <a:solidFill>
                      <a:srgbClr val="1B1B18"/>
                    </a:solidFill>
                  </a:endParaRPr>
                </a:p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189.640 MHz</a:t>
                  </a: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B9AB54A0-6EFB-4D33-945A-EA8B710F42F0}"/>
                  </a:ext>
                </a:extLst>
              </p:cNvPr>
              <p:cNvGrpSpPr/>
              <p:nvPr/>
            </p:nvGrpSpPr>
            <p:grpSpPr>
              <a:xfrm>
                <a:off x="134070" y="1639950"/>
                <a:ext cx="9521057" cy="288000"/>
                <a:chOff x="78389" y="2104538"/>
                <a:chExt cx="9521057" cy="540000"/>
              </a:xfrm>
            </p:grpSpPr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1893D4FC-093D-4898-BBF2-52C7072EBAAF}"/>
                    </a:ext>
                  </a:extLst>
                </p:cNvPr>
                <p:cNvSpPr/>
                <p:nvPr/>
              </p:nvSpPr>
              <p:spPr bwMode="auto">
                <a:xfrm>
                  <a:off x="78389" y="210453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40.240 MHz</a:t>
                  </a:r>
                </a:p>
              </p:txBody>
            </p:sp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702A35FA-C3DA-4E25-A8F1-8D7E9264F8C7}"/>
                    </a:ext>
                  </a:extLst>
                </p:cNvPr>
                <p:cNvSpPr/>
                <p:nvPr/>
              </p:nvSpPr>
              <p:spPr bwMode="auto">
                <a:xfrm>
                  <a:off x="4873809" y="210453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119.920 MHz</a:t>
                  </a:r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42F8B9E2-AE1E-48F3-8ACD-20093538CBA8}"/>
                  </a:ext>
                </a:extLst>
              </p:cNvPr>
              <p:cNvGrpSpPr/>
              <p:nvPr/>
            </p:nvGrpSpPr>
            <p:grpSpPr>
              <a:xfrm>
                <a:off x="1337854" y="2110080"/>
                <a:ext cx="9521057" cy="288000"/>
                <a:chOff x="1282173" y="2720488"/>
                <a:chExt cx="9521057" cy="540000"/>
              </a:xfrm>
            </p:grpSpPr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C13DD252-A6F6-4DCB-845D-D57DBD6E0B9B}"/>
                    </a:ext>
                  </a:extLst>
                </p:cNvPr>
                <p:cNvSpPr/>
                <p:nvPr/>
              </p:nvSpPr>
              <p:spPr bwMode="auto">
                <a:xfrm>
                  <a:off x="1282173" y="272048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60.160 MHz</a:t>
                  </a:r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DE7377B6-09AC-48C5-B354-0EAA0F31649B}"/>
                    </a:ext>
                  </a:extLst>
                </p:cNvPr>
                <p:cNvSpPr/>
                <p:nvPr/>
              </p:nvSpPr>
              <p:spPr bwMode="auto">
                <a:xfrm>
                  <a:off x="6077593" y="272048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 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139.840 MHz</a:t>
                  </a: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BD558811-A5A9-4FA9-A2D8-CDC973BAECE0}"/>
                  </a:ext>
                </a:extLst>
              </p:cNvPr>
              <p:cNvGrpSpPr/>
              <p:nvPr/>
            </p:nvGrpSpPr>
            <p:grpSpPr>
              <a:xfrm>
                <a:off x="2536709" y="2580210"/>
                <a:ext cx="9516129" cy="288000"/>
                <a:chOff x="2481028" y="3365988"/>
                <a:chExt cx="9516129" cy="540000"/>
              </a:xfrm>
            </p:grpSpPr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FB064E4D-0B2D-49E4-9A33-92DDE9D108C4}"/>
                    </a:ext>
                  </a:extLst>
                </p:cNvPr>
                <p:cNvSpPr/>
                <p:nvPr/>
              </p:nvSpPr>
              <p:spPr bwMode="auto">
                <a:xfrm>
                  <a:off x="2481028" y="336598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80.080 MHz</a:t>
                  </a:r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79C32512-0B09-4CED-B84D-00279130D007}"/>
                    </a:ext>
                  </a:extLst>
                </p:cNvPr>
                <p:cNvSpPr/>
                <p:nvPr/>
              </p:nvSpPr>
              <p:spPr bwMode="auto">
                <a:xfrm>
                  <a:off x="7271520" y="3365988"/>
                  <a:ext cx="472563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659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159.760 MHz</a:t>
                  </a: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4A2ACD7E-C6D6-4683-8E70-71BCBE11D75D}"/>
                  </a:ext>
                </a:extLst>
              </p:cNvPr>
              <p:cNvGrpSpPr/>
              <p:nvPr/>
            </p:nvGrpSpPr>
            <p:grpSpPr>
              <a:xfrm>
                <a:off x="134069" y="3050340"/>
                <a:ext cx="11928627" cy="288000"/>
                <a:chOff x="78388" y="4011488"/>
                <a:chExt cx="11928627" cy="540000"/>
              </a:xfrm>
            </p:grpSpPr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230E4E32-491E-4ACC-B97C-44E25B783E08}"/>
                    </a:ext>
                  </a:extLst>
                </p:cNvPr>
                <p:cNvSpPr/>
                <p:nvPr/>
              </p:nvSpPr>
              <p:spPr bwMode="auto">
                <a:xfrm>
                  <a:off x="78388" y="4011488"/>
                  <a:ext cx="5929422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100MHz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825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50.200 MHz</a:t>
                  </a:r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FCA4E285-442D-4F58-AC1E-9B6BF30C7088}"/>
                    </a:ext>
                  </a:extLst>
                </p:cNvPr>
                <p:cNvSpPr/>
                <p:nvPr/>
              </p:nvSpPr>
              <p:spPr bwMode="auto">
                <a:xfrm>
                  <a:off x="6077593" y="4011488"/>
                  <a:ext cx="5929422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100MHz</a:t>
                  </a:r>
                </a:p>
                <a:p>
                  <a:pPr algn="ctr"/>
                  <a:r>
                    <a:rPr lang="en-GB" altLang="zh-CN" sz="900" dirty="0">
                      <a:solidFill>
                        <a:srgbClr val="1B1B18"/>
                      </a:solidFill>
                    </a:rPr>
                    <a:t>No. of S-c: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825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，</a:t>
                  </a:r>
                  <a:r>
                    <a:rPr lang="en-GB" altLang="zh-CN" sz="900" dirty="0" err="1">
                      <a:solidFill>
                        <a:srgbClr val="1B1B18"/>
                      </a:solidFill>
                    </a:rPr>
                    <a:t>Center</a:t>
                  </a:r>
                  <a:r>
                    <a:rPr lang="en-GB" altLang="zh-CN" sz="900" dirty="0">
                      <a:solidFill>
                        <a:srgbClr val="1B1B18"/>
                      </a:solidFill>
                    </a:rPr>
                    <a:t> sub-carrier: </a:t>
                  </a:r>
                  <a:r>
                    <a:rPr lang="zh-CN" altLang="en-US" sz="900" dirty="0">
                      <a:solidFill>
                        <a:srgbClr val="1B1B18"/>
                      </a:solidFill>
                    </a:rPr>
                    <a:t> </a:t>
                  </a:r>
                  <a:r>
                    <a:rPr lang="en-US" altLang="zh-CN" sz="900" dirty="0">
                      <a:solidFill>
                        <a:srgbClr val="1B1B18"/>
                      </a:solidFill>
                    </a:rPr>
                    <a:t>149.800 MHz</a:t>
                  </a:r>
                </a:p>
              </p:txBody>
            </p:sp>
          </p:grp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5F1326CF-3C66-466B-9B1C-E4F79E35BCD0}"/>
                  </a:ext>
                </a:extLst>
              </p:cNvPr>
              <p:cNvSpPr/>
              <p:nvPr/>
            </p:nvSpPr>
            <p:spPr bwMode="auto">
              <a:xfrm>
                <a:off x="134068" y="3520470"/>
                <a:ext cx="7128277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120MHz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991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60.160 MHz</a:t>
                </a: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AD333461-04C4-4726-B2E7-59E9A99F7EC4}"/>
                  </a:ext>
                </a:extLst>
              </p:cNvPr>
              <p:cNvSpPr/>
              <p:nvPr/>
            </p:nvSpPr>
            <p:spPr bwMode="auto">
              <a:xfrm>
                <a:off x="2526850" y="3990600"/>
                <a:ext cx="7128277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120MHz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991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100.000 MHz</a:t>
                </a: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F4E305AB-5C2D-460C-802F-A2E0AC328575}"/>
                  </a:ext>
                </a:extLst>
              </p:cNvPr>
              <p:cNvSpPr/>
              <p:nvPr/>
            </p:nvSpPr>
            <p:spPr bwMode="auto">
              <a:xfrm>
                <a:off x="4924561" y="4460730"/>
                <a:ext cx="7128277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120MHz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991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139.840 MHz</a:t>
                </a: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92BDF0F6-148D-438E-A47B-76D565ABA4A0}"/>
                  </a:ext>
                </a:extLst>
              </p:cNvPr>
              <p:cNvSpPr/>
              <p:nvPr/>
            </p:nvSpPr>
            <p:spPr bwMode="auto">
              <a:xfrm>
                <a:off x="134067" y="4930860"/>
                <a:ext cx="9521060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160MHz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1323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80.080 MHz</a:t>
                </a: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62BB0CF2-6D0F-4756-B695-E05645EBE9A0}"/>
                  </a:ext>
                </a:extLst>
              </p:cNvPr>
              <p:cNvSpPr/>
              <p:nvPr/>
            </p:nvSpPr>
            <p:spPr bwMode="auto">
              <a:xfrm>
                <a:off x="2526851" y="5400990"/>
                <a:ext cx="9525988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160MHz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1321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119.920 MHz</a:t>
                </a: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691B8996-0A26-4E01-9A6F-1C4BF57E4623}"/>
                  </a:ext>
                </a:extLst>
              </p:cNvPr>
              <p:cNvSpPr/>
              <p:nvPr/>
            </p:nvSpPr>
            <p:spPr bwMode="auto">
              <a:xfrm>
                <a:off x="134067" y="5871122"/>
                <a:ext cx="11918771" cy="28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900" dirty="0">
                    <a:solidFill>
                      <a:srgbClr val="1B1B18"/>
                    </a:solidFill>
                  </a:rPr>
                  <a:t>200MHz</a:t>
                </a:r>
              </a:p>
              <a:p>
                <a:pPr algn="ctr"/>
                <a:r>
                  <a:rPr lang="en-GB" altLang="zh-CN" sz="900" dirty="0">
                    <a:solidFill>
                      <a:srgbClr val="1B1B18"/>
                    </a:solidFill>
                  </a:rPr>
                  <a:t>No. of S-c: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1655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，</a:t>
                </a:r>
                <a:r>
                  <a:rPr lang="en-GB" altLang="zh-CN" sz="900" dirty="0" err="1">
                    <a:solidFill>
                      <a:srgbClr val="1B1B18"/>
                    </a:solidFill>
                  </a:rPr>
                  <a:t>Center</a:t>
                </a:r>
                <a:r>
                  <a:rPr lang="en-GB" altLang="zh-CN" sz="900" dirty="0">
                    <a:solidFill>
                      <a:srgbClr val="1B1B18"/>
                    </a:solidFill>
                  </a:rPr>
                  <a:t> sub-carrier: </a:t>
                </a:r>
                <a:r>
                  <a:rPr lang="zh-CN" altLang="en-US" sz="900" dirty="0">
                    <a:solidFill>
                      <a:srgbClr val="1B1B18"/>
                    </a:solidFill>
                  </a:rPr>
                  <a:t> </a:t>
                </a:r>
                <a:r>
                  <a:rPr lang="en-US" altLang="zh-CN" sz="900" dirty="0">
                    <a:solidFill>
                      <a:srgbClr val="1B1B18"/>
                    </a:solidFill>
                  </a:rPr>
                  <a:t>100.000 MHz</a:t>
                </a:r>
              </a:p>
            </p:txBody>
          </p:sp>
        </p:grp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C0B1783F-3EB7-45C6-9B70-AE6C8FF623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577" y="780373"/>
              <a:ext cx="0" cy="5896410"/>
            </a:xfrm>
            <a:prstGeom prst="line">
              <a:avLst/>
            </a:prstGeom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A3036049-9770-4CF2-BD49-7F16C80AF0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4381" y="780373"/>
              <a:ext cx="0" cy="5896410"/>
            </a:xfrm>
            <a:prstGeom prst="line">
              <a:avLst/>
            </a:prstGeom>
            <a:ln w="317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6" name="文本框 305">
            <a:extLst>
              <a:ext uri="{FF2B5EF4-FFF2-40B4-BE49-F238E27FC236}">
                <a16:creationId xmlns:a16="http://schemas.microsoft.com/office/drawing/2014/main" id="{A0ED99DD-4CEF-4E76-87A9-74A7A1FEF01F}"/>
              </a:ext>
            </a:extLst>
          </p:cNvPr>
          <p:cNvSpPr txBox="1"/>
          <p:nvPr/>
        </p:nvSpPr>
        <p:spPr>
          <a:xfrm>
            <a:off x="11427388" y="839843"/>
            <a:ext cx="745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highlight>
                  <a:srgbClr val="FFFF00"/>
                </a:highlight>
              </a:rPr>
              <a:t>700KHz</a:t>
            </a:r>
            <a:endParaRPr lang="zh-CN" altLang="en-US" sz="12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010897-3113-47A0-8C18-CC7461A41F37}"/>
              </a:ext>
            </a:extLst>
          </p:cNvPr>
          <p:cNvSpPr txBox="1"/>
          <p:nvPr/>
        </p:nvSpPr>
        <p:spPr>
          <a:xfrm>
            <a:off x="4739856" y="814600"/>
            <a:ext cx="2776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B1B18"/>
                </a:solidFill>
              </a:rPr>
              <a:t>Sub-carrier space</a:t>
            </a:r>
            <a:r>
              <a:rPr lang="zh-CN" altLang="en-US" b="1" dirty="0">
                <a:solidFill>
                  <a:srgbClr val="1B1B18"/>
                </a:solidFill>
              </a:rPr>
              <a:t>：</a:t>
            </a:r>
            <a:r>
              <a:rPr lang="en-US" altLang="zh-CN" b="1" dirty="0">
                <a:solidFill>
                  <a:srgbClr val="1B1B18"/>
                </a:solidFill>
              </a:rPr>
              <a:t>120KHz</a:t>
            </a:r>
            <a:endParaRPr lang="zh-CN" altLang="en-US" b="1" dirty="0">
              <a:solidFill>
                <a:srgbClr val="1B1B18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C07F2B1-A7D4-4DE9-BD41-D1A84487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altLang="zh-CN" sz="2400" dirty="0"/>
              <a:t>SLB 1.0 bis</a:t>
            </a:r>
            <a:r>
              <a:rPr lang="zh-CN" altLang="en-GB" sz="2400" dirty="0"/>
              <a:t>：</a:t>
            </a:r>
            <a:r>
              <a:rPr lang="en-GB" altLang="zh-CN" sz="2400" dirty="0"/>
              <a:t>20/40/80/100/120/160/200MHz @ 5150-5350MHz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55574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41E663-728F-4EDA-8CF4-53C6C723C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56822"/>
                  </p:ext>
                </p:extLst>
              </p:nvPr>
            </p:nvGraphicFramePr>
            <p:xfrm>
              <a:off x="198178" y="1730892"/>
              <a:ext cx="11800406" cy="4739640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828551">
                      <a:extLst>
                        <a:ext uri="{9D8B030D-6E8A-4147-A177-3AD203B41FA5}">
                          <a16:colId xmlns:a16="http://schemas.microsoft.com/office/drawing/2014/main" val="1698797895"/>
                        </a:ext>
                      </a:extLst>
                    </a:gridCol>
                    <a:gridCol w="884114">
                      <a:extLst>
                        <a:ext uri="{9D8B030D-6E8A-4147-A177-3AD203B41FA5}">
                          <a16:colId xmlns:a16="http://schemas.microsoft.com/office/drawing/2014/main" val="773601265"/>
                        </a:ext>
                      </a:extLst>
                    </a:gridCol>
                    <a:gridCol w="2217805">
                      <a:extLst>
                        <a:ext uri="{9D8B030D-6E8A-4147-A177-3AD203B41FA5}">
                          <a16:colId xmlns:a16="http://schemas.microsoft.com/office/drawing/2014/main" val="4190463798"/>
                        </a:ext>
                      </a:extLst>
                    </a:gridCol>
                    <a:gridCol w="2851598">
                      <a:extLst>
                        <a:ext uri="{9D8B030D-6E8A-4147-A177-3AD203B41FA5}">
                          <a16:colId xmlns:a16="http://schemas.microsoft.com/office/drawing/2014/main" val="1034065984"/>
                        </a:ext>
                      </a:extLst>
                    </a:gridCol>
                    <a:gridCol w="1184151">
                      <a:extLst>
                        <a:ext uri="{9D8B030D-6E8A-4147-A177-3AD203B41FA5}">
                          <a16:colId xmlns:a16="http://schemas.microsoft.com/office/drawing/2014/main" val="3764574119"/>
                        </a:ext>
                      </a:extLst>
                    </a:gridCol>
                    <a:gridCol w="3834187">
                      <a:extLst>
                        <a:ext uri="{9D8B030D-6E8A-4147-A177-3AD203B41FA5}">
                          <a16:colId xmlns:a16="http://schemas.microsoft.com/office/drawing/2014/main" val="2461747765"/>
                        </a:ext>
                      </a:extLst>
                    </a:gridCol>
                  </a:tblGrid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CH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CH-BW0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GB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No. of Sub-carrier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Null Sub-carrier index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No. of </a:t>
                          </a:r>
                          <a:r>
                            <a:rPr lang="en-US" altLang="zh-CN" sz="1400" b="1" kern="1200" dirty="0" err="1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ScG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Center sub-carrier frequency</a:t>
                          </a:r>
                          <a:r>
                            <a:rPr lang="zh-CN" altLang="en-US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，</a:t>
                          </a: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MHz</a:t>
                          </a:r>
                        </a:p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𝑠𝑡𝑎𝑟𝑡</m:t>
                                  </m:r>
                                </m:sub>
                              </m:sSub>
                              <m: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xxxx</m:t>
                              </m:r>
                            </m:oMath>
                          </a14:m>
                          <a:r>
                            <a:rPr lang="zh-CN" altLang="en-US" sz="1400" b="1" i="0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MHz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556687677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微软雅黑"/>
                                    <a:cs typeface="Times New Roman" panose="02020603050405020304" pitchFamily="18" charset="0"/>
                                  </a:rPr>
                                  <m:t>161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+5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kumimoji="0" lang="en-US" altLang="zh-CN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𝐶𝐻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lang="en-US" altLang="zh-CN" sz="1400" b="0" i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kumimoji="0" lang="zh-CN" altLang="en-US" sz="1400" b="0" i="1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is channel index,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=0,1,2,3,...,24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657150436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40MHz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161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+5</m:t>
                                </m:r>
                                <m:r>
                                  <a:rPr kumimoji="0" lang="en-US" altLang="zh-CN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1B1B1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kumimoji="0" lang="en-US" altLang="zh-CN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1B1B18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Times New Roman" panose="02020603050405020304" pitchFamily="18" charset="0"/>
                                          </a:rPr>
                                          <m:t>𝐶𝐻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1B1B18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7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#161+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#162+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#163+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#164+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#165+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166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en-US" altLang="zh-CN" sz="1400" b="0" i="0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</m:t>
                              </m:r>
                              <m:r>
                                <a:rPr lang="en-US" altLang="zh-CN" sz="1400" b="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1B1B18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kumimoji="0" lang="en-US" altLang="zh-CN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−2)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=0,1,2,3,...,</m:t>
                              </m:r>
                            </m:oMath>
                          </a14:m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23</a:t>
                          </a: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14897673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kumimoji="0" lang="zh-CN" alt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=0,1,2,3,...,21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02382307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=0,1,2,3,...,20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279382474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zh-CN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=0,1,2,3,...,19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498402358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zh-CN" sz="1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=0,1,2,3,...,17</m:t>
                              </m:r>
                            </m:oMath>
                          </a14:m>
                          <a:endParaRPr kumimoji="0" lang="en-US" altLang="zh-CN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1B1B18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913446178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i="1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zh-CN" sz="1400" b="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lang="en-US" altLang="zh-CN" sz="1400" b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=0,1,2,3,...,15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454607429"/>
                      </a:ext>
                    </a:extLst>
                  </a:tr>
                  <a:tr h="151581"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sz="1400" b="0" kern="12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𝐶𝐻</m:t>
                                  </m:r>
                                </m:sub>
                              </m:sSub>
                              <m:r>
                                <a:rPr lang="en-US" altLang="zh-CN" sz="1400" b="0" kern="12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400" b="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zh-CN" sz="1400" b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𝑠𝑡𝑎𝑟𝑡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1.300−0.300+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𝐶𝐻</m:t>
                                    </m:r>
                                  </m:sub>
                                </m:sSub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9.960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1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n</m:t>
                                </m:r>
                                <m: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400" b="0" i="0" kern="1200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Times New Roman" panose="020206030504050203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19.920</m:t>
                                </m:r>
                              </m:oMath>
                            </m:oMathPara>
                          </a14:m>
                          <a:endParaRPr lang="en-US" altLang="zh-CN" sz="1400" b="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微软雅黑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is channel index</a:t>
                          </a:r>
                          <a:r>
                            <a:rPr kumimoji="0" lang="en-US" altLang="zh-CN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1B1B18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kumimoji="0" lang="en-US" altLang="zh-CN" sz="1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1B1B18"/>
                                  </a:solidFill>
                                  <a:effectLst/>
                                  <a:uLnTx/>
                                  <a:uFillTx/>
                                  <a:latin typeface="Times New Roman" panose="020206030504050203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:r>
                            <a:rPr lang="en-US" altLang="zh-CN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Left/Right Protect band 1300KHz</a:t>
                          </a: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13781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E641E663-728F-4EDA-8CF4-53C6C723C1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756822"/>
                  </p:ext>
                </p:extLst>
              </p:nvPr>
            </p:nvGraphicFramePr>
            <p:xfrm>
              <a:off x="198178" y="1730892"/>
              <a:ext cx="11800406" cy="4739640"/>
            </p:xfrm>
            <a:graphic>
              <a:graphicData uri="http://schemas.openxmlformats.org/drawingml/2006/table">
                <a:tbl>
                  <a:tblPr firstRow="1" firstCol="1" bandRow="1">
                    <a:tableStyleId>{72833802-FEF1-4C79-8D5D-14CF1EAF98D9}</a:tableStyleId>
                  </a:tblPr>
                  <a:tblGrid>
                    <a:gridCol w="828551">
                      <a:extLst>
                        <a:ext uri="{9D8B030D-6E8A-4147-A177-3AD203B41FA5}">
                          <a16:colId xmlns:a16="http://schemas.microsoft.com/office/drawing/2014/main" val="1698797895"/>
                        </a:ext>
                      </a:extLst>
                    </a:gridCol>
                    <a:gridCol w="884114">
                      <a:extLst>
                        <a:ext uri="{9D8B030D-6E8A-4147-A177-3AD203B41FA5}">
                          <a16:colId xmlns:a16="http://schemas.microsoft.com/office/drawing/2014/main" val="773601265"/>
                        </a:ext>
                      </a:extLst>
                    </a:gridCol>
                    <a:gridCol w="2217805">
                      <a:extLst>
                        <a:ext uri="{9D8B030D-6E8A-4147-A177-3AD203B41FA5}">
                          <a16:colId xmlns:a16="http://schemas.microsoft.com/office/drawing/2014/main" val="4190463798"/>
                        </a:ext>
                      </a:extLst>
                    </a:gridCol>
                    <a:gridCol w="2851598">
                      <a:extLst>
                        <a:ext uri="{9D8B030D-6E8A-4147-A177-3AD203B41FA5}">
                          <a16:colId xmlns:a16="http://schemas.microsoft.com/office/drawing/2014/main" val="1034065984"/>
                        </a:ext>
                      </a:extLst>
                    </a:gridCol>
                    <a:gridCol w="1184151">
                      <a:extLst>
                        <a:ext uri="{9D8B030D-6E8A-4147-A177-3AD203B41FA5}">
                          <a16:colId xmlns:a16="http://schemas.microsoft.com/office/drawing/2014/main" val="3764574119"/>
                        </a:ext>
                      </a:extLst>
                    </a:gridCol>
                    <a:gridCol w="3834187">
                      <a:extLst>
                        <a:ext uri="{9D8B030D-6E8A-4147-A177-3AD203B41FA5}">
                          <a16:colId xmlns:a16="http://schemas.microsoft.com/office/drawing/2014/main" val="246174776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CH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CH-BW0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GB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No. of Sub-carrier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Null Sub-carrier index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lnSpc>
                              <a:spcPct val="100000"/>
                            </a:lnSpc>
                            <a:spcBef>
                              <a:spcPts val="780"/>
                            </a:spcBef>
                            <a:spcAft>
                              <a:spcPts val="78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b="1" kern="1200" dirty="0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No. of </a:t>
                          </a:r>
                          <a:r>
                            <a:rPr lang="en-US" altLang="zh-CN" sz="1400" b="1" kern="1200" dirty="0" err="1">
                              <a:solidFill>
                                <a:schemeClr val="bg1"/>
                              </a:solidFill>
                              <a:effectLst/>
                              <a:latin typeface="+mn-ea"/>
                              <a:ea typeface="+mn-ea"/>
                              <a:cs typeface="+mn-cs"/>
                            </a:rPr>
                            <a:t>ScG</a:t>
                          </a:r>
                          <a:endParaRPr lang="zh-CN" altLang="en-US" sz="1400" b="1" kern="1200" dirty="0">
                            <a:solidFill>
                              <a:schemeClr val="bg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11429" r="-159" b="-103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68767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93976" r="-1325000" b="-774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473" t="-93976" r="-355220" b="-774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kern="12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#80</a:t>
                          </a: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93976" r="-159" b="-774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150436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196341" r="-1325000" b="-68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40MHz</a:t>
                          </a:r>
                          <a:endParaRPr lang="zh-CN" sz="14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7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7473" t="-25719" r="-355220" b="-2716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38034" t="-25719" r="-176282" b="-27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196341" r="-159" b="-68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897673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292771" r="-1325000" b="-5759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80MHz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292771" r="-159" b="-5759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2382307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392771" r="-1325000" b="-4759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392771" r="-159" b="-4759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9382474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498780" r="-1325000" b="-381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120MHz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498780" r="-159" b="-38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840235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591566" r="-1325000" b="-277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160MHz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591566" r="-159" b="-277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13446178"/>
                      </a:ext>
                    </a:extLst>
                  </a:tr>
                  <a:tr h="5029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691566" r="-1325000" b="-177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200MHz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691566" r="-159" b="-177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607429"/>
                      </a:ext>
                    </a:extLst>
                  </a:tr>
                  <a:tr h="7924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735" t="-505385" r="-1325000" b="-1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0" algn="ctr">
                            <a:spcAft>
                              <a:spcPts val="60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r>
                            <a:rPr lang="en-US" altLang="zh-CN" sz="1400" dirty="0"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500MHz</a:t>
                          </a:r>
                          <a:endParaRPr lang="zh-CN" sz="1400" dirty="0"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034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2667635" algn="ctr"/>
                              <a:tab pos="5904230" algn="r"/>
                            </a:tabLst>
                            <a:defRPr/>
                          </a:pPr>
                          <a:endParaRPr lang="zh-CN" altLang="en-US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vMerge="1">
                      <a:txBody>
                        <a:bodyPr/>
                        <a:lstStyle/>
                        <a:p>
                          <a:pPr indent="0" algn="ctr">
                            <a:spcAft>
                              <a:spcPts val="0"/>
                            </a:spcAft>
                            <a:tabLst>
                              <a:tab pos="2667635" algn="ctr"/>
                              <a:tab pos="5904230" algn="r"/>
                            </a:tabLs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>
                            <a:spcAft>
                              <a:spcPts val="600"/>
                            </a:spcAft>
                          </a:pPr>
                          <a:endParaRPr lang="en-US" altLang="zh-CN" sz="1400" kern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2482" marR="32482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8108" t="-505385" r="-159" b="-1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781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EB328F5-B9D5-40C7-BB5E-65CCB4785FB8}"/>
              </a:ext>
            </a:extLst>
          </p:cNvPr>
          <p:cNvSpPr txBox="1"/>
          <p:nvPr/>
        </p:nvSpPr>
        <p:spPr>
          <a:xfrm>
            <a:off x="235464" y="1346320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B1B18"/>
                </a:solidFill>
              </a:rPr>
              <a:t>Sub-Carrier Space</a:t>
            </a:r>
            <a:r>
              <a:rPr lang="zh-CN" altLang="en-US" b="1" dirty="0">
                <a:solidFill>
                  <a:srgbClr val="1B1B18"/>
                </a:solidFill>
              </a:rPr>
              <a:t>：</a:t>
            </a:r>
            <a:r>
              <a:rPr lang="en-US" altLang="zh-CN" b="1" dirty="0">
                <a:solidFill>
                  <a:srgbClr val="1B1B18"/>
                </a:solidFill>
              </a:rPr>
              <a:t>120KHz</a:t>
            </a:r>
            <a:endParaRPr lang="zh-CN" altLang="en-US" b="1" dirty="0">
              <a:solidFill>
                <a:srgbClr val="1B1B1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2C26C9-4D80-479F-B25B-568E4027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/>
              <a:t>SLB 1.0 bis</a:t>
            </a:r>
            <a:r>
              <a:rPr lang="zh-CN" altLang="en-US" sz="2400" dirty="0"/>
              <a:t>：</a:t>
            </a:r>
            <a:r>
              <a:rPr lang="en-US" altLang="zh-CN" sz="2400" dirty="0"/>
              <a:t>20/40/80/100/120/160/200MHz/500MHz@L6GHz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24382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34972"/>
              </p:ext>
            </p:extLst>
          </p:nvPr>
        </p:nvGraphicFramePr>
        <p:xfrm>
          <a:off x="374654" y="1198923"/>
          <a:ext cx="11664000" cy="2886075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System Parameters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 dirty="0">
                          <a:effectLst/>
                        </a:rPr>
                        <a:t>　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u="none" strike="noStrike">
                          <a:effectLst/>
                        </a:rPr>
                        <a:t>　</a:t>
                      </a:r>
                      <a:endParaRPr lang="zh-CN" altLang="en-US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0.125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32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64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128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256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Sub-Carrier Space / </a:t>
                      </a:r>
                      <a:r>
                        <a:rPr lang="en-US" sz="1200" u="none" strike="noStrike" dirty="0" err="1">
                          <a:effectLst/>
                        </a:rPr>
                        <a:t>KHz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240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480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960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3840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7680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15360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30720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Base Frequency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/ </a:t>
                      </a:r>
                      <a:r>
                        <a:rPr lang="en-US" sz="1200" u="none" strike="noStrike" dirty="0">
                          <a:effectLst/>
                        </a:rPr>
                        <a:t>MHz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3.84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7.68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15.36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30.72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61.44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122.88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245.76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491.52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983.04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1966.08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3932.16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7864.32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Time unit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l-GR" sz="1200" u="none" strike="noStrike" dirty="0">
                          <a:effectLst/>
                        </a:rPr>
                        <a:t>μ</a:t>
                      </a:r>
                      <a:r>
                        <a:rPr lang="en-US" sz="1200" u="none" strike="noStrike" dirty="0">
                          <a:effectLst/>
                        </a:rPr>
                        <a:t>s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0.260417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0.130208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0.065104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0.032552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0.016276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0.008138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0.004069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0.002035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0.001017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0.000509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0.000254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0.000127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Single Carrier min BW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/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MHz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2.5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D8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80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78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640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1280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2560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5120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81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Wireless Frame Length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sz="1200" u="none" strike="noStrike" dirty="0">
                          <a:effectLst/>
                        </a:rPr>
                        <a:t>μ</a:t>
                      </a:r>
                      <a:r>
                        <a:rPr lang="en-US" sz="1200" u="none" strike="noStrike" dirty="0">
                          <a:effectLst/>
                        </a:rPr>
                        <a:t>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1000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500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250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62.5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31.25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15.625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7.8125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3.90625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1.953125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0.9765625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0.48828125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Cyclic Prefix Length </a:t>
                      </a:r>
                      <a:r>
                        <a:rPr lang="en-US" altLang="zh-CN" sz="1200" u="none" strike="noStrike" dirty="0">
                          <a:effectLst/>
                        </a:rPr>
                        <a:t>1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altLang="zh-CN" sz="1200" u="none" strike="noStrike" dirty="0">
                          <a:effectLst/>
                        </a:rPr>
                        <a:t>μ</a:t>
                      </a:r>
                      <a:r>
                        <a:rPr lang="en-US" altLang="zh-CN" sz="1200" u="none" strike="noStrike" dirty="0">
                          <a:effectLst/>
                        </a:rPr>
                        <a:t>s)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4.687500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2.343750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1.171875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0.585938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0.292969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0.146484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0.073242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0.036621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0.018311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0.009155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0.004578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0.002289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Cyclic Prefix Length </a:t>
                      </a:r>
                      <a:r>
                        <a:rPr lang="en-US" altLang="zh-CN" sz="1200" u="none" strike="noStrike" dirty="0">
                          <a:effectLst/>
                        </a:rPr>
                        <a:t>2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altLang="zh-CN" sz="1200" u="none" strike="noStrike" dirty="0">
                          <a:effectLst/>
                        </a:rPr>
                        <a:t>μ</a:t>
                      </a:r>
                      <a:r>
                        <a:rPr lang="en-US" altLang="zh-CN" sz="1200" u="none" strike="noStrike" dirty="0">
                          <a:effectLst/>
                        </a:rPr>
                        <a:t>s)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10.156250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5.078125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2.539063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1.269531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0.634766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0.317383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0.158691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0.079346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0.039673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0.019836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0.009918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0.004959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Cyclic Prefix Length </a:t>
                      </a:r>
                      <a:r>
                        <a:rPr lang="en-US" altLang="zh-CN" sz="1200" u="none" strike="noStrike" dirty="0">
                          <a:effectLst/>
                        </a:rPr>
                        <a:t>3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altLang="zh-CN" sz="1200" u="none" strike="noStrike" dirty="0">
                          <a:effectLst/>
                        </a:rPr>
                        <a:t>μ</a:t>
                      </a:r>
                      <a:r>
                        <a:rPr lang="en-US" altLang="zh-CN" sz="1200" u="none" strike="noStrike" dirty="0">
                          <a:effectLst/>
                        </a:rPr>
                        <a:t>s)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16.666667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8.333333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4.166667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2.083333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1.041667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0.520833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0.260417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0.130208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0.065104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0.032552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0.016276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0.008138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Cyclic Prefix Length </a:t>
                      </a:r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altLang="zh-CN" sz="1200" u="none" strike="noStrike" dirty="0">
                          <a:effectLst/>
                        </a:rPr>
                        <a:t>μ</a:t>
                      </a:r>
                      <a:r>
                        <a:rPr lang="en-US" altLang="zh-CN" sz="1200" u="none" strike="noStrike" dirty="0">
                          <a:effectLst/>
                        </a:rPr>
                        <a:t>s)</a:t>
                      </a:r>
                      <a:endParaRPr lang="zh-CN" alt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OFDM symbol Length</a:t>
                      </a:r>
                      <a:r>
                        <a:rPr lang="zh-CN" altLang="en-US" sz="1200" u="none" strike="noStrike" dirty="0">
                          <a:effectLst/>
                        </a:rPr>
                        <a:t> </a:t>
                      </a:r>
                      <a:r>
                        <a:rPr lang="en-US" altLang="zh-CN" sz="1200" u="none" strike="noStrike" dirty="0">
                          <a:effectLst/>
                        </a:rPr>
                        <a:t>(</a:t>
                      </a:r>
                      <a:r>
                        <a:rPr lang="el-GR" altLang="zh-CN" sz="1200" u="none" strike="noStrike" dirty="0">
                          <a:effectLst/>
                        </a:rPr>
                        <a:t>μ</a:t>
                      </a:r>
                      <a:r>
                        <a:rPr lang="en-US" altLang="zh-CN" sz="1200" u="none" strike="noStrike" dirty="0">
                          <a:effectLst/>
                        </a:rPr>
                        <a:t>s)</a:t>
                      </a:r>
                      <a:endParaRPr lang="en-US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66.666667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33.333333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16.666667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8.333333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4.166667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2.083333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1.041667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0.520833 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0.260417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0.130208 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0.065104 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0.032552 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Centre Carrier </a:t>
                      </a:r>
                      <a:r>
                        <a:rPr lang="en-US" altLang="zh-CN" sz="1200" u="none" strike="noStrike" dirty="0">
                          <a:effectLst/>
                        </a:rPr>
                        <a:t>Adjustment / MHz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-0.0375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-0.075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-0.15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-0.3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-0.6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-1.2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-2.4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-4.8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-9.6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-19.2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-38.4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-76.8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GB" altLang="zh-CN" sz="1200" u="none" strike="noStrike" dirty="0">
                          <a:effectLst/>
                        </a:rPr>
                        <a:t>Centre Carrier Offset / </a:t>
                      </a:r>
                      <a:r>
                        <a:rPr lang="en-US" altLang="zh-CN" sz="1200" u="none" strike="noStrike" dirty="0">
                          <a:effectLst/>
                        </a:rPr>
                        <a:t>MHz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1.245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2.49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4.98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9.96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19.92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39.84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79.68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159.36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318.72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637.44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1274.88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2549.76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Channel </a:t>
                      </a:r>
                      <a:r>
                        <a:rPr lang="en-GB" altLang="zh-CN" sz="1200" u="none" strike="noStrike" dirty="0">
                          <a:effectLst/>
                        </a:rPr>
                        <a:t>Carrier Offset / </a:t>
                      </a:r>
                      <a:r>
                        <a:rPr lang="en-US" altLang="zh-CN" sz="1200" u="none" strike="noStrike" dirty="0">
                          <a:effectLst/>
                        </a:rPr>
                        <a:t>MHz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2.49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4.98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9.96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19.92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39.84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79.68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159.36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318.72</a:t>
                      </a:r>
                      <a:endParaRPr lang="en-US" altLang="zh-CN" sz="1200" b="0" i="0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637.44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1274.88</a:t>
                      </a:r>
                      <a:endParaRPr lang="en-US" altLang="zh-CN" sz="1200" b="0" i="0" u="none" strike="noStrike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2549.76</a:t>
                      </a:r>
                      <a:endParaRPr lang="en-US" altLang="zh-CN" sz="1200" b="0" i="0" u="none" strike="noStrike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5099.52</a:t>
                      </a:r>
                      <a:endParaRPr lang="en-US" altLang="zh-CN" sz="1200" b="0" i="0" u="none" strike="noStrike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812816" y="4376116"/>
            <a:ext cx="67876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120KHz Sub-Carrier Space, Single carrier 20MHz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20/40/60/80MHz @ 2400-2483.5MHz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20/40/80/100/120/160/200MHz @ 5150-5350MHz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20/40/80/100/120/160/200/240MHz @ 5470-5725MHz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20/40/60/80/100/120MHz @ 5725-5850MHz</a:t>
            </a:r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20/40/80/100/120/160/200MHz/500MHz@ 5925-6425MHz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480KHz</a:t>
            </a:r>
            <a:r>
              <a:rPr lang="zh-CN" altLang="en-US" sz="1400" dirty="0"/>
              <a:t> </a:t>
            </a:r>
            <a:r>
              <a:rPr lang="en-US" altLang="zh-CN" sz="1400" dirty="0"/>
              <a:t>Sub-Carrier Space, Single carrier 80MHz</a:t>
            </a:r>
            <a:r>
              <a:rPr lang="zh-CN" altLang="en-US" sz="1400" dirty="0"/>
              <a:t>：</a:t>
            </a:r>
            <a:endParaRPr lang="en-US" altLang="zh-CN" sz="1400" dirty="0"/>
          </a:p>
          <a:p>
            <a:pPr marL="742990" lvl="1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80/160/320/640/800MHz @ 7163-8812MHz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[ 960KHz/1920KHz ] Sub-Carrier Space @ </a:t>
            </a:r>
            <a:r>
              <a:rPr lang="en-US" altLang="zh-CN" sz="1400" dirty="0" err="1"/>
              <a:t>mmW</a:t>
            </a:r>
            <a:r>
              <a:rPr lang="en-US" altLang="zh-CN" sz="1400" dirty="0"/>
              <a:t>, Single carrier 160MHz</a:t>
            </a:r>
            <a:r>
              <a:rPr lang="zh-CN" altLang="en-US" sz="1400" dirty="0"/>
              <a:t>、</a:t>
            </a:r>
            <a:r>
              <a:rPr lang="en-US" altLang="zh-CN" sz="1400" dirty="0"/>
              <a:t>320MHz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/>
              <a:t>[ 15KHz/30KHz ] Sub-Carrier Space @ Sub 1GHz</a:t>
            </a:r>
            <a:r>
              <a:rPr lang="zh-CN" altLang="en-US" sz="1400" dirty="0"/>
              <a:t>，</a:t>
            </a:r>
            <a:r>
              <a:rPr lang="en-US" altLang="zh-CN" sz="1400" dirty="0"/>
              <a:t> Single carrier 2.5MHz</a:t>
            </a:r>
            <a:r>
              <a:rPr lang="zh-CN" altLang="en-US" sz="1400" dirty="0"/>
              <a:t>，</a:t>
            </a:r>
            <a:r>
              <a:rPr lang="en-US" altLang="zh-CN" sz="1400" dirty="0"/>
              <a:t>5MHz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3BEEC65-0C64-4DC7-B74D-F45BE1971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8" y="413196"/>
            <a:ext cx="10736252" cy="494609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SLB 1.0 bis: extend system parameters in 120kHz Sub-Carrier space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514356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14567</TotalTime>
  <Words>12444</Words>
  <Application>Microsoft Macintosh PowerPoint</Application>
  <PresentationFormat>自定义</PresentationFormat>
  <Paragraphs>3647</Paragraphs>
  <Slides>35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0" baseType="lpstr">
      <vt:lpstr>.AppleSystemUIFont</vt:lpstr>
      <vt:lpstr>思源黑体 CN Regular</vt:lpstr>
      <vt:lpstr>宋体</vt:lpstr>
      <vt:lpstr>Microsoft YaHei</vt:lpstr>
      <vt:lpstr>Microsoft YaHei</vt:lpstr>
      <vt:lpstr>Arial</vt:lpstr>
      <vt:lpstr>Calibri</vt:lpstr>
      <vt:lpstr>Cambria Math</vt:lpstr>
      <vt:lpstr>Times New Roman</vt:lpstr>
      <vt:lpstr>Verdana</vt:lpstr>
      <vt:lpstr>Wingdings</vt:lpstr>
      <vt:lpstr>New-iSLA-Slides Template</vt:lpstr>
      <vt:lpstr>公式</vt:lpstr>
      <vt:lpstr>Worksheet</vt:lpstr>
      <vt:lpstr>工作表</vt:lpstr>
      <vt:lpstr>SparkLink Tutorial Synchronized Low-latency Broadband (SLB) 1.0bis</vt:lpstr>
      <vt:lpstr>Table of Content</vt:lpstr>
      <vt:lpstr>SLB 1.0 bis Feature at-a-glance</vt:lpstr>
      <vt:lpstr>SLB 1.0 bis：Numerology，time / frequency domain</vt:lpstr>
      <vt:lpstr>SLB 1.0 enhancement: Numerology, time domain frame design, 120kHz sub-carrier space</vt:lpstr>
      <vt:lpstr>SLB 1.0 bis：Carrier Configuration, 20/40/60/80MHz @ 2.4GHz</vt:lpstr>
      <vt:lpstr>SLB 1.0 bis：20/40/80/100/120/160/200MHz @ 5150-5350MHz </vt:lpstr>
      <vt:lpstr>SLB 1.0 bis：20/40/80/100/120/160/200MHz/500MHz@L6GHz</vt:lpstr>
      <vt:lpstr>SLB 1.0 bis: extend system parameters in 120kHz Sub-Carrier space</vt:lpstr>
      <vt:lpstr>SLB 1.0 bis：80/160/320/640/800MHz @ 7163-8812MHz</vt:lpstr>
      <vt:lpstr>SLB 1.0 bis：Synchronized Channel Slot and Seq</vt:lpstr>
      <vt:lpstr>SLB 1.0 bis：Broadcast and MIB format</vt:lpstr>
      <vt:lpstr>SLB 1.0 bis: System Message SIB transmission method</vt:lpstr>
      <vt:lpstr>SLB 1.0 bis: Multi-domains Synchronization process</vt:lpstr>
      <vt:lpstr>SLB 1.0 bis: FISA</vt:lpstr>
      <vt:lpstr>SLB 1.0 bis: Access process</vt:lpstr>
      <vt:lpstr>SLB 1.0 bis: RACH</vt:lpstr>
      <vt:lpstr> SLB 1.0 bis: GCI Design - Information Bearer</vt:lpstr>
      <vt:lpstr> SLB 1.0 bis: GCI Design-Frequency Domain Resource Indication Information</vt:lpstr>
      <vt:lpstr>PowerPoint 演示文稿</vt:lpstr>
      <vt:lpstr>PowerPoint 演示文稿</vt:lpstr>
      <vt:lpstr>PowerPoint 演示文稿</vt:lpstr>
      <vt:lpstr> SLB 1.0 bis: Data transmission process</vt:lpstr>
      <vt:lpstr> SLB 1.0 bis: Self-contained HARQ (Downlink)</vt:lpstr>
      <vt:lpstr> SLB 1.0 bis: Self-contained HARQ (Uplink)</vt:lpstr>
      <vt:lpstr> SLB 1.0 bis: Pilot</vt:lpstr>
      <vt:lpstr> SLB 1.0 bis: Flexible bandwidth between bands</vt:lpstr>
      <vt:lpstr> SLB 1.0 bis: Flexible bandwidth between bands</vt:lpstr>
      <vt:lpstr> SLB 1.0 bis: MCS table</vt:lpstr>
      <vt:lpstr> SLB 1.0 bis: MCS table</vt:lpstr>
      <vt:lpstr> SLB 1.0 bis: Polar channel coding</vt:lpstr>
      <vt:lpstr>SLB 1.0 bis: Polar Channel Coding-Channel Interleaving</vt:lpstr>
      <vt:lpstr>SLB 1.0 bis: Measurement definition, configuration, and process</vt:lpstr>
      <vt:lpstr>SLB 1.0 bis: Link budget update, all sets, and non-standard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zhuguohua (C)</dc:creator>
  <cp:lastModifiedBy>Yarchmage YAN</cp:lastModifiedBy>
  <cp:revision>2183</cp:revision>
  <dcterms:created xsi:type="dcterms:W3CDTF">2019-07-19T03:09:05Z</dcterms:created>
  <dcterms:modified xsi:type="dcterms:W3CDTF">2025-01-15T13:42:52Z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(3)cFKD5TNL/gdX39YBlrnIYFdsLEjICtarerumQ1yGxryYBRd765+WCUUXim5j5dB0Rq85NCeE
3yDGaGY4abWvlrL9rbxFdlfioNmi3iTd5PFYSgYCZh8D2iMgSeNXXi4E5QmQ1wz3yvjjHrwl
gSe7F9HmBAhIrt+hl44ZS3E2jymkwkvfeG7iiB0J2VScQgn0/mKGj0+XMeZH3gVKu/01ptU7
V1GaszZfkUU47oFao1</vt:lpwstr>
  </property>
  <property fmtid="{D5CDD505-2E9C-101B-9397-08002B2CF9AE}" pid="3" name="_2015_ms_pID_7253431">
    <vt:lpwstr>bxBjQSYe9QAGR9YwjLkHnAfGEbwSLmAIdu7zZRuLHZEAWrlKPuK1y+
zyyDbH9XMpAihFfUKKSYwvyh1sFBQXIbNgTXq/gAVAEPWlY0isYzOkkyzevzzQ/t9Y6He4MN
RFLomBoXaLEgQG/7KbBaHBbf5oV+PC8Ch1NYq/XwncNrxHvN+SMNzc/dPOnhpy5joS0sXBa0
4aPAlbtkH35DhBWgh3H4TdzbUxFcuGtvjgcr</vt:lpwstr>
  </property>
  <property fmtid="{D5CDD505-2E9C-101B-9397-08002B2CF9AE}" pid="4" name="_2015_ms_pID_7253432">
    <vt:lpwstr>2WJQYylAHyYCvpdtr3VMhA4=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1723426210</vt:lpwstr>
  </property>
</Properties>
</file>