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285" r:id="rId3"/>
    <p:sldId id="286" r:id="rId4"/>
    <p:sldId id="287" r:id="rId5"/>
    <p:sldId id="288" r:id="rId6"/>
    <p:sldId id="289" r:id="rId7"/>
    <p:sldId id="290" r:id="rId8"/>
    <p:sldId id="291" r:id="rId9"/>
    <p:sldId id="293" r:id="rId10"/>
    <p:sldId id="300" r:id="rId11"/>
    <p:sldId id="304" r:id="rId12"/>
    <p:sldId id="301" r:id="rId13"/>
    <p:sldId id="302" r:id="rId14"/>
    <p:sldId id="305" r:id="rId15"/>
    <p:sldId id="294" r:id="rId16"/>
    <p:sldId id="296" r:id="rId17"/>
    <p:sldId id="295" r:id="rId18"/>
    <p:sldId id="297" r:id="rId19"/>
    <p:sldId id="298" r:id="rId20"/>
    <p:sldId id="299" r:id="rId21"/>
    <p:sldId id="303" r:id="rId22"/>
  </p:sldIdLst>
  <p:sldSz cx="9144000" cy="6858000" type="screen4x3"/>
  <p:notesSz cx="6934200" cy="9280525"/>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ming(Ming Gan)" initials="GG" lastIdx="2" clrIdx="0">
    <p:extLst>
      <p:ext uri="{19B8F6BF-5375-455C-9EA6-DF929625EA0E}">
        <p15:presenceInfo xmlns:p15="http://schemas.microsoft.com/office/powerpoint/2012/main" userId="S-1-5-21-147214757-305610072-1517763936-26203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5963" autoAdjust="0"/>
  </p:normalViewPr>
  <p:slideViewPr>
    <p:cSldViewPr>
      <p:cViewPr varScale="1">
        <p:scale>
          <a:sx n="103" d="100"/>
          <a:sy n="103" d="100"/>
        </p:scale>
        <p:origin x="1071" y="54"/>
      </p:cViewPr>
      <p:guideLst>
        <p:guide orient="horz" pos="2160"/>
        <p:guide pos="2880"/>
      </p:guideLst>
    </p:cSldViewPr>
  </p:slideViewPr>
  <p:outlineViewPr>
    <p:cViewPr varScale="1">
      <p:scale>
        <a:sx n="170" d="200"/>
        <a:sy n="170" d="2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4" d="100"/>
          <a:sy n="84" d="100"/>
        </p:scale>
        <p:origin x="381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4056D-1408-4367-AE4E-C7E58FB807CA}" type="doc">
      <dgm:prSet loTypeId="urn:microsoft.com/office/officeart/2005/8/layout/process4" loCatId="process" qsTypeId="urn:microsoft.com/office/officeart/2005/8/quickstyle/simple2" qsCatId="simple" csTypeId="urn:microsoft.com/office/officeart/2005/8/colors/accent1_2" csCatId="accent1"/>
      <dgm:spPr/>
      <dgm:t>
        <a:bodyPr/>
        <a:lstStyle/>
        <a:p>
          <a:endParaRPr lang="en-US"/>
        </a:p>
      </dgm:t>
    </dgm:pt>
    <dgm:pt modelId="{41A5A2DC-7DC9-4964-9A48-4797CEDACF7A}">
      <dgm:prSet/>
      <dgm:spPr/>
      <dgm:t>
        <a:bodyPr/>
        <a:lstStyle/>
        <a:p>
          <a:r>
            <a:rPr lang="en-US" b="0"/>
            <a:t>Juan Carlos (DEKRA) provided (for free) a 7 pages report on the regulations </a:t>
          </a:r>
          <a:r>
            <a:rPr lang="en-US"/>
            <a:t>@ 60GHz </a:t>
          </a:r>
          <a:r>
            <a:rPr lang="en-US" b="0"/>
            <a:t>for EU countries</a:t>
          </a:r>
          <a:endParaRPr lang="en-US"/>
        </a:p>
      </dgm:t>
    </dgm:pt>
    <dgm:pt modelId="{12A99372-43CA-48ED-ADC4-82EC0EE75A96}" type="parTrans" cxnId="{B0C1A6E3-FED2-4465-BCB9-EC6B7ADEB1EA}">
      <dgm:prSet/>
      <dgm:spPr/>
      <dgm:t>
        <a:bodyPr/>
        <a:lstStyle/>
        <a:p>
          <a:endParaRPr lang="en-US"/>
        </a:p>
      </dgm:t>
    </dgm:pt>
    <dgm:pt modelId="{94BC8E3F-8937-4CE8-826C-D6938A5B0453}" type="sibTrans" cxnId="{B0C1A6E3-FED2-4465-BCB9-EC6B7ADEB1EA}">
      <dgm:prSet/>
      <dgm:spPr/>
      <dgm:t>
        <a:bodyPr/>
        <a:lstStyle/>
        <a:p>
          <a:endParaRPr lang="en-US"/>
        </a:p>
      </dgm:t>
    </dgm:pt>
    <dgm:pt modelId="{79C82D85-B757-43CA-B392-520C333B8B30}">
      <dgm:prSet/>
      <dgm:spPr/>
      <dgm:t>
        <a:bodyPr/>
        <a:lstStyle/>
        <a:p>
          <a:r>
            <a:rPr lang="en-US" b="0"/>
            <a:t>The report can be created for other European countries (non-EU members)</a:t>
          </a:r>
          <a:endParaRPr lang="en-US"/>
        </a:p>
      </dgm:t>
    </dgm:pt>
    <dgm:pt modelId="{1CDFA638-8A25-48F4-B087-EE3E34FEBDCF}" type="parTrans" cxnId="{EFC61E20-6803-4619-B35A-23FEB2C3CC88}">
      <dgm:prSet/>
      <dgm:spPr/>
      <dgm:t>
        <a:bodyPr/>
        <a:lstStyle/>
        <a:p>
          <a:endParaRPr lang="en-US"/>
        </a:p>
      </dgm:t>
    </dgm:pt>
    <dgm:pt modelId="{F2CECEE6-BE2A-4E59-B3EA-8A5766AA152F}" type="sibTrans" cxnId="{EFC61E20-6803-4619-B35A-23FEB2C3CC88}">
      <dgm:prSet/>
      <dgm:spPr/>
      <dgm:t>
        <a:bodyPr/>
        <a:lstStyle/>
        <a:p>
          <a:endParaRPr lang="en-US"/>
        </a:p>
      </dgm:t>
    </dgm:pt>
    <dgm:pt modelId="{590BFB59-BF01-4061-A12F-3983AF3D2409}">
      <dgm:prSet/>
      <dgm:spPr/>
      <dgm:t>
        <a:bodyPr/>
        <a:lstStyle/>
        <a:p>
          <a:r>
            <a:rPr lang="en-US" b="0"/>
            <a:t>Reports can be created:</a:t>
          </a:r>
          <a:endParaRPr lang="en-US"/>
        </a:p>
      </dgm:t>
    </dgm:pt>
    <dgm:pt modelId="{90712D06-EDE8-4812-98D3-FF91B4AF03AA}" type="parTrans" cxnId="{609A720A-9E52-41FF-B04A-C448C8CFFDAE}">
      <dgm:prSet/>
      <dgm:spPr/>
      <dgm:t>
        <a:bodyPr/>
        <a:lstStyle/>
        <a:p>
          <a:endParaRPr lang="en-US"/>
        </a:p>
      </dgm:t>
    </dgm:pt>
    <dgm:pt modelId="{CDCEAB02-4E95-4333-8502-D12960951133}" type="sibTrans" cxnId="{609A720A-9E52-41FF-B04A-C448C8CFFDAE}">
      <dgm:prSet/>
      <dgm:spPr/>
      <dgm:t>
        <a:bodyPr/>
        <a:lstStyle/>
        <a:p>
          <a:endParaRPr lang="en-US"/>
        </a:p>
      </dgm:t>
    </dgm:pt>
    <dgm:pt modelId="{8A739B80-F347-43AE-91CB-2FE30FC6ACA4}">
      <dgm:prSet/>
      <dgm:spPr/>
      <dgm:t>
        <a:bodyPr/>
        <a:lstStyle/>
        <a:p>
          <a:r>
            <a:rPr lang="en-US" b="1"/>
            <a:t>226</a:t>
          </a:r>
          <a:r>
            <a:rPr lang="en-US"/>
            <a:t> Countries</a:t>
          </a:r>
        </a:p>
      </dgm:t>
    </dgm:pt>
    <dgm:pt modelId="{F3A8E88B-3F50-47C3-B965-B93D20CCF67B}" type="parTrans" cxnId="{BBE5DAE5-613C-4475-A65F-DC7ED97706F5}">
      <dgm:prSet/>
      <dgm:spPr/>
      <dgm:t>
        <a:bodyPr/>
        <a:lstStyle/>
        <a:p>
          <a:endParaRPr lang="en-US"/>
        </a:p>
      </dgm:t>
    </dgm:pt>
    <dgm:pt modelId="{36292E60-0E1F-4A6C-9E06-6521282A0CC4}" type="sibTrans" cxnId="{BBE5DAE5-613C-4475-A65F-DC7ED97706F5}">
      <dgm:prSet/>
      <dgm:spPr/>
      <dgm:t>
        <a:bodyPr/>
        <a:lstStyle/>
        <a:p>
          <a:endParaRPr lang="en-US"/>
        </a:p>
      </dgm:t>
    </dgm:pt>
    <dgm:pt modelId="{A7801ABB-AF5E-47A4-B83D-0F0DAB7A3A3B}">
      <dgm:prSet/>
      <dgm:spPr/>
      <dgm:t>
        <a:bodyPr/>
        <a:lstStyle/>
        <a:p>
          <a:r>
            <a:rPr lang="en-US" b="1"/>
            <a:t>20+ </a:t>
          </a:r>
          <a:r>
            <a:rPr lang="en-US"/>
            <a:t>wireless technologies</a:t>
          </a:r>
        </a:p>
      </dgm:t>
    </dgm:pt>
    <dgm:pt modelId="{4585B99B-BE59-4846-B765-AFC8D8406EA0}" type="parTrans" cxnId="{76AAB0EC-E09A-482B-B96D-15723391CE7F}">
      <dgm:prSet/>
      <dgm:spPr/>
      <dgm:t>
        <a:bodyPr/>
        <a:lstStyle/>
        <a:p>
          <a:endParaRPr lang="en-US"/>
        </a:p>
      </dgm:t>
    </dgm:pt>
    <dgm:pt modelId="{DF017503-54EF-472F-A652-5E2DE33FF6A8}" type="sibTrans" cxnId="{76AAB0EC-E09A-482B-B96D-15723391CE7F}">
      <dgm:prSet/>
      <dgm:spPr/>
      <dgm:t>
        <a:bodyPr/>
        <a:lstStyle/>
        <a:p>
          <a:endParaRPr lang="en-US"/>
        </a:p>
      </dgm:t>
    </dgm:pt>
    <dgm:pt modelId="{F3210B71-67D8-4D31-8FC6-EA10C1EB5D6D}">
      <dgm:prSet/>
      <dgm:spPr/>
      <dgm:t>
        <a:bodyPr/>
        <a:lstStyle/>
        <a:p>
          <a:r>
            <a:rPr lang="en-US" b="1"/>
            <a:t>260+ </a:t>
          </a:r>
          <a:r>
            <a:rPr lang="en-US"/>
            <a:t>frequency bands</a:t>
          </a:r>
        </a:p>
      </dgm:t>
    </dgm:pt>
    <dgm:pt modelId="{26B3714F-7BE4-45A2-88BA-AD8046D984C3}" type="parTrans" cxnId="{84BE00E0-B10B-4D79-98CF-64F2189DF23B}">
      <dgm:prSet/>
      <dgm:spPr/>
      <dgm:t>
        <a:bodyPr/>
        <a:lstStyle/>
        <a:p>
          <a:endParaRPr lang="en-US"/>
        </a:p>
      </dgm:t>
    </dgm:pt>
    <dgm:pt modelId="{8F0A0F69-ED8B-4A00-B735-2C5DE55EAA7F}" type="sibTrans" cxnId="{84BE00E0-B10B-4D79-98CF-64F2189DF23B}">
      <dgm:prSet/>
      <dgm:spPr/>
      <dgm:t>
        <a:bodyPr/>
        <a:lstStyle/>
        <a:p>
          <a:endParaRPr lang="en-US"/>
        </a:p>
      </dgm:t>
    </dgm:pt>
    <dgm:pt modelId="{0E371361-2CD0-4548-BC60-F317F4DE83FD}">
      <dgm:prSet/>
      <dgm:spPr/>
      <dgm:t>
        <a:bodyPr/>
        <a:lstStyle/>
        <a:p>
          <a:r>
            <a:rPr lang="en-US"/>
            <a:t>Updated regularly</a:t>
          </a:r>
        </a:p>
      </dgm:t>
    </dgm:pt>
    <dgm:pt modelId="{76B1B82C-12E1-4532-A6D4-4B8C46E8A168}" type="parTrans" cxnId="{E0DF3C12-0A41-44B6-B956-E430655E84EA}">
      <dgm:prSet/>
      <dgm:spPr/>
      <dgm:t>
        <a:bodyPr/>
        <a:lstStyle/>
        <a:p>
          <a:endParaRPr lang="en-US"/>
        </a:p>
      </dgm:t>
    </dgm:pt>
    <dgm:pt modelId="{2DD05E18-B6EB-421E-AEF3-5E92CB77E389}" type="sibTrans" cxnId="{E0DF3C12-0A41-44B6-B956-E430655E84EA}">
      <dgm:prSet/>
      <dgm:spPr/>
      <dgm:t>
        <a:bodyPr/>
        <a:lstStyle/>
        <a:p>
          <a:endParaRPr lang="en-US"/>
        </a:p>
      </dgm:t>
    </dgm:pt>
    <dgm:pt modelId="{94485AC7-B010-4FD2-BB7E-209690FA3C79}" type="pres">
      <dgm:prSet presAssocID="{0624056D-1408-4367-AE4E-C7E58FB807CA}" presName="Name0" presStyleCnt="0">
        <dgm:presLayoutVars>
          <dgm:dir/>
          <dgm:animLvl val="lvl"/>
          <dgm:resizeHandles val="exact"/>
        </dgm:presLayoutVars>
      </dgm:prSet>
      <dgm:spPr/>
    </dgm:pt>
    <dgm:pt modelId="{EAEDC60D-9A52-41E2-B404-7E5173716BC9}" type="pres">
      <dgm:prSet presAssocID="{590BFB59-BF01-4061-A12F-3983AF3D2409}" presName="boxAndChildren" presStyleCnt="0"/>
      <dgm:spPr/>
    </dgm:pt>
    <dgm:pt modelId="{BE0E8C07-9D35-4B01-925C-A25A9D8FB327}" type="pres">
      <dgm:prSet presAssocID="{590BFB59-BF01-4061-A12F-3983AF3D2409}" presName="parentTextBox" presStyleLbl="node1" presStyleIdx="0" presStyleCnt="3"/>
      <dgm:spPr/>
    </dgm:pt>
    <dgm:pt modelId="{B8584CE7-3F20-433E-9239-16B186444490}" type="pres">
      <dgm:prSet presAssocID="{590BFB59-BF01-4061-A12F-3983AF3D2409}" presName="entireBox" presStyleLbl="node1" presStyleIdx="0" presStyleCnt="3"/>
      <dgm:spPr/>
    </dgm:pt>
    <dgm:pt modelId="{DCDEE55B-5F6B-4FB1-9EC1-C8B6391F0860}" type="pres">
      <dgm:prSet presAssocID="{590BFB59-BF01-4061-A12F-3983AF3D2409}" presName="descendantBox" presStyleCnt="0"/>
      <dgm:spPr/>
    </dgm:pt>
    <dgm:pt modelId="{7E466572-59D4-4F11-98DB-FEC77D3D3D83}" type="pres">
      <dgm:prSet presAssocID="{8A739B80-F347-43AE-91CB-2FE30FC6ACA4}" presName="childTextBox" presStyleLbl="fgAccFollowNode1" presStyleIdx="0" presStyleCnt="4">
        <dgm:presLayoutVars>
          <dgm:bulletEnabled val="1"/>
        </dgm:presLayoutVars>
      </dgm:prSet>
      <dgm:spPr/>
    </dgm:pt>
    <dgm:pt modelId="{E8A5C58D-03CD-4D19-AB9B-9FE9D20E19DA}" type="pres">
      <dgm:prSet presAssocID="{A7801ABB-AF5E-47A4-B83D-0F0DAB7A3A3B}" presName="childTextBox" presStyleLbl="fgAccFollowNode1" presStyleIdx="1" presStyleCnt="4">
        <dgm:presLayoutVars>
          <dgm:bulletEnabled val="1"/>
        </dgm:presLayoutVars>
      </dgm:prSet>
      <dgm:spPr/>
    </dgm:pt>
    <dgm:pt modelId="{A7DB9E47-263C-4395-9B09-C4A4E166E776}" type="pres">
      <dgm:prSet presAssocID="{F3210B71-67D8-4D31-8FC6-EA10C1EB5D6D}" presName="childTextBox" presStyleLbl="fgAccFollowNode1" presStyleIdx="2" presStyleCnt="4">
        <dgm:presLayoutVars>
          <dgm:bulletEnabled val="1"/>
        </dgm:presLayoutVars>
      </dgm:prSet>
      <dgm:spPr/>
    </dgm:pt>
    <dgm:pt modelId="{E096B643-BA30-449B-895F-D69E27CB8E87}" type="pres">
      <dgm:prSet presAssocID="{0E371361-2CD0-4548-BC60-F317F4DE83FD}" presName="childTextBox" presStyleLbl="fgAccFollowNode1" presStyleIdx="3" presStyleCnt="4">
        <dgm:presLayoutVars>
          <dgm:bulletEnabled val="1"/>
        </dgm:presLayoutVars>
      </dgm:prSet>
      <dgm:spPr/>
    </dgm:pt>
    <dgm:pt modelId="{73D25529-1DC0-4AB8-8BDA-D5944E70C48E}" type="pres">
      <dgm:prSet presAssocID="{F2CECEE6-BE2A-4E59-B3EA-8A5766AA152F}" presName="sp" presStyleCnt="0"/>
      <dgm:spPr/>
    </dgm:pt>
    <dgm:pt modelId="{1B0571D5-0EE1-4892-8B24-07CFDD956DC4}" type="pres">
      <dgm:prSet presAssocID="{79C82D85-B757-43CA-B392-520C333B8B30}" presName="arrowAndChildren" presStyleCnt="0"/>
      <dgm:spPr/>
    </dgm:pt>
    <dgm:pt modelId="{5B4BFF8F-0633-4040-8818-B82190CDA309}" type="pres">
      <dgm:prSet presAssocID="{79C82D85-B757-43CA-B392-520C333B8B30}" presName="parentTextArrow" presStyleLbl="node1" presStyleIdx="1" presStyleCnt="3"/>
      <dgm:spPr/>
    </dgm:pt>
    <dgm:pt modelId="{9FA1D41C-DCE9-4051-ACCF-98BBD640DD0D}" type="pres">
      <dgm:prSet presAssocID="{94BC8E3F-8937-4CE8-826C-D6938A5B0453}" presName="sp" presStyleCnt="0"/>
      <dgm:spPr/>
    </dgm:pt>
    <dgm:pt modelId="{A9F371D3-F3CA-429E-A0DA-78976548CB8F}" type="pres">
      <dgm:prSet presAssocID="{41A5A2DC-7DC9-4964-9A48-4797CEDACF7A}" presName="arrowAndChildren" presStyleCnt="0"/>
      <dgm:spPr/>
    </dgm:pt>
    <dgm:pt modelId="{91C4D553-2930-482D-B02D-EB1B5B7C1F26}" type="pres">
      <dgm:prSet presAssocID="{41A5A2DC-7DC9-4964-9A48-4797CEDACF7A}" presName="parentTextArrow" presStyleLbl="node1" presStyleIdx="2" presStyleCnt="3"/>
      <dgm:spPr/>
    </dgm:pt>
  </dgm:ptLst>
  <dgm:cxnLst>
    <dgm:cxn modelId="{609A720A-9E52-41FF-B04A-C448C8CFFDAE}" srcId="{0624056D-1408-4367-AE4E-C7E58FB807CA}" destId="{590BFB59-BF01-4061-A12F-3983AF3D2409}" srcOrd="2" destOrd="0" parTransId="{90712D06-EDE8-4812-98D3-FF91B4AF03AA}" sibTransId="{CDCEAB02-4E95-4333-8502-D12960951133}"/>
    <dgm:cxn modelId="{E0DF3C12-0A41-44B6-B956-E430655E84EA}" srcId="{590BFB59-BF01-4061-A12F-3983AF3D2409}" destId="{0E371361-2CD0-4548-BC60-F317F4DE83FD}" srcOrd="3" destOrd="0" parTransId="{76B1B82C-12E1-4532-A6D4-4B8C46E8A168}" sibTransId="{2DD05E18-B6EB-421E-AEF3-5E92CB77E389}"/>
    <dgm:cxn modelId="{AA5AD01E-CD0D-4529-A862-2A1CC69643BC}" type="presOf" srcId="{41A5A2DC-7DC9-4964-9A48-4797CEDACF7A}" destId="{91C4D553-2930-482D-B02D-EB1B5B7C1F26}" srcOrd="0" destOrd="0" presId="urn:microsoft.com/office/officeart/2005/8/layout/process4"/>
    <dgm:cxn modelId="{71CD7D1F-DF02-44B9-B1A5-D741569733A9}" type="presOf" srcId="{F3210B71-67D8-4D31-8FC6-EA10C1EB5D6D}" destId="{A7DB9E47-263C-4395-9B09-C4A4E166E776}" srcOrd="0" destOrd="0" presId="urn:microsoft.com/office/officeart/2005/8/layout/process4"/>
    <dgm:cxn modelId="{EFC61E20-6803-4619-B35A-23FEB2C3CC88}" srcId="{0624056D-1408-4367-AE4E-C7E58FB807CA}" destId="{79C82D85-B757-43CA-B392-520C333B8B30}" srcOrd="1" destOrd="0" parTransId="{1CDFA638-8A25-48F4-B087-EE3E34FEBDCF}" sibTransId="{F2CECEE6-BE2A-4E59-B3EA-8A5766AA152F}"/>
    <dgm:cxn modelId="{A896DE21-6B9E-43CE-89F4-45C0D11240AE}" type="presOf" srcId="{A7801ABB-AF5E-47A4-B83D-0F0DAB7A3A3B}" destId="{E8A5C58D-03CD-4D19-AB9B-9FE9D20E19DA}" srcOrd="0" destOrd="0" presId="urn:microsoft.com/office/officeart/2005/8/layout/process4"/>
    <dgm:cxn modelId="{08802322-7360-4022-9967-18801C673B57}" type="presOf" srcId="{590BFB59-BF01-4061-A12F-3983AF3D2409}" destId="{B8584CE7-3F20-433E-9239-16B186444490}" srcOrd="1" destOrd="0" presId="urn:microsoft.com/office/officeart/2005/8/layout/process4"/>
    <dgm:cxn modelId="{C8D1772E-2821-4EC8-8015-31566654C7EB}" type="presOf" srcId="{0E371361-2CD0-4548-BC60-F317F4DE83FD}" destId="{E096B643-BA30-449B-895F-D69E27CB8E87}" srcOrd="0" destOrd="0" presId="urn:microsoft.com/office/officeart/2005/8/layout/process4"/>
    <dgm:cxn modelId="{B0FEA737-FAE7-4257-B23B-47550C7F9DBC}" type="presOf" srcId="{590BFB59-BF01-4061-A12F-3983AF3D2409}" destId="{BE0E8C07-9D35-4B01-925C-A25A9D8FB327}" srcOrd="0" destOrd="0" presId="urn:microsoft.com/office/officeart/2005/8/layout/process4"/>
    <dgm:cxn modelId="{DDC2F26A-D198-4E29-9DE4-3280584B12A2}" type="presOf" srcId="{8A739B80-F347-43AE-91CB-2FE30FC6ACA4}" destId="{7E466572-59D4-4F11-98DB-FEC77D3D3D83}" srcOrd="0" destOrd="0" presId="urn:microsoft.com/office/officeart/2005/8/layout/process4"/>
    <dgm:cxn modelId="{217D59D3-8276-4839-9711-F8FDD6CB570A}" type="presOf" srcId="{79C82D85-B757-43CA-B392-520C333B8B30}" destId="{5B4BFF8F-0633-4040-8818-B82190CDA309}" srcOrd="0" destOrd="0" presId="urn:microsoft.com/office/officeart/2005/8/layout/process4"/>
    <dgm:cxn modelId="{84BE00E0-B10B-4D79-98CF-64F2189DF23B}" srcId="{590BFB59-BF01-4061-A12F-3983AF3D2409}" destId="{F3210B71-67D8-4D31-8FC6-EA10C1EB5D6D}" srcOrd="2" destOrd="0" parTransId="{26B3714F-7BE4-45A2-88BA-AD8046D984C3}" sibTransId="{8F0A0F69-ED8B-4A00-B735-2C5DE55EAA7F}"/>
    <dgm:cxn modelId="{EF053AE3-5940-4D43-87FE-77AC3E2D4FE1}" type="presOf" srcId="{0624056D-1408-4367-AE4E-C7E58FB807CA}" destId="{94485AC7-B010-4FD2-BB7E-209690FA3C79}" srcOrd="0" destOrd="0" presId="urn:microsoft.com/office/officeart/2005/8/layout/process4"/>
    <dgm:cxn modelId="{B0C1A6E3-FED2-4465-BCB9-EC6B7ADEB1EA}" srcId="{0624056D-1408-4367-AE4E-C7E58FB807CA}" destId="{41A5A2DC-7DC9-4964-9A48-4797CEDACF7A}" srcOrd="0" destOrd="0" parTransId="{12A99372-43CA-48ED-ADC4-82EC0EE75A96}" sibTransId="{94BC8E3F-8937-4CE8-826C-D6938A5B0453}"/>
    <dgm:cxn modelId="{BBE5DAE5-613C-4475-A65F-DC7ED97706F5}" srcId="{590BFB59-BF01-4061-A12F-3983AF3D2409}" destId="{8A739B80-F347-43AE-91CB-2FE30FC6ACA4}" srcOrd="0" destOrd="0" parTransId="{F3A8E88B-3F50-47C3-B965-B93D20CCF67B}" sibTransId="{36292E60-0E1F-4A6C-9E06-6521282A0CC4}"/>
    <dgm:cxn modelId="{76AAB0EC-E09A-482B-B96D-15723391CE7F}" srcId="{590BFB59-BF01-4061-A12F-3983AF3D2409}" destId="{A7801ABB-AF5E-47A4-B83D-0F0DAB7A3A3B}" srcOrd="1" destOrd="0" parTransId="{4585B99B-BE59-4846-B765-AFC8D8406EA0}" sibTransId="{DF017503-54EF-472F-A652-5E2DE33FF6A8}"/>
    <dgm:cxn modelId="{460AAC0A-0A2E-422B-B089-1D3C45E7AF48}" type="presParOf" srcId="{94485AC7-B010-4FD2-BB7E-209690FA3C79}" destId="{EAEDC60D-9A52-41E2-B404-7E5173716BC9}" srcOrd="0" destOrd="0" presId="urn:microsoft.com/office/officeart/2005/8/layout/process4"/>
    <dgm:cxn modelId="{7DE5485B-9941-468E-8129-76F579F5A6F0}" type="presParOf" srcId="{EAEDC60D-9A52-41E2-B404-7E5173716BC9}" destId="{BE0E8C07-9D35-4B01-925C-A25A9D8FB327}" srcOrd="0" destOrd="0" presId="urn:microsoft.com/office/officeart/2005/8/layout/process4"/>
    <dgm:cxn modelId="{E056BEDB-5023-4F32-9B81-77FF27DB6869}" type="presParOf" srcId="{EAEDC60D-9A52-41E2-B404-7E5173716BC9}" destId="{B8584CE7-3F20-433E-9239-16B186444490}" srcOrd="1" destOrd="0" presId="urn:microsoft.com/office/officeart/2005/8/layout/process4"/>
    <dgm:cxn modelId="{C8FF3F3C-9457-4865-ADCC-7F925496F0DD}" type="presParOf" srcId="{EAEDC60D-9A52-41E2-B404-7E5173716BC9}" destId="{DCDEE55B-5F6B-4FB1-9EC1-C8B6391F0860}" srcOrd="2" destOrd="0" presId="urn:microsoft.com/office/officeart/2005/8/layout/process4"/>
    <dgm:cxn modelId="{A0818946-C564-409B-98D0-32D8AFD2A21E}" type="presParOf" srcId="{DCDEE55B-5F6B-4FB1-9EC1-C8B6391F0860}" destId="{7E466572-59D4-4F11-98DB-FEC77D3D3D83}" srcOrd="0" destOrd="0" presId="urn:microsoft.com/office/officeart/2005/8/layout/process4"/>
    <dgm:cxn modelId="{2C410315-89DE-4BA9-844C-CA9B7A574540}" type="presParOf" srcId="{DCDEE55B-5F6B-4FB1-9EC1-C8B6391F0860}" destId="{E8A5C58D-03CD-4D19-AB9B-9FE9D20E19DA}" srcOrd="1" destOrd="0" presId="urn:microsoft.com/office/officeart/2005/8/layout/process4"/>
    <dgm:cxn modelId="{4B430F47-F1EC-4E9D-9BD7-551A6C64202D}" type="presParOf" srcId="{DCDEE55B-5F6B-4FB1-9EC1-C8B6391F0860}" destId="{A7DB9E47-263C-4395-9B09-C4A4E166E776}" srcOrd="2" destOrd="0" presId="urn:microsoft.com/office/officeart/2005/8/layout/process4"/>
    <dgm:cxn modelId="{31E1969D-80D3-4F90-902A-CA75F17EB4F4}" type="presParOf" srcId="{DCDEE55B-5F6B-4FB1-9EC1-C8B6391F0860}" destId="{E096B643-BA30-449B-895F-D69E27CB8E87}" srcOrd="3" destOrd="0" presId="urn:microsoft.com/office/officeart/2005/8/layout/process4"/>
    <dgm:cxn modelId="{AA2E6612-4C6F-4156-A6B8-5F0C732938EE}" type="presParOf" srcId="{94485AC7-B010-4FD2-BB7E-209690FA3C79}" destId="{73D25529-1DC0-4AB8-8BDA-D5944E70C48E}" srcOrd="1" destOrd="0" presId="urn:microsoft.com/office/officeart/2005/8/layout/process4"/>
    <dgm:cxn modelId="{74EBA6B3-2435-41E3-886E-0E718762591F}" type="presParOf" srcId="{94485AC7-B010-4FD2-BB7E-209690FA3C79}" destId="{1B0571D5-0EE1-4892-8B24-07CFDD956DC4}" srcOrd="2" destOrd="0" presId="urn:microsoft.com/office/officeart/2005/8/layout/process4"/>
    <dgm:cxn modelId="{BB3975E0-F6EB-40DA-8288-EECA7BD7A3E5}" type="presParOf" srcId="{1B0571D5-0EE1-4892-8B24-07CFDD956DC4}" destId="{5B4BFF8F-0633-4040-8818-B82190CDA309}" srcOrd="0" destOrd="0" presId="urn:microsoft.com/office/officeart/2005/8/layout/process4"/>
    <dgm:cxn modelId="{3212E7AD-EC11-45C8-BC42-7AF5427BAA83}" type="presParOf" srcId="{94485AC7-B010-4FD2-BB7E-209690FA3C79}" destId="{9FA1D41C-DCE9-4051-ACCF-98BBD640DD0D}" srcOrd="3" destOrd="0" presId="urn:microsoft.com/office/officeart/2005/8/layout/process4"/>
    <dgm:cxn modelId="{918E9006-63ED-4C43-9684-47690899F9EB}" type="presParOf" srcId="{94485AC7-B010-4FD2-BB7E-209690FA3C79}" destId="{A9F371D3-F3CA-429E-A0DA-78976548CB8F}" srcOrd="4" destOrd="0" presId="urn:microsoft.com/office/officeart/2005/8/layout/process4"/>
    <dgm:cxn modelId="{FA9D7C8F-8A12-4824-BCF0-EEC56906AE37}" type="presParOf" srcId="{A9F371D3-F3CA-429E-A0DA-78976548CB8F}" destId="{91C4D553-2930-482D-B02D-EB1B5B7C1F2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84CE7-3F20-433E-9239-16B186444490}">
      <dsp:nvSpPr>
        <dsp:cNvPr id="0" name=""/>
        <dsp:cNvSpPr/>
      </dsp:nvSpPr>
      <dsp:spPr>
        <a:xfrm>
          <a:off x="0" y="3096233"/>
          <a:ext cx="7770813" cy="101625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a:t>Reports can be created:</a:t>
          </a:r>
          <a:endParaRPr lang="en-US" sz="2000" kern="1200"/>
        </a:p>
      </dsp:txBody>
      <dsp:txXfrm>
        <a:off x="0" y="3096233"/>
        <a:ext cx="7770813" cy="548776"/>
      </dsp:txXfrm>
    </dsp:sp>
    <dsp:sp modelId="{7E466572-59D4-4F11-98DB-FEC77D3D3D83}">
      <dsp:nvSpPr>
        <dsp:cNvPr id="0" name=""/>
        <dsp:cNvSpPr/>
      </dsp:nvSpPr>
      <dsp:spPr>
        <a:xfrm>
          <a:off x="0" y="3624684"/>
          <a:ext cx="1942703" cy="46747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a:t>226</a:t>
          </a:r>
          <a:r>
            <a:rPr lang="en-US" sz="1600" kern="1200"/>
            <a:t> Countries</a:t>
          </a:r>
        </a:p>
      </dsp:txBody>
      <dsp:txXfrm>
        <a:off x="0" y="3624684"/>
        <a:ext cx="1942703" cy="467476"/>
      </dsp:txXfrm>
    </dsp:sp>
    <dsp:sp modelId="{E8A5C58D-03CD-4D19-AB9B-9FE9D20E19DA}">
      <dsp:nvSpPr>
        <dsp:cNvPr id="0" name=""/>
        <dsp:cNvSpPr/>
      </dsp:nvSpPr>
      <dsp:spPr>
        <a:xfrm>
          <a:off x="1942703" y="3624684"/>
          <a:ext cx="1942703" cy="46747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a:t>20+ </a:t>
          </a:r>
          <a:r>
            <a:rPr lang="en-US" sz="1600" kern="1200"/>
            <a:t>wireless technologies</a:t>
          </a:r>
        </a:p>
      </dsp:txBody>
      <dsp:txXfrm>
        <a:off x="1942703" y="3624684"/>
        <a:ext cx="1942703" cy="467476"/>
      </dsp:txXfrm>
    </dsp:sp>
    <dsp:sp modelId="{A7DB9E47-263C-4395-9B09-C4A4E166E776}">
      <dsp:nvSpPr>
        <dsp:cNvPr id="0" name=""/>
        <dsp:cNvSpPr/>
      </dsp:nvSpPr>
      <dsp:spPr>
        <a:xfrm>
          <a:off x="3885406" y="3624684"/>
          <a:ext cx="1942703" cy="46747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a:t>260+ </a:t>
          </a:r>
          <a:r>
            <a:rPr lang="en-US" sz="1600" kern="1200"/>
            <a:t>frequency bands</a:t>
          </a:r>
        </a:p>
      </dsp:txBody>
      <dsp:txXfrm>
        <a:off x="3885406" y="3624684"/>
        <a:ext cx="1942703" cy="467476"/>
      </dsp:txXfrm>
    </dsp:sp>
    <dsp:sp modelId="{E096B643-BA30-449B-895F-D69E27CB8E87}">
      <dsp:nvSpPr>
        <dsp:cNvPr id="0" name=""/>
        <dsp:cNvSpPr/>
      </dsp:nvSpPr>
      <dsp:spPr>
        <a:xfrm>
          <a:off x="5828109" y="3624684"/>
          <a:ext cx="1942703" cy="46747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Updated regularly</a:t>
          </a:r>
        </a:p>
      </dsp:txBody>
      <dsp:txXfrm>
        <a:off x="5828109" y="3624684"/>
        <a:ext cx="1942703" cy="467476"/>
      </dsp:txXfrm>
    </dsp:sp>
    <dsp:sp modelId="{5B4BFF8F-0633-4040-8818-B82190CDA309}">
      <dsp:nvSpPr>
        <dsp:cNvPr id="0" name=""/>
        <dsp:cNvSpPr/>
      </dsp:nvSpPr>
      <dsp:spPr>
        <a:xfrm rot="10800000">
          <a:off x="0" y="1548480"/>
          <a:ext cx="7770813" cy="1562996"/>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a:t>The report can be created for other European countries (non-EU members)</a:t>
          </a:r>
          <a:endParaRPr lang="en-US" sz="2000" kern="1200"/>
        </a:p>
      </dsp:txBody>
      <dsp:txXfrm rot="10800000">
        <a:off x="0" y="1548480"/>
        <a:ext cx="7770813" cy="1015588"/>
      </dsp:txXfrm>
    </dsp:sp>
    <dsp:sp modelId="{91C4D553-2930-482D-B02D-EB1B5B7C1F26}">
      <dsp:nvSpPr>
        <dsp:cNvPr id="0" name=""/>
        <dsp:cNvSpPr/>
      </dsp:nvSpPr>
      <dsp:spPr>
        <a:xfrm rot="10800000">
          <a:off x="0" y="727"/>
          <a:ext cx="7770813" cy="1562996"/>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a:t>Juan Carlos (DEKRA) provided (for free) a 7 pages report on the regulations </a:t>
          </a:r>
          <a:r>
            <a:rPr lang="en-US" sz="2000" kern="1200"/>
            <a:t>@ 60GHz </a:t>
          </a:r>
          <a:r>
            <a:rPr lang="en-US" sz="2000" b="0" kern="1200"/>
            <a:t>for EU countries</a:t>
          </a:r>
          <a:endParaRPr lang="en-US" sz="2000" kern="1200"/>
        </a:p>
      </dsp:txBody>
      <dsp:txXfrm rot="10800000">
        <a:off x="0" y="727"/>
        <a:ext cx="7770813" cy="10155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3550"/>
          </a:xfrm>
          <a:prstGeom prst="rect">
            <a:avLst/>
          </a:prstGeom>
        </p:spPr>
        <p:txBody>
          <a:bodyPr vert="horz" lIns="91440" tIns="45720" rIns="91440" bIns="45720" rtlCol="0"/>
          <a:lstStyle>
            <a:lvl1pPr algn="r">
              <a:defRPr sz="1200"/>
            </a:lvl1pPr>
          </a:lstStyle>
          <a:p>
            <a:fld id="{B87CCAAF-252C-4847-8D16-EDD6B40E4912}" type="datetimeFigureOut">
              <a:rPr lang="en-US" smtClean="0"/>
              <a:pPr/>
              <a:t>1/15/2025</a:t>
            </a:fld>
            <a:endParaRPr lang="en-US"/>
          </a:p>
        </p:txBody>
      </p:sp>
      <p:sp>
        <p:nvSpPr>
          <p:cNvPr id="4" name="Footer Placeholder 3"/>
          <p:cNvSpPr>
            <a:spLocks noGrp="1"/>
          </p:cNvSpPr>
          <p:nvPr>
            <p:ph type="ftr" sz="quarter" idx="2"/>
          </p:nvPr>
        </p:nvSpPr>
        <p:spPr>
          <a:xfrm>
            <a:off x="0" y="8815388"/>
            <a:ext cx="300513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815388"/>
            <a:ext cx="3005138" cy="463550"/>
          </a:xfrm>
          <a:prstGeom prst="rect">
            <a:avLst/>
          </a:prstGeom>
        </p:spPr>
        <p:txBody>
          <a:bodyPr vert="horz" lIns="91440" tIns="45720" rIns="91440" bIns="45720" rtlCol="0" anchor="b"/>
          <a:lstStyle>
            <a:lvl1pPr algn="r">
              <a:defRPr sz="1200"/>
            </a:lvl1pPr>
          </a:lstStyle>
          <a:p>
            <a:fld id="{29996500-462A-4966-9632-4197CBF31A04}" type="slidenum">
              <a:rPr lang="en-US" smtClean="0"/>
              <a:pPr/>
              <a:t>‹#›</a:t>
            </a:fld>
            <a:endParaRPr lang="en-US"/>
          </a:p>
        </p:txBody>
      </p:sp>
    </p:spTree>
    <p:extLst>
      <p:ext uri="{BB962C8B-B14F-4D97-AF65-F5344CB8AC3E}">
        <p14:creationId xmlns:p14="http://schemas.microsoft.com/office/powerpoint/2010/main" val="40433744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934200" cy="9280525"/>
          </a:xfrm>
          <a:prstGeom prst="roundRect">
            <a:avLst>
              <a:gd name="adj" fmla="val 19"/>
            </a:avLst>
          </a:prstGeom>
          <a:solidFill>
            <a:srgbClr val="FFFFFF"/>
          </a:solidFill>
          <a:ln w="9525">
            <a:noFill/>
            <a:round/>
            <a:headEnd/>
            <a:tailEnd/>
          </a:ln>
          <a:effectLst/>
        </p:spPr>
        <p:txBody>
          <a:bodyPr wrap="none" anchor="ctr"/>
          <a:lstStyle/>
          <a:p>
            <a:endParaRPr lang="en-GB"/>
          </a:p>
        </p:txBody>
      </p:sp>
      <p:sp>
        <p:nvSpPr>
          <p:cNvPr id="2052" name="Rectangle 4"/>
          <p:cNvSpPr>
            <a:spLocks noGrp="1" noRot="1" noChangeAspect="1" noChangeArrowheads="1"/>
          </p:cNvSpPr>
          <p:nvPr>
            <p:ph type="sldImg"/>
          </p:nvPr>
        </p:nvSpPr>
        <p:spPr bwMode="auto">
          <a:xfrm>
            <a:off x="1152525" y="701675"/>
            <a:ext cx="4627563" cy="3467100"/>
          </a:xfrm>
          <a:prstGeom prst="rect">
            <a:avLst/>
          </a:prstGeom>
          <a:noFill/>
          <a:ln w="12600">
            <a:solidFill>
              <a:srgbClr val="000000"/>
            </a:solidFill>
            <a:miter lim="800000"/>
            <a:headEnd/>
            <a:tailEnd/>
          </a:ln>
          <a:effectLst/>
        </p:spPr>
      </p:sp>
      <p:sp>
        <p:nvSpPr>
          <p:cNvPr id="2053" name="Rectangle 5"/>
          <p:cNvSpPr>
            <a:spLocks noGrp="1" noChangeArrowheads="1"/>
          </p:cNvSpPr>
          <p:nvPr>
            <p:ph type="body"/>
          </p:nvPr>
        </p:nvSpPr>
        <p:spPr bwMode="auto">
          <a:xfrm>
            <a:off x="923925" y="4408488"/>
            <a:ext cx="5084763" cy="4175125"/>
          </a:xfrm>
          <a:prstGeom prst="rect">
            <a:avLst/>
          </a:prstGeom>
          <a:noFill/>
          <a:ln w="9525">
            <a:noFill/>
            <a:round/>
            <a:headEnd/>
            <a:tailEnd/>
          </a:ln>
          <a:effectLst/>
        </p:spPr>
        <p:txBody>
          <a:bodyPr vert="horz" wrap="square" lIns="93600" tIns="46080" rIns="93600" bIns="46080" numCol="1" anchor="t" anchorCtr="0" compatLnSpc="1">
            <a:prstTxWarp prst="textNoShape">
              <a:avLst/>
            </a:prstTxWarp>
          </a:bodyPr>
          <a:lstStyle/>
          <a:p>
            <a:pPr lvl="0"/>
            <a:endParaRPr lang="en-US"/>
          </a:p>
        </p:txBody>
      </p:sp>
      <p:sp>
        <p:nvSpPr>
          <p:cNvPr id="2055" name="Rectangle 7"/>
          <p:cNvSpPr>
            <a:spLocks noGrp="1" noChangeArrowheads="1"/>
          </p:cNvSpPr>
          <p:nvPr>
            <p:ph type="sldNum"/>
          </p:nvPr>
        </p:nvSpPr>
        <p:spPr bwMode="auto">
          <a:xfrm>
            <a:off x="3222625" y="8985250"/>
            <a:ext cx="511175" cy="3635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US"/>
              <a:t>Page </a:t>
            </a:r>
            <a:fld id="{47A7FEEB-9CD2-43FE-843C-C5350BEACB45}" type="slidenum">
              <a:rPr lang="en-US"/>
              <a:pPr/>
              <a:t>‹#›</a:t>
            </a:fld>
            <a:endParaRPr lang="en-US"/>
          </a:p>
        </p:txBody>
      </p:sp>
      <p:sp>
        <p:nvSpPr>
          <p:cNvPr id="2057" name="Line 9"/>
          <p:cNvSpPr>
            <a:spLocks noChangeShapeType="1"/>
          </p:cNvSpPr>
          <p:nvPr/>
        </p:nvSpPr>
        <p:spPr bwMode="auto">
          <a:xfrm>
            <a:off x="723900" y="8983663"/>
            <a:ext cx="5486400" cy="1587"/>
          </a:xfrm>
          <a:prstGeom prst="line">
            <a:avLst/>
          </a:prstGeom>
          <a:noFill/>
          <a:ln w="12600">
            <a:solidFill>
              <a:srgbClr val="000000"/>
            </a:solidFill>
            <a:miter lim="800000"/>
            <a:headEnd/>
            <a:tailEnd/>
          </a:ln>
          <a:effectLst/>
        </p:spPr>
        <p:txBody>
          <a:bodyPr/>
          <a:lstStyle/>
          <a:p>
            <a:endParaRPr lang="en-GB"/>
          </a:p>
        </p:txBody>
      </p:sp>
      <p:sp>
        <p:nvSpPr>
          <p:cNvPr id="2058" name="Line 10"/>
          <p:cNvSpPr>
            <a:spLocks noChangeShapeType="1"/>
          </p:cNvSpPr>
          <p:nvPr/>
        </p:nvSpPr>
        <p:spPr bwMode="auto">
          <a:xfrm>
            <a:off x="647700" y="296863"/>
            <a:ext cx="5638800" cy="1587"/>
          </a:xfrm>
          <a:prstGeom prst="line">
            <a:avLst/>
          </a:prstGeom>
          <a:noFill/>
          <a:ln w="12600">
            <a:solidFill>
              <a:srgbClr val="000000"/>
            </a:solidFill>
            <a:miter lim="800000"/>
            <a:headEnd/>
            <a:tailEnd/>
          </a:ln>
          <a:effectLst/>
        </p:spPr>
        <p:txBody>
          <a:bodyPr/>
          <a:lstStyle/>
          <a:p>
            <a:endParaRPr lang="en-GB"/>
          </a:p>
        </p:txBody>
      </p:sp>
    </p:spTree>
    <p:extLst>
      <p:ext uri="{BB962C8B-B14F-4D97-AF65-F5344CB8AC3E}">
        <p14:creationId xmlns:p14="http://schemas.microsoft.com/office/powerpoint/2010/main" val="640659187"/>
      </p:ext>
    </p:extLst>
  </p:cSld>
  <p:clrMap bg1="lt1" tx1="dk1" bg2="lt2" tx2="dk2" accent1="accent1" accent2="accent2" accent3="accent3" accent4="accent4" accent5="accent5" accent6="accent6" hlink="hlink" folHlink="folHlink"/>
  <p:hf/>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r>
              <a:rPr lang="en-US"/>
              <a:t>Page </a:t>
            </a:r>
            <a:fld id="{465D53FD-DB5F-4815-BF01-6488A8FBD189}" type="slidenum">
              <a:rPr lang="en-US"/>
              <a:pPr/>
              <a:t>1</a:t>
            </a:fld>
            <a:endParaRPr lang="en-US"/>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277044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6" name="Slide Number Placeholder 5"/>
          <p:cNvSpPr>
            <a:spLocks noGrp="1"/>
          </p:cNvSpPr>
          <p:nvPr>
            <p:ph type="sldNum" idx="12"/>
          </p:nvPr>
        </p:nvSpPr>
        <p:spPr/>
        <p:txBody>
          <a:bodyPr/>
          <a:lstStyle>
            <a:lvl1pPr>
              <a:defRPr/>
            </a:lvl1pPr>
          </a:lstStyle>
          <a:p>
            <a:r>
              <a:rPr lang="en-GB"/>
              <a:t>Slide </a:t>
            </a:r>
            <a:fld id="{DE40C9FC-4879-4F20-9ECA-A574A90476B7}"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idx="12"/>
          </p:nvPr>
        </p:nvSpPr>
        <p:spPr/>
        <p:txBody>
          <a:bodyPr/>
          <a:lstStyle>
            <a:lvl1pPr>
              <a:defRPr/>
            </a:lvl1pPr>
          </a:lstStyle>
          <a:p>
            <a:r>
              <a:rPr lang="en-GB" dirty="0"/>
              <a:t>Slide </a:t>
            </a:r>
            <a:fld id="{440F5867-744E-4AA6-B0ED-4C44D2DFBB7B}" type="slidenum">
              <a:rPr lang="en-GB"/>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idx="12"/>
          </p:nvPr>
        </p:nvSpPr>
        <p:spPr/>
        <p:txBody>
          <a:bodyPr/>
          <a:lstStyle>
            <a:lvl1pPr>
              <a:defRPr/>
            </a:lvl1pPr>
          </a:lstStyle>
          <a:p>
            <a:r>
              <a:rPr lang="en-GB"/>
              <a:t>Slide </a:t>
            </a:r>
            <a:fld id="{3ABCC52B-A3F7-440B-BBF2-55191E6E77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685800" y="1981200"/>
            <a:ext cx="3808413"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6613" y="1981200"/>
            <a:ext cx="381000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2"/>
          </p:nvPr>
        </p:nvSpPr>
        <p:spPr/>
        <p:txBody>
          <a:bodyPr/>
          <a:lstStyle>
            <a:lvl1pPr>
              <a:defRPr/>
            </a:lvl1pPr>
          </a:lstStyle>
          <a:p>
            <a:r>
              <a:rPr lang="en-GB"/>
              <a:t>Slide </a:t>
            </a:r>
            <a:fld id="{1CD163DD-D5E7-41DA-95F2-71530C24F8C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5" name="Slide Number Placeholder 4"/>
          <p:cNvSpPr>
            <a:spLocks noGrp="1"/>
          </p:cNvSpPr>
          <p:nvPr>
            <p:ph type="sldNum" idx="12"/>
          </p:nvPr>
        </p:nvSpPr>
        <p:spPr/>
        <p:txBody>
          <a:bodyPr/>
          <a:lstStyle>
            <a:lvl1pPr>
              <a:defRPr/>
            </a:lvl1pPr>
          </a:lstStyle>
          <a:p>
            <a:r>
              <a:rPr lang="en-GB"/>
              <a:t>Slide </a:t>
            </a:r>
            <a:fld id="{06B781AF-4CCF-49B0-A572-DE54FBE5D94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lvl1pPr>
              <a:defRPr/>
            </a:lvl1pPr>
          </a:lstStyle>
          <a:p>
            <a:r>
              <a:rPr lang="en-GB"/>
              <a:t>Slide </a:t>
            </a:r>
            <a:fld id="{F5D8E26B-7BCF-4D25-9C89-0168A6618F18}"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685800"/>
            <a:ext cx="7770813" cy="1065213"/>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p>
            <a:pPr lvl="0"/>
            <a:r>
              <a:rPr lang="en-GB" dirty="0"/>
              <a:t>Click to edit the title text format</a:t>
            </a:r>
          </a:p>
        </p:txBody>
      </p:sp>
      <p:sp>
        <p:nvSpPr>
          <p:cNvPr id="1026" name="Rectangle 2"/>
          <p:cNvSpPr>
            <a:spLocks noGrp="1" noChangeArrowheads="1"/>
          </p:cNvSpPr>
          <p:nvPr>
            <p:ph type="body" idx="1"/>
          </p:nvPr>
        </p:nvSpPr>
        <p:spPr bwMode="auto">
          <a:xfrm>
            <a:off x="685800" y="1981200"/>
            <a:ext cx="7770813" cy="4113213"/>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9" name="Rectangle 5"/>
          <p:cNvSpPr>
            <a:spLocks noGrp="1" noChangeArrowheads="1"/>
          </p:cNvSpPr>
          <p:nvPr>
            <p:ph type="sldNum"/>
          </p:nvPr>
        </p:nvSpPr>
        <p:spPr bwMode="auto">
          <a:xfrm>
            <a:off x="4344988" y="6475413"/>
            <a:ext cx="528637" cy="363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GB"/>
              <a:t>Slide </a:t>
            </a:r>
            <a:fld id="{D09C756B-EB39-4236-ADBB-73052B179AE4}" type="slidenum">
              <a:rPr lang="en-GB"/>
              <a:pPr/>
              <a:t>‹#›</a:t>
            </a:fld>
            <a:endParaRPr lang="en-GB"/>
          </a:p>
        </p:txBody>
      </p:sp>
      <p:sp>
        <p:nvSpPr>
          <p:cNvPr id="1030" name="Line 6"/>
          <p:cNvSpPr>
            <a:spLocks noChangeShapeType="1"/>
          </p:cNvSpPr>
          <p:nvPr/>
        </p:nvSpPr>
        <p:spPr bwMode="auto">
          <a:xfrm>
            <a:off x="685800" y="609600"/>
            <a:ext cx="7772400" cy="1588"/>
          </a:xfrm>
          <a:prstGeom prst="line">
            <a:avLst/>
          </a:prstGeom>
          <a:noFill/>
          <a:ln w="12600">
            <a:solidFill>
              <a:srgbClr val="000000"/>
            </a:solidFill>
            <a:miter lim="800000"/>
            <a:headEnd/>
            <a:tailEnd/>
          </a:ln>
          <a:effectLst/>
        </p:spPr>
        <p:txBody>
          <a:bodyPr/>
          <a:lstStyle/>
          <a:p>
            <a:endParaRPr lang="en-GB" dirty="0"/>
          </a:p>
        </p:txBody>
      </p:sp>
      <p:sp>
        <p:nvSpPr>
          <p:cNvPr id="1031" name="Rectangle 7"/>
          <p:cNvSpPr>
            <a:spLocks noChangeArrowheads="1"/>
          </p:cNvSpPr>
          <p:nvPr userDrawn="1"/>
        </p:nvSpPr>
        <p:spPr bwMode="auto">
          <a:xfrm>
            <a:off x="684213" y="6475413"/>
            <a:ext cx="551433" cy="184666"/>
          </a:xfrm>
          <a:prstGeom prst="rect">
            <a:avLst/>
          </a:prstGeom>
          <a:noFill/>
          <a:ln w="9525">
            <a:noFill/>
            <a:round/>
            <a:headEnd/>
            <a:tailEnd/>
          </a:ln>
          <a:effectLst/>
        </p:spPr>
        <p:txBody>
          <a:bodyPr wrap="none" lIns="0" tIns="0" rIns="0" bIns="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dirty="0">
                <a:solidFill>
                  <a:srgbClr val="000000"/>
                </a:solidFill>
              </a:rPr>
              <a:t>Jan 2025</a:t>
            </a:r>
            <a:endParaRPr lang="en-GB" sz="1200" dirty="0">
              <a:solidFill>
                <a:srgbClr val="000000"/>
              </a:solidFill>
            </a:endParaRPr>
          </a:p>
        </p:txBody>
      </p:sp>
      <p:sp>
        <p:nvSpPr>
          <p:cNvPr id="1032" name="Line 8"/>
          <p:cNvSpPr>
            <a:spLocks noChangeShapeType="1"/>
          </p:cNvSpPr>
          <p:nvPr/>
        </p:nvSpPr>
        <p:spPr bwMode="auto">
          <a:xfrm>
            <a:off x="685800" y="6477000"/>
            <a:ext cx="7848600" cy="1588"/>
          </a:xfrm>
          <a:prstGeom prst="line">
            <a:avLst/>
          </a:prstGeom>
          <a:noFill/>
          <a:ln w="12600">
            <a:solidFill>
              <a:srgbClr val="000000"/>
            </a:solidFill>
            <a:miter lim="800000"/>
            <a:headEnd/>
            <a:tailEnd/>
          </a:ln>
          <a:effectLst/>
        </p:spPr>
        <p:txBody>
          <a:bodyPr/>
          <a:lstStyle/>
          <a:p>
            <a:endParaRPr lang="en-GB"/>
          </a:p>
        </p:txBody>
      </p:sp>
      <p:sp>
        <p:nvSpPr>
          <p:cNvPr id="10" name="Date Placeholder 3"/>
          <p:cNvSpPr txBox="1">
            <a:spLocks/>
          </p:cNvSpPr>
          <p:nvPr userDrawn="1"/>
        </p:nvSpPr>
        <p:spPr bwMode="auto">
          <a:xfrm>
            <a:off x="5000628" y="357166"/>
            <a:ext cx="3500462"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defRPr/>
            </a:lvl1pPr>
          </a:lstStyle>
          <a:p>
            <a:pPr marL="0" marR="0" lvl="0" indent="0" algn="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doc.: </a:t>
            </a:r>
            <a:r>
              <a:rPr kumimoji="0" lang="en-US" altLang="zh-CN" sz="1800" b="1" i="0" u="none" strike="noStrike" kern="1200" cap="none" spc="0" normalizeH="0" baseline="0" noProof="0" dirty="0" err="1">
                <a:ln>
                  <a:noFill/>
                </a:ln>
                <a:solidFill>
                  <a:srgbClr val="000000"/>
                </a:solidFill>
                <a:effectLst/>
                <a:uLnTx/>
                <a:uFillTx/>
                <a:latin typeface="Times New Roman" pitchFamily="16" charset="0"/>
                <a:ea typeface="MS Gothic" charset="-128"/>
                <a:cs typeface="Arial Unicode MS" charset="0"/>
              </a:rPr>
              <a:t>iSLA</a:t>
            </a:r>
            <a:r>
              <a:rPr kumimoji="0" lang="en-GB"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-24/</a:t>
            </a:r>
            <a:r>
              <a:rPr kumimoji="0" lang="en-US"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0001</a:t>
            </a:r>
            <a:r>
              <a:rPr kumimoji="0" lang="en-GB"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r0</a:t>
            </a:r>
          </a:p>
        </p:txBody>
      </p:sp>
      <p:pic>
        <p:nvPicPr>
          <p:cNvPr id="11" name="Picture 2" descr="https://img0.baidu.com/it/u=2707654702,1591402717&amp;fm=253&amp;fmt=auto&amp;app=120&amp;f=JPEG?w=712&amp;h=634"/>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2490" y="37322"/>
            <a:ext cx="610756" cy="54384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a:spLocks noChangeArrowheads="1"/>
          </p:cNvSpPr>
          <p:nvPr userDrawn="1"/>
        </p:nvSpPr>
        <p:spPr bwMode="auto">
          <a:xfrm>
            <a:off x="6858000" y="6472515"/>
            <a:ext cx="1676400" cy="187564"/>
          </a:xfrm>
          <a:prstGeom prst="rect">
            <a:avLst/>
          </a:prstGeom>
          <a:noFill/>
          <a:ln w="9525">
            <a:noFill/>
            <a:round/>
            <a:headEnd/>
            <a:tailEnd/>
          </a:ln>
          <a:effectLst/>
        </p:spPr>
        <p:txBody>
          <a:bodyPr wrap="square" lIns="0" tIns="0" rIns="0" bIns="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aseline="0" dirty="0">
                <a:solidFill>
                  <a:srgbClr val="000000"/>
                </a:solidFill>
              </a:rPr>
              <a:t>UTH</a:t>
            </a:r>
            <a:endParaRPr lang="en-GB" sz="1200"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hf hdr="0"/>
  <p:txStyles>
    <p:title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p:titleStyle>
    <p:bodyStyle>
      <a:lvl1pPr marL="342900" indent="-342900" algn="l" defTabSz="449263" rtl="0" eaLnBrk="1" fontAlgn="base" hangingPunct="1">
        <a:spcBef>
          <a:spcPts val="600"/>
        </a:spcBef>
        <a:spcAft>
          <a:spcPct val="0"/>
        </a:spcAft>
        <a:buClr>
          <a:srgbClr val="000000"/>
        </a:buClr>
        <a:buSzPct val="100000"/>
        <a:buFont typeface="Arial" panose="020B0604020202020204" pitchFamily="34" charset="0"/>
        <a:buChar char="•"/>
        <a:defRPr sz="2400" b="1">
          <a:solidFill>
            <a:srgbClr val="000000"/>
          </a:solidFill>
          <a:latin typeface="+mn-lt"/>
          <a:ea typeface="+mn-ea"/>
          <a:cs typeface="+mn-cs"/>
        </a:defRPr>
      </a:lvl1pPr>
      <a:lvl2pPr marL="800100" indent="-3429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2pPr>
      <a:lvl3pPr marL="1200150" indent="-285750" algn="l" defTabSz="449263" rtl="0" eaLnBrk="1" fontAlgn="base" hangingPunct="1">
        <a:spcBef>
          <a:spcPts val="450"/>
        </a:spcBef>
        <a:spcAft>
          <a:spcPct val="0"/>
        </a:spcAft>
        <a:buClr>
          <a:srgbClr val="000000"/>
        </a:buClr>
        <a:buSzPct val="100000"/>
        <a:buFont typeface="Arial" panose="020B0604020202020204" pitchFamily="34" charset="0"/>
        <a:buChar char="•"/>
        <a:defRPr>
          <a:solidFill>
            <a:srgbClr val="000000"/>
          </a:solidFill>
          <a:latin typeface="+mn-lt"/>
          <a:ea typeface="+mn-ea"/>
        </a:defRPr>
      </a:lvl3pPr>
      <a:lvl4pPr marL="1657350" indent="-285750" algn="l" defTabSz="449263" rtl="0" eaLnBrk="1" fontAlgn="base" hangingPunct="1">
        <a:spcBef>
          <a:spcPts val="400"/>
        </a:spcBef>
        <a:spcAft>
          <a:spcPct val="0"/>
        </a:spcAft>
        <a:buClr>
          <a:srgbClr val="000000"/>
        </a:buClr>
        <a:buSzPct val="100000"/>
        <a:buFont typeface="Arial" panose="020B0604020202020204" pitchFamily="34" charset="0"/>
        <a:buChar char="•"/>
        <a:defRPr sz="1600">
          <a:solidFill>
            <a:srgbClr val="000000"/>
          </a:solidFill>
          <a:latin typeface="+mn-lt"/>
          <a:ea typeface="+mn-ea"/>
        </a:defRPr>
      </a:lvl4pPr>
      <a:lvl5pPr marL="2114550" indent="-285750" algn="l" defTabSz="449263" rtl="0" eaLnBrk="1" fontAlgn="base" hangingPunct="1">
        <a:spcBef>
          <a:spcPts val="400"/>
        </a:spcBef>
        <a:spcAft>
          <a:spcPct val="0"/>
        </a:spcAft>
        <a:buClr>
          <a:srgbClr val="000000"/>
        </a:buClr>
        <a:buSzPct val="100000"/>
        <a:buFont typeface="Arial" panose="020B0604020202020204" pitchFamily="34" charset="0"/>
        <a:buChar char="•"/>
        <a:defRPr sz="1600">
          <a:solidFill>
            <a:srgbClr val="000000"/>
          </a:solidFill>
          <a:latin typeface="+mn-lt"/>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siftsis@uth.g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juancarlos.mora@dek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db.cept.org/download/2464"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tsi.org/deliver/etsi_en/302200_302299/30221702/03.03.00_20/en_30221702v030300a.pdf"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fis.cept.org/sitecontent.jsp?sitecontent=ecatabl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fis.cept.or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olicytracke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a:xfrm>
            <a:off x="685800" y="1787525"/>
            <a:ext cx="7772400" cy="396875"/>
          </a:xfrm>
          <a:ln/>
        </p:spPr>
        <p:txBody>
          <a:bodyPr/>
          <a:lstStyle/>
          <a:p>
            <a:pPr marL="0" indent="0" algn="ctr">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sz="2000" dirty="0"/>
              <a:t>Date:</a:t>
            </a:r>
            <a:r>
              <a:rPr lang="en-GB" sz="2000" b="0" dirty="0"/>
              <a:t> 2025-1-15</a:t>
            </a:r>
          </a:p>
        </p:txBody>
      </p:sp>
      <p:sp>
        <p:nvSpPr>
          <p:cNvPr id="8" name="Slide Number Placeholder 5"/>
          <p:cNvSpPr>
            <a:spLocks noGrp="1"/>
          </p:cNvSpPr>
          <p:nvPr>
            <p:ph type="sldNum" idx="12"/>
          </p:nvPr>
        </p:nvSpPr>
        <p:spPr/>
        <p:txBody>
          <a:bodyPr/>
          <a:lstStyle/>
          <a:p>
            <a:r>
              <a:rPr lang="en-GB" dirty="0"/>
              <a:t>Slide </a:t>
            </a:r>
            <a:fld id="{93823DB3-BAA4-4F4A-B4B3-ED9ABE70E976}" type="slidenum">
              <a:rPr lang="en-GB"/>
              <a:pPr/>
              <a:t>1</a:t>
            </a:fld>
            <a:endParaRPr lang="en-GB" dirty="0"/>
          </a:p>
        </p:txBody>
      </p:sp>
      <p:sp>
        <p:nvSpPr>
          <p:cNvPr id="3076" name="Rectangle 4"/>
          <p:cNvSpPr>
            <a:spLocks noChangeArrowheads="1"/>
          </p:cNvSpPr>
          <p:nvPr/>
        </p:nvSpPr>
        <p:spPr bwMode="auto">
          <a:xfrm>
            <a:off x="609600" y="2359500"/>
            <a:ext cx="1447800" cy="381000"/>
          </a:xfrm>
          <a:prstGeom prst="rect">
            <a:avLst/>
          </a:prstGeom>
          <a:noFill/>
          <a:ln w="9525">
            <a:noFill/>
            <a:round/>
            <a:headEnd/>
            <a:tailEnd/>
          </a:ln>
          <a:effectLst/>
        </p:spPr>
        <p:txBody>
          <a:bodyPr lIns="92160" tIns="46080" rIns="92160" bIns="46080"/>
          <a:lstStyle/>
          <a:p>
            <a:pP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zh-CN" sz="2000" dirty="0">
                <a:solidFill>
                  <a:srgbClr val="000000"/>
                </a:solidFill>
              </a:rPr>
              <a:t>Source</a:t>
            </a:r>
            <a:r>
              <a:rPr lang="en-GB" sz="2000" dirty="0">
                <a:solidFill>
                  <a:srgbClr val="000000"/>
                </a:solidFill>
              </a:rPr>
              <a:t>:</a:t>
            </a:r>
          </a:p>
          <a:p>
            <a:pP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294210294"/>
              </p:ext>
            </p:extLst>
          </p:nvPr>
        </p:nvGraphicFramePr>
        <p:xfrm>
          <a:off x="685800" y="2971800"/>
          <a:ext cx="7620000" cy="1441133"/>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3"/>
                    </a:ext>
                  </a:extLst>
                </a:gridCol>
              </a:tblGrid>
              <a:tr h="45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mn-lt"/>
                        </a:rPr>
                        <a:t>Affiliations</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mn-lt"/>
                        </a:rPr>
                        <a:t>Contact</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Email</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0067">
                <a:tc>
                  <a:txBody>
                    <a:bodyPr/>
                    <a:lstStyle/>
                    <a:p>
                      <a:r>
                        <a:rPr lang="en-US" altLang="zh-CN" sz="1200" dirty="0">
                          <a:solidFill>
                            <a:schemeClr val="tx1"/>
                          </a:solidFill>
                          <a:latin typeface="Times New Roman" panose="02020603050405020304" pitchFamily="18" charset="0"/>
                          <a:cs typeface="Times New Roman" panose="02020603050405020304" pitchFamily="18" charset="0"/>
                        </a:rPr>
                        <a:t>University of Thessaly (UTH)</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chemeClr val="tx1"/>
                          </a:solidFill>
                          <a:latin typeface="Times New Roman" panose="02020603050405020304" pitchFamily="18" charset="0"/>
                          <a:cs typeface="Times New Roman" panose="02020603050405020304" pitchFamily="18" charset="0"/>
                        </a:rPr>
                        <a:t>Theodoros Tsiftsis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tsiftsis@uth.gr</a:t>
                      </a:r>
                      <a:r>
                        <a:rPr lang="en-US" altLang="zh-CN" sz="1200" dirty="0">
                          <a:solidFill>
                            <a:srgbClr val="0070C0"/>
                          </a:solidFill>
                          <a:latin typeface="Times New Roman" panose="02020603050405020304" pitchFamily="18" charset="0"/>
                          <a:cs typeface="Times New Roman" panose="02020603050405020304" pitchFamily="18" charset="0"/>
                        </a:rPr>
                        <a:t> </a:t>
                      </a:r>
                      <a:endParaRPr lang="zh-CN" altLang="en-US" sz="12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50533">
                <a:tc>
                  <a:txBody>
                    <a:bodyPr/>
                    <a:lstStyle/>
                    <a:p>
                      <a:r>
                        <a:rPr lang="en-US" altLang="zh-CN" sz="1200" dirty="0">
                          <a:solidFill>
                            <a:schemeClr val="tx1"/>
                          </a:solidFill>
                          <a:latin typeface="Times New Roman" panose="02020603050405020304" pitchFamily="18" charset="0"/>
                          <a:cs typeface="Times New Roman" panose="02020603050405020304" pitchFamily="18" charset="0"/>
                        </a:rPr>
                        <a:t>DEKRA</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chemeClr val="tx1"/>
                          </a:solidFill>
                          <a:latin typeface="Times New Roman" panose="02020603050405020304" pitchFamily="18" charset="0"/>
                          <a:cs typeface="Times New Roman" panose="02020603050405020304" pitchFamily="18" charset="0"/>
                        </a:rPr>
                        <a:t>Juan Carlos Morale</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juancarlos.mora@dekra.com</a:t>
                      </a:r>
                      <a:r>
                        <a:rPr lang="en-US" altLang="zh-CN" sz="1200" dirty="0">
                          <a:solidFill>
                            <a:srgbClr val="0070C0"/>
                          </a:solidFill>
                          <a:latin typeface="Times New Roman" panose="02020603050405020304" pitchFamily="18" charset="0"/>
                          <a:cs typeface="Times New Roman" panose="02020603050405020304" pitchFamily="18" charset="0"/>
                        </a:rPr>
                        <a:t> </a:t>
                      </a:r>
                      <a:endParaRPr lang="zh-CN" altLang="en-US" sz="12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268559"/>
                  </a:ext>
                </a:extLst>
              </a:tr>
            </a:tbl>
          </a:graphicData>
        </a:graphic>
      </p:graphicFrame>
      <p:sp>
        <p:nvSpPr>
          <p:cNvPr id="9" name="Rectangle 1"/>
          <p:cNvSpPr txBox="1">
            <a:spLocks noChangeArrowheads="1"/>
          </p:cNvSpPr>
          <p:nvPr/>
        </p:nvSpPr>
        <p:spPr bwMode="auto">
          <a:xfrm>
            <a:off x="723106" y="643650"/>
            <a:ext cx="7772400" cy="1066800"/>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kern="0" dirty="0">
                <a:solidFill>
                  <a:schemeClr val="tx1"/>
                </a:solidFill>
              </a:rPr>
              <a:t>WI</a:t>
            </a:r>
            <a:r>
              <a:rPr lang="zh-CN" altLang="en-US" kern="0" dirty="0">
                <a:solidFill>
                  <a:schemeClr val="tx1"/>
                </a:solidFill>
              </a:rPr>
              <a:t>：</a:t>
            </a:r>
            <a:r>
              <a:rPr lang="en-US" altLang="zh-CN" kern="0" dirty="0">
                <a:solidFill>
                  <a:schemeClr val="tx1"/>
                </a:solidFill>
              </a:rPr>
              <a:t>SLB-</a:t>
            </a:r>
            <a:r>
              <a:rPr lang="en-US" altLang="zh-CN" kern="0" dirty="0" err="1">
                <a:solidFill>
                  <a:schemeClr val="tx1"/>
                </a:solidFill>
              </a:rPr>
              <a:t>mmW</a:t>
            </a:r>
            <a:r>
              <a:rPr lang="en-US" altLang="zh-CN" kern="0" dirty="0">
                <a:solidFill>
                  <a:schemeClr val="tx1"/>
                </a:solidFill>
              </a:rPr>
              <a:t> meeting 2</a:t>
            </a:r>
            <a:br>
              <a:rPr lang="en-US" altLang="zh-CN" kern="0" dirty="0">
                <a:solidFill>
                  <a:schemeClr val="bg1"/>
                </a:solidFill>
              </a:rPr>
            </a:br>
            <a:r>
              <a:rPr lang="en-US" altLang="zh-CN" kern="0" dirty="0">
                <a:solidFill>
                  <a:srgbClr val="FF0000"/>
                </a:solidFill>
              </a:rPr>
              <a:t>TG2 Spectrum Study</a:t>
            </a:r>
            <a:endParaRPr lang="en-GB" kern="0" dirty="0">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17FA1-D1FB-D011-767C-4FBD5C4DB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29889-E89C-55D7-B22F-0A539F71DB03}"/>
              </a:ext>
            </a:extLst>
          </p:cNvPr>
          <p:cNvSpPr>
            <a:spLocks noGrp="1"/>
          </p:cNvSpPr>
          <p:nvPr>
            <p:ph type="title"/>
          </p:nvPr>
        </p:nvSpPr>
        <p:spPr>
          <a:xfrm>
            <a:off x="685800" y="685801"/>
            <a:ext cx="7770813" cy="755374"/>
          </a:xfrm>
        </p:spPr>
        <p:txBody>
          <a:bodyPr/>
          <a:lstStyle/>
          <a:p>
            <a:r>
              <a:rPr lang="en-US" dirty="0"/>
              <a:t>Focus @ 60GHz in EU Countries</a:t>
            </a:r>
          </a:p>
        </p:txBody>
      </p:sp>
      <p:sp>
        <p:nvSpPr>
          <p:cNvPr id="3" name="Content Placeholder 2">
            <a:extLst>
              <a:ext uri="{FF2B5EF4-FFF2-40B4-BE49-F238E27FC236}">
                <a16:creationId xmlns:a16="http://schemas.microsoft.com/office/drawing/2014/main" id="{C8263406-3A53-720C-D263-06AB25D5DA9D}"/>
              </a:ext>
            </a:extLst>
          </p:cNvPr>
          <p:cNvSpPr>
            <a:spLocks noGrp="1"/>
          </p:cNvSpPr>
          <p:nvPr>
            <p:ph idx="1"/>
          </p:nvPr>
        </p:nvSpPr>
        <p:spPr>
          <a:xfrm>
            <a:off x="685800" y="1372393"/>
            <a:ext cx="7770813" cy="4978711"/>
          </a:xfrm>
        </p:spPr>
        <p:txBody>
          <a:bodyPr/>
          <a:lstStyle/>
          <a:p>
            <a:endParaRPr lang="en-US" dirty="0"/>
          </a:p>
          <a:p>
            <a:r>
              <a:rPr lang="en-US" b="0" dirty="0"/>
              <a:t>In Europe, the 60 GHz frequency band (57–66 GHz) is designated for unlicensed use, facilitating high-capacity wireless communications such as </a:t>
            </a:r>
            <a:r>
              <a:rPr lang="en-US" b="0" dirty="0" err="1"/>
              <a:t>WiGig</a:t>
            </a:r>
            <a:r>
              <a:rPr lang="en-US" b="0" dirty="0"/>
              <a:t> (IEEE 802.11ad) and other short-range communications. </a:t>
            </a:r>
          </a:p>
          <a:p>
            <a:r>
              <a:rPr lang="en-US" b="0" dirty="0"/>
              <a:t>CEPT and ETSI have established regulations and standards to ensure harmonized use across member countries.</a:t>
            </a:r>
          </a:p>
          <a:p>
            <a:endParaRPr lang="en-US" dirty="0"/>
          </a:p>
        </p:txBody>
      </p:sp>
      <p:sp>
        <p:nvSpPr>
          <p:cNvPr id="4" name="Slide Number Placeholder 3">
            <a:extLst>
              <a:ext uri="{FF2B5EF4-FFF2-40B4-BE49-F238E27FC236}">
                <a16:creationId xmlns:a16="http://schemas.microsoft.com/office/drawing/2014/main" id="{44FEB493-53F5-BB6D-2EF7-5F5B8A4D2861}"/>
              </a:ext>
            </a:extLst>
          </p:cNvPr>
          <p:cNvSpPr>
            <a:spLocks noGrp="1"/>
          </p:cNvSpPr>
          <p:nvPr>
            <p:ph type="sldNum" idx="12"/>
          </p:nvPr>
        </p:nvSpPr>
        <p:spPr/>
        <p:txBody>
          <a:bodyPr/>
          <a:lstStyle/>
          <a:p>
            <a:r>
              <a:rPr lang="en-GB"/>
              <a:t>Slide </a:t>
            </a:r>
            <a:fld id="{440F5867-744E-4AA6-B0ED-4C44D2DFBB7B}" type="slidenum">
              <a:rPr lang="en-GB" smtClean="0"/>
              <a:pPr/>
              <a:t>10</a:t>
            </a:fld>
            <a:endParaRPr lang="en-GB" dirty="0"/>
          </a:p>
        </p:txBody>
      </p:sp>
    </p:spTree>
    <p:extLst>
      <p:ext uri="{BB962C8B-B14F-4D97-AF65-F5344CB8AC3E}">
        <p14:creationId xmlns:p14="http://schemas.microsoft.com/office/powerpoint/2010/main" val="176982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8C0B7-241A-BB86-5646-57B0F75F9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C8945-8DB1-30C5-7278-DF50D38B60FC}"/>
              </a:ext>
            </a:extLst>
          </p:cNvPr>
          <p:cNvSpPr>
            <a:spLocks noGrp="1"/>
          </p:cNvSpPr>
          <p:nvPr>
            <p:ph type="title"/>
          </p:nvPr>
        </p:nvSpPr>
        <p:spPr>
          <a:xfrm>
            <a:off x="685800" y="685800"/>
            <a:ext cx="7770813" cy="1065213"/>
          </a:xfrm>
        </p:spPr>
        <p:txBody>
          <a:bodyPr wrap="square" anchor="ctr">
            <a:normAutofit/>
          </a:bodyPr>
          <a:lstStyle/>
          <a:p>
            <a:pPr>
              <a:lnSpc>
                <a:spcPct val="90000"/>
              </a:lnSpc>
            </a:pPr>
            <a:r>
              <a:rPr lang="en-US" dirty="0"/>
              <a:t>Key Regulatory Documents @ 60GHz in EU Countries</a:t>
            </a:r>
            <a:endParaRPr lang="en-US"/>
          </a:p>
        </p:txBody>
      </p:sp>
      <p:sp>
        <p:nvSpPr>
          <p:cNvPr id="3" name="Content Placeholder 2">
            <a:extLst>
              <a:ext uri="{FF2B5EF4-FFF2-40B4-BE49-F238E27FC236}">
                <a16:creationId xmlns:a16="http://schemas.microsoft.com/office/drawing/2014/main" id="{1B70E345-F93D-941F-F91A-0943F738638A}"/>
              </a:ext>
            </a:extLst>
          </p:cNvPr>
          <p:cNvSpPr>
            <a:spLocks noGrp="1"/>
          </p:cNvSpPr>
          <p:nvPr>
            <p:ph sz="half" idx="1"/>
          </p:nvPr>
        </p:nvSpPr>
        <p:spPr>
          <a:xfrm>
            <a:off x="685800" y="1981200"/>
            <a:ext cx="3808413" cy="4113213"/>
          </a:xfrm>
        </p:spPr>
        <p:txBody>
          <a:bodyPr wrap="square" anchor="t">
            <a:normAutofit/>
          </a:bodyPr>
          <a:lstStyle/>
          <a:p>
            <a:pPr>
              <a:lnSpc>
                <a:spcPct val="90000"/>
              </a:lnSpc>
            </a:pPr>
            <a:endParaRPr lang="en-US" sz="2400" dirty="0"/>
          </a:p>
          <a:p>
            <a:pPr>
              <a:lnSpc>
                <a:spcPct val="90000"/>
              </a:lnSpc>
              <a:buFont typeface="Wingdings" panose="05000000000000000000" pitchFamily="2" charset="2"/>
              <a:buChar char="ü"/>
            </a:pPr>
            <a:r>
              <a:rPr lang="en-US" sz="2400" b="0" dirty="0">
                <a:hlinkClick r:id="rId2">
                  <a:extLst>
                    <a:ext uri="{A12FA001-AC4F-418D-AE19-62706E023703}">
                      <ahyp:hlinkClr xmlns:ahyp="http://schemas.microsoft.com/office/drawing/2018/hyperlinkcolor" val="tx"/>
                    </a:ext>
                  </a:extLst>
                </a:hlinkClick>
              </a:rPr>
              <a:t>CEPT Recommendation 70-03 (Annex 3): </a:t>
            </a:r>
            <a:endParaRPr lang="en-US" sz="2400" b="0" dirty="0"/>
          </a:p>
          <a:p>
            <a:pPr marL="457200" lvl="1" indent="0">
              <a:lnSpc>
                <a:spcPct val="90000"/>
              </a:lnSpc>
              <a:buNone/>
            </a:pPr>
            <a:r>
              <a:rPr lang="en-US" b="0" dirty="0"/>
              <a:t>This recommendation outlines the use of Short-Range Devices (SRDs) in the 60 GHz band, specifying technical parameters to minimize interference and ensure efficient spectrum use.</a:t>
            </a:r>
          </a:p>
          <a:p>
            <a:pPr marL="457200" lvl="1" indent="0">
              <a:lnSpc>
                <a:spcPct val="90000"/>
              </a:lnSpc>
              <a:buNone/>
            </a:pPr>
            <a:endParaRPr lang="en-US" b="0" dirty="0"/>
          </a:p>
        </p:txBody>
      </p:sp>
      <p:pic>
        <p:nvPicPr>
          <p:cNvPr id="6" name="Picture 5">
            <a:extLst>
              <a:ext uri="{FF2B5EF4-FFF2-40B4-BE49-F238E27FC236}">
                <a16:creationId xmlns:a16="http://schemas.microsoft.com/office/drawing/2014/main" id="{8ECF58D2-004C-0CC7-98BB-26A076215BDD}"/>
              </a:ext>
            </a:extLst>
          </p:cNvPr>
          <p:cNvPicPr>
            <a:picLocks noChangeAspect="1"/>
          </p:cNvPicPr>
          <p:nvPr/>
        </p:nvPicPr>
        <p:blipFill>
          <a:blip r:embed="rId3"/>
          <a:stretch>
            <a:fillRect/>
          </a:stretch>
        </p:blipFill>
        <p:spPr>
          <a:xfrm>
            <a:off x="4646613" y="2399507"/>
            <a:ext cx="3810000" cy="3276599"/>
          </a:xfrm>
          <a:prstGeom prst="rect">
            <a:avLst/>
          </a:prstGeom>
          <a:noFill/>
        </p:spPr>
      </p:pic>
      <p:sp>
        <p:nvSpPr>
          <p:cNvPr id="4" name="Slide Number Placeholder 3">
            <a:extLst>
              <a:ext uri="{FF2B5EF4-FFF2-40B4-BE49-F238E27FC236}">
                <a16:creationId xmlns:a16="http://schemas.microsoft.com/office/drawing/2014/main" id="{13148266-183D-6AF8-58FF-C2A0809A9D53}"/>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11</a:t>
            </a:fld>
            <a:endParaRPr lang="en-GB"/>
          </a:p>
        </p:txBody>
      </p:sp>
    </p:spTree>
    <p:extLst>
      <p:ext uri="{BB962C8B-B14F-4D97-AF65-F5344CB8AC3E}">
        <p14:creationId xmlns:p14="http://schemas.microsoft.com/office/powerpoint/2010/main" val="384635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2FB7E-9D15-FCF9-376A-BD64ABB6D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C43D2F-6E9F-4641-8621-0A8D70D48FAF}"/>
              </a:ext>
            </a:extLst>
          </p:cNvPr>
          <p:cNvSpPr>
            <a:spLocks noGrp="1"/>
          </p:cNvSpPr>
          <p:nvPr>
            <p:ph type="title"/>
          </p:nvPr>
        </p:nvSpPr>
        <p:spPr>
          <a:xfrm>
            <a:off x="685800" y="685800"/>
            <a:ext cx="7770813" cy="1065213"/>
          </a:xfrm>
        </p:spPr>
        <p:txBody>
          <a:bodyPr wrap="square" anchor="ctr">
            <a:normAutofit/>
          </a:bodyPr>
          <a:lstStyle/>
          <a:p>
            <a:pPr>
              <a:lnSpc>
                <a:spcPct val="90000"/>
              </a:lnSpc>
            </a:pPr>
            <a:r>
              <a:rPr lang="en-US" dirty="0"/>
              <a:t>Key Regulatory Documents @ 60GHz in EU Countries</a:t>
            </a:r>
            <a:endParaRPr lang="en-US"/>
          </a:p>
        </p:txBody>
      </p:sp>
      <p:sp>
        <p:nvSpPr>
          <p:cNvPr id="3" name="Content Placeholder 2">
            <a:extLst>
              <a:ext uri="{FF2B5EF4-FFF2-40B4-BE49-F238E27FC236}">
                <a16:creationId xmlns:a16="http://schemas.microsoft.com/office/drawing/2014/main" id="{0CDD2FF6-0160-075F-4331-4A23918ECE5D}"/>
              </a:ext>
            </a:extLst>
          </p:cNvPr>
          <p:cNvSpPr>
            <a:spLocks noGrp="1"/>
          </p:cNvSpPr>
          <p:nvPr>
            <p:ph sz="half" idx="1"/>
          </p:nvPr>
        </p:nvSpPr>
        <p:spPr>
          <a:xfrm>
            <a:off x="685800" y="1981200"/>
            <a:ext cx="3808413" cy="4113213"/>
          </a:xfrm>
        </p:spPr>
        <p:txBody>
          <a:bodyPr wrap="square" anchor="t">
            <a:normAutofit/>
          </a:bodyPr>
          <a:lstStyle/>
          <a:p>
            <a:pPr>
              <a:lnSpc>
                <a:spcPct val="90000"/>
              </a:lnSpc>
            </a:pPr>
            <a:endParaRPr lang="en-US" sz="2400"/>
          </a:p>
          <a:p>
            <a:pPr>
              <a:lnSpc>
                <a:spcPct val="90000"/>
              </a:lnSpc>
              <a:buFont typeface="Wingdings" panose="05000000000000000000" pitchFamily="2" charset="2"/>
              <a:buChar char="ü"/>
            </a:pPr>
            <a:r>
              <a:rPr lang="en-US" sz="2400" b="0">
                <a:hlinkClick r:id="rId2">
                  <a:extLst>
                    <a:ext uri="{A12FA001-AC4F-418D-AE19-62706E023703}">
                      <ahyp:hlinkClr xmlns:ahyp="http://schemas.microsoft.com/office/drawing/2018/hyperlinkcolor" val="tx"/>
                    </a:ext>
                  </a:extLst>
                </a:hlinkClick>
              </a:rPr>
              <a:t>ETSI EN 302 217: </a:t>
            </a:r>
            <a:endParaRPr lang="en-US" sz="2400" b="0"/>
          </a:p>
          <a:p>
            <a:pPr marL="457200" lvl="1" indent="0">
              <a:lnSpc>
                <a:spcPct val="90000"/>
              </a:lnSpc>
              <a:buNone/>
            </a:pPr>
            <a:r>
              <a:rPr lang="en-US" b="0" dirty="0"/>
              <a:t>This harmonized standard specifies technical characteristics and methods of measurement for Fixed Radio Systems, including those operating in the 60 GHz band.</a:t>
            </a:r>
            <a:endParaRPr lang="en-US"/>
          </a:p>
        </p:txBody>
      </p:sp>
      <p:pic>
        <p:nvPicPr>
          <p:cNvPr id="6" name="Picture 5">
            <a:extLst>
              <a:ext uri="{FF2B5EF4-FFF2-40B4-BE49-F238E27FC236}">
                <a16:creationId xmlns:a16="http://schemas.microsoft.com/office/drawing/2014/main" id="{4B063641-4E62-E2F6-F6B0-B0B791EEF664}"/>
              </a:ext>
            </a:extLst>
          </p:cNvPr>
          <p:cNvPicPr>
            <a:picLocks noChangeAspect="1"/>
          </p:cNvPicPr>
          <p:nvPr/>
        </p:nvPicPr>
        <p:blipFill>
          <a:blip r:embed="rId3"/>
          <a:stretch>
            <a:fillRect/>
          </a:stretch>
        </p:blipFill>
        <p:spPr>
          <a:xfrm>
            <a:off x="4646613" y="3047206"/>
            <a:ext cx="3810000" cy="1981200"/>
          </a:xfrm>
          <a:prstGeom prst="rect">
            <a:avLst/>
          </a:prstGeom>
          <a:noFill/>
        </p:spPr>
      </p:pic>
      <p:sp>
        <p:nvSpPr>
          <p:cNvPr id="4" name="Slide Number Placeholder 3">
            <a:extLst>
              <a:ext uri="{FF2B5EF4-FFF2-40B4-BE49-F238E27FC236}">
                <a16:creationId xmlns:a16="http://schemas.microsoft.com/office/drawing/2014/main" id="{49493166-B0D7-B87D-523D-5A6326A262F9}"/>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12</a:t>
            </a:fld>
            <a:endParaRPr lang="en-GB"/>
          </a:p>
        </p:txBody>
      </p:sp>
    </p:spTree>
    <p:extLst>
      <p:ext uri="{BB962C8B-B14F-4D97-AF65-F5344CB8AC3E}">
        <p14:creationId xmlns:p14="http://schemas.microsoft.com/office/powerpoint/2010/main" val="73293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7CE6E-A353-BC39-29B6-8A27FC4633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698D-5A5A-9122-954D-A38C2F3C3413}"/>
              </a:ext>
            </a:extLst>
          </p:cNvPr>
          <p:cNvSpPr>
            <a:spLocks noGrp="1"/>
          </p:cNvSpPr>
          <p:nvPr>
            <p:ph type="title"/>
          </p:nvPr>
        </p:nvSpPr>
        <p:spPr>
          <a:xfrm>
            <a:off x="685800" y="685800"/>
            <a:ext cx="7770813" cy="1065213"/>
          </a:xfrm>
        </p:spPr>
        <p:txBody>
          <a:bodyPr wrap="square" anchor="ctr">
            <a:normAutofit/>
          </a:bodyPr>
          <a:lstStyle/>
          <a:p>
            <a:pPr>
              <a:lnSpc>
                <a:spcPct val="90000"/>
              </a:lnSpc>
            </a:pPr>
            <a:r>
              <a:rPr lang="en-US" dirty="0"/>
              <a:t>Key Regulatory Documents @ 60GHz in EU Countries</a:t>
            </a:r>
            <a:endParaRPr lang="en-US"/>
          </a:p>
        </p:txBody>
      </p:sp>
      <p:sp>
        <p:nvSpPr>
          <p:cNvPr id="3" name="Content Placeholder 2">
            <a:extLst>
              <a:ext uri="{FF2B5EF4-FFF2-40B4-BE49-F238E27FC236}">
                <a16:creationId xmlns:a16="http://schemas.microsoft.com/office/drawing/2014/main" id="{41F49622-C0F4-F21D-34F5-1EDA2979284F}"/>
              </a:ext>
            </a:extLst>
          </p:cNvPr>
          <p:cNvSpPr>
            <a:spLocks noGrp="1"/>
          </p:cNvSpPr>
          <p:nvPr>
            <p:ph sz="half" idx="1"/>
          </p:nvPr>
        </p:nvSpPr>
        <p:spPr>
          <a:xfrm>
            <a:off x="685800" y="1981200"/>
            <a:ext cx="3808413" cy="4113213"/>
          </a:xfrm>
        </p:spPr>
        <p:txBody>
          <a:bodyPr wrap="square" anchor="t">
            <a:normAutofit/>
          </a:bodyPr>
          <a:lstStyle/>
          <a:p>
            <a:pPr>
              <a:lnSpc>
                <a:spcPct val="90000"/>
              </a:lnSpc>
              <a:buFont typeface="Wingdings" panose="05000000000000000000" pitchFamily="2" charset="2"/>
              <a:buChar char="ü"/>
            </a:pPr>
            <a:r>
              <a:rPr lang="en-US" sz="2400" dirty="0">
                <a:hlinkClick r:id="rId2">
                  <a:extLst>
                    <a:ext uri="{A12FA001-AC4F-418D-AE19-62706E023703}">
                      <ahyp:hlinkClr xmlns:ahyp="http://schemas.microsoft.com/office/drawing/2018/hyperlinkcolor" val="tx"/>
                    </a:ext>
                  </a:extLst>
                </a:hlinkClick>
              </a:rPr>
              <a:t>European Common Allocation (ECA) Table:</a:t>
            </a:r>
            <a:endParaRPr lang="en-US" sz="2400" dirty="0"/>
          </a:p>
          <a:p>
            <a:pPr marL="457200" lvl="1" indent="0">
              <a:lnSpc>
                <a:spcPct val="90000"/>
              </a:lnSpc>
              <a:buNone/>
            </a:pPr>
            <a:r>
              <a:rPr lang="en-US" b="0" dirty="0"/>
              <a:t>Maintained by the European Communications Office (ECO), the ECA Table provides detailed information on frequency allocations and applications, including the 60 GHz band.</a:t>
            </a:r>
          </a:p>
          <a:p>
            <a:pPr marL="457200" lvl="1" indent="0">
              <a:lnSpc>
                <a:spcPct val="90000"/>
              </a:lnSpc>
              <a:buNone/>
            </a:pPr>
            <a:endParaRPr lang="en-US" b="0" dirty="0"/>
          </a:p>
          <a:p>
            <a:pPr marL="0" indent="0">
              <a:lnSpc>
                <a:spcPct val="90000"/>
              </a:lnSpc>
              <a:buNone/>
            </a:pPr>
            <a:endParaRPr lang="en-US" sz="2400" dirty="0"/>
          </a:p>
        </p:txBody>
      </p:sp>
      <p:pic>
        <p:nvPicPr>
          <p:cNvPr id="8" name="Picture 7">
            <a:extLst>
              <a:ext uri="{FF2B5EF4-FFF2-40B4-BE49-F238E27FC236}">
                <a16:creationId xmlns:a16="http://schemas.microsoft.com/office/drawing/2014/main" id="{1587273E-B56E-C215-E919-30E7EB679E73}"/>
              </a:ext>
            </a:extLst>
          </p:cNvPr>
          <p:cNvPicPr>
            <a:picLocks noChangeAspect="1"/>
          </p:cNvPicPr>
          <p:nvPr/>
        </p:nvPicPr>
        <p:blipFill>
          <a:blip r:embed="rId3"/>
          <a:stretch>
            <a:fillRect/>
          </a:stretch>
        </p:blipFill>
        <p:spPr>
          <a:xfrm>
            <a:off x="4386977" y="2971800"/>
            <a:ext cx="4323407" cy="1524000"/>
          </a:xfrm>
          <a:prstGeom prst="rect">
            <a:avLst/>
          </a:prstGeom>
          <a:noFill/>
        </p:spPr>
      </p:pic>
      <p:sp>
        <p:nvSpPr>
          <p:cNvPr id="4" name="Slide Number Placeholder 3">
            <a:extLst>
              <a:ext uri="{FF2B5EF4-FFF2-40B4-BE49-F238E27FC236}">
                <a16:creationId xmlns:a16="http://schemas.microsoft.com/office/drawing/2014/main" id="{A5209E63-9343-4292-8367-6E6922C10AD2}"/>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13</a:t>
            </a:fld>
            <a:endParaRPr lang="en-GB"/>
          </a:p>
        </p:txBody>
      </p:sp>
    </p:spTree>
    <p:extLst>
      <p:ext uri="{BB962C8B-B14F-4D97-AF65-F5344CB8AC3E}">
        <p14:creationId xmlns:p14="http://schemas.microsoft.com/office/powerpoint/2010/main" val="70003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F3714-1BBC-031B-D6B8-2AE96F6A1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F7D3F6-7731-BD79-2AE2-713D4F3A8B01}"/>
              </a:ext>
            </a:extLst>
          </p:cNvPr>
          <p:cNvSpPr>
            <a:spLocks noGrp="1"/>
          </p:cNvSpPr>
          <p:nvPr>
            <p:ph type="title"/>
          </p:nvPr>
        </p:nvSpPr>
        <p:spPr>
          <a:xfrm>
            <a:off x="685800" y="685800"/>
            <a:ext cx="7770813" cy="1065213"/>
          </a:xfrm>
        </p:spPr>
        <p:txBody>
          <a:bodyPr wrap="square" anchor="ctr">
            <a:normAutofit/>
          </a:bodyPr>
          <a:lstStyle/>
          <a:p>
            <a:pPr>
              <a:lnSpc>
                <a:spcPct val="90000"/>
              </a:lnSpc>
            </a:pPr>
            <a:r>
              <a:rPr lang="en-US"/>
              <a:t>Key Regulatory Documents @ 60GHz in EU Countries</a:t>
            </a:r>
          </a:p>
        </p:txBody>
      </p:sp>
      <p:sp>
        <p:nvSpPr>
          <p:cNvPr id="3" name="Content Placeholder 2">
            <a:extLst>
              <a:ext uri="{FF2B5EF4-FFF2-40B4-BE49-F238E27FC236}">
                <a16:creationId xmlns:a16="http://schemas.microsoft.com/office/drawing/2014/main" id="{33E6D4D5-896C-FB9F-A817-C7C62E9D3D69}"/>
              </a:ext>
            </a:extLst>
          </p:cNvPr>
          <p:cNvSpPr>
            <a:spLocks noGrp="1"/>
          </p:cNvSpPr>
          <p:nvPr>
            <p:ph sz="half" idx="1"/>
          </p:nvPr>
        </p:nvSpPr>
        <p:spPr>
          <a:xfrm>
            <a:off x="685800" y="1981200"/>
            <a:ext cx="3808413" cy="4113213"/>
          </a:xfrm>
        </p:spPr>
        <p:txBody>
          <a:bodyPr wrap="square" anchor="t">
            <a:normAutofit/>
          </a:bodyPr>
          <a:lstStyle/>
          <a:p>
            <a:pPr>
              <a:lnSpc>
                <a:spcPct val="90000"/>
              </a:lnSpc>
              <a:buFont typeface="Wingdings" panose="05000000000000000000" pitchFamily="2" charset="2"/>
              <a:buChar char="ü"/>
            </a:pPr>
            <a:r>
              <a:rPr lang="en-US" sz="2200" b="0"/>
              <a:t> </a:t>
            </a:r>
            <a:r>
              <a:rPr lang="en-US" sz="2200">
                <a:hlinkClick r:id="rId2">
                  <a:extLst>
                    <a:ext uri="{A12FA001-AC4F-418D-AE19-62706E023703}">
                      <ahyp:hlinkClr xmlns:ahyp="http://schemas.microsoft.com/office/drawing/2018/hyperlinkcolor" val="tx"/>
                    </a:ext>
                  </a:extLst>
                </a:hlinkClick>
              </a:rPr>
              <a:t>ECO Frequency Information System (EFIS): </a:t>
            </a:r>
            <a:endParaRPr lang="en-US" sz="2200"/>
          </a:p>
          <a:p>
            <a:pPr marL="457200" lvl="1" indent="0">
              <a:lnSpc>
                <a:spcPct val="90000"/>
              </a:lnSpc>
              <a:buNone/>
            </a:pPr>
            <a:r>
              <a:rPr lang="en-US" sz="2200" b="0"/>
              <a:t>EFIS is an online database offering comprehensive information on spectrum use and regulations across European countries. It includes national frequency allocation tables, relevant documents, and application information for the 60 GHz band</a:t>
            </a:r>
            <a:endParaRPr lang="en-US" sz="2200"/>
          </a:p>
        </p:txBody>
      </p:sp>
      <p:pic>
        <p:nvPicPr>
          <p:cNvPr id="6" name="Picture 5">
            <a:extLst>
              <a:ext uri="{FF2B5EF4-FFF2-40B4-BE49-F238E27FC236}">
                <a16:creationId xmlns:a16="http://schemas.microsoft.com/office/drawing/2014/main" id="{D6CD1CD5-10DF-1AFA-395E-EC1588401E5F}"/>
              </a:ext>
            </a:extLst>
          </p:cNvPr>
          <p:cNvPicPr>
            <a:picLocks noChangeAspect="1"/>
          </p:cNvPicPr>
          <p:nvPr/>
        </p:nvPicPr>
        <p:blipFill>
          <a:blip r:embed="rId3"/>
          <a:stretch>
            <a:fillRect/>
          </a:stretch>
        </p:blipFill>
        <p:spPr>
          <a:xfrm>
            <a:off x="4646612" y="2779635"/>
            <a:ext cx="4192587" cy="2305922"/>
          </a:xfrm>
          <a:prstGeom prst="rect">
            <a:avLst/>
          </a:prstGeom>
          <a:noFill/>
        </p:spPr>
      </p:pic>
      <p:sp>
        <p:nvSpPr>
          <p:cNvPr id="4" name="Slide Number Placeholder 3">
            <a:extLst>
              <a:ext uri="{FF2B5EF4-FFF2-40B4-BE49-F238E27FC236}">
                <a16:creationId xmlns:a16="http://schemas.microsoft.com/office/drawing/2014/main" id="{F11D6AC8-F490-CAF4-43E3-AFEA3EA480E0}"/>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14</a:t>
            </a:fld>
            <a:endParaRPr lang="en-GB"/>
          </a:p>
        </p:txBody>
      </p:sp>
    </p:spTree>
    <p:extLst>
      <p:ext uri="{BB962C8B-B14F-4D97-AF65-F5344CB8AC3E}">
        <p14:creationId xmlns:p14="http://schemas.microsoft.com/office/powerpoint/2010/main" val="98902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D7C83-725C-CF3F-C71F-5E2B08696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73F08-551A-6FA8-F62D-5E6EFC22A3EB}"/>
              </a:ext>
            </a:extLst>
          </p:cNvPr>
          <p:cNvSpPr>
            <a:spLocks noGrp="1"/>
          </p:cNvSpPr>
          <p:nvPr>
            <p:ph type="title"/>
          </p:nvPr>
        </p:nvSpPr>
        <p:spPr>
          <a:xfrm>
            <a:off x="685800" y="685800"/>
            <a:ext cx="7770813" cy="1065213"/>
          </a:xfrm>
        </p:spPr>
        <p:txBody>
          <a:bodyPr wrap="square" anchor="ctr">
            <a:normAutofit/>
          </a:bodyPr>
          <a:lstStyle/>
          <a:p>
            <a:r>
              <a:rPr lang="en-US" dirty="0"/>
              <a:t>Tool for Spectrum Regulations Roadmap</a:t>
            </a:r>
          </a:p>
        </p:txBody>
      </p:sp>
      <p:sp>
        <p:nvSpPr>
          <p:cNvPr id="3" name="Content Placeholder 2">
            <a:extLst>
              <a:ext uri="{FF2B5EF4-FFF2-40B4-BE49-F238E27FC236}">
                <a16:creationId xmlns:a16="http://schemas.microsoft.com/office/drawing/2014/main" id="{522930ED-94D1-88BB-07D0-B625B10E0F41}"/>
              </a:ext>
            </a:extLst>
          </p:cNvPr>
          <p:cNvSpPr>
            <a:spLocks noGrp="1"/>
          </p:cNvSpPr>
          <p:nvPr>
            <p:ph sz="half" idx="1"/>
          </p:nvPr>
        </p:nvSpPr>
        <p:spPr>
          <a:xfrm>
            <a:off x="685800" y="1981200"/>
            <a:ext cx="3808413" cy="4113213"/>
          </a:xfrm>
        </p:spPr>
        <p:txBody>
          <a:bodyPr wrap="square" anchor="t">
            <a:normAutofit/>
          </a:bodyPr>
          <a:lstStyle/>
          <a:p>
            <a:r>
              <a:rPr lang="en-US" dirty="0"/>
              <a:t>DEKRA </a:t>
            </a:r>
            <a:r>
              <a:rPr lang="en-US" b="0" dirty="0"/>
              <a:t>presented a tool called </a:t>
            </a:r>
            <a:r>
              <a:rPr lang="en-US" b="1" i="0">
                <a:effectLst/>
              </a:rPr>
              <a:t>DEKRA </a:t>
            </a:r>
            <a:r>
              <a:rPr lang="en-US" b="1" i="0" err="1">
                <a:effectLst/>
              </a:rPr>
              <a:t>SolutionPRO</a:t>
            </a:r>
            <a:endParaRPr lang="en-US" b="1" i="0">
              <a:effectLst/>
            </a:endParaRPr>
          </a:p>
          <a:p>
            <a:pPr marL="0" indent="0">
              <a:buNone/>
            </a:pPr>
            <a:endParaRPr lang="en-US" dirty="0"/>
          </a:p>
        </p:txBody>
      </p:sp>
      <p:pic>
        <p:nvPicPr>
          <p:cNvPr id="8" name="Picture 7">
            <a:extLst>
              <a:ext uri="{FF2B5EF4-FFF2-40B4-BE49-F238E27FC236}">
                <a16:creationId xmlns:a16="http://schemas.microsoft.com/office/drawing/2014/main" id="{6815E208-29D1-590F-F9AB-7D52673F8E63}"/>
              </a:ext>
            </a:extLst>
          </p:cNvPr>
          <p:cNvPicPr>
            <a:picLocks noChangeAspect="1"/>
          </p:cNvPicPr>
          <p:nvPr/>
        </p:nvPicPr>
        <p:blipFill>
          <a:blip r:embed="rId2"/>
          <a:stretch>
            <a:fillRect/>
          </a:stretch>
        </p:blipFill>
        <p:spPr>
          <a:xfrm>
            <a:off x="4646613" y="2609056"/>
            <a:ext cx="3810000" cy="2857500"/>
          </a:xfrm>
          <a:prstGeom prst="rect">
            <a:avLst/>
          </a:prstGeom>
          <a:noFill/>
        </p:spPr>
      </p:pic>
      <p:sp>
        <p:nvSpPr>
          <p:cNvPr id="4" name="Slide Number Placeholder 3">
            <a:extLst>
              <a:ext uri="{FF2B5EF4-FFF2-40B4-BE49-F238E27FC236}">
                <a16:creationId xmlns:a16="http://schemas.microsoft.com/office/drawing/2014/main" id="{7C62BBC4-8CD0-DA14-BC06-00CE4F3EDD81}"/>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15</a:t>
            </a:fld>
            <a:endParaRPr lang="en-GB"/>
          </a:p>
        </p:txBody>
      </p:sp>
    </p:spTree>
    <p:extLst>
      <p:ext uri="{BB962C8B-B14F-4D97-AF65-F5344CB8AC3E}">
        <p14:creationId xmlns:p14="http://schemas.microsoft.com/office/powerpoint/2010/main" val="288680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F0B7E-9C87-EA31-7F9B-131F39C70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1484A-DFFE-883E-E9F7-ABBDBDDE0EED}"/>
              </a:ext>
            </a:extLst>
          </p:cNvPr>
          <p:cNvSpPr>
            <a:spLocks noGrp="1"/>
          </p:cNvSpPr>
          <p:nvPr>
            <p:ph type="title"/>
          </p:nvPr>
        </p:nvSpPr>
        <p:spPr>
          <a:xfrm>
            <a:off x="685800" y="685800"/>
            <a:ext cx="7770813" cy="1065213"/>
          </a:xfrm>
        </p:spPr>
        <p:txBody>
          <a:bodyPr wrap="square" anchor="ctr">
            <a:normAutofit/>
          </a:bodyPr>
          <a:lstStyle/>
          <a:p>
            <a:r>
              <a:rPr lang="en-US" dirty="0"/>
              <a:t>Tool for Spectrum Regulations Roadmap</a:t>
            </a:r>
          </a:p>
        </p:txBody>
      </p:sp>
      <p:sp>
        <p:nvSpPr>
          <p:cNvPr id="3" name="Content Placeholder 2">
            <a:extLst>
              <a:ext uri="{FF2B5EF4-FFF2-40B4-BE49-F238E27FC236}">
                <a16:creationId xmlns:a16="http://schemas.microsoft.com/office/drawing/2014/main" id="{DF65CBE2-C6CB-046C-6F3D-7DB658D9E26B}"/>
              </a:ext>
            </a:extLst>
          </p:cNvPr>
          <p:cNvSpPr>
            <a:spLocks noGrp="1"/>
          </p:cNvSpPr>
          <p:nvPr>
            <p:ph sz="half" idx="1"/>
          </p:nvPr>
        </p:nvSpPr>
        <p:spPr>
          <a:xfrm>
            <a:off x="685800" y="1981200"/>
            <a:ext cx="3808413" cy="4113213"/>
          </a:xfrm>
        </p:spPr>
        <p:txBody>
          <a:bodyPr wrap="square" anchor="t">
            <a:normAutofit/>
          </a:bodyPr>
          <a:lstStyle/>
          <a:p>
            <a:r>
              <a:rPr lang="en-US"/>
              <a:t>DEKRA </a:t>
            </a:r>
            <a:r>
              <a:rPr lang="en-US" b="0"/>
              <a:t>presented a tool called </a:t>
            </a:r>
            <a:r>
              <a:rPr lang="en-US" b="1" i="0">
                <a:effectLst/>
              </a:rPr>
              <a:t>DEKRA </a:t>
            </a:r>
            <a:r>
              <a:rPr lang="en-US" b="1" i="0" err="1">
                <a:effectLst/>
              </a:rPr>
              <a:t>SolutionPRO</a:t>
            </a:r>
            <a:endParaRPr lang="en-US" b="1" i="0">
              <a:effectLst/>
            </a:endParaRPr>
          </a:p>
          <a:p>
            <a:pPr marL="0" indent="0">
              <a:buNone/>
            </a:pPr>
            <a:endParaRPr lang="en-US" dirty="0"/>
          </a:p>
        </p:txBody>
      </p:sp>
      <p:pic>
        <p:nvPicPr>
          <p:cNvPr id="6" name="Picture 5">
            <a:extLst>
              <a:ext uri="{FF2B5EF4-FFF2-40B4-BE49-F238E27FC236}">
                <a16:creationId xmlns:a16="http://schemas.microsoft.com/office/drawing/2014/main" id="{FF2FAF76-1A56-B548-0775-870DD02FB200}"/>
              </a:ext>
            </a:extLst>
          </p:cNvPr>
          <p:cNvPicPr>
            <a:picLocks noChangeAspect="1"/>
          </p:cNvPicPr>
          <p:nvPr/>
        </p:nvPicPr>
        <p:blipFill>
          <a:blip r:embed="rId2"/>
          <a:stretch>
            <a:fillRect/>
          </a:stretch>
        </p:blipFill>
        <p:spPr>
          <a:xfrm>
            <a:off x="4191000" y="2438400"/>
            <a:ext cx="4494213" cy="2572936"/>
          </a:xfrm>
          <a:prstGeom prst="rect">
            <a:avLst/>
          </a:prstGeom>
          <a:noFill/>
        </p:spPr>
      </p:pic>
      <p:sp>
        <p:nvSpPr>
          <p:cNvPr id="4" name="Slide Number Placeholder 3">
            <a:extLst>
              <a:ext uri="{FF2B5EF4-FFF2-40B4-BE49-F238E27FC236}">
                <a16:creationId xmlns:a16="http://schemas.microsoft.com/office/drawing/2014/main" id="{B8361463-1E85-9143-ED2A-327CA8029660}"/>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16</a:t>
            </a:fld>
            <a:endParaRPr lang="en-GB"/>
          </a:p>
        </p:txBody>
      </p:sp>
    </p:spTree>
    <p:extLst>
      <p:ext uri="{BB962C8B-B14F-4D97-AF65-F5344CB8AC3E}">
        <p14:creationId xmlns:p14="http://schemas.microsoft.com/office/powerpoint/2010/main" val="2475004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225AE-1307-F8E3-97E9-62F3E9133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4BA62-6D5A-B49E-C5D8-A266D0A20BAF}"/>
              </a:ext>
            </a:extLst>
          </p:cNvPr>
          <p:cNvSpPr>
            <a:spLocks noGrp="1"/>
          </p:cNvSpPr>
          <p:nvPr>
            <p:ph type="title"/>
          </p:nvPr>
        </p:nvSpPr>
        <p:spPr>
          <a:xfrm>
            <a:off x="685800" y="685800"/>
            <a:ext cx="7770813" cy="1065213"/>
          </a:xfrm>
        </p:spPr>
        <p:txBody>
          <a:bodyPr wrap="square" anchor="ctr">
            <a:normAutofit/>
          </a:bodyPr>
          <a:lstStyle/>
          <a:p>
            <a:r>
              <a:rPr lang="en-US" dirty="0"/>
              <a:t>Tool for Spectrum Regulations Roadmap</a:t>
            </a:r>
          </a:p>
        </p:txBody>
      </p:sp>
      <p:sp>
        <p:nvSpPr>
          <p:cNvPr id="4" name="Slide Number Placeholder 3">
            <a:extLst>
              <a:ext uri="{FF2B5EF4-FFF2-40B4-BE49-F238E27FC236}">
                <a16:creationId xmlns:a16="http://schemas.microsoft.com/office/drawing/2014/main" id="{E4FA359D-6046-8AD0-EE36-E33B8B7C876D}"/>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17</a:t>
            </a:fld>
            <a:endParaRPr lang="en-GB"/>
          </a:p>
        </p:txBody>
      </p:sp>
      <p:graphicFrame>
        <p:nvGraphicFramePr>
          <p:cNvPr id="6" name="Content Placeholder 2">
            <a:extLst>
              <a:ext uri="{FF2B5EF4-FFF2-40B4-BE49-F238E27FC236}">
                <a16:creationId xmlns:a16="http://schemas.microsoft.com/office/drawing/2014/main" id="{855ECF25-9A69-F1F4-BDC3-D405926BB751}"/>
              </a:ext>
            </a:extLst>
          </p:cNvPr>
          <p:cNvGraphicFramePr>
            <a:graphicFrameLocks noGrp="1"/>
          </p:cNvGraphicFramePr>
          <p:nvPr>
            <p:ph idx="1"/>
            <p:extLst>
              <p:ext uri="{D42A27DB-BD31-4B8C-83A1-F6EECF244321}">
                <p14:modId xmlns:p14="http://schemas.microsoft.com/office/powerpoint/2010/main" val="1049195639"/>
              </p:ext>
            </p:extLst>
          </p:nvPr>
        </p:nvGraphicFramePr>
        <p:xfrm>
          <a:off x="685800" y="1981200"/>
          <a:ext cx="7770813" cy="4113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28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787A-9E21-EB48-DC39-34DB5E43A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E9E452-ADA4-58B6-D694-0AA4E82255C7}"/>
              </a:ext>
            </a:extLst>
          </p:cNvPr>
          <p:cNvSpPr>
            <a:spLocks noGrp="1"/>
          </p:cNvSpPr>
          <p:nvPr>
            <p:ph type="title"/>
          </p:nvPr>
        </p:nvSpPr>
        <p:spPr>
          <a:xfrm>
            <a:off x="685800" y="685800"/>
            <a:ext cx="7770813" cy="1065213"/>
          </a:xfrm>
        </p:spPr>
        <p:txBody>
          <a:bodyPr wrap="square" anchor="ctr">
            <a:normAutofit/>
          </a:bodyPr>
          <a:lstStyle/>
          <a:p>
            <a:r>
              <a:rPr lang="en-US" dirty="0"/>
              <a:t>Tool for Spectrum Regulations Roadmap</a:t>
            </a:r>
          </a:p>
        </p:txBody>
      </p:sp>
      <p:sp>
        <p:nvSpPr>
          <p:cNvPr id="4" name="Slide Number Placeholder 3">
            <a:extLst>
              <a:ext uri="{FF2B5EF4-FFF2-40B4-BE49-F238E27FC236}">
                <a16:creationId xmlns:a16="http://schemas.microsoft.com/office/drawing/2014/main" id="{0084D0D2-473F-1166-4827-BCF583D8B4AA}"/>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18</a:t>
            </a:fld>
            <a:endParaRPr lang="en-GB"/>
          </a:p>
        </p:txBody>
      </p:sp>
      <p:pic>
        <p:nvPicPr>
          <p:cNvPr id="8" name="Content Placeholder 7">
            <a:extLst>
              <a:ext uri="{FF2B5EF4-FFF2-40B4-BE49-F238E27FC236}">
                <a16:creationId xmlns:a16="http://schemas.microsoft.com/office/drawing/2014/main" id="{10A506AB-318E-0EA8-0648-98A9FB77F64C}"/>
              </a:ext>
            </a:extLst>
          </p:cNvPr>
          <p:cNvPicPr>
            <a:picLocks noGrp="1" noChangeAspect="1"/>
          </p:cNvPicPr>
          <p:nvPr>
            <p:ph idx="1"/>
          </p:nvPr>
        </p:nvPicPr>
        <p:blipFill>
          <a:blip r:embed="rId2"/>
          <a:stretch>
            <a:fillRect/>
          </a:stretch>
        </p:blipFill>
        <p:spPr>
          <a:xfrm>
            <a:off x="1063996" y="1981200"/>
            <a:ext cx="7014421" cy="4113213"/>
          </a:xfrm>
        </p:spPr>
      </p:pic>
    </p:spTree>
    <p:extLst>
      <p:ext uri="{BB962C8B-B14F-4D97-AF65-F5344CB8AC3E}">
        <p14:creationId xmlns:p14="http://schemas.microsoft.com/office/powerpoint/2010/main" val="2561298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9ECE4-448F-DA02-BCAC-D707B2218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A56945-F5C8-A7FD-C2D7-2D214B6857A7}"/>
              </a:ext>
            </a:extLst>
          </p:cNvPr>
          <p:cNvSpPr>
            <a:spLocks noGrp="1"/>
          </p:cNvSpPr>
          <p:nvPr>
            <p:ph type="title"/>
          </p:nvPr>
        </p:nvSpPr>
        <p:spPr>
          <a:xfrm>
            <a:off x="685800" y="685800"/>
            <a:ext cx="7770813" cy="1065213"/>
          </a:xfrm>
        </p:spPr>
        <p:txBody>
          <a:bodyPr wrap="square" anchor="ctr">
            <a:normAutofit/>
          </a:bodyPr>
          <a:lstStyle/>
          <a:p>
            <a:r>
              <a:rPr lang="en-US" dirty="0"/>
              <a:t>Tool for Spectrum Regulations Roadmap</a:t>
            </a:r>
          </a:p>
        </p:txBody>
      </p:sp>
      <p:sp>
        <p:nvSpPr>
          <p:cNvPr id="4" name="Slide Number Placeholder 3">
            <a:extLst>
              <a:ext uri="{FF2B5EF4-FFF2-40B4-BE49-F238E27FC236}">
                <a16:creationId xmlns:a16="http://schemas.microsoft.com/office/drawing/2014/main" id="{C9246E0A-584C-09A4-1DFB-840F8D3F47C7}"/>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19</a:t>
            </a:fld>
            <a:endParaRPr lang="en-GB"/>
          </a:p>
        </p:txBody>
      </p:sp>
      <p:pic>
        <p:nvPicPr>
          <p:cNvPr id="7" name="Content Placeholder 6">
            <a:extLst>
              <a:ext uri="{FF2B5EF4-FFF2-40B4-BE49-F238E27FC236}">
                <a16:creationId xmlns:a16="http://schemas.microsoft.com/office/drawing/2014/main" id="{8A1FA55B-EBC0-C481-3E66-C8D54958AD70}"/>
              </a:ext>
            </a:extLst>
          </p:cNvPr>
          <p:cNvPicPr>
            <a:picLocks noGrp="1" noChangeAspect="1"/>
          </p:cNvPicPr>
          <p:nvPr>
            <p:ph idx="1"/>
          </p:nvPr>
        </p:nvPicPr>
        <p:blipFill>
          <a:blip r:embed="rId2"/>
          <a:stretch>
            <a:fillRect/>
          </a:stretch>
        </p:blipFill>
        <p:spPr>
          <a:xfrm>
            <a:off x="1524000" y="1646280"/>
            <a:ext cx="5667668" cy="4448133"/>
          </a:xfrm>
        </p:spPr>
      </p:pic>
    </p:spTree>
    <p:extLst>
      <p:ext uri="{BB962C8B-B14F-4D97-AF65-F5344CB8AC3E}">
        <p14:creationId xmlns:p14="http://schemas.microsoft.com/office/powerpoint/2010/main" val="217303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FCC7-2778-355C-AE07-21147DD41944}"/>
              </a:ext>
            </a:extLst>
          </p:cNvPr>
          <p:cNvSpPr>
            <a:spLocks noGrp="1"/>
          </p:cNvSpPr>
          <p:nvPr>
            <p:ph type="title"/>
          </p:nvPr>
        </p:nvSpPr>
        <p:spPr>
          <a:xfrm>
            <a:off x="685800" y="685801"/>
            <a:ext cx="7770813" cy="755374"/>
          </a:xfrm>
        </p:spPr>
        <p:txBody>
          <a:bodyPr/>
          <a:lstStyle/>
          <a:p>
            <a:pPr algn="l"/>
            <a:r>
              <a:rPr lang="en-US" sz="2000" dirty="0">
                <a:solidFill>
                  <a:srgbClr val="FF0000"/>
                </a:solidFill>
              </a:rPr>
              <a:t>1st Meeting 2024-12-02</a:t>
            </a:r>
          </a:p>
        </p:txBody>
      </p:sp>
      <p:sp>
        <p:nvSpPr>
          <p:cNvPr id="3" name="Content Placeholder 2">
            <a:extLst>
              <a:ext uri="{FF2B5EF4-FFF2-40B4-BE49-F238E27FC236}">
                <a16:creationId xmlns:a16="http://schemas.microsoft.com/office/drawing/2014/main" id="{FDC36C11-B5BC-AD3A-F62B-3E309905C51E}"/>
              </a:ext>
            </a:extLst>
          </p:cNvPr>
          <p:cNvSpPr>
            <a:spLocks noGrp="1"/>
          </p:cNvSpPr>
          <p:nvPr>
            <p:ph idx="1"/>
          </p:nvPr>
        </p:nvSpPr>
        <p:spPr>
          <a:xfrm>
            <a:off x="685800" y="1372393"/>
            <a:ext cx="7770813" cy="4978711"/>
          </a:xfrm>
        </p:spPr>
        <p:txBody>
          <a:bodyPr/>
          <a:lstStyle/>
          <a:p>
            <a:pPr marL="457200" indent="-457200">
              <a:buFont typeface="+mj-lt"/>
              <a:buAutoNum type="arabicPeriod"/>
            </a:pPr>
            <a:r>
              <a:rPr lang="en-US" dirty="0"/>
              <a:t>Approval of the agenda</a:t>
            </a:r>
          </a:p>
          <a:p>
            <a:pPr marL="857250" lvl="1" indent="-457200">
              <a:buFont typeface="+mj-lt"/>
              <a:buAutoNum type="arabicPeriod"/>
            </a:pPr>
            <a:r>
              <a:rPr lang="en-US" dirty="0"/>
              <a:t>Approved (participants: </a:t>
            </a:r>
            <a:r>
              <a:rPr lang="en-US" b="1" dirty="0"/>
              <a:t>Theodoros</a:t>
            </a:r>
            <a:r>
              <a:rPr lang="en-US" dirty="0"/>
              <a:t>, Lorenzo, </a:t>
            </a:r>
            <a:r>
              <a:rPr lang="en-US" dirty="0" err="1"/>
              <a:t>Tommi</a:t>
            </a:r>
            <a:r>
              <a:rPr lang="en-US" dirty="0"/>
              <a:t>)</a:t>
            </a:r>
          </a:p>
          <a:p>
            <a:pPr marL="457200" indent="-457200">
              <a:buFont typeface="+mj-lt"/>
              <a:buAutoNum type="arabicPeriod"/>
            </a:pPr>
            <a:r>
              <a:rPr lang="en-US" dirty="0"/>
              <a:t>How to approach this task</a:t>
            </a:r>
          </a:p>
          <a:p>
            <a:pPr marL="857250" lvl="1" indent="-457200">
              <a:buFont typeface="+mj-lt"/>
              <a:buAutoNum type="arabicPeriod"/>
            </a:pPr>
            <a:r>
              <a:rPr lang="en-US" i="1" dirty="0"/>
              <a:t>Theodoros</a:t>
            </a:r>
            <a:r>
              <a:rPr lang="en-US" dirty="0"/>
              <a:t>: we should have a document (Technical Requirement document); at first a Table of Contents (example: ITU, ETSI. CEPT, EU, etc.);  unlicensed or licensed band? </a:t>
            </a:r>
          </a:p>
          <a:p>
            <a:pPr marL="857250" lvl="1" indent="-457200">
              <a:buFont typeface="+mj-lt"/>
              <a:buAutoNum type="arabicPeriod"/>
            </a:pPr>
            <a:r>
              <a:rPr lang="en-US" i="1" dirty="0" err="1"/>
              <a:t>Tommi</a:t>
            </a:r>
            <a:r>
              <a:rPr lang="en-US" dirty="0"/>
              <a:t>: unlicensed as a starting point but not excluding license</a:t>
            </a:r>
          </a:p>
          <a:p>
            <a:pPr marL="857250" lvl="1" indent="-457200">
              <a:buFont typeface="+mj-lt"/>
              <a:buAutoNum type="arabicPeriod"/>
            </a:pPr>
            <a:r>
              <a:rPr lang="en-US" i="1" dirty="0"/>
              <a:t>Lorenzo</a:t>
            </a:r>
            <a:r>
              <a:rPr lang="en-US" dirty="0"/>
              <a:t>: in Italy start from state regulation which is pointing to ETSI and CEPT</a:t>
            </a:r>
          </a:p>
          <a:p>
            <a:pPr marL="857250" lvl="1" indent="-457200">
              <a:buFont typeface="+mj-lt"/>
              <a:buAutoNum type="arabicPeriod"/>
            </a:pPr>
            <a:r>
              <a:rPr lang="en-US" i="1" dirty="0"/>
              <a:t>Tommi</a:t>
            </a:r>
            <a:r>
              <a:rPr lang="en-US" dirty="0"/>
              <a:t>: we should decide the scope (EU, USA, Global, etc.); main focus Europe</a:t>
            </a:r>
          </a:p>
          <a:p>
            <a:pPr marL="857250" lvl="1" indent="-457200">
              <a:buFont typeface="+mj-lt"/>
              <a:buAutoNum type="arabicPeriod"/>
            </a:pPr>
            <a:r>
              <a:rPr lang="en-US" i="1" dirty="0"/>
              <a:t>Lorenzo</a:t>
            </a:r>
            <a:r>
              <a:rPr lang="en-US" dirty="0"/>
              <a:t>: possibility to use external paid services from companies like </a:t>
            </a:r>
            <a:r>
              <a:rPr lang="en-US" dirty="0">
                <a:solidFill>
                  <a:srgbClr val="0070C0"/>
                </a:solidFill>
                <a:hlinkClick r:id="rId2">
                  <a:extLst>
                    <a:ext uri="{A12FA001-AC4F-418D-AE19-62706E023703}">
                      <ahyp:hlinkClr xmlns:ahyp="http://schemas.microsoft.com/office/drawing/2018/hyperlinkcolor" val="tx"/>
                    </a:ext>
                  </a:extLst>
                </a:hlinkClick>
              </a:rPr>
              <a:t>https://www.policytracker.com/</a:t>
            </a:r>
            <a:endParaRPr lang="en-US" dirty="0">
              <a:solidFill>
                <a:srgbClr val="0070C0"/>
              </a:solidFill>
            </a:endParaRPr>
          </a:p>
          <a:p>
            <a:pPr marL="857250" lvl="1" indent="-457200">
              <a:buFont typeface="+mj-lt"/>
              <a:buAutoNum type="arabicPeriod"/>
            </a:pPr>
            <a:r>
              <a:rPr lang="en-US" i="1" dirty="0" err="1"/>
              <a:t>Tommi</a:t>
            </a:r>
            <a:r>
              <a:rPr lang="en-US" dirty="0"/>
              <a:t>: (</a:t>
            </a:r>
            <a:r>
              <a:rPr lang="en-US" b="1" dirty="0"/>
              <a:t>Action Item</a:t>
            </a:r>
            <a:r>
              <a:rPr lang="en-US" dirty="0"/>
              <a:t>) check internally if material available in Huawei</a:t>
            </a:r>
          </a:p>
        </p:txBody>
      </p:sp>
      <p:sp>
        <p:nvSpPr>
          <p:cNvPr id="4" name="Slide Number Placeholder 3">
            <a:extLst>
              <a:ext uri="{FF2B5EF4-FFF2-40B4-BE49-F238E27FC236}">
                <a16:creationId xmlns:a16="http://schemas.microsoft.com/office/drawing/2014/main" id="{8A58AB6C-41E7-74A7-794C-977D94753D90}"/>
              </a:ext>
            </a:extLst>
          </p:cNvPr>
          <p:cNvSpPr>
            <a:spLocks noGrp="1"/>
          </p:cNvSpPr>
          <p:nvPr>
            <p:ph type="sldNum" idx="12"/>
          </p:nvPr>
        </p:nvSpPr>
        <p:spPr/>
        <p:txBody>
          <a:bodyPr/>
          <a:lstStyle/>
          <a:p>
            <a:r>
              <a:rPr lang="en-GB"/>
              <a:t>Slide </a:t>
            </a:r>
            <a:fld id="{440F5867-744E-4AA6-B0ED-4C44D2DFBB7B}" type="slidenum">
              <a:rPr lang="en-GB" smtClean="0"/>
              <a:pPr/>
              <a:t>2</a:t>
            </a:fld>
            <a:endParaRPr lang="en-GB" dirty="0"/>
          </a:p>
        </p:txBody>
      </p:sp>
    </p:spTree>
    <p:extLst>
      <p:ext uri="{BB962C8B-B14F-4D97-AF65-F5344CB8AC3E}">
        <p14:creationId xmlns:p14="http://schemas.microsoft.com/office/powerpoint/2010/main" val="102879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0F721-8FFE-A6F0-B793-954F375DD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28BBB-0BA6-1FB5-6C75-273296536A23}"/>
              </a:ext>
            </a:extLst>
          </p:cNvPr>
          <p:cNvSpPr>
            <a:spLocks noGrp="1"/>
          </p:cNvSpPr>
          <p:nvPr>
            <p:ph type="title"/>
          </p:nvPr>
        </p:nvSpPr>
        <p:spPr>
          <a:xfrm>
            <a:off x="685800" y="685800"/>
            <a:ext cx="7770813" cy="1065213"/>
          </a:xfrm>
        </p:spPr>
        <p:txBody>
          <a:bodyPr wrap="square" anchor="ctr">
            <a:normAutofit/>
          </a:bodyPr>
          <a:lstStyle/>
          <a:p>
            <a:r>
              <a:rPr lang="en-US" dirty="0"/>
              <a:t>Tool for Spectrum Regulations Roadmap</a:t>
            </a:r>
          </a:p>
        </p:txBody>
      </p:sp>
      <p:sp>
        <p:nvSpPr>
          <p:cNvPr id="4" name="Slide Number Placeholder 3">
            <a:extLst>
              <a:ext uri="{FF2B5EF4-FFF2-40B4-BE49-F238E27FC236}">
                <a16:creationId xmlns:a16="http://schemas.microsoft.com/office/drawing/2014/main" id="{5EC341CC-EC71-E5F1-AAA2-FDC8C858326D}"/>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20</a:t>
            </a:fld>
            <a:endParaRPr lang="en-GB"/>
          </a:p>
        </p:txBody>
      </p:sp>
      <p:pic>
        <p:nvPicPr>
          <p:cNvPr id="8" name="Content Placeholder 7">
            <a:extLst>
              <a:ext uri="{FF2B5EF4-FFF2-40B4-BE49-F238E27FC236}">
                <a16:creationId xmlns:a16="http://schemas.microsoft.com/office/drawing/2014/main" id="{F2BCEF15-A1E6-9FA2-C2D0-6F3E40947D6E}"/>
              </a:ext>
            </a:extLst>
          </p:cNvPr>
          <p:cNvPicPr>
            <a:picLocks noGrp="1" noChangeAspect="1"/>
          </p:cNvPicPr>
          <p:nvPr>
            <p:ph idx="1"/>
          </p:nvPr>
        </p:nvPicPr>
        <p:blipFill>
          <a:blip r:embed="rId2"/>
          <a:stretch>
            <a:fillRect/>
          </a:stretch>
        </p:blipFill>
        <p:spPr>
          <a:xfrm>
            <a:off x="1234927" y="1676400"/>
            <a:ext cx="6241927" cy="4418013"/>
          </a:xfrm>
        </p:spPr>
      </p:pic>
    </p:spTree>
    <p:extLst>
      <p:ext uri="{BB962C8B-B14F-4D97-AF65-F5344CB8AC3E}">
        <p14:creationId xmlns:p14="http://schemas.microsoft.com/office/powerpoint/2010/main" val="1390917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E00E-F869-C082-8F09-4247180C42A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D71B84-0D09-6E2A-ADFE-F19BF6128FCE}"/>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21</a:t>
            </a:fld>
            <a:endParaRPr lang="en-GB"/>
          </a:p>
        </p:txBody>
      </p:sp>
      <p:sp>
        <p:nvSpPr>
          <p:cNvPr id="5" name="Content Placeholder 4">
            <a:extLst>
              <a:ext uri="{FF2B5EF4-FFF2-40B4-BE49-F238E27FC236}">
                <a16:creationId xmlns:a16="http://schemas.microsoft.com/office/drawing/2014/main" id="{044EB734-52EB-EC93-5E5C-7C2075732A6D}"/>
              </a:ext>
            </a:extLst>
          </p:cNvPr>
          <p:cNvSpPr>
            <a:spLocks noGrp="1"/>
          </p:cNvSpPr>
          <p:nvPr>
            <p:ph idx="1"/>
          </p:nvPr>
        </p:nvSpPr>
        <p:spPr/>
        <p:txBody>
          <a:bodyPr/>
          <a:lstStyle/>
          <a:p>
            <a:pPr marL="0" indent="0" algn="ctr">
              <a:buNone/>
            </a:pPr>
            <a:r>
              <a:rPr lang="en-US" sz="5400" dirty="0">
                <a:solidFill>
                  <a:srgbClr val="FF0000"/>
                </a:solidFill>
              </a:rPr>
              <a:t>Thank you!</a:t>
            </a:r>
          </a:p>
        </p:txBody>
      </p:sp>
      <p:sp>
        <p:nvSpPr>
          <p:cNvPr id="7" name="Title 6">
            <a:extLst>
              <a:ext uri="{FF2B5EF4-FFF2-40B4-BE49-F238E27FC236}">
                <a16:creationId xmlns:a16="http://schemas.microsoft.com/office/drawing/2014/main" id="{C979F775-859D-EE7E-1F83-63B1C94094A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85517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9B62-D3B2-9F3E-8E0D-022524976C03}"/>
              </a:ext>
            </a:extLst>
          </p:cNvPr>
          <p:cNvSpPr>
            <a:spLocks noGrp="1"/>
          </p:cNvSpPr>
          <p:nvPr>
            <p:ph type="title"/>
          </p:nvPr>
        </p:nvSpPr>
        <p:spPr/>
        <p:txBody>
          <a:bodyPr/>
          <a:lstStyle/>
          <a:p>
            <a:pPr algn="l"/>
            <a:r>
              <a:rPr lang="en-US" sz="2000" dirty="0">
                <a:solidFill>
                  <a:srgbClr val="FF0000"/>
                </a:solidFill>
              </a:rPr>
              <a:t>1st Meeting 2024-12-02</a:t>
            </a:r>
            <a:endParaRPr lang="en-US" sz="2000" dirty="0"/>
          </a:p>
        </p:txBody>
      </p:sp>
      <p:sp>
        <p:nvSpPr>
          <p:cNvPr id="3" name="Content Placeholder 2">
            <a:extLst>
              <a:ext uri="{FF2B5EF4-FFF2-40B4-BE49-F238E27FC236}">
                <a16:creationId xmlns:a16="http://schemas.microsoft.com/office/drawing/2014/main" id="{741B6030-0CF0-0610-81A7-E2D255E49678}"/>
              </a:ext>
            </a:extLst>
          </p:cNvPr>
          <p:cNvSpPr>
            <a:spLocks noGrp="1"/>
          </p:cNvSpPr>
          <p:nvPr>
            <p:ph idx="1"/>
          </p:nvPr>
        </p:nvSpPr>
        <p:spPr/>
        <p:txBody>
          <a:bodyPr/>
          <a:lstStyle/>
          <a:p>
            <a:pPr marL="857250" lvl="1" indent="-457200">
              <a:buFont typeface="+mj-lt"/>
              <a:buAutoNum type="arabicPeriod" startAt="7"/>
            </a:pPr>
            <a:r>
              <a:rPr lang="en-US" i="1" dirty="0"/>
              <a:t>Theodoros</a:t>
            </a:r>
            <a:r>
              <a:rPr lang="en-US" dirty="0"/>
              <a:t> (</a:t>
            </a:r>
            <a:r>
              <a:rPr lang="en-US" b="1" dirty="0"/>
              <a:t>Action Item</a:t>
            </a:r>
            <a:r>
              <a:rPr lang="en-US" dirty="0"/>
              <a:t>) to provide a skeleton for Technical Report</a:t>
            </a:r>
          </a:p>
          <a:p>
            <a:pPr marL="457200" indent="-457200">
              <a:buFont typeface="+mj-lt"/>
              <a:buAutoNum type="arabicPeriod" startAt="3"/>
            </a:pPr>
            <a:r>
              <a:rPr lang="en-US" dirty="0"/>
              <a:t>Fix next meeting</a:t>
            </a:r>
          </a:p>
          <a:p>
            <a:pPr marL="857250" lvl="1" indent="-457200">
              <a:buFont typeface="+mj-lt"/>
              <a:buAutoNum type="arabicPeriod"/>
            </a:pPr>
            <a:r>
              <a:rPr lang="en-US" i="1" dirty="0"/>
              <a:t>Theodoros</a:t>
            </a:r>
            <a:r>
              <a:rPr lang="en-US" dirty="0">
                <a:sym typeface="Wingdings" pitchFamily="2" charset="2"/>
              </a:rPr>
              <a:t> (action item) send a Doodle to fix the meeting</a:t>
            </a:r>
          </a:p>
          <a:p>
            <a:pPr marL="857250" lvl="1" indent="-457200">
              <a:buFont typeface="+mj-lt"/>
              <a:buAutoNum type="arabicPeriod"/>
            </a:pPr>
            <a:r>
              <a:rPr lang="en-US" dirty="0">
                <a:sym typeface="Wingdings" pitchFamily="2" charset="2"/>
              </a:rPr>
              <a:t>Possible days: </a:t>
            </a:r>
          </a:p>
          <a:p>
            <a:pPr marL="1257300" lvl="2" indent="-457200">
              <a:buFont typeface="+mj-lt"/>
              <a:buAutoNum type="arabicPeriod"/>
            </a:pPr>
            <a:r>
              <a:rPr lang="en-US" dirty="0">
                <a:sym typeface="Wingdings" pitchFamily="2" charset="2"/>
              </a:rPr>
              <a:t>10 December in the morning or afternoon</a:t>
            </a:r>
          </a:p>
          <a:p>
            <a:pPr marL="1257300" lvl="2" indent="-457200">
              <a:buFont typeface="+mj-lt"/>
              <a:buAutoNum type="arabicPeriod"/>
            </a:pPr>
            <a:r>
              <a:rPr lang="en-US" dirty="0">
                <a:sym typeface="Wingdings" pitchFamily="2" charset="2"/>
              </a:rPr>
              <a:t>16 December afternoon or 18 December afternoon</a:t>
            </a:r>
          </a:p>
          <a:p>
            <a:pPr marL="857250" lvl="1" indent="-457200">
              <a:buFont typeface="+mj-lt"/>
              <a:buAutoNum type="arabicPeriod"/>
            </a:pPr>
            <a:endParaRPr lang="en-US" dirty="0"/>
          </a:p>
          <a:p>
            <a:endParaRPr lang="en-US" dirty="0"/>
          </a:p>
        </p:txBody>
      </p:sp>
      <p:sp>
        <p:nvSpPr>
          <p:cNvPr id="4" name="Slide Number Placeholder 3">
            <a:extLst>
              <a:ext uri="{FF2B5EF4-FFF2-40B4-BE49-F238E27FC236}">
                <a16:creationId xmlns:a16="http://schemas.microsoft.com/office/drawing/2014/main" id="{F6DF009E-928B-E112-8A4C-A0F69756F534}"/>
              </a:ext>
            </a:extLst>
          </p:cNvPr>
          <p:cNvSpPr>
            <a:spLocks noGrp="1"/>
          </p:cNvSpPr>
          <p:nvPr>
            <p:ph type="sldNum" idx="12"/>
          </p:nvPr>
        </p:nvSpPr>
        <p:spPr/>
        <p:txBody>
          <a:bodyPr/>
          <a:lstStyle/>
          <a:p>
            <a:r>
              <a:rPr lang="en-GB"/>
              <a:t>Slide </a:t>
            </a:r>
            <a:fld id="{440F5867-744E-4AA6-B0ED-4C44D2DFBB7B}" type="slidenum">
              <a:rPr lang="en-GB" smtClean="0"/>
              <a:pPr/>
              <a:t>3</a:t>
            </a:fld>
            <a:endParaRPr lang="en-GB" dirty="0"/>
          </a:p>
        </p:txBody>
      </p:sp>
    </p:spTree>
    <p:extLst>
      <p:ext uri="{BB962C8B-B14F-4D97-AF65-F5344CB8AC3E}">
        <p14:creationId xmlns:p14="http://schemas.microsoft.com/office/powerpoint/2010/main" val="227160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FCC7-2778-355C-AE07-21147DD41944}"/>
              </a:ext>
            </a:extLst>
          </p:cNvPr>
          <p:cNvSpPr>
            <a:spLocks noGrp="1"/>
          </p:cNvSpPr>
          <p:nvPr>
            <p:ph type="title"/>
          </p:nvPr>
        </p:nvSpPr>
        <p:spPr>
          <a:xfrm>
            <a:off x="685800" y="685801"/>
            <a:ext cx="7770813" cy="755374"/>
          </a:xfrm>
        </p:spPr>
        <p:txBody>
          <a:bodyPr/>
          <a:lstStyle/>
          <a:p>
            <a:pPr algn="l"/>
            <a:r>
              <a:rPr lang="en-US" sz="2000" dirty="0">
                <a:solidFill>
                  <a:srgbClr val="FF0000"/>
                </a:solidFill>
              </a:rPr>
              <a:t>2nd Meeting 2024-12-12</a:t>
            </a:r>
          </a:p>
        </p:txBody>
      </p:sp>
      <p:sp>
        <p:nvSpPr>
          <p:cNvPr id="3" name="Content Placeholder 2">
            <a:extLst>
              <a:ext uri="{FF2B5EF4-FFF2-40B4-BE49-F238E27FC236}">
                <a16:creationId xmlns:a16="http://schemas.microsoft.com/office/drawing/2014/main" id="{FDC36C11-B5BC-AD3A-F62B-3E309905C51E}"/>
              </a:ext>
            </a:extLst>
          </p:cNvPr>
          <p:cNvSpPr>
            <a:spLocks noGrp="1"/>
          </p:cNvSpPr>
          <p:nvPr>
            <p:ph idx="1"/>
          </p:nvPr>
        </p:nvSpPr>
        <p:spPr>
          <a:xfrm>
            <a:off x="685800" y="1372393"/>
            <a:ext cx="7770813" cy="4978711"/>
          </a:xfrm>
        </p:spPr>
        <p:txBody>
          <a:bodyPr/>
          <a:lstStyle/>
          <a:p>
            <a:pPr marL="457200" indent="-457200">
              <a:buFont typeface="+mj-lt"/>
              <a:buAutoNum type="arabicPeriod"/>
            </a:pPr>
            <a:r>
              <a:rPr lang="en-US" dirty="0"/>
              <a:t>Approval of the agenda</a:t>
            </a:r>
          </a:p>
          <a:p>
            <a:pPr marL="857250" lvl="1" indent="-457200">
              <a:buFont typeface="+mj-lt"/>
              <a:buAutoNum type="arabicPeriod"/>
            </a:pPr>
            <a:r>
              <a:rPr lang="en-US" dirty="0"/>
              <a:t>Approved (participants: </a:t>
            </a:r>
            <a:r>
              <a:rPr lang="en-US" b="1" dirty="0"/>
              <a:t>Theodoros</a:t>
            </a:r>
            <a:r>
              <a:rPr lang="en-US" dirty="0"/>
              <a:t>, Lorenzo, Tommi</a:t>
            </a:r>
            <a:r>
              <a:rPr lang="el-GR" dirty="0"/>
              <a:t>, </a:t>
            </a:r>
            <a:r>
              <a:rPr lang="en-US" dirty="0"/>
              <a:t>Juan Carlos</a:t>
            </a:r>
            <a:r>
              <a:rPr lang="el-GR" dirty="0"/>
              <a:t> </a:t>
            </a:r>
            <a:r>
              <a:rPr lang="en-US" dirty="0"/>
              <a:t>)</a:t>
            </a:r>
          </a:p>
          <a:p>
            <a:pPr marL="457200" indent="-457200">
              <a:buFont typeface="+mj-lt"/>
              <a:buAutoNum type="arabicPeriod"/>
            </a:pPr>
            <a:r>
              <a:rPr lang="en-US" dirty="0"/>
              <a:t>Technical Report (Skeleton)</a:t>
            </a:r>
          </a:p>
          <a:p>
            <a:pPr marL="857250" lvl="1" indent="-457200">
              <a:buFont typeface="+mj-lt"/>
              <a:buAutoNum type="arabicPeriod"/>
            </a:pPr>
            <a:r>
              <a:rPr lang="en-US" i="1" dirty="0"/>
              <a:t>Theo:</a:t>
            </a:r>
            <a:r>
              <a:rPr lang="en-US" dirty="0"/>
              <a:t> Proposed the following </a:t>
            </a:r>
            <a:r>
              <a:rPr lang="en-US" dirty="0" err="1"/>
              <a:t>ToC</a:t>
            </a:r>
            <a:r>
              <a:rPr lang="en-US" dirty="0"/>
              <a:t> for the study of the technical requirement document:</a:t>
            </a:r>
          </a:p>
          <a:p>
            <a:pPr marL="1257300" lvl="2" indent="-457200">
              <a:buFont typeface="+mj-lt"/>
              <a:buAutoNum type="arabicParenR"/>
            </a:pPr>
            <a:r>
              <a:rPr lang="en-US" dirty="0"/>
              <a:t>Introduction &amp; Scope of the Study</a:t>
            </a:r>
          </a:p>
          <a:p>
            <a:pPr marL="1257300" lvl="2" indent="-457200">
              <a:buFont typeface="+mj-lt"/>
              <a:buAutoNum type="arabicParenR"/>
            </a:pPr>
            <a:r>
              <a:rPr lang="en-US" dirty="0"/>
              <a:t>Regulatory requirements for </a:t>
            </a:r>
            <a:r>
              <a:rPr lang="en-US" dirty="0" err="1"/>
              <a:t>mmWave</a:t>
            </a:r>
            <a:r>
              <a:rPr lang="en-US" dirty="0"/>
              <a:t> band for Unlicensed band</a:t>
            </a:r>
          </a:p>
          <a:p>
            <a:pPr marL="1714500" lvl="3" indent="-457200">
              <a:buFont typeface="Arial" panose="020B0604020202020204" pitchFamily="34" charset="0"/>
              <a:buChar char="•"/>
            </a:pPr>
            <a:r>
              <a:rPr lang="en-US" dirty="0"/>
              <a:t>Regulatory requirements per country according to ITU Regions</a:t>
            </a:r>
          </a:p>
          <a:p>
            <a:pPr marL="1257300" lvl="2" indent="-457200">
              <a:buFont typeface="+mj-lt"/>
              <a:buAutoNum type="arabicParenR"/>
            </a:pPr>
            <a:r>
              <a:rPr lang="en-US" dirty="0"/>
              <a:t>Regulatory requirements for </a:t>
            </a:r>
            <a:r>
              <a:rPr lang="en-US" dirty="0" err="1"/>
              <a:t>mmWave</a:t>
            </a:r>
            <a:r>
              <a:rPr lang="en-US" dirty="0"/>
              <a:t> band for Licensed bands</a:t>
            </a:r>
          </a:p>
          <a:p>
            <a:pPr marL="1714500" lvl="3" indent="-457200">
              <a:buFont typeface="Arial" panose="020B0604020202020204" pitchFamily="34" charset="0"/>
              <a:buChar char="•"/>
            </a:pPr>
            <a:r>
              <a:rPr lang="en-US" dirty="0"/>
              <a:t> Regulatory requirements per country according to ITU Regions</a:t>
            </a:r>
          </a:p>
          <a:p>
            <a:pPr marL="1257300" lvl="2" indent="-457200">
              <a:buFont typeface="+mj-lt"/>
              <a:buAutoNum type="arabicParenR"/>
            </a:pPr>
            <a:r>
              <a:rPr lang="en-US" dirty="0"/>
              <a:t>Deployment Scenarios for Short-Range Communications</a:t>
            </a:r>
          </a:p>
          <a:p>
            <a:pPr marL="1257300" lvl="2" indent="-457200">
              <a:buFont typeface="+mj-lt"/>
              <a:buAutoNum type="arabicParenR"/>
            </a:pPr>
            <a:r>
              <a:rPr lang="en-US" dirty="0"/>
              <a:t>Functionalities</a:t>
            </a:r>
          </a:p>
          <a:p>
            <a:pPr marL="1714500" lvl="3" indent="-457200">
              <a:buFont typeface="Arial" panose="020B0604020202020204" pitchFamily="34" charset="0"/>
              <a:buChar char="•"/>
            </a:pPr>
            <a:r>
              <a:rPr lang="en-US" dirty="0"/>
              <a:t>Physical Layer</a:t>
            </a:r>
          </a:p>
          <a:p>
            <a:pPr marL="1714500" lvl="3" indent="-457200">
              <a:buFont typeface="Arial" panose="020B0604020202020204" pitchFamily="34" charset="0"/>
              <a:buChar char="•"/>
            </a:pPr>
            <a:r>
              <a:rPr lang="en-US" dirty="0"/>
              <a:t>MAC-Layer</a:t>
            </a:r>
          </a:p>
          <a:p>
            <a:pPr marL="1714500" lvl="3" indent="-457200">
              <a:buFont typeface="Arial" panose="020B0604020202020204" pitchFamily="34" charset="0"/>
              <a:buChar char="•"/>
            </a:pPr>
            <a:r>
              <a:rPr lang="en-US" dirty="0"/>
              <a:t>…</a:t>
            </a:r>
          </a:p>
          <a:p>
            <a:pPr marL="1714500" lvl="3" indent="-457200">
              <a:buFont typeface="Arial" panose="020B0604020202020204" pitchFamily="34" charset="0"/>
              <a:buChar char="•"/>
            </a:pPr>
            <a:endParaRPr lang="en-US" dirty="0"/>
          </a:p>
          <a:p>
            <a:pPr marL="1257300" lvl="3" indent="0"/>
            <a:endParaRPr lang="en-US" dirty="0"/>
          </a:p>
          <a:p>
            <a:pPr marL="1714500" lvl="3" indent="-457200">
              <a:buFont typeface="Arial" panose="020B0604020202020204" pitchFamily="34" charset="0"/>
              <a:buChar char="•"/>
            </a:pPr>
            <a:endParaRPr lang="en-US" dirty="0"/>
          </a:p>
          <a:p>
            <a:pPr marL="1257300" lvl="2" indent="-457200">
              <a:buFont typeface="Wingdings" panose="05000000000000000000" pitchFamily="2" charset="2"/>
              <a:buChar char="ü"/>
            </a:pPr>
            <a:endParaRPr lang="en-US" i="1" dirty="0"/>
          </a:p>
          <a:p>
            <a:pPr marL="0" indent="0"/>
            <a:endParaRPr lang="en-US" dirty="0"/>
          </a:p>
        </p:txBody>
      </p:sp>
      <p:sp>
        <p:nvSpPr>
          <p:cNvPr id="4" name="Slide Number Placeholder 3">
            <a:extLst>
              <a:ext uri="{FF2B5EF4-FFF2-40B4-BE49-F238E27FC236}">
                <a16:creationId xmlns:a16="http://schemas.microsoft.com/office/drawing/2014/main" id="{8A58AB6C-41E7-74A7-794C-977D94753D90}"/>
              </a:ext>
            </a:extLst>
          </p:cNvPr>
          <p:cNvSpPr>
            <a:spLocks noGrp="1"/>
          </p:cNvSpPr>
          <p:nvPr>
            <p:ph type="sldNum" idx="12"/>
          </p:nvPr>
        </p:nvSpPr>
        <p:spPr/>
        <p:txBody>
          <a:bodyPr/>
          <a:lstStyle/>
          <a:p>
            <a:r>
              <a:rPr lang="en-GB"/>
              <a:t>Slide </a:t>
            </a:r>
            <a:fld id="{440F5867-744E-4AA6-B0ED-4C44D2DFBB7B}" type="slidenum">
              <a:rPr lang="en-GB" smtClean="0"/>
              <a:pPr/>
              <a:t>4</a:t>
            </a:fld>
            <a:endParaRPr lang="en-GB" dirty="0"/>
          </a:p>
        </p:txBody>
      </p:sp>
    </p:spTree>
    <p:extLst>
      <p:ext uri="{BB962C8B-B14F-4D97-AF65-F5344CB8AC3E}">
        <p14:creationId xmlns:p14="http://schemas.microsoft.com/office/powerpoint/2010/main" val="345991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010DC-0C8D-2254-FBE5-C04F2FCC5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3CF678-F16A-F08E-025E-2D1D7867D6DF}"/>
              </a:ext>
            </a:extLst>
          </p:cNvPr>
          <p:cNvSpPr>
            <a:spLocks noGrp="1"/>
          </p:cNvSpPr>
          <p:nvPr>
            <p:ph type="title"/>
          </p:nvPr>
        </p:nvSpPr>
        <p:spPr>
          <a:xfrm>
            <a:off x="685800" y="685801"/>
            <a:ext cx="7770813" cy="755374"/>
          </a:xfrm>
        </p:spPr>
        <p:txBody>
          <a:bodyPr/>
          <a:lstStyle/>
          <a:p>
            <a:pPr algn="l"/>
            <a:r>
              <a:rPr lang="en-US" sz="2000" dirty="0">
                <a:solidFill>
                  <a:srgbClr val="FF0000"/>
                </a:solidFill>
              </a:rPr>
              <a:t>2nd Meeting 2024-12-12</a:t>
            </a:r>
            <a:endParaRPr lang="en-US" sz="2000" dirty="0"/>
          </a:p>
        </p:txBody>
      </p:sp>
      <p:sp>
        <p:nvSpPr>
          <p:cNvPr id="3" name="Content Placeholder 2">
            <a:extLst>
              <a:ext uri="{FF2B5EF4-FFF2-40B4-BE49-F238E27FC236}">
                <a16:creationId xmlns:a16="http://schemas.microsoft.com/office/drawing/2014/main" id="{9434D7EE-FB4A-CED5-3EE3-248A9848A1B3}"/>
              </a:ext>
            </a:extLst>
          </p:cNvPr>
          <p:cNvSpPr>
            <a:spLocks noGrp="1"/>
          </p:cNvSpPr>
          <p:nvPr>
            <p:ph idx="1"/>
          </p:nvPr>
        </p:nvSpPr>
        <p:spPr>
          <a:xfrm>
            <a:off x="685800" y="1287653"/>
            <a:ext cx="7770813" cy="4978711"/>
          </a:xfrm>
        </p:spPr>
        <p:txBody>
          <a:bodyPr/>
          <a:lstStyle/>
          <a:p>
            <a:pPr marL="457200" indent="-457200">
              <a:buFont typeface="+mj-lt"/>
              <a:buAutoNum type="arabicPeriod"/>
            </a:pPr>
            <a:r>
              <a:rPr lang="en-US" dirty="0"/>
              <a:t>Technical Report (Skeleton)</a:t>
            </a:r>
          </a:p>
          <a:p>
            <a:pPr marL="857250" lvl="1" indent="-457200">
              <a:buFont typeface="+mj-lt"/>
              <a:buAutoNum type="arabicPeriod"/>
            </a:pPr>
            <a:r>
              <a:rPr lang="en-US" i="1" dirty="0"/>
              <a:t>Lorenzo: </a:t>
            </a:r>
            <a:r>
              <a:rPr lang="en-US" dirty="0"/>
              <a:t>Proposed to study the first 4 sections. Study functionalities in a different task group. </a:t>
            </a:r>
          </a:p>
          <a:p>
            <a:pPr marL="857250" lvl="1" indent="-457200">
              <a:buFont typeface="+mj-lt"/>
              <a:buAutoNum type="arabicPeriod"/>
            </a:pPr>
            <a:r>
              <a:rPr lang="en-US" i="1" dirty="0"/>
              <a:t>Tommi: </a:t>
            </a:r>
            <a:r>
              <a:rPr lang="en-US" dirty="0"/>
              <a:t>To be included in the feasibility study report of SLB.</a:t>
            </a:r>
          </a:p>
          <a:p>
            <a:pPr marL="857250" lvl="1" indent="-457200">
              <a:buFont typeface="+mj-lt"/>
              <a:buAutoNum type="arabicPeriod"/>
            </a:pPr>
            <a:r>
              <a:rPr lang="en-US" i="1" dirty="0"/>
              <a:t>Juan Carlos</a:t>
            </a:r>
            <a:r>
              <a:rPr lang="en-US" dirty="0"/>
              <a:t>: Stated the following:</a:t>
            </a:r>
          </a:p>
          <a:p>
            <a:pPr marL="1714500" lvl="3" indent="-457200">
              <a:buFont typeface="Arial" panose="020B0604020202020204" pitchFamily="34" charset="0"/>
              <a:buChar char="•"/>
            </a:pPr>
            <a:r>
              <a:rPr lang="en-US" dirty="0"/>
              <a:t>Need to scope the work to be done by the Spectrum Group.</a:t>
            </a:r>
          </a:p>
          <a:p>
            <a:pPr marL="1714500" lvl="3" indent="-457200">
              <a:buFont typeface="Arial" panose="020B0604020202020204" pitchFamily="34" charset="0"/>
              <a:buChar char="•"/>
            </a:pPr>
            <a:r>
              <a:rPr lang="en-US" dirty="0"/>
              <a:t>Priority 1 is Europe (all countries).</a:t>
            </a:r>
          </a:p>
          <a:p>
            <a:pPr marL="1714500" lvl="3" indent="-457200">
              <a:buFont typeface="Arial" panose="020B0604020202020204" pitchFamily="34" charset="0"/>
              <a:buChar char="•"/>
            </a:pPr>
            <a:r>
              <a:rPr lang="en-US" dirty="0"/>
              <a:t>Information to capture from Regulatory of those countries (to list it)</a:t>
            </a:r>
          </a:p>
          <a:p>
            <a:pPr marL="1714500" lvl="3" indent="-457200">
              <a:buFont typeface="Arial" panose="020B0604020202020204" pitchFamily="34" charset="0"/>
              <a:buChar char="•"/>
            </a:pPr>
            <a:r>
              <a:rPr lang="en-US" dirty="0"/>
              <a:t>Setup a project plan when the info ready</a:t>
            </a:r>
          </a:p>
          <a:p>
            <a:pPr marL="1714500" lvl="3" indent="-457200">
              <a:buFont typeface="Arial" panose="020B0604020202020204" pitchFamily="34" charset="0"/>
              <a:buChar char="•"/>
            </a:pPr>
            <a:r>
              <a:rPr lang="en-US" dirty="0"/>
              <a:t>We also need to identify the sources or associations we have to obtain the info from. Like CEPT, or ETSI, from ITU, or EU, where it might be necessary to collect the reports on CEPT (recommendation  the technology itself,  and the regulations suggested</a:t>
            </a:r>
          </a:p>
          <a:p>
            <a:pPr marL="857250" lvl="1" indent="-457200">
              <a:buFont typeface="+mj-lt"/>
              <a:buAutoNum type="arabicPeriod"/>
            </a:pPr>
            <a:r>
              <a:rPr lang="en-US" i="1" dirty="0"/>
              <a:t>Theo: </a:t>
            </a:r>
            <a:r>
              <a:rPr lang="en-US" dirty="0"/>
              <a:t>Stated that priority should be given in Europe as we agreed during our plenary meeting in France. </a:t>
            </a:r>
          </a:p>
          <a:p>
            <a:pPr marL="857250" lvl="1" indent="-457200">
              <a:buFont typeface="+mj-lt"/>
              <a:buAutoNum type="arabicPeriod"/>
            </a:pPr>
            <a:r>
              <a:rPr lang="en-US" dirty="0"/>
              <a:t>Lorenzo: Presented the situation of 60GHz at CEPT (REC 70-03) with related ETSI standard cited there, and the Italian situation</a:t>
            </a:r>
            <a:endParaRPr lang="en-US" sz="1600" dirty="0"/>
          </a:p>
          <a:p>
            <a:pPr marL="1714500" lvl="3" indent="-457200">
              <a:buFont typeface="Arial" panose="020B0604020202020204" pitchFamily="34" charset="0"/>
              <a:buChar char="•"/>
            </a:pPr>
            <a:endParaRPr lang="en-US" dirty="0"/>
          </a:p>
          <a:p>
            <a:pPr marL="1257300" lvl="3" indent="0"/>
            <a:endParaRPr lang="en-US" dirty="0"/>
          </a:p>
          <a:p>
            <a:pPr marL="1714500" lvl="3" indent="-457200">
              <a:buFont typeface="Arial" panose="020B0604020202020204" pitchFamily="34" charset="0"/>
              <a:buChar char="•"/>
            </a:pPr>
            <a:endParaRPr lang="en-US" dirty="0"/>
          </a:p>
          <a:p>
            <a:pPr marL="1257300" lvl="2" indent="-457200">
              <a:buFont typeface="Wingdings" panose="05000000000000000000" pitchFamily="2" charset="2"/>
              <a:buChar char="ü"/>
            </a:pPr>
            <a:endParaRPr lang="en-US" i="1" dirty="0"/>
          </a:p>
          <a:p>
            <a:pPr marL="0" indent="0"/>
            <a:endParaRPr lang="en-US" dirty="0"/>
          </a:p>
        </p:txBody>
      </p:sp>
      <p:sp>
        <p:nvSpPr>
          <p:cNvPr id="4" name="Slide Number Placeholder 3">
            <a:extLst>
              <a:ext uri="{FF2B5EF4-FFF2-40B4-BE49-F238E27FC236}">
                <a16:creationId xmlns:a16="http://schemas.microsoft.com/office/drawing/2014/main" id="{99C866E6-50E8-92D7-4050-28F075B93470}"/>
              </a:ext>
            </a:extLst>
          </p:cNvPr>
          <p:cNvSpPr>
            <a:spLocks noGrp="1"/>
          </p:cNvSpPr>
          <p:nvPr>
            <p:ph type="sldNum" idx="12"/>
          </p:nvPr>
        </p:nvSpPr>
        <p:spPr/>
        <p:txBody>
          <a:bodyPr/>
          <a:lstStyle/>
          <a:p>
            <a:r>
              <a:rPr lang="en-GB"/>
              <a:t>Slide </a:t>
            </a:r>
            <a:fld id="{440F5867-744E-4AA6-B0ED-4C44D2DFBB7B}" type="slidenum">
              <a:rPr lang="en-GB" smtClean="0"/>
              <a:pPr/>
              <a:t>5</a:t>
            </a:fld>
            <a:endParaRPr lang="en-GB" dirty="0"/>
          </a:p>
        </p:txBody>
      </p:sp>
    </p:spTree>
    <p:extLst>
      <p:ext uri="{BB962C8B-B14F-4D97-AF65-F5344CB8AC3E}">
        <p14:creationId xmlns:p14="http://schemas.microsoft.com/office/powerpoint/2010/main" val="204178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60E94-B3B5-BF10-2C65-124CFBB8E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9FA05-7163-41D6-4DC6-84CFA14C5270}"/>
              </a:ext>
            </a:extLst>
          </p:cNvPr>
          <p:cNvSpPr>
            <a:spLocks noGrp="1"/>
          </p:cNvSpPr>
          <p:nvPr>
            <p:ph type="title"/>
          </p:nvPr>
        </p:nvSpPr>
        <p:spPr>
          <a:xfrm>
            <a:off x="685800" y="685801"/>
            <a:ext cx="7770813" cy="755374"/>
          </a:xfrm>
        </p:spPr>
        <p:txBody>
          <a:bodyPr/>
          <a:lstStyle/>
          <a:p>
            <a:pPr algn="l"/>
            <a:r>
              <a:rPr lang="en-US" sz="2000" dirty="0">
                <a:solidFill>
                  <a:srgbClr val="FF0000"/>
                </a:solidFill>
              </a:rPr>
              <a:t>2nd Meeting 2024-12-12</a:t>
            </a:r>
            <a:endParaRPr lang="en-US" sz="2000" dirty="0"/>
          </a:p>
        </p:txBody>
      </p:sp>
      <p:sp>
        <p:nvSpPr>
          <p:cNvPr id="3" name="Content Placeholder 2">
            <a:extLst>
              <a:ext uri="{FF2B5EF4-FFF2-40B4-BE49-F238E27FC236}">
                <a16:creationId xmlns:a16="http://schemas.microsoft.com/office/drawing/2014/main" id="{F789B61E-1E18-EFA3-4260-2CA5FC547E56}"/>
              </a:ext>
            </a:extLst>
          </p:cNvPr>
          <p:cNvSpPr>
            <a:spLocks noGrp="1"/>
          </p:cNvSpPr>
          <p:nvPr>
            <p:ph idx="1"/>
          </p:nvPr>
        </p:nvSpPr>
        <p:spPr>
          <a:xfrm>
            <a:off x="685800" y="1372393"/>
            <a:ext cx="7770813" cy="4978711"/>
          </a:xfrm>
        </p:spPr>
        <p:txBody>
          <a:bodyPr/>
          <a:lstStyle/>
          <a:p>
            <a:pPr marL="457200" indent="-457200">
              <a:buFont typeface="+mj-lt"/>
              <a:buAutoNum type="arabicPeriod"/>
            </a:pPr>
            <a:r>
              <a:rPr lang="en-US" dirty="0"/>
              <a:t>Technical Report (Skeleton)</a:t>
            </a:r>
          </a:p>
          <a:p>
            <a:pPr marL="457200" lvl="1" indent="0"/>
            <a:r>
              <a:rPr lang="en-US" b="1" dirty="0"/>
              <a:t>Action Item #1: </a:t>
            </a:r>
            <a:r>
              <a:rPr lang="en-US" dirty="0"/>
              <a:t>Propose to the plenary to split the TR on Spectrum Study i.e., </a:t>
            </a:r>
          </a:p>
          <a:p>
            <a:pPr lvl="2" indent="-285750">
              <a:buFont typeface="Arial" panose="020B0604020202020204" pitchFamily="34" charset="0"/>
              <a:buChar char="•"/>
            </a:pPr>
            <a:r>
              <a:rPr lang="en-US" dirty="0"/>
              <a:t>Part 1: Survey Analysis</a:t>
            </a:r>
          </a:p>
          <a:p>
            <a:pPr lvl="2" indent="-285750">
              <a:buFont typeface="Arial" panose="020B0604020202020204" pitchFamily="34" charset="0"/>
              <a:buChar char="•"/>
            </a:pPr>
            <a:r>
              <a:rPr lang="en-US" dirty="0"/>
              <a:t>Part 2: Functionalities &amp; Performance Evaluation</a:t>
            </a:r>
          </a:p>
          <a:p>
            <a:pPr marL="400050" lvl="1" indent="0"/>
            <a:r>
              <a:rPr lang="en-US" b="1" dirty="0"/>
              <a:t>Action Item #2: </a:t>
            </a:r>
            <a:r>
              <a:rPr lang="en-US" dirty="0"/>
              <a:t>Focus on Europe and specifically on Italy </a:t>
            </a:r>
            <a:r>
              <a:rPr lang="en-US" b="1" dirty="0"/>
              <a:t>(Lorenzo)</a:t>
            </a:r>
          </a:p>
          <a:p>
            <a:pPr marL="400050" lvl="1" indent="0"/>
            <a:r>
              <a:rPr lang="en-US" b="1" dirty="0"/>
              <a:t>Action Item #3: </a:t>
            </a:r>
            <a:r>
              <a:rPr lang="en-US" dirty="0"/>
              <a:t>Spectrum regulation preliminary roadmap for Europe (Juan Carlos &amp; Theo)  i.e., technology, frequency range,…</a:t>
            </a:r>
            <a:endParaRPr lang="en-US" b="1" dirty="0"/>
          </a:p>
          <a:p>
            <a:pPr marL="1257300" lvl="3" indent="0"/>
            <a:endParaRPr lang="en-US" dirty="0"/>
          </a:p>
          <a:p>
            <a:pPr marL="1714500" lvl="3" indent="-457200">
              <a:buFont typeface="Arial" panose="020B0604020202020204" pitchFamily="34" charset="0"/>
              <a:buChar char="•"/>
            </a:pPr>
            <a:endParaRPr lang="en-US" dirty="0"/>
          </a:p>
          <a:p>
            <a:pPr marL="1257300" lvl="2" indent="-457200">
              <a:buFont typeface="Wingdings" panose="05000000000000000000" pitchFamily="2" charset="2"/>
              <a:buChar char="ü"/>
            </a:pPr>
            <a:endParaRPr lang="en-US" i="1" dirty="0"/>
          </a:p>
          <a:p>
            <a:pPr marL="0" indent="0"/>
            <a:endParaRPr lang="en-US" dirty="0"/>
          </a:p>
        </p:txBody>
      </p:sp>
      <p:sp>
        <p:nvSpPr>
          <p:cNvPr id="4" name="Slide Number Placeholder 3">
            <a:extLst>
              <a:ext uri="{FF2B5EF4-FFF2-40B4-BE49-F238E27FC236}">
                <a16:creationId xmlns:a16="http://schemas.microsoft.com/office/drawing/2014/main" id="{C76EAF0B-FF22-B122-0B79-A63CF0FF13BE}"/>
              </a:ext>
            </a:extLst>
          </p:cNvPr>
          <p:cNvSpPr>
            <a:spLocks noGrp="1"/>
          </p:cNvSpPr>
          <p:nvPr>
            <p:ph type="sldNum" idx="12"/>
          </p:nvPr>
        </p:nvSpPr>
        <p:spPr/>
        <p:txBody>
          <a:bodyPr/>
          <a:lstStyle/>
          <a:p>
            <a:r>
              <a:rPr lang="en-GB"/>
              <a:t>Slide </a:t>
            </a:r>
            <a:fld id="{440F5867-744E-4AA6-B0ED-4C44D2DFBB7B}" type="slidenum">
              <a:rPr lang="en-GB" smtClean="0"/>
              <a:pPr/>
              <a:t>6</a:t>
            </a:fld>
            <a:endParaRPr lang="en-GB" dirty="0"/>
          </a:p>
        </p:txBody>
      </p:sp>
    </p:spTree>
    <p:extLst>
      <p:ext uri="{BB962C8B-B14F-4D97-AF65-F5344CB8AC3E}">
        <p14:creationId xmlns:p14="http://schemas.microsoft.com/office/powerpoint/2010/main" val="65929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9B62-D3B2-9F3E-8E0D-022524976C03}"/>
              </a:ext>
            </a:extLst>
          </p:cNvPr>
          <p:cNvSpPr>
            <a:spLocks noGrp="1"/>
          </p:cNvSpPr>
          <p:nvPr>
            <p:ph type="title"/>
          </p:nvPr>
        </p:nvSpPr>
        <p:spPr/>
        <p:txBody>
          <a:bodyPr/>
          <a:lstStyle/>
          <a:p>
            <a:pPr algn="l"/>
            <a:r>
              <a:rPr lang="en-US" sz="1800" dirty="0">
                <a:solidFill>
                  <a:srgbClr val="FF0000"/>
                </a:solidFill>
              </a:rPr>
              <a:t> 2</a:t>
            </a:r>
            <a:r>
              <a:rPr lang="en-US" sz="1800" baseline="30000" dirty="0">
                <a:solidFill>
                  <a:srgbClr val="FF0000"/>
                </a:solidFill>
              </a:rPr>
              <a:t>nd</a:t>
            </a:r>
            <a:r>
              <a:rPr lang="en-US" sz="1800" dirty="0">
                <a:solidFill>
                  <a:srgbClr val="FF0000"/>
                </a:solidFill>
              </a:rPr>
              <a:t> Meeting 2024-12-12</a:t>
            </a:r>
            <a:endParaRPr lang="en-US" sz="1800" dirty="0"/>
          </a:p>
        </p:txBody>
      </p:sp>
      <p:sp>
        <p:nvSpPr>
          <p:cNvPr id="3" name="Content Placeholder 2">
            <a:extLst>
              <a:ext uri="{FF2B5EF4-FFF2-40B4-BE49-F238E27FC236}">
                <a16:creationId xmlns:a16="http://schemas.microsoft.com/office/drawing/2014/main" id="{741B6030-0CF0-0610-81A7-E2D255E49678}"/>
              </a:ext>
            </a:extLst>
          </p:cNvPr>
          <p:cNvSpPr>
            <a:spLocks noGrp="1"/>
          </p:cNvSpPr>
          <p:nvPr>
            <p:ph idx="1"/>
          </p:nvPr>
        </p:nvSpPr>
        <p:spPr/>
        <p:txBody>
          <a:bodyPr/>
          <a:lstStyle/>
          <a:p>
            <a:pPr marL="457200" indent="-457200">
              <a:buFont typeface="+mj-lt"/>
              <a:buAutoNum type="arabicPeriod"/>
            </a:pPr>
            <a:r>
              <a:rPr lang="en-US" dirty="0"/>
              <a:t>Huawei material for spectrum regulations</a:t>
            </a:r>
          </a:p>
          <a:p>
            <a:pPr marL="857250" lvl="1" indent="-457200">
              <a:buFont typeface="+mj-lt"/>
              <a:buAutoNum type="arabicPeriod"/>
            </a:pPr>
            <a:r>
              <a:rPr lang="en-US" i="1" dirty="0"/>
              <a:t>Tommi</a:t>
            </a:r>
            <a:r>
              <a:rPr lang="en-US" dirty="0"/>
              <a:t>: Continues to work on it</a:t>
            </a:r>
          </a:p>
          <a:p>
            <a:pPr marL="457200" indent="-457200">
              <a:buFont typeface="+mj-lt"/>
              <a:buAutoNum type="arabicPeriod"/>
            </a:pPr>
            <a:r>
              <a:rPr lang="en-US" dirty="0"/>
              <a:t>Fix Next Meeting</a:t>
            </a:r>
          </a:p>
          <a:p>
            <a:pPr marL="857250" lvl="1" indent="-457200">
              <a:buFont typeface="+mj-lt"/>
              <a:buAutoNum type="arabicPeriod"/>
            </a:pPr>
            <a:r>
              <a:rPr lang="en-US" dirty="0"/>
              <a:t>Next meeting after plenary </a:t>
            </a:r>
            <a:r>
              <a:rPr lang="en-US"/>
              <a:t>(January 2025)</a:t>
            </a:r>
            <a:endParaRPr lang="en-US" dirty="0"/>
          </a:p>
          <a:p>
            <a:pPr marL="857250" lvl="1" indent="-457200">
              <a:buFont typeface="+mj-lt"/>
              <a:buAutoNum type="arabicPeriod"/>
            </a:pPr>
            <a:endParaRPr lang="en-US" dirty="0"/>
          </a:p>
          <a:p>
            <a:endParaRPr lang="en-US" dirty="0"/>
          </a:p>
        </p:txBody>
      </p:sp>
      <p:sp>
        <p:nvSpPr>
          <p:cNvPr id="4" name="Slide Number Placeholder 3">
            <a:extLst>
              <a:ext uri="{FF2B5EF4-FFF2-40B4-BE49-F238E27FC236}">
                <a16:creationId xmlns:a16="http://schemas.microsoft.com/office/drawing/2014/main" id="{F6DF009E-928B-E112-8A4C-A0F69756F534}"/>
              </a:ext>
            </a:extLst>
          </p:cNvPr>
          <p:cNvSpPr>
            <a:spLocks noGrp="1"/>
          </p:cNvSpPr>
          <p:nvPr>
            <p:ph type="sldNum" idx="12"/>
          </p:nvPr>
        </p:nvSpPr>
        <p:spPr/>
        <p:txBody>
          <a:bodyPr/>
          <a:lstStyle/>
          <a:p>
            <a:r>
              <a:rPr lang="en-GB"/>
              <a:t>Slide </a:t>
            </a:r>
            <a:fld id="{440F5867-744E-4AA6-B0ED-4C44D2DFBB7B}" type="slidenum">
              <a:rPr lang="en-GB" smtClean="0"/>
              <a:pPr/>
              <a:t>7</a:t>
            </a:fld>
            <a:endParaRPr lang="en-GB" dirty="0"/>
          </a:p>
        </p:txBody>
      </p:sp>
    </p:spTree>
    <p:extLst>
      <p:ext uri="{BB962C8B-B14F-4D97-AF65-F5344CB8AC3E}">
        <p14:creationId xmlns:p14="http://schemas.microsoft.com/office/powerpoint/2010/main" val="274203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FCC7-2778-355C-AE07-21147DD41944}"/>
              </a:ext>
            </a:extLst>
          </p:cNvPr>
          <p:cNvSpPr>
            <a:spLocks noGrp="1"/>
          </p:cNvSpPr>
          <p:nvPr>
            <p:ph type="title"/>
          </p:nvPr>
        </p:nvSpPr>
        <p:spPr>
          <a:xfrm>
            <a:off x="685800" y="685801"/>
            <a:ext cx="7770813" cy="755374"/>
          </a:xfrm>
        </p:spPr>
        <p:txBody>
          <a:bodyPr/>
          <a:lstStyle/>
          <a:p>
            <a:pPr algn="l"/>
            <a:r>
              <a:rPr lang="en-US" sz="2000" dirty="0">
                <a:solidFill>
                  <a:srgbClr val="FF0000"/>
                </a:solidFill>
              </a:rPr>
              <a:t>3rd Meeting 2024-12-12</a:t>
            </a:r>
            <a:endParaRPr lang="en-US" sz="2000" dirty="0"/>
          </a:p>
        </p:txBody>
      </p:sp>
      <p:sp>
        <p:nvSpPr>
          <p:cNvPr id="3" name="Content Placeholder 2">
            <a:extLst>
              <a:ext uri="{FF2B5EF4-FFF2-40B4-BE49-F238E27FC236}">
                <a16:creationId xmlns:a16="http://schemas.microsoft.com/office/drawing/2014/main" id="{FDC36C11-B5BC-AD3A-F62B-3E309905C51E}"/>
              </a:ext>
            </a:extLst>
          </p:cNvPr>
          <p:cNvSpPr>
            <a:spLocks noGrp="1"/>
          </p:cNvSpPr>
          <p:nvPr>
            <p:ph idx="1"/>
          </p:nvPr>
        </p:nvSpPr>
        <p:spPr>
          <a:xfrm>
            <a:off x="685800" y="1372393"/>
            <a:ext cx="7770813" cy="4978711"/>
          </a:xfrm>
        </p:spPr>
        <p:txBody>
          <a:bodyPr/>
          <a:lstStyle/>
          <a:p>
            <a:pPr marL="457200" indent="-457200">
              <a:buFont typeface="+mj-lt"/>
              <a:buAutoNum type="arabicPeriod"/>
            </a:pPr>
            <a:r>
              <a:rPr lang="en-US" dirty="0"/>
              <a:t>Approval of the agenda</a:t>
            </a:r>
          </a:p>
          <a:p>
            <a:pPr marL="857250" lvl="1" indent="-457200">
              <a:buFont typeface="+mj-lt"/>
              <a:buAutoNum type="arabicPeriod"/>
            </a:pPr>
            <a:r>
              <a:rPr lang="en-US" dirty="0"/>
              <a:t>Approved (participants: </a:t>
            </a:r>
            <a:r>
              <a:rPr lang="en-US" b="1" dirty="0"/>
              <a:t>Theodoros</a:t>
            </a:r>
            <a:r>
              <a:rPr lang="en-US" dirty="0"/>
              <a:t>, Lorenzo, Tommi</a:t>
            </a:r>
            <a:r>
              <a:rPr lang="el-GR" dirty="0"/>
              <a:t>, </a:t>
            </a:r>
            <a:r>
              <a:rPr lang="en-US" dirty="0"/>
              <a:t>Juan Carlos</a:t>
            </a:r>
            <a:r>
              <a:rPr lang="el-GR" dirty="0"/>
              <a:t> </a:t>
            </a:r>
            <a:r>
              <a:rPr lang="en-US" dirty="0"/>
              <a:t>)</a:t>
            </a:r>
          </a:p>
          <a:p>
            <a:pPr marL="457200" indent="-457200">
              <a:buFont typeface="+mj-lt"/>
              <a:buAutoNum type="arabicPeriod"/>
            </a:pPr>
            <a:r>
              <a:rPr lang="en-US" dirty="0"/>
              <a:t>Spectrum Roadmap</a:t>
            </a:r>
          </a:p>
          <a:p>
            <a:pPr marL="857250" lvl="1" indent="-457200">
              <a:buFont typeface="+mj-lt"/>
              <a:buAutoNum type="arabicPeriod"/>
            </a:pPr>
            <a:r>
              <a:rPr lang="en-US" i="1" dirty="0"/>
              <a:t>Theo:</a:t>
            </a:r>
            <a:r>
              <a:rPr lang="en-US" dirty="0"/>
              <a:t> Spectrum regulation preliminary roadmap for Europe</a:t>
            </a:r>
          </a:p>
          <a:p>
            <a:pPr lvl="1" indent="-342900">
              <a:buFont typeface="Arial" panose="020B0604020202020204" pitchFamily="34" charset="0"/>
              <a:buChar char="•"/>
            </a:pPr>
            <a:r>
              <a:rPr lang="en-US" dirty="0"/>
              <a:t>EU 60GHz Spectrum Regulation report (Spectrum) –DEKRA</a:t>
            </a:r>
          </a:p>
          <a:p>
            <a:pPr lvl="1" indent="-342900">
              <a:buFont typeface="Arial" panose="020B0604020202020204" pitchFamily="34" charset="0"/>
              <a:buChar char="•"/>
            </a:pPr>
            <a:r>
              <a:rPr lang="en-US" i="1" dirty="0"/>
              <a:t>Lorenzo: </a:t>
            </a:r>
            <a:r>
              <a:rPr lang="en-US" dirty="0"/>
              <a:t>Country, Bandwidth, Specification</a:t>
            </a:r>
            <a:endParaRPr lang="en-US" i="1" dirty="0"/>
          </a:p>
          <a:p>
            <a:pPr lvl="1" indent="-342900">
              <a:buFont typeface="Arial" panose="020B0604020202020204" pitchFamily="34" charset="0"/>
              <a:buChar char="•"/>
            </a:pPr>
            <a:endParaRPr lang="en-US" dirty="0"/>
          </a:p>
          <a:p>
            <a:pPr marL="457200" indent="-457200">
              <a:buFont typeface="+mj-lt"/>
              <a:buAutoNum type="arabicPeriod"/>
            </a:pPr>
            <a:r>
              <a:rPr lang="en-US" dirty="0"/>
              <a:t>Actions for F2F Malaga Meeting</a:t>
            </a:r>
          </a:p>
          <a:p>
            <a:pPr lvl="1" indent="-342900">
              <a:buFont typeface="Arial" panose="020B0604020202020204" pitchFamily="34" charset="0"/>
              <a:buChar char="•"/>
            </a:pPr>
            <a:r>
              <a:rPr lang="en-US" i="1" dirty="0"/>
              <a:t>Theo &amp; Juan-Carlos</a:t>
            </a:r>
            <a:r>
              <a:rPr lang="en-US" dirty="0"/>
              <a:t>: Present EU 60GHz Spectrum Regulation provided DEKRA</a:t>
            </a:r>
          </a:p>
          <a:p>
            <a:pPr lvl="1" indent="-342900">
              <a:buFont typeface="Arial" panose="020B0604020202020204" pitchFamily="34" charset="0"/>
              <a:buChar char="•"/>
            </a:pPr>
            <a:r>
              <a:rPr lang="en-US" i="1" dirty="0"/>
              <a:t>Juan-Carlos</a:t>
            </a:r>
            <a:r>
              <a:rPr lang="en-US" dirty="0"/>
              <a:t>: Present the Tool (DEKRA) </a:t>
            </a:r>
          </a:p>
          <a:p>
            <a:pPr lvl="1" indent="-342900">
              <a:buFont typeface="Arial" panose="020B0604020202020204" pitchFamily="34" charset="0"/>
              <a:buChar char="•"/>
            </a:pPr>
            <a:r>
              <a:rPr lang="en-US" i="1" dirty="0"/>
              <a:t>Tommi: </a:t>
            </a:r>
            <a:r>
              <a:rPr lang="en-US" dirty="0"/>
              <a:t>Discuss &amp; decide countries and spectrum of interest</a:t>
            </a:r>
          </a:p>
          <a:p>
            <a:pPr lvl="1" indent="-342900">
              <a:buFont typeface="Arial" panose="020B0604020202020204" pitchFamily="34" charset="0"/>
              <a:buChar char="•"/>
            </a:pPr>
            <a:endParaRPr lang="en-US" dirty="0"/>
          </a:p>
          <a:p>
            <a:pPr lvl="1" indent="-342900">
              <a:buFont typeface="Arial" panose="020B0604020202020204" pitchFamily="34" charset="0"/>
              <a:buChar char="•"/>
            </a:pPr>
            <a:endParaRPr lang="en-US" dirty="0"/>
          </a:p>
          <a:p>
            <a:pPr marL="400050" lvl="1" indent="0"/>
            <a:endParaRPr lang="en-US" dirty="0"/>
          </a:p>
          <a:p>
            <a:pPr marL="1714500" lvl="3" indent="-457200">
              <a:buFont typeface="Arial" panose="020B0604020202020204" pitchFamily="34" charset="0"/>
              <a:buChar char="•"/>
            </a:pPr>
            <a:endParaRPr lang="en-US" dirty="0"/>
          </a:p>
          <a:p>
            <a:pPr marL="1257300" lvl="3" indent="0"/>
            <a:endParaRPr lang="en-US" dirty="0"/>
          </a:p>
          <a:p>
            <a:pPr marL="1714500" lvl="3" indent="-457200">
              <a:buFont typeface="Arial" panose="020B0604020202020204" pitchFamily="34" charset="0"/>
              <a:buChar char="•"/>
            </a:pPr>
            <a:endParaRPr lang="en-US" dirty="0"/>
          </a:p>
          <a:p>
            <a:pPr marL="1257300" lvl="2" indent="-457200">
              <a:buFont typeface="Wingdings" panose="05000000000000000000" pitchFamily="2" charset="2"/>
              <a:buChar char="ü"/>
            </a:pPr>
            <a:endParaRPr lang="en-US" i="1" dirty="0"/>
          </a:p>
          <a:p>
            <a:pPr marL="0" indent="0"/>
            <a:endParaRPr lang="en-US" dirty="0"/>
          </a:p>
        </p:txBody>
      </p:sp>
      <p:sp>
        <p:nvSpPr>
          <p:cNvPr id="4" name="Slide Number Placeholder 3">
            <a:extLst>
              <a:ext uri="{FF2B5EF4-FFF2-40B4-BE49-F238E27FC236}">
                <a16:creationId xmlns:a16="http://schemas.microsoft.com/office/drawing/2014/main" id="{8A58AB6C-41E7-74A7-794C-977D94753D90}"/>
              </a:ext>
            </a:extLst>
          </p:cNvPr>
          <p:cNvSpPr>
            <a:spLocks noGrp="1"/>
          </p:cNvSpPr>
          <p:nvPr>
            <p:ph type="sldNum" idx="12"/>
          </p:nvPr>
        </p:nvSpPr>
        <p:spPr/>
        <p:txBody>
          <a:bodyPr/>
          <a:lstStyle/>
          <a:p>
            <a:r>
              <a:rPr lang="en-GB"/>
              <a:t>Slide </a:t>
            </a:r>
            <a:fld id="{440F5867-744E-4AA6-B0ED-4C44D2DFBB7B}" type="slidenum">
              <a:rPr lang="en-GB" smtClean="0"/>
              <a:pPr/>
              <a:t>8</a:t>
            </a:fld>
            <a:endParaRPr lang="en-GB" dirty="0"/>
          </a:p>
        </p:txBody>
      </p:sp>
    </p:spTree>
    <p:extLst>
      <p:ext uri="{BB962C8B-B14F-4D97-AF65-F5344CB8AC3E}">
        <p14:creationId xmlns:p14="http://schemas.microsoft.com/office/powerpoint/2010/main" val="97179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FCC7-2778-355C-AE07-21147DD41944}"/>
              </a:ext>
            </a:extLst>
          </p:cNvPr>
          <p:cNvSpPr>
            <a:spLocks noGrp="1"/>
          </p:cNvSpPr>
          <p:nvPr>
            <p:ph type="title"/>
          </p:nvPr>
        </p:nvSpPr>
        <p:spPr>
          <a:xfrm>
            <a:off x="685800" y="685801"/>
            <a:ext cx="7770813" cy="755374"/>
          </a:xfrm>
        </p:spPr>
        <p:txBody>
          <a:bodyPr/>
          <a:lstStyle/>
          <a:p>
            <a:r>
              <a:rPr lang="en-US" dirty="0"/>
              <a:t>Observations</a:t>
            </a:r>
          </a:p>
        </p:txBody>
      </p:sp>
      <p:sp>
        <p:nvSpPr>
          <p:cNvPr id="3" name="Content Placeholder 2">
            <a:extLst>
              <a:ext uri="{FF2B5EF4-FFF2-40B4-BE49-F238E27FC236}">
                <a16:creationId xmlns:a16="http://schemas.microsoft.com/office/drawing/2014/main" id="{FDC36C11-B5BC-AD3A-F62B-3E309905C51E}"/>
              </a:ext>
            </a:extLst>
          </p:cNvPr>
          <p:cNvSpPr>
            <a:spLocks noGrp="1"/>
          </p:cNvSpPr>
          <p:nvPr>
            <p:ph idx="1"/>
          </p:nvPr>
        </p:nvSpPr>
        <p:spPr>
          <a:xfrm>
            <a:off x="685800" y="1372393"/>
            <a:ext cx="7770813" cy="4978711"/>
          </a:xfrm>
        </p:spPr>
        <p:txBody>
          <a:bodyPr/>
          <a:lstStyle/>
          <a:p>
            <a:r>
              <a:rPr lang="en-US" b="0" dirty="0"/>
              <a:t>Spectrum area is </a:t>
            </a:r>
            <a:r>
              <a:rPr lang="en-US" b="0" dirty="0">
                <a:solidFill>
                  <a:srgbClr val="FF0000"/>
                </a:solidFill>
              </a:rPr>
              <a:t>chaotic (plenty of regulations, specifications depending on countries &amp; frequencies, and various SDOs </a:t>
            </a:r>
            <a:r>
              <a:rPr lang="en-US" b="0" dirty="0" err="1">
                <a:solidFill>
                  <a:srgbClr val="FF0000"/>
                </a:solidFill>
              </a:rPr>
              <a:t>etc</a:t>
            </a:r>
            <a:r>
              <a:rPr lang="en-US" b="0" dirty="0">
                <a:solidFill>
                  <a:srgbClr val="FF0000"/>
                </a:solidFill>
              </a:rPr>
              <a:t>)</a:t>
            </a:r>
          </a:p>
          <a:p>
            <a:pPr marL="0" indent="0">
              <a:buNone/>
            </a:pPr>
            <a:endParaRPr lang="en-US" b="0" dirty="0">
              <a:solidFill>
                <a:srgbClr val="FF0000"/>
              </a:solidFill>
            </a:endParaRPr>
          </a:p>
          <a:p>
            <a:endParaRPr lang="en-US" b="0" dirty="0"/>
          </a:p>
          <a:p>
            <a:endParaRPr lang="en-US" dirty="0"/>
          </a:p>
        </p:txBody>
      </p:sp>
      <p:sp>
        <p:nvSpPr>
          <p:cNvPr id="4" name="Slide Number Placeholder 3">
            <a:extLst>
              <a:ext uri="{FF2B5EF4-FFF2-40B4-BE49-F238E27FC236}">
                <a16:creationId xmlns:a16="http://schemas.microsoft.com/office/drawing/2014/main" id="{8A58AB6C-41E7-74A7-794C-977D94753D90}"/>
              </a:ext>
            </a:extLst>
          </p:cNvPr>
          <p:cNvSpPr>
            <a:spLocks noGrp="1"/>
          </p:cNvSpPr>
          <p:nvPr>
            <p:ph type="sldNum" idx="12"/>
          </p:nvPr>
        </p:nvSpPr>
        <p:spPr/>
        <p:txBody>
          <a:bodyPr/>
          <a:lstStyle/>
          <a:p>
            <a:r>
              <a:rPr lang="en-GB"/>
              <a:t>Slide </a:t>
            </a:r>
            <a:fld id="{440F5867-744E-4AA6-B0ED-4C44D2DFBB7B}" type="slidenum">
              <a:rPr lang="en-GB" smtClean="0"/>
              <a:pPr/>
              <a:t>9</a:t>
            </a:fld>
            <a:endParaRPr lang="en-GB" dirty="0"/>
          </a:p>
        </p:txBody>
      </p:sp>
      <p:sp>
        <p:nvSpPr>
          <p:cNvPr id="5" name="Rectangle 4">
            <a:extLst>
              <a:ext uri="{FF2B5EF4-FFF2-40B4-BE49-F238E27FC236}">
                <a16:creationId xmlns:a16="http://schemas.microsoft.com/office/drawing/2014/main" id="{6AE9BD77-34DC-AA08-2C8E-AA5F733A5021}"/>
              </a:ext>
            </a:extLst>
          </p:cNvPr>
          <p:cNvSpPr/>
          <p:nvPr/>
        </p:nvSpPr>
        <p:spPr>
          <a:xfrm>
            <a:off x="151606" y="5562600"/>
            <a:ext cx="8839200" cy="523220"/>
          </a:xfrm>
          <a:prstGeom prst="rect">
            <a:avLst/>
          </a:prstGeom>
          <a:noFill/>
        </p:spPr>
        <p:txBody>
          <a:bodyPr wrap="square" lIns="91440" tIns="45720" rIns="91440" bIns="45720">
            <a:spAutoFit/>
          </a:bodyPr>
          <a:lstStyle/>
          <a:p>
            <a:pPr algn="ctr"/>
            <a:r>
              <a:rPr lang="en-US" sz="2800" b="1" cap="none" spc="0" dirty="0">
                <a:ln w="9525">
                  <a:solidFill>
                    <a:schemeClr val="bg1"/>
                  </a:solidFill>
                  <a:prstDash val="solid"/>
                </a:ln>
                <a:solidFill>
                  <a:schemeClr val="accent5">
                    <a:lumMod val="50000"/>
                  </a:schemeClr>
                </a:solidFill>
                <a:effectLst>
                  <a:outerShdw blurRad="12700" dist="38100" dir="2700000" algn="tl" rotWithShape="0">
                    <a:schemeClr val="accent5">
                      <a:lumMod val="60000"/>
                      <a:lumOff val="40000"/>
                    </a:schemeClr>
                  </a:outerShdw>
                </a:effectLst>
              </a:rPr>
              <a:t>SPECTRUM REGULATIONS ROADMAP</a:t>
            </a:r>
          </a:p>
        </p:txBody>
      </p:sp>
      <p:pic>
        <p:nvPicPr>
          <p:cNvPr id="7" name="Picture 6" descr="A cartoon character with blue circle with white text&#10;&#10;Description automatically generated">
            <a:extLst>
              <a:ext uri="{FF2B5EF4-FFF2-40B4-BE49-F238E27FC236}">
                <a16:creationId xmlns:a16="http://schemas.microsoft.com/office/drawing/2014/main" id="{A9EDDE00-78BC-CBDE-AAA9-C5E4A1F66753}"/>
              </a:ext>
            </a:extLst>
          </p:cNvPr>
          <p:cNvPicPr>
            <a:picLocks noChangeAspect="1"/>
          </p:cNvPicPr>
          <p:nvPr/>
        </p:nvPicPr>
        <p:blipFill>
          <a:blip r:embed="rId2"/>
          <a:stretch>
            <a:fillRect/>
          </a:stretch>
        </p:blipFill>
        <p:spPr>
          <a:xfrm>
            <a:off x="3731022" y="2765829"/>
            <a:ext cx="2285206" cy="2285206"/>
          </a:xfrm>
          <a:prstGeom prst="rect">
            <a:avLst/>
          </a:prstGeom>
        </p:spPr>
      </p:pic>
    </p:spTree>
    <p:extLst>
      <p:ext uri="{BB962C8B-B14F-4D97-AF65-F5344CB8AC3E}">
        <p14:creationId xmlns:p14="http://schemas.microsoft.com/office/powerpoint/2010/main" val="131548810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txDef>
      <a:spPr>
        <a:noFill/>
      </a:spPr>
      <a:bodyPr wrap="square">
        <a:spAutoFit/>
      </a:bodyPr>
      <a:lstStyle>
        <a:defPPr algn="l">
          <a:defRPr dirty="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F2D85B4-B705-4018-9CF0-E6E4BD03567D}" vid="{6A25E773-D890-44CD-BA7F-9C3E9F9CAE5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98e9ba89-e1a1-4e38-9007-8bdabc25de1d}" enabled="0" method="" siteId="{98e9ba89-e1a1-4e38-9007-8bdabc25de1d}" removed="1"/>
</clbl:labelList>
</file>

<file path=docProps/app.xml><?xml version="1.0" encoding="utf-8"?>
<Properties xmlns="http://schemas.openxmlformats.org/officeDocument/2006/extended-properties" xmlns:vt="http://schemas.openxmlformats.org/officeDocument/2006/docPropsVTypes">
  <Template/>
  <TotalTime>218471</TotalTime>
  <Words>1082</Words>
  <Application>Microsoft Office PowerPoint</Application>
  <PresentationFormat>On-screen Show (4:3)</PresentationFormat>
  <Paragraphs>154</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Wingdings</vt:lpstr>
      <vt:lpstr>Office Theme</vt:lpstr>
      <vt:lpstr>PowerPoint Presentation</vt:lpstr>
      <vt:lpstr>1st Meeting 2024-12-02</vt:lpstr>
      <vt:lpstr>1st Meeting 2024-12-02</vt:lpstr>
      <vt:lpstr>2nd Meeting 2024-12-12</vt:lpstr>
      <vt:lpstr>2nd Meeting 2024-12-12</vt:lpstr>
      <vt:lpstr>2nd Meeting 2024-12-12</vt:lpstr>
      <vt:lpstr> 2nd Meeting 2024-12-12</vt:lpstr>
      <vt:lpstr>3rd Meeting 2024-12-12</vt:lpstr>
      <vt:lpstr>Observations</vt:lpstr>
      <vt:lpstr>Focus @ 60GHz in EU Countries</vt:lpstr>
      <vt:lpstr>Key Regulatory Documents @ 60GHz in EU Countries</vt:lpstr>
      <vt:lpstr>Key Regulatory Documents @ 60GHz in EU Countries</vt:lpstr>
      <vt:lpstr>Key Regulatory Documents @ 60GHz in EU Countries</vt:lpstr>
      <vt:lpstr>Key Regulatory Documents @ 60GHz in EU Countries</vt:lpstr>
      <vt:lpstr>Tool for Spectrum Regulations Roadmap</vt:lpstr>
      <vt:lpstr>Tool for Spectrum Regulations Roadmap</vt:lpstr>
      <vt:lpstr>Tool for Spectrum Regulations Roadmap</vt:lpstr>
      <vt:lpstr>Tool for Spectrum Regulations Roadmap</vt:lpstr>
      <vt:lpstr>Tool for Spectrum Regulations Roadmap</vt:lpstr>
      <vt:lpstr>Tool for Spectrum Regulations 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Sparklink mmWave</dc:title>
  <dc:creator>lixu (N)</dc:creator>
  <cp:lastModifiedBy>TSIFTSIS THEODOROS</cp:lastModifiedBy>
  <cp:revision>63</cp:revision>
  <cp:lastPrinted>1601-01-01T00:00:00Z</cp:lastPrinted>
  <dcterms:created xsi:type="dcterms:W3CDTF">2017-01-26T15:28:16Z</dcterms:created>
  <dcterms:modified xsi:type="dcterms:W3CDTF">2025-01-15T08:45:01Z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(3)IBwFPHlmtBiWu1Jv/rO8J781egyQfqioPq50ddnOtbzrLkqlFayZZRdGwXZdynaqzWoYU8p8
+1hgAyAr8PZl5z03MFayRrg+ayorxy84gkbbbEukWS4yQL+ZkCZp2DWlvrAGsAZndsMDsv7e
DK7cPhh8mQqxmbb9G/RDrgNKE40nEXFnpf0100v6EVf+KVfJr4WMT70uh5CDUv+dqdvth3eg
SyiJPknMZ1UV1YZXo7</vt:lpwstr>
  </property>
  <property fmtid="{D5CDD505-2E9C-101B-9397-08002B2CF9AE}" pid="3" name="_2015_ms_pID_7253431">
    <vt:lpwstr>J3D/Zp0rt6amDMEFpOk6bsctZEicatzelsQeUb4cZU/7Efff0mMch+
T5yZvuwS/IaXj5CoJgwIpy6CEA4xNjexu1cpdAdZHo+4Gf5R7T3BLF2bHbSARI03+aU18hDi
og9ZMUjzGtOCmw386rwKFCKp8bfny9o/0O074fMKlrqLox3mRbbIGlQFZZAWwfy4zFBtxC+F
+t3Vg7ZttC0QWZr7Gs8MkK9k8/DsLe3AtNZe</vt:lpwstr>
  </property>
  <property fmtid="{D5CDD505-2E9C-101B-9397-08002B2CF9AE}" pid="4" name="_2015_ms_pID_7253432">
    <vt:lpwstr>eJA1ZxKumhSpI0umfIWhM2I=</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1732043374</vt:lpwstr>
  </property>
</Properties>
</file>