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70" r:id="rId2"/>
    <p:sldId id="258" r:id="rId3"/>
    <p:sldId id="259" r:id="rId4"/>
    <p:sldId id="271" r:id="rId5"/>
    <p:sldId id="272" r:id="rId6"/>
    <p:sldId id="273" r:id="rId7"/>
    <p:sldId id="274" r:id="rId8"/>
    <p:sldId id="276" r:id="rId9"/>
    <p:sldId id="277" r:id="rId10"/>
    <p:sldId id="278" r:id="rId11"/>
    <p:sldId id="279" r:id="rId12"/>
    <p:sldId id="280" r:id="rId13"/>
    <p:sldId id="281"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3" d="100"/>
          <a:sy n="83" d="100"/>
        </p:scale>
        <p:origin x="7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538FC-1FB7-4BBC-BD20-C17EEB33F23E}" type="datetimeFigureOut">
              <a:rPr lang="zh-CN" altLang="en-US" smtClean="0"/>
              <a:t>2024/11/19</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CF9AE-5516-41E6-AEB6-CF0EC648C492}" type="slidenum">
              <a:rPr lang="zh-CN" altLang="en-US" smtClean="0"/>
              <a:t>‹#›</a:t>
            </a:fld>
            <a:endParaRPr lang="zh-CN" altLang="en-US"/>
          </a:p>
        </p:txBody>
      </p:sp>
    </p:spTree>
    <p:extLst>
      <p:ext uri="{BB962C8B-B14F-4D97-AF65-F5344CB8AC3E}">
        <p14:creationId xmlns:p14="http://schemas.microsoft.com/office/powerpoint/2010/main" val="26794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r>
              <a:rPr lang="en-US">
                <a:solidFill>
                  <a:prstClr val="black"/>
                </a:solidFill>
              </a:rPr>
              <a:t>Page </a:t>
            </a:r>
            <a:fld id="{465D53FD-DB5F-4815-BF01-6488A8FBD189}" type="slidenum">
              <a:rPr lang="en-US">
                <a:solidFill>
                  <a:prstClr val="black"/>
                </a:solidFill>
              </a:rPr>
              <a:pPr/>
              <a:t>1</a:t>
            </a:fld>
            <a:endParaRPr lang="en-US">
              <a:solidFill>
                <a:prstClr val="black"/>
              </a:solidFill>
            </a:endParaRPr>
          </a:p>
        </p:txBody>
      </p:sp>
      <p:sp>
        <p:nvSpPr>
          <p:cNvPr id="12289"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pPr defTabSz="449263" eaLnBrk="0" fontAlgn="base" hangingPunct="0">
              <a:spcBef>
                <a:spcPct val="0"/>
              </a:spcBef>
              <a:spcAft>
                <a:spcPct val="0"/>
              </a:spcAft>
              <a:buClr>
                <a:srgbClr val="000000"/>
              </a:buClr>
              <a:buSzPct val="100000"/>
              <a:buFont typeface="Times New Roman" pitchFamily="16" charset="0"/>
              <a:buNone/>
            </a:pPr>
            <a:endParaRPr lang="en-GB" sz="2400">
              <a:solidFill>
                <a:srgbClr val="FFFFFF"/>
              </a:solidFill>
              <a:latin typeface="Times New Roman" pitchFamily="16" charset="0"/>
              <a:ea typeface="MS Gothic" charset="-128"/>
            </a:endParaRPr>
          </a:p>
        </p:txBody>
      </p:sp>
      <p:sp>
        <p:nvSpPr>
          <p:cNvPr id="12290"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159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67085262-DAF8-40EB-B101-2C509DD64786}"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23076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3099D1E7-2CFE-4362-BB72-AF97192842EA}"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74236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F9CC4226-5898-4289-B3B7-B3B638472375}"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6744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852FA7AA-22C1-4E97-88D6-3976232AE53D}"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25356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2EA5A18A-0502-4C7F-91C7-3FAD3C70332A}"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179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57D10478-073E-41FC-8CD8-273C831393DD}"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9125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85800"/>
            <a:ext cx="7772400" cy="10668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4344988" y="6475413"/>
            <a:ext cx="530225" cy="182562"/>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ctr">
              <a:defRPr smtClean="0"/>
            </a:lvl1pPr>
          </a:lstStyle>
          <a:p>
            <a:pPr eaLnBrk="0" fontAlgn="base" hangingPunct="0">
              <a:spcBef>
                <a:spcPct val="0"/>
              </a:spcBef>
              <a:spcAft>
                <a:spcPct val="0"/>
              </a:spcAft>
              <a:defRPr/>
            </a:pPr>
            <a:r>
              <a:rPr lang="en-US" sz="1200" dirty="0">
                <a:solidFill>
                  <a:srgbClr val="000000"/>
                </a:solidFill>
              </a:rPr>
              <a:t>Slide </a:t>
            </a:r>
            <a:fld id="{1020D93E-1000-485A-B4A0-9946B8CFFE0D}" type="slidenum">
              <a:rPr lang="en-US" sz="1200">
                <a:solidFill>
                  <a:srgbClr val="000000"/>
                </a:solidFill>
              </a:rPr>
              <a:pPr eaLnBrk="0" fontAlgn="base" hangingPunct="0">
                <a:spcBef>
                  <a:spcPct val="0"/>
                </a:spcBef>
                <a:spcAft>
                  <a:spcPct val="0"/>
                </a:spcAft>
                <a:defRPr/>
              </a:pPr>
              <a:t>‹#›</a:t>
            </a:fld>
            <a:endParaRPr lang="en-US" sz="1200" dirty="0">
              <a:solidFill>
                <a:srgbClr val="000000"/>
              </a:solidFill>
            </a:endParaRPr>
          </a:p>
        </p:txBody>
      </p:sp>
      <p:sp>
        <p:nvSpPr>
          <p:cNvPr id="1032" name="Line 8"/>
          <p:cNvSpPr>
            <a:spLocks noChangeShapeType="1"/>
          </p:cNvSpPr>
          <p:nvPr/>
        </p:nvSpPr>
        <p:spPr bwMode="auto">
          <a:xfrm>
            <a:off x="685800" y="609600"/>
            <a:ext cx="7772400" cy="0"/>
          </a:xfrm>
          <a:prstGeom prst="line">
            <a:avLst/>
          </a:prstGeom>
          <a:no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en-US" sz="1200" dirty="0">
              <a:solidFill>
                <a:srgbClr val="000000"/>
              </a:solidFill>
            </a:endParaRPr>
          </a:p>
        </p:txBody>
      </p:sp>
      <p:sp>
        <p:nvSpPr>
          <p:cNvPr id="1034" name="Line 10"/>
          <p:cNvSpPr>
            <a:spLocks noChangeShapeType="1"/>
          </p:cNvSpPr>
          <p:nvPr/>
        </p:nvSpPr>
        <p:spPr bwMode="auto">
          <a:xfrm>
            <a:off x="685800" y="6477000"/>
            <a:ext cx="7848600" cy="0"/>
          </a:xfrm>
          <a:prstGeom prst="line">
            <a:avLst/>
          </a:prstGeom>
          <a:no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en-US" sz="1200" dirty="0">
              <a:solidFill>
                <a:srgbClr val="000000"/>
              </a:solidFill>
            </a:endParaRPr>
          </a:p>
        </p:txBody>
      </p:sp>
      <p:pic>
        <p:nvPicPr>
          <p:cNvPr id="11" name="Picture 2" descr="https://img0.baidu.com/it/u=2707654702,1591402717&amp;fm=253&amp;fmt=auto&amp;app=120&amp;f=JPEG?w=712&amp;h=634"/>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2490" y="37322"/>
            <a:ext cx="610756" cy="543848"/>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3"/>
          <p:cNvSpPr txBox="1">
            <a:spLocks/>
          </p:cNvSpPr>
          <p:nvPr userDrawn="1"/>
        </p:nvSpPr>
        <p:spPr bwMode="auto">
          <a:xfrm>
            <a:off x="5000628" y="357166"/>
            <a:ext cx="3500462"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defRPr/>
            </a:lvl1pPr>
          </a:lstStyle>
          <a:p>
            <a:pPr algn="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0000"/>
                </a:solidFill>
                <a:cs typeface="Arial Unicode MS" charset="0"/>
              </a:rPr>
              <a:t>doc.: </a:t>
            </a:r>
            <a:r>
              <a:rPr lang="en-US" altLang="zh-CN" b="1" dirty="0" err="1">
                <a:solidFill>
                  <a:srgbClr val="000000"/>
                </a:solidFill>
                <a:cs typeface="Arial Unicode MS" charset="0"/>
              </a:rPr>
              <a:t>iSLA</a:t>
            </a:r>
            <a:r>
              <a:rPr lang="en-GB" b="1" dirty="0">
                <a:solidFill>
                  <a:srgbClr val="000000"/>
                </a:solidFill>
                <a:cs typeface="Arial Unicode MS" charset="0"/>
              </a:rPr>
              <a:t>-24/</a:t>
            </a:r>
            <a:r>
              <a:rPr lang="en-US" altLang="zh-CN" b="1" dirty="0" err="1">
                <a:solidFill>
                  <a:srgbClr val="000000"/>
                </a:solidFill>
                <a:cs typeface="Arial Unicode MS" charset="0"/>
              </a:rPr>
              <a:t>xxxx</a:t>
            </a:r>
            <a:r>
              <a:rPr lang="en-GB" b="1" dirty="0">
                <a:solidFill>
                  <a:srgbClr val="000000"/>
                </a:solidFill>
                <a:cs typeface="Arial Unicode MS" charset="0"/>
              </a:rPr>
              <a:t>r0</a:t>
            </a:r>
          </a:p>
        </p:txBody>
      </p:sp>
      <p:sp>
        <p:nvSpPr>
          <p:cNvPr id="13" name="Rectangle 7"/>
          <p:cNvSpPr>
            <a:spLocks noChangeArrowheads="1"/>
          </p:cNvSpPr>
          <p:nvPr userDrawn="1"/>
        </p:nvSpPr>
        <p:spPr bwMode="auto">
          <a:xfrm>
            <a:off x="6858000" y="6472515"/>
            <a:ext cx="1676400" cy="187564"/>
          </a:xfrm>
          <a:prstGeom prst="rect">
            <a:avLst/>
          </a:prstGeom>
          <a:noFill/>
          <a:ln w="9525">
            <a:noFill/>
            <a:round/>
            <a:headEnd/>
            <a:tailEnd/>
          </a:ln>
          <a:effectLst/>
        </p:spPr>
        <p:txBody>
          <a:bodyPr wrap="square" lIns="0" tIns="0" rIns="0" bIns="0">
            <a:spAutoFit/>
          </a:bodyPr>
          <a:lstStyle/>
          <a:p>
            <a:pPr algn="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dirty="0">
                <a:solidFill>
                  <a:srgbClr val="000000"/>
                </a:solidFill>
              </a:rPr>
              <a:t>Affiliation</a:t>
            </a:r>
            <a:endParaRPr lang="en-GB" sz="1200" dirty="0">
              <a:solidFill>
                <a:srgbClr val="000000"/>
              </a:solidFill>
            </a:endParaRPr>
          </a:p>
        </p:txBody>
      </p:sp>
      <p:sp>
        <p:nvSpPr>
          <p:cNvPr id="14" name="Rectangle 7"/>
          <p:cNvSpPr>
            <a:spLocks noChangeArrowheads="1"/>
          </p:cNvSpPr>
          <p:nvPr userDrawn="1"/>
        </p:nvSpPr>
        <p:spPr bwMode="auto">
          <a:xfrm>
            <a:off x="684213" y="6475413"/>
            <a:ext cx="639214" cy="184666"/>
          </a:xfrm>
          <a:prstGeom prst="rect">
            <a:avLst/>
          </a:prstGeom>
          <a:noFill/>
          <a:ln w="9525">
            <a:noFill/>
            <a:round/>
            <a:headEnd/>
            <a:tailEnd/>
          </a:ln>
          <a:effectLst/>
        </p:spPr>
        <p:txBody>
          <a:bodyPr wrap="none" lIns="0" tIns="0" rIns="0" bIns="0">
            <a:spAutoFit/>
          </a:bodyPr>
          <a:lstStyle/>
          <a:p>
            <a:pP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dirty="0">
                <a:solidFill>
                  <a:srgbClr val="000000"/>
                </a:solidFill>
              </a:rPr>
              <a:t>Nov. 2024</a:t>
            </a:r>
            <a:endParaRPr lang="en-GB" sz="1200" dirty="0">
              <a:solidFill>
                <a:srgbClr val="000000"/>
              </a:solidFill>
            </a:endParaRPr>
          </a:p>
        </p:txBody>
      </p:sp>
    </p:spTree>
    <p:extLst>
      <p:ext uri="{BB962C8B-B14F-4D97-AF65-F5344CB8AC3E}">
        <p14:creationId xmlns:p14="http://schemas.microsoft.com/office/powerpoint/2010/main" val="27232891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Lst>
  <p:hf hd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085850" indent="-228600" algn="l" rtl="0" eaLnBrk="0" fontAlgn="base" hangingPunct="0">
        <a:spcBef>
          <a:spcPct val="20000"/>
        </a:spcBef>
        <a:spcAft>
          <a:spcPct val="0"/>
        </a:spcAft>
        <a:buChar char="•"/>
        <a:defRPr>
          <a:solidFill>
            <a:schemeClr val="tx1"/>
          </a:solidFill>
          <a:latin typeface="+mn-lt"/>
        </a:defRPr>
      </a:lvl3pPr>
      <a:lvl4pPr marL="1428750" indent="-228600" algn="l" rtl="0" eaLnBrk="0" fontAlgn="base" hangingPunct="0">
        <a:spcBef>
          <a:spcPct val="20000"/>
        </a:spcBef>
        <a:spcAft>
          <a:spcPct val="0"/>
        </a:spcAft>
        <a:buChar char="–"/>
        <a:defRPr sz="16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85800" y="685800"/>
            <a:ext cx="7772400" cy="10668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chemeClr val="tx1"/>
                </a:solidFill>
              </a:rPr>
              <a:t>WI</a:t>
            </a:r>
            <a:r>
              <a:rPr lang="zh-CN" altLang="en-US" dirty="0">
                <a:solidFill>
                  <a:schemeClr val="tx1"/>
                </a:solidFill>
              </a:rPr>
              <a:t>：</a:t>
            </a:r>
            <a:r>
              <a:rPr lang="en-US" altLang="zh-CN" dirty="0">
                <a:solidFill>
                  <a:schemeClr val="tx1"/>
                </a:solidFill>
              </a:rPr>
              <a:t>SLB-</a:t>
            </a:r>
            <a:r>
              <a:rPr lang="en-US" altLang="zh-CN" dirty="0" err="1">
                <a:solidFill>
                  <a:schemeClr val="tx1"/>
                </a:solidFill>
              </a:rPr>
              <a:t>mmW</a:t>
            </a:r>
            <a:r>
              <a:rPr lang="en-US" altLang="zh-CN" dirty="0">
                <a:solidFill>
                  <a:schemeClr val="tx1"/>
                </a:solidFill>
              </a:rPr>
              <a:t> meeting #</a:t>
            </a:r>
            <a:br>
              <a:rPr lang="en-US" altLang="zh-CN" dirty="0">
                <a:solidFill>
                  <a:schemeClr val="bg1"/>
                </a:solidFill>
              </a:rPr>
            </a:br>
            <a:r>
              <a:rPr lang="en-US" altLang="zh-CN" dirty="0">
                <a:solidFill>
                  <a:srgbClr val="C00000"/>
                </a:solidFill>
              </a:rPr>
              <a:t>Use cases</a:t>
            </a:r>
            <a:endParaRPr lang="en-GB" dirty="0"/>
          </a:p>
        </p:txBody>
      </p:sp>
      <p:sp>
        <p:nvSpPr>
          <p:cNvPr id="3074" name="Rectangle 2"/>
          <p:cNvSpPr>
            <a:spLocks noGrp="1" noChangeArrowheads="1"/>
          </p:cNvSpPr>
          <p:nvPr>
            <p:ph idx="1"/>
          </p:nvPr>
        </p:nvSpPr>
        <p:spPr>
          <a:xfrm>
            <a:off x="648286" y="2139412"/>
            <a:ext cx="7772400" cy="396875"/>
          </a:xfrm>
          <a:ln/>
        </p:spPr>
        <p:txBody>
          <a:bodyPr/>
          <a:lstStyle/>
          <a:p>
            <a:pPr algn="ctr">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sz="2000" dirty="0"/>
              <a:t>Date</a:t>
            </a:r>
            <a:r>
              <a:rPr lang="en-GB" sz="2000"/>
              <a:t>:</a:t>
            </a:r>
            <a:r>
              <a:rPr lang="en-GB" sz="2000" b="0"/>
              <a:t> 2024-11-19</a:t>
            </a:r>
            <a:endParaRPr lang="en-GB" sz="2000" b="0" dirty="0"/>
          </a:p>
        </p:txBody>
      </p:sp>
      <p:sp>
        <p:nvSpPr>
          <p:cNvPr id="8" name="Slide Number Placeholder 5"/>
          <p:cNvSpPr>
            <a:spLocks noGrp="1"/>
          </p:cNvSpPr>
          <p:nvPr>
            <p:ph type="sldNum" sz="quarter" idx="11"/>
          </p:nvPr>
        </p:nvSpPr>
        <p:spPr/>
        <p:txBody>
          <a:bodyPr/>
          <a:lstStyle/>
          <a:p>
            <a:r>
              <a:rPr lang="en-GB" dirty="0"/>
              <a:t>Slide </a:t>
            </a:r>
            <a:fld id="{93823DB3-BAA4-4F4A-B4B3-ED9ABE70E976}" type="slidenum">
              <a:rPr lang="en-GB"/>
              <a:pPr/>
              <a:t>1</a:t>
            </a:fld>
            <a:endParaRPr lang="en-GB" dirty="0"/>
          </a:p>
        </p:txBody>
      </p:sp>
      <p:sp>
        <p:nvSpPr>
          <p:cNvPr id="3076" name="Rectangle 4"/>
          <p:cNvSpPr>
            <a:spLocks noChangeArrowheads="1"/>
          </p:cNvSpPr>
          <p:nvPr/>
        </p:nvSpPr>
        <p:spPr bwMode="auto">
          <a:xfrm>
            <a:off x="533400" y="2590799"/>
            <a:ext cx="1447800" cy="381000"/>
          </a:xfrm>
          <a:prstGeom prst="rect">
            <a:avLst/>
          </a:prstGeom>
          <a:noFill/>
          <a:ln w="9525">
            <a:noFill/>
            <a:round/>
            <a:headEnd/>
            <a:tailEnd/>
          </a:ln>
          <a:effectLst/>
        </p:spPr>
        <p:txBody>
          <a:bodyPr lIns="92160" tIns="46080" rIns="92160" bIns="46080"/>
          <a:lstStyle/>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zh-CN" sz="2000" dirty="0">
                <a:solidFill>
                  <a:srgbClr val="000000"/>
                </a:solidFill>
              </a:rPr>
              <a:t>Source</a:t>
            </a:r>
            <a:r>
              <a:rPr lang="en-GB" sz="2000" dirty="0">
                <a:solidFill>
                  <a:srgbClr val="000000"/>
                </a:solidFill>
              </a:rPr>
              <a:t>:</a:t>
            </a:r>
          </a:p>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GB" sz="2000" dirty="0">
              <a:solidFill>
                <a:srgbClr val="000000"/>
              </a:solidFill>
            </a:endParaRPr>
          </a:p>
        </p:txBody>
      </p:sp>
      <p:graphicFrame>
        <p:nvGraphicFramePr>
          <p:cNvPr id="7" name="表格 6">
            <a:extLst>
              <a:ext uri="{FF2B5EF4-FFF2-40B4-BE49-F238E27FC236}">
                <a16:creationId xmlns:a16="http://schemas.microsoft.com/office/drawing/2014/main" id="{CDE3723D-BEFA-44BC-8539-59D7EDF283B7}"/>
              </a:ext>
            </a:extLst>
          </p:cNvPr>
          <p:cNvGraphicFramePr>
            <a:graphicFrameLocks noGrp="1"/>
          </p:cNvGraphicFramePr>
          <p:nvPr>
            <p:extLst>
              <p:ext uri="{D42A27DB-BD31-4B8C-83A1-F6EECF244321}">
                <p14:modId xmlns:p14="http://schemas.microsoft.com/office/powerpoint/2010/main" val="1975732629"/>
              </p:ext>
            </p:extLst>
          </p:nvPr>
        </p:nvGraphicFramePr>
        <p:xfrm>
          <a:off x="648286" y="3200400"/>
          <a:ext cx="7581315" cy="1219200"/>
        </p:xfrm>
        <a:graphic>
          <a:graphicData uri="http://schemas.openxmlformats.org/drawingml/2006/table">
            <a:tbl>
              <a:tblPr firstRow="1" bandRow="1">
                <a:tableStyleId>{5C22544A-7EE6-4342-B048-85BDC9FD1C3A}</a:tableStyleId>
              </a:tblPr>
              <a:tblGrid>
                <a:gridCol w="2527105">
                  <a:extLst>
                    <a:ext uri="{9D8B030D-6E8A-4147-A177-3AD203B41FA5}">
                      <a16:colId xmlns:a16="http://schemas.microsoft.com/office/drawing/2014/main" val="20000"/>
                    </a:ext>
                  </a:extLst>
                </a:gridCol>
                <a:gridCol w="2527105">
                  <a:extLst>
                    <a:ext uri="{9D8B030D-6E8A-4147-A177-3AD203B41FA5}">
                      <a16:colId xmlns:a16="http://schemas.microsoft.com/office/drawing/2014/main" val="20001"/>
                    </a:ext>
                  </a:extLst>
                </a:gridCol>
                <a:gridCol w="2527105">
                  <a:extLst>
                    <a:ext uri="{9D8B030D-6E8A-4147-A177-3AD203B41FA5}">
                      <a16:colId xmlns:a16="http://schemas.microsoft.com/office/drawing/2014/main" val="20003"/>
                    </a:ext>
                  </a:extLst>
                </a:gridCol>
              </a:tblGrid>
              <a:tr h="406400">
                <a:tc>
                  <a:txBody>
                    <a:bodyPr/>
                    <a:lstStyle/>
                    <a:p>
                      <a:r>
                        <a:rPr lang="en-US" altLang="zh-CN" dirty="0">
                          <a:solidFill>
                            <a:schemeClr val="tx1"/>
                          </a:solidFill>
                          <a:latin typeface="+mn-lt"/>
                        </a:rPr>
                        <a:t>Affiliation</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Contact </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Email</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6400">
                <a:tc>
                  <a:txBody>
                    <a:bodyPr/>
                    <a:lstStyle/>
                    <a:p>
                      <a:r>
                        <a:rPr lang="en-US" altLang="zh-CN" sz="1200" dirty="0">
                          <a:solidFill>
                            <a:schemeClr val="tx1"/>
                          </a:solidFill>
                          <a:latin typeface="+mn-lt"/>
                        </a:rPr>
                        <a:t>Huawei Technologies.</a:t>
                      </a:r>
                      <a:r>
                        <a:rPr lang="en-US" altLang="zh-CN" sz="1200" baseline="0" dirty="0">
                          <a:solidFill>
                            <a:schemeClr val="tx1"/>
                          </a:solidFill>
                          <a:latin typeface="+mn-lt"/>
                        </a:rPr>
                        <a:t> Co. Ltd</a:t>
                      </a:r>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a:solidFill>
                            <a:schemeClr val="tx1"/>
                          </a:solidFill>
                          <a:latin typeface="+mn-lt"/>
                        </a:rPr>
                        <a:t>Xu</a:t>
                      </a:r>
                      <a:r>
                        <a:rPr lang="en-US" altLang="zh-CN" sz="1200" baseline="0" dirty="0">
                          <a:solidFill>
                            <a:schemeClr val="tx1"/>
                          </a:solidFill>
                          <a:latin typeface="+mn-lt"/>
                        </a:rPr>
                        <a:t> Li</a:t>
                      </a:r>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a:solidFill>
                            <a:schemeClr val="tx1"/>
                          </a:solidFill>
                          <a:latin typeface="+mn-lt"/>
                        </a:rPr>
                        <a:t>lixu11@huawei.com</a:t>
                      </a:r>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6400">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6707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10</a:t>
            </a:fld>
            <a:endParaRPr lang="en-US" dirty="0">
              <a:solidFill>
                <a:srgbClr val="000000"/>
              </a:solidFill>
            </a:endParaRPr>
          </a:p>
        </p:txBody>
      </p:sp>
      <p:sp>
        <p:nvSpPr>
          <p:cNvPr id="5" name="Shape 164"/>
          <p:cNvSpPr txBox="1">
            <a:spLocks/>
          </p:cNvSpPr>
          <p:nvPr/>
        </p:nvSpPr>
        <p:spPr bwMode="auto">
          <a:xfrm>
            <a:off x="683568" y="476672"/>
            <a:ext cx="7772400" cy="1066799"/>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noAutofit/>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a:spcBef>
                <a:spcPts val="0"/>
              </a:spcBef>
              <a:spcAft>
                <a:spcPts val="0"/>
              </a:spcAft>
              <a:buSzPct val="25000"/>
            </a:pPr>
            <a:r>
              <a:rPr lang="en-US" sz="2800" kern="0">
                <a:solidFill>
                  <a:schemeClr val="dk2"/>
                </a:solidFill>
                <a:latin typeface="Times New Roman"/>
                <a:ea typeface="Times New Roman"/>
                <a:cs typeface="Times New Roman"/>
                <a:sym typeface="Times New Roman"/>
              </a:rPr>
              <a:t>Usage Model 5: Mobile Fronthauling</a:t>
            </a:r>
            <a:endParaRPr lang="en-US" sz="2800" kern="0" dirty="0">
              <a:solidFill>
                <a:schemeClr val="dk2"/>
              </a:solidFill>
              <a:latin typeface="Times New Roman"/>
              <a:ea typeface="Times New Roman"/>
              <a:cs typeface="Times New Roman"/>
              <a:sym typeface="Times New Roman"/>
            </a:endParaRPr>
          </a:p>
        </p:txBody>
      </p:sp>
      <p:sp>
        <p:nvSpPr>
          <p:cNvPr id="6" name="Shape 165"/>
          <p:cNvSpPr txBox="1"/>
          <p:nvPr/>
        </p:nvSpPr>
        <p:spPr>
          <a:xfrm>
            <a:off x="5152628" y="1412776"/>
            <a:ext cx="3816424" cy="5324535"/>
          </a:xfrm>
          <a:prstGeom prst="rect">
            <a:avLst/>
          </a:prstGeom>
          <a:noFill/>
          <a:ln>
            <a:noFill/>
          </a:ln>
        </p:spPr>
        <p:txBody>
          <a:bodyPr lIns="91425" tIns="45700" rIns="91425" bIns="45700" anchor="t" anchorCtr="0">
            <a:noAutofit/>
          </a:bodyPr>
          <a:lstStyle/>
          <a:p>
            <a:pPr eaLnBrk="0" fontAlgn="base" hangingPunct="0">
              <a:buClr>
                <a:srgbClr val="000000"/>
              </a:buClr>
              <a:buSzPct val="25000"/>
              <a:buFont typeface="Arial"/>
              <a:buNone/>
            </a:pPr>
            <a:r>
              <a:rPr lang="en-US" sz="1400" b="1" u="sng" dirty="0">
                <a:solidFill>
                  <a:srgbClr val="000000"/>
                </a:solidFill>
                <a:latin typeface="Arial"/>
                <a:ea typeface="Arial"/>
                <a:cs typeface="Arial"/>
                <a:sym typeface="Arial"/>
              </a:rPr>
              <a:t>Traffic Conditions:</a:t>
            </a:r>
            <a:r>
              <a:rPr lang="en-US" sz="1400" dirty="0">
                <a:solidFill>
                  <a:srgbClr val="000000"/>
                </a:solidFill>
                <a:latin typeface="Arial"/>
                <a:ea typeface="Arial"/>
                <a:cs typeface="Arial"/>
                <a:sym typeface="Arial"/>
              </a:rPr>
              <a:t> </a:t>
            </a:r>
          </a:p>
          <a:p>
            <a:pPr marL="285750" indent="-285750" eaLnBrk="0" fontAlgn="base" hangingPunct="0">
              <a:spcBef>
                <a:spcPct val="0"/>
              </a:spcBef>
              <a:spcAft>
                <a:spcPct val="0"/>
              </a:spcAft>
              <a:buClr>
                <a:srgbClr val="000000"/>
              </a:buClr>
              <a:buSzPct val="100000"/>
              <a:buFont typeface="Arial" panose="020B0604020202020204" pitchFamily="34" charset="0"/>
              <a:buChar char="•"/>
            </a:pPr>
            <a:r>
              <a:rPr lang="en-US" sz="1400" dirty="0">
                <a:solidFill>
                  <a:srgbClr val="000000"/>
                </a:solidFill>
                <a:ea typeface="Arial"/>
                <a:cs typeface="Arial"/>
                <a:sym typeface="Arial"/>
              </a:rPr>
              <a:t>RRHs and BBU are static. </a:t>
            </a:r>
          </a:p>
          <a:p>
            <a:pPr marL="285750" indent="-285750" eaLnBrk="0" fontAlgn="base" hangingPunct="0">
              <a:spcBef>
                <a:spcPct val="0"/>
              </a:spcBef>
              <a:spcAft>
                <a:spcPct val="0"/>
              </a:spcAft>
              <a:buClr>
                <a:srgbClr val="000000"/>
              </a:buClr>
              <a:buSzPct val="100000"/>
              <a:buFont typeface="Arial" panose="020B0604020202020204" pitchFamily="34" charset="0"/>
              <a:buChar char="•"/>
            </a:pPr>
            <a:r>
              <a:rPr lang="en-US" sz="1400" dirty="0">
                <a:solidFill>
                  <a:srgbClr val="000000"/>
                </a:solidFill>
                <a:ea typeface="Arial"/>
                <a:cs typeface="Arial"/>
                <a:sym typeface="Arial"/>
              </a:rPr>
              <a:t>Number of RRHs may be increased due to traffic load increasing.</a:t>
            </a:r>
          </a:p>
          <a:p>
            <a:pPr marL="285750" indent="-285750" eaLnBrk="0" fontAlgn="base" hangingPunct="0">
              <a:spcBef>
                <a:spcPct val="0"/>
              </a:spcBef>
              <a:spcAft>
                <a:spcPct val="0"/>
              </a:spcAft>
              <a:buClr>
                <a:srgbClr val="000000"/>
              </a:buClr>
              <a:buSzPct val="100000"/>
              <a:buFont typeface="Arial" panose="020B0604020202020204" pitchFamily="34" charset="0"/>
              <a:buChar char="•"/>
            </a:pPr>
            <a:r>
              <a:rPr lang="en-US" sz="1400" dirty="0">
                <a:solidFill>
                  <a:srgbClr val="000000"/>
                </a:solidFill>
                <a:ea typeface="Arial"/>
                <a:cs typeface="Arial"/>
                <a:sym typeface="Arial"/>
              </a:rPr>
              <a:t>Data rate may be increased with larger bandwidth and more streams.</a:t>
            </a:r>
          </a:p>
          <a:p>
            <a:pPr marL="285750" indent="-285750" eaLnBrk="0" fontAlgn="base" hangingPunct="0">
              <a:spcBef>
                <a:spcPct val="0"/>
              </a:spcBef>
              <a:spcAft>
                <a:spcPct val="0"/>
              </a:spcAft>
              <a:buClr>
                <a:srgbClr val="000000"/>
              </a:buClr>
              <a:buSzPct val="100000"/>
              <a:buFont typeface="Arial" panose="020B0604020202020204" pitchFamily="34" charset="0"/>
              <a:buChar char="•"/>
            </a:pPr>
            <a:r>
              <a:rPr lang="en-US" sz="1400" dirty="0">
                <a:solidFill>
                  <a:srgbClr val="000000"/>
                </a:solidFill>
                <a:ea typeface="Arial"/>
                <a:cs typeface="Arial"/>
                <a:sym typeface="Arial"/>
              </a:rPr>
              <a:t>High quality </a:t>
            </a:r>
            <a:r>
              <a:rPr lang="en-US" sz="1400" dirty="0" err="1">
                <a:solidFill>
                  <a:srgbClr val="000000"/>
                </a:solidFill>
                <a:ea typeface="Arial"/>
                <a:cs typeface="Arial"/>
                <a:sym typeface="Arial"/>
              </a:rPr>
              <a:t>QoS</a:t>
            </a:r>
            <a:r>
              <a:rPr lang="en-US" sz="1400" dirty="0">
                <a:solidFill>
                  <a:srgbClr val="000000"/>
                </a:solidFill>
                <a:ea typeface="Arial"/>
                <a:cs typeface="Arial"/>
                <a:sym typeface="Arial"/>
              </a:rPr>
              <a:t> support is necessary to carry real-time traffic such as voice and video.</a:t>
            </a:r>
            <a:endParaRPr sz="1400" dirty="0">
              <a:solidFill>
                <a:srgbClr val="000000"/>
              </a:solidFill>
              <a:latin typeface="Arial"/>
              <a:ea typeface="Arial"/>
              <a:cs typeface="Arial"/>
              <a:sym typeface="Arial"/>
            </a:endParaRPr>
          </a:p>
          <a:p>
            <a:pPr eaLnBrk="0" fontAlgn="base" hangingPunct="0"/>
            <a:endParaRPr sz="1400" dirty="0">
              <a:solidFill>
                <a:srgbClr val="000000"/>
              </a:solidFill>
              <a:latin typeface="Arial"/>
              <a:ea typeface="Arial"/>
              <a:cs typeface="Arial"/>
              <a:sym typeface="Arial"/>
            </a:endParaRPr>
          </a:p>
          <a:p>
            <a:pPr eaLnBrk="0" fontAlgn="base" hangingPunct="0">
              <a:buClr>
                <a:srgbClr val="000000"/>
              </a:buClr>
              <a:buSzPct val="25000"/>
              <a:buFont typeface="Arial"/>
              <a:buNone/>
            </a:pPr>
            <a:r>
              <a:rPr lang="en-US" sz="1400" b="1" u="sng" dirty="0">
                <a:solidFill>
                  <a:srgbClr val="000000"/>
                </a:solidFill>
                <a:latin typeface="Arial"/>
                <a:ea typeface="Arial"/>
                <a:cs typeface="Arial"/>
                <a:sym typeface="Arial"/>
              </a:rPr>
              <a:t>Use Case:</a:t>
            </a:r>
          </a:p>
          <a:p>
            <a:pPr marL="342900" indent="-342900" eaLnBrk="0" fontAlgn="base" hangingPunct="0">
              <a:spcBef>
                <a:spcPct val="0"/>
              </a:spcBef>
              <a:spcAft>
                <a:spcPct val="0"/>
              </a:spcAft>
              <a:buClr>
                <a:srgbClr val="000000"/>
              </a:buClr>
              <a:buSzPct val="100000"/>
              <a:buFont typeface="Arial"/>
              <a:buAutoNum type="arabicPeriod"/>
            </a:pPr>
            <a:r>
              <a:rPr lang="en-US" sz="1400" dirty="0">
                <a:solidFill>
                  <a:srgbClr val="000000"/>
                </a:solidFill>
                <a:ea typeface="Arial"/>
                <a:cs typeface="Arial"/>
                <a:sym typeface="Arial"/>
              </a:rPr>
              <a:t>Mobile operators use SLM modules for front-haul, in areas without optical fiber.</a:t>
            </a:r>
          </a:p>
          <a:p>
            <a:pPr marL="342900" indent="-342900" eaLnBrk="0" fontAlgn="base" hangingPunct="0">
              <a:spcBef>
                <a:spcPct val="0"/>
              </a:spcBef>
              <a:spcAft>
                <a:spcPct val="0"/>
              </a:spcAft>
              <a:buClr>
                <a:srgbClr val="000000"/>
              </a:buClr>
              <a:buSzPct val="100000"/>
              <a:buFont typeface="Arial"/>
              <a:buAutoNum type="arabicPeriod"/>
            </a:pPr>
            <a:endParaRPr lang="en-US" sz="1400" dirty="0">
              <a:solidFill>
                <a:srgbClr val="000000"/>
              </a:solidFill>
              <a:ea typeface="Arial"/>
              <a:cs typeface="Arial"/>
              <a:sym typeface="Arial"/>
            </a:endParaRPr>
          </a:p>
          <a:p>
            <a:pPr marL="342900" indent="-342900" eaLnBrk="0" fontAlgn="base" hangingPunct="0">
              <a:spcBef>
                <a:spcPct val="0"/>
              </a:spcBef>
              <a:spcAft>
                <a:spcPct val="0"/>
              </a:spcAft>
              <a:buClr>
                <a:srgbClr val="000000"/>
              </a:buClr>
              <a:buSzPct val="100000"/>
              <a:buFont typeface="Arial"/>
              <a:buAutoNum type="arabicPeriod"/>
            </a:pPr>
            <a:r>
              <a:rPr lang="en-US" altLang="zh-CN" sz="1400" dirty="0">
                <a:solidFill>
                  <a:srgbClr val="000000"/>
                </a:solidFill>
                <a:ea typeface="Arial"/>
                <a:cs typeface="Arial"/>
                <a:sym typeface="Arial"/>
              </a:rPr>
              <a:t>Mobile operators can re-use the SLM technology on RRH to provide wireless service to mobile users.</a:t>
            </a:r>
            <a:endParaRPr sz="1000" dirty="0">
              <a:solidFill>
                <a:srgbClr val="000000"/>
              </a:solidFill>
              <a:latin typeface="Arial"/>
              <a:ea typeface="Arial"/>
              <a:cs typeface="Arial"/>
              <a:sym typeface="Arial"/>
            </a:endParaRPr>
          </a:p>
        </p:txBody>
      </p:sp>
      <p:sp>
        <p:nvSpPr>
          <p:cNvPr id="7" name="Shape 166"/>
          <p:cNvSpPr txBox="1"/>
          <p:nvPr/>
        </p:nvSpPr>
        <p:spPr>
          <a:xfrm>
            <a:off x="395536" y="1412776"/>
            <a:ext cx="4546599" cy="5170645"/>
          </a:xfrm>
          <a:prstGeom prst="rect">
            <a:avLst/>
          </a:prstGeom>
          <a:noFill/>
          <a:ln>
            <a:noFill/>
          </a:ln>
        </p:spPr>
        <p:txBody>
          <a:bodyPr lIns="91425" tIns="45700" rIns="91425" bIns="45700" anchor="t" anchorCtr="0">
            <a:noAutofit/>
          </a:bodyPr>
          <a:lstStyle/>
          <a:p>
            <a:pPr eaLnBrk="0" fontAlgn="base" hangingPunct="0">
              <a:buSzPct val="25000"/>
            </a:pPr>
            <a:r>
              <a:rPr lang="en-US" sz="1400" b="1" u="sng" dirty="0">
                <a:solidFill>
                  <a:srgbClr val="000000"/>
                </a:solidFill>
                <a:latin typeface="Arial"/>
                <a:ea typeface="Arial"/>
                <a:cs typeface="Arial"/>
                <a:sym typeface="Arial"/>
              </a:rPr>
              <a:t>Pre-Conditions:</a:t>
            </a:r>
            <a:r>
              <a:rPr lang="en-US" sz="1400" dirty="0">
                <a:solidFill>
                  <a:srgbClr val="000000"/>
                </a:solidFill>
                <a:latin typeface="Arial"/>
                <a:ea typeface="Arial"/>
                <a:cs typeface="Arial"/>
                <a:sym typeface="Arial"/>
              </a:rPr>
              <a:t>  </a:t>
            </a:r>
          </a:p>
          <a:p>
            <a:pPr eaLnBrk="0" fontAlgn="base" hangingPunct="0">
              <a:spcBef>
                <a:spcPct val="0"/>
              </a:spcBef>
              <a:spcAft>
                <a:spcPct val="0"/>
              </a:spcAft>
              <a:buClr>
                <a:srgbClr val="000000"/>
              </a:buClr>
              <a:buSzPct val="100000"/>
            </a:pPr>
            <a:endParaRPr lang="en-US" sz="1400" dirty="0">
              <a:solidFill>
                <a:srgbClr val="000000"/>
              </a:solidFill>
              <a:ea typeface="Arial"/>
              <a:cs typeface="Arial"/>
              <a:sym typeface="Arial"/>
            </a:endParaRPr>
          </a:p>
          <a:p>
            <a:pPr eaLnBrk="0" fontAlgn="base" hangingPunct="0">
              <a:spcBef>
                <a:spcPct val="0"/>
              </a:spcBef>
              <a:spcAft>
                <a:spcPct val="0"/>
              </a:spcAft>
              <a:buClr>
                <a:srgbClr val="000000"/>
              </a:buClr>
              <a:buSzPct val="100000"/>
            </a:pPr>
            <a:r>
              <a:rPr lang="en-US" sz="1400" dirty="0">
                <a:solidFill>
                  <a:srgbClr val="000000"/>
                </a:solidFill>
                <a:ea typeface="Arial"/>
                <a:cs typeface="Arial"/>
                <a:sym typeface="Arial"/>
              </a:rPr>
              <a:t>The communication between Remote Radio Head (</a:t>
            </a:r>
            <a:r>
              <a:rPr lang="en-US" altLang="zh-CN" sz="1400" dirty="0">
                <a:solidFill>
                  <a:srgbClr val="000000"/>
                </a:solidFill>
                <a:ea typeface="Arial"/>
                <a:cs typeface="Arial"/>
                <a:sym typeface="Arial"/>
              </a:rPr>
              <a:t>RRH</a:t>
            </a:r>
            <a:r>
              <a:rPr lang="en-US" sz="1400" dirty="0">
                <a:solidFill>
                  <a:srgbClr val="000000"/>
                </a:solidFill>
                <a:ea typeface="Arial"/>
                <a:cs typeface="Arial"/>
                <a:sym typeface="Arial"/>
              </a:rPr>
              <a:t>) and Base Band Unit (BBU) uses </a:t>
            </a:r>
            <a:r>
              <a:rPr lang="en-US" altLang="zh-CN" sz="1400" dirty="0"/>
              <a:t>Common Public Radio Interface (</a:t>
            </a:r>
            <a:r>
              <a:rPr lang="en-US" sz="1400" dirty="0">
                <a:solidFill>
                  <a:srgbClr val="000000"/>
                </a:solidFill>
                <a:ea typeface="Arial"/>
                <a:cs typeface="Arial"/>
                <a:sym typeface="Arial"/>
              </a:rPr>
              <a:t>CPRI) or </a:t>
            </a:r>
            <a:r>
              <a:rPr lang="en-US" sz="1400" dirty="0" err="1">
                <a:solidFill>
                  <a:srgbClr val="000000"/>
                </a:solidFill>
                <a:ea typeface="Arial"/>
                <a:cs typeface="Arial"/>
                <a:sym typeface="Arial"/>
              </a:rPr>
              <a:t>eCPRI</a:t>
            </a:r>
            <a:r>
              <a:rPr lang="en-US" sz="1400" dirty="0">
                <a:solidFill>
                  <a:srgbClr val="000000"/>
                </a:solidFill>
                <a:ea typeface="Arial"/>
                <a:cs typeface="Arial"/>
                <a:sym typeface="Arial"/>
              </a:rPr>
              <a:t>, through an optical fiber </a:t>
            </a:r>
            <a:r>
              <a:rPr lang="en-US" sz="1400">
                <a:solidFill>
                  <a:srgbClr val="000000"/>
                </a:solidFill>
                <a:ea typeface="Arial"/>
                <a:cs typeface="Arial"/>
                <a:sym typeface="Arial"/>
              </a:rPr>
              <a:t>commanlly</a:t>
            </a:r>
            <a:r>
              <a:rPr lang="en-US" sz="1400" dirty="0">
                <a:solidFill>
                  <a:srgbClr val="000000"/>
                </a:solidFill>
                <a:ea typeface="Arial"/>
                <a:cs typeface="Arial"/>
                <a:sym typeface="Arial"/>
              </a:rPr>
              <a:t>.</a:t>
            </a:r>
            <a:endParaRPr lang="en-US" sz="1400" dirty="0">
              <a:solidFill>
                <a:srgbClr val="000000"/>
              </a:solidFill>
              <a:latin typeface="Arial"/>
              <a:ea typeface="Arial"/>
              <a:cs typeface="Arial"/>
              <a:sym typeface="Arial"/>
            </a:endParaRPr>
          </a:p>
          <a:p>
            <a:pPr eaLnBrk="0" fontAlgn="base" hangingPunct="0"/>
            <a:endParaRPr sz="1400" dirty="0">
              <a:solidFill>
                <a:srgbClr val="000000"/>
              </a:solidFill>
              <a:latin typeface="Arial"/>
              <a:ea typeface="Arial"/>
              <a:cs typeface="Arial"/>
              <a:sym typeface="Arial"/>
            </a:endParaRPr>
          </a:p>
          <a:p>
            <a:pPr eaLnBrk="0" fontAlgn="base" hangingPunct="0">
              <a:buSzPct val="25000"/>
            </a:pPr>
            <a:r>
              <a:rPr lang="en-US" sz="1400" b="1" u="sng" dirty="0">
                <a:solidFill>
                  <a:srgbClr val="000000"/>
                </a:solidFill>
                <a:latin typeface="Arial"/>
                <a:ea typeface="Arial"/>
                <a:cs typeface="Arial"/>
                <a:sym typeface="Arial"/>
              </a:rPr>
              <a:t>Application:</a:t>
            </a:r>
            <a:r>
              <a:rPr lang="en-US" sz="1400" dirty="0">
                <a:solidFill>
                  <a:srgbClr val="000000"/>
                </a:solidFill>
                <a:latin typeface="Arial"/>
                <a:ea typeface="Arial"/>
                <a:cs typeface="Arial"/>
                <a:sym typeface="Arial"/>
              </a:rPr>
              <a:t> </a:t>
            </a:r>
          </a:p>
          <a:p>
            <a:pPr eaLnBrk="0" fontAlgn="base" hangingPunct="0">
              <a:spcBef>
                <a:spcPct val="0"/>
              </a:spcBef>
              <a:spcAft>
                <a:spcPct val="0"/>
              </a:spcAft>
              <a:buSzPct val="25000"/>
            </a:pPr>
            <a:endParaRPr lang="en-US" sz="1400" dirty="0">
              <a:solidFill>
                <a:srgbClr val="000000"/>
              </a:solidFill>
              <a:ea typeface="Arial"/>
              <a:cs typeface="Arial"/>
              <a:sym typeface="Arial"/>
            </a:endParaRPr>
          </a:p>
          <a:p>
            <a:pPr eaLnBrk="0" fontAlgn="base" hangingPunct="0">
              <a:spcBef>
                <a:spcPct val="0"/>
              </a:spcBef>
              <a:spcAft>
                <a:spcPct val="0"/>
              </a:spcAft>
              <a:buSzPct val="25000"/>
            </a:pPr>
            <a:r>
              <a:rPr lang="en-US" sz="1400" dirty="0">
                <a:solidFill>
                  <a:srgbClr val="000000"/>
                </a:solidFill>
                <a:ea typeface="Arial"/>
                <a:cs typeface="Arial"/>
                <a:sym typeface="Arial"/>
              </a:rPr>
              <a:t>In rural areas or disaster areas, optical fibers are unavailable.</a:t>
            </a:r>
          </a:p>
          <a:p>
            <a:pPr eaLnBrk="0" fontAlgn="base" hangingPunct="0">
              <a:spcBef>
                <a:spcPct val="0"/>
              </a:spcBef>
              <a:spcAft>
                <a:spcPct val="0"/>
              </a:spcAft>
              <a:buSzPct val="25000"/>
            </a:pPr>
            <a:r>
              <a:rPr lang="en-US" sz="1400" dirty="0">
                <a:solidFill>
                  <a:srgbClr val="000000"/>
                </a:solidFill>
                <a:ea typeface="Arial"/>
                <a:cs typeface="Arial"/>
                <a:sym typeface="Arial"/>
              </a:rPr>
              <a:t>In some cases, the wireless network are temporarily provided by drones. </a:t>
            </a:r>
          </a:p>
          <a:p>
            <a:pPr eaLnBrk="0" fontAlgn="base" hangingPunct="0">
              <a:spcBef>
                <a:spcPct val="0"/>
              </a:spcBef>
              <a:spcAft>
                <a:spcPct val="0"/>
              </a:spcAft>
              <a:buSzPct val="25000"/>
            </a:pPr>
            <a:endParaRPr lang="en-US" sz="1400" dirty="0">
              <a:solidFill>
                <a:srgbClr val="000000"/>
              </a:solidFill>
              <a:ea typeface="Arial"/>
              <a:cs typeface="Arial"/>
              <a:sym typeface="Arial"/>
            </a:endParaRPr>
          </a:p>
          <a:p>
            <a:pPr eaLnBrk="0" fontAlgn="base" hangingPunct="0">
              <a:spcBef>
                <a:spcPct val="0"/>
              </a:spcBef>
              <a:spcAft>
                <a:spcPct val="0"/>
              </a:spcAft>
              <a:buSzPct val="25000"/>
            </a:pPr>
            <a:r>
              <a:rPr lang="en-US" sz="1400" dirty="0">
                <a:solidFill>
                  <a:srgbClr val="000000"/>
                </a:solidFill>
                <a:ea typeface="Arial"/>
                <a:cs typeface="Arial"/>
                <a:sym typeface="Arial"/>
              </a:rPr>
              <a:t>For these cases, cellular networks can be easily establish by using SLM links</a:t>
            </a:r>
          </a:p>
          <a:p>
            <a:pPr eaLnBrk="0" fontAlgn="base" hangingPunct="0">
              <a:spcBef>
                <a:spcPct val="0"/>
              </a:spcBef>
              <a:spcAft>
                <a:spcPct val="0"/>
              </a:spcAft>
              <a:buSzPct val="25000"/>
            </a:pPr>
            <a:endParaRPr sz="1400" dirty="0">
              <a:solidFill>
                <a:srgbClr val="000000"/>
              </a:solidFill>
              <a:latin typeface="Arial"/>
              <a:ea typeface="Arial"/>
              <a:cs typeface="Arial"/>
              <a:sym typeface="Arial"/>
            </a:endParaRPr>
          </a:p>
          <a:p>
            <a:pPr eaLnBrk="0" fontAlgn="base" hangingPunct="0">
              <a:spcBef>
                <a:spcPct val="0"/>
              </a:spcBef>
              <a:spcAft>
                <a:spcPct val="0"/>
              </a:spcAft>
              <a:buSzPct val="25000"/>
            </a:pPr>
            <a:r>
              <a:rPr lang="en-US" sz="1400" dirty="0">
                <a:solidFill>
                  <a:srgbClr val="000000"/>
                </a:solidFill>
                <a:latin typeface="Arial"/>
                <a:ea typeface="Arial"/>
                <a:cs typeface="Arial"/>
                <a:sym typeface="Arial"/>
              </a:rPr>
              <a:t>The data transfers at ~20 Gbps</a:t>
            </a:r>
            <a:r>
              <a:rPr lang="en-US" sz="1400" dirty="0">
                <a:solidFill>
                  <a:srgbClr val="000000"/>
                </a:solidFill>
                <a:ea typeface="Arial"/>
                <a:cs typeface="Arial"/>
                <a:sym typeface="Arial"/>
              </a:rPr>
              <a:t>. High reliability and availability (99.99%).</a:t>
            </a:r>
            <a:endParaRPr lang="en-US" sz="1400" dirty="0">
              <a:solidFill>
                <a:srgbClr val="000000"/>
              </a:solidFill>
              <a:latin typeface="Arial"/>
              <a:ea typeface="Arial"/>
              <a:cs typeface="Arial"/>
              <a:sym typeface="Arial"/>
            </a:endParaRPr>
          </a:p>
          <a:p>
            <a:pPr eaLnBrk="0" fontAlgn="base" hangingPunct="0"/>
            <a:endParaRPr sz="800" dirty="0">
              <a:solidFill>
                <a:srgbClr val="000000"/>
              </a:solidFill>
              <a:latin typeface="Arial"/>
              <a:ea typeface="Arial"/>
              <a:cs typeface="Arial"/>
              <a:sym typeface="Arial"/>
            </a:endParaRPr>
          </a:p>
          <a:p>
            <a:pPr eaLnBrk="0" fontAlgn="base" hangingPunct="0">
              <a:buSzPct val="25000"/>
            </a:pPr>
            <a:r>
              <a:rPr lang="en-US" sz="1400" b="1" u="sng" dirty="0">
                <a:solidFill>
                  <a:srgbClr val="000000"/>
                </a:solidFill>
                <a:latin typeface="Arial"/>
                <a:ea typeface="Arial"/>
                <a:cs typeface="Arial"/>
                <a:sym typeface="Arial"/>
              </a:rPr>
              <a:t>Environment:</a:t>
            </a:r>
            <a:r>
              <a:rPr lang="en-US" sz="1400" dirty="0">
                <a:solidFill>
                  <a:srgbClr val="000000"/>
                </a:solidFill>
                <a:latin typeface="Arial"/>
                <a:ea typeface="Arial"/>
                <a:cs typeface="Arial"/>
                <a:sym typeface="Arial"/>
              </a:rPr>
              <a:t> </a:t>
            </a:r>
          </a:p>
          <a:p>
            <a:pPr eaLnBrk="0" fontAlgn="base" hangingPunct="0">
              <a:spcBef>
                <a:spcPct val="0"/>
              </a:spcBef>
              <a:spcAft>
                <a:spcPct val="0"/>
              </a:spcAft>
              <a:buSzPct val="25000"/>
            </a:pPr>
            <a:r>
              <a:rPr lang="en-US" sz="1400" dirty="0">
                <a:solidFill>
                  <a:srgbClr val="000000"/>
                </a:solidFill>
                <a:ea typeface="Arial"/>
                <a:cs typeface="Arial"/>
                <a:sym typeface="Arial"/>
              </a:rPr>
              <a:t>The communication between RRH and BBU are </a:t>
            </a:r>
            <a:r>
              <a:rPr lang="en-US" altLang="zh-CN" sz="1400" dirty="0">
                <a:solidFill>
                  <a:srgbClr val="000000"/>
                </a:solidFill>
                <a:ea typeface="Arial"/>
                <a:cs typeface="Arial"/>
                <a:sym typeface="Arial"/>
              </a:rPr>
              <a:t>usually </a:t>
            </a:r>
            <a:r>
              <a:rPr lang="en-US" sz="1400" dirty="0">
                <a:solidFill>
                  <a:srgbClr val="000000"/>
                </a:solidFill>
                <a:ea typeface="Arial"/>
                <a:cs typeface="Arial"/>
                <a:sym typeface="Arial"/>
              </a:rPr>
              <a:t>in outdoor environment with LOS and distance &lt;200m. </a:t>
            </a:r>
            <a:endParaRPr lang="en-US" sz="14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81676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11</a:t>
            </a:fld>
            <a:endParaRPr lang="en-US" dirty="0">
              <a:solidFill>
                <a:srgbClr val="000000"/>
              </a:solidFill>
            </a:endParaRPr>
          </a:p>
        </p:txBody>
      </p:sp>
      <p:sp>
        <p:nvSpPr>
          <p:cNvPr id="3" name="Shape 226"/>
          <p:cNvSpPr txBox="1">
            <a:spLocks/>
          </p:cNvSpPr>
          <p:nvPr/>
        </p:nvSpPr>
        <p:spPr>
          <a:xfrm>
            <a:off x="413791" y="2028270"/>
            <a:ext cx="4258817" cy="2994616"/>
          </a:xfrm>
          <a:prstGeom prst="rect">
            <a:avLst/>
          </a:prstGeom>
          <a:noFill/>
          <a:ln>
            <a:noFill/>
          </a:ln>
        </p:spPr>
        <p:txBody>
          <a:bodyPr lIns="92075" tIns="46025" rIns="92075" bIns="46025" anchor="t" anchorCtr="0">
            <a:noAutofit/>
          </a:bodyPr>
          <a:lstStyle>
            <a:defPPr marR="0" algn="l" rtl="0">
              <a:lnSpc>
                <a:spcPct val="100000"/>
              </a:lnSpc>
              <a:spcBef>
                <a:spcPts val="0"/>
              </a:spcBef>
              <a:spcAft>
                <a:spcPts val="0"/>
              </a:spcAft>
            </a:defPPr>
            <a:lvl1pPr marL="342900" marR="0" indent="-190500" algn="l" rtl="0">
              <a:lnSpc>
                <a:spcPct val="100000"/>
              </a:lnSpc>
              <a:spcBef>
                <a:spcPts val="480"/>
              </a:spcBef>
              <a:spcAft>
                <a:spcPts val="0"/>
              </a:spcAft>
              <a:buClr>
                <a:schemeClr val="dk1"/>
              </a:buClr>
              <a:buFont typeface="Times New Roman"/>
              <a:buChar char="•"/>
              <a:defRPr sz="1400" b="0" i="0" u="none" strike="noStrike" cap="none" baseline="0">
                <a:solidFill>
                  <a:srgbClr val="000000"/>
                </a:solidFill>
                <a:latin typeface="Arial"/>
                <a:ea typeface="Arial"/>
                <a:cs typeface="Arial"/>
                <a:sym typeface="Arial"/>
              </a:defRPr>
            </a:lvl1pPr>
            <a:lvl2pPr marL="742950" marR="0" indent="-158750" algn="l" rtl="0">
              <a:lnSpc>
                <a:spcPct val="100000"/>
              </a:lnSpc>
              <a:spcBef>
                <a:spcPts val="400"/>
              </a:spcBef>
              <a:spcAft>
                <a:spcPts val="0"/>
              </a:spcAft>
              <a:buClr>
                <a:schemeClr val="dk1"/>
              </a:buClr>
              <a:buFont typeface="Times New Roman"/>
              <a:buChar char="–"/>
              <a:defRPr sz="1400" b="0" i="0" u="none" strike="noStrike" cap="none" baseline="0">
                <a:solidFill>
                  <a:srgbClr val="000000"/>
                </a:solidFill>
                <a:latin typeface="Arial"/>
                <a:ea typeface="Arial"/>
                <a:cs typeface="Arial"/>
                <a:sym typeface="Arial"/>
              </a:defRPr>
            </a:lvl2pPr>
            <a:lvl3pPr marL="1085850" marR="0" indent="-120650" algn="l" rtl="0">
              <a:lnSpc>
                <a:spcPct val="100000"/>
              </a:lnSpc>
              <a:spcBef>
                <a:spcPts val="360"/>
              </a:spcBef>
              <a:spcAft>
                <a:spcPts val="0"/>
              </a:spcAft>
              <a:buClr>
                <a:schemeClr val="dk1"/>
              </a:buClr>
              <a:buFont typeface="Times New Roman"/>
              <a:buChar char="•"/>
              <a:defRPr sz="1400" b="0" i="0" u="none" strike="noStrike" cap="none" baseline="0">
                <a:solidFill>
                  <a:srgbClr val="000000"/>
                </a:solidFill>
                <a:latin typeface="Arial"/>
                <a:ea typeface="Arial"/>
                <a:cs typeface="Arial"/>
                <a:sym typeface="Arial"/>
              </a:defRPr>
            </a:lvl3pPr>
            <a:lvl4pPr marL="1428750" marR="0" indent="-133350" algn="l" rtl="0">
              <a:lnSpc>
                <a:spcPct val="100000"/>
              </a:lnSpc>
              <a:spcBef>
                <a:spcPts val="320"/>
              </a:spcBef>
              <a:spcAft>
                <a:spcPts val="0"/>
              </a:spcAft>
              <a:buClr>
                <a:schemeClr val="dk1"/>
              </a:buClr>
              <a:buFont typeface="Times New Roman"/>
              <a:buChar char="–"/>
              <a:defRPr sz="1400" b="0" i="0" u="none" strike="noStrike" cap="none" baseline="0">
                <a:solidFill>
                  <a:srgbClr val="000000"/>
                </a:solidFill>
                <a:latin typeface="Arial"/>
                <a:ea typeface="Arial"/>
                <a:cs typeface="Arial"/>
                <a:sym typeface="Arial"/>
              </a:defRPr>
            </a:lvl4pPr>
            <a:lvl5pPr marL="1771650" marR="0" indent="-133350" algn="l" rtl="0">
              <a:lnSpc>
                <a:spcPct val="100000"/>
              </a:lnSpc>
              <a:spcBef>
                <a:spcPts val="320"/>
              </a:spcBef>
              <a:spcAft>
                <a:spcPts val="0"/>
              </a:spcAft>
              <a:buClr>
                <a:schemeClr val="dk1"/>
              </a:buClr>
              <a:buFont typeface="Times New Roman"/>
              <a:buChar char="•"/>
              <a:defRPr sz="1400" b="0" i="0" u="none" strike="noStrike" cap="none" baseline="0">
                <a:solidFill>
                  <a:srgbClr val="000000"/>
                </a:solidFill>
                <a:latin typeface="Arial"/>
                <a:ea typeface="Arial"/>
                <a:cs typeface="Arial"/>
                <a:sym typeface="Arial"/>
              </a:defRPr>
            </a:lvl5pPr>
            <a:lvl6pPr marL="2228850" marR="0" indent="-133350" algn="l" rtl="0">
              <a:lnSpc>
                <a:spcPct val="100000"/>
              </a:lnSpc>
              <a:spcBef>
                <a:spcPts val="320"/>
              </a:spcBef>
              <a:spcAft>
                <a:spcPts val="0"/>
              </a:spcAft>
              <a:buClr>
                <a:schemeClr val="dk1"/>
              </a:buClr>
              <a:buFont typeface="Times New Roman"/>
              <a:buChar char="•"/>
              <a:defRPr sz="1400" b="0" i="0" u="none" strike="noStrike" cap="none" baseline="0">
                <a:solidFill>
                  <a:srgbClr val="000000"/>
                </a:solidFill>
                <a:latin typeface="Arial"/>
                <a:ea typeface="Arial"/>
                <a:cs typeface="Arial"/>
                <a:sym typeface="Arial"/>
              </a:defRPr>
            </a:lvl6pPr>
            <a:lvl7pPr marL="2686050" marR="0" indent="-133350" algn="l" rtl="0">
              <a:lnSpc>
                <a:spcPct val="100000"/>
              </a:lnSpc>
              <a:spcBef>
                <a:spcPts val="320"/>
              </a:spcBef>
              <a:spcAft>
                <a:spcPts val="0"/>
              </a:spcAft>
              <a:buClr>
                <a:schemeClr val="dk1"/>
              </a:buClr>
              <a:buFont typeface="Times New Roman"/>
              <a:buChar char="•"/>
              <a:defRPr sz="1400" b="0" i="0" u="none" strike="noStrike" cap="none" baseline="0">
                <a:solidFill>
                  <a:srgbClr val="000000"/>
                </a:solidFill>
                <a:latin typeface="Arial"/>
                <a:ea typeface="Arial"/>
                <a:cs typeface="Arial"/>
                <a:sym typeface="Arial"/>
              </a:defRPr>
            </a:lvl7pPr>
            <a:lvl8pPr marL="3143250" marR="0" indent="-133350" algn="l" rtl="0">
              <a:lnSpc>
                <a:spcPct val="100000"/>
              </a:lnSpc>
              <a:spcBef>
                <a:spcPts val="320"/>
              </a:spcBef>
              <a:spcAft>
                <a:spcPts val="0"/>
              </a:spcAft>
              <a:buClr>
                <a:schemeClr val="dk1"/>
              </a:buClr>
              <a:buFont typeface="Times New Roman"/>
              <a:buChar char="•"/>
              <a:defRPr sz="1400" b="0" i="0" u="none" strike="noStrike" cap="none" baseline="0">
                <a:solidFill>
                  <a:srgbClr val="000000"/>
                </a:solidFill>
                <a:latin typeface="Arial"/>
                <a:ea typeface="Arial"/>
                <a:cs typeface="Arial"/>
                <a:sym typeface="Arial"/>
              </a:defRPr>
            </a:lvl8pPr>
            <a:lvl9pPr marL="3600450" marR="0" indent="-133350" algn="l" rtl="0">
              <a:lnSpc>
                <a:spcPct val="100000"/>
              </a:lnSpc>
              <a:spcBef>
                <a:spcPts val="320"/>
              </a:spcBef>
              <a:spcAft>
                <a:spcPts val="0"/>
              </a:spcAft>
              <a:buClr>
                <a:schemeClr val="dk1"/>
              </a:buClr>
              <a:buFont typeface="Times New Roman"/>
              <a:buChar char="•"/>
              <a:defRPr sz="1400" b="0" i="0" u="none" strike="noStrike" cap="none" baseline="0">
                <a:solidFill>
                  <a:srgbClr val="000000"/>
                </a:solidFill>
                <a:latin typeface="Arial"/>
                <a:ea typeface="Arial"/>
                <a:cs typeface="Arial"/>
                <a:sym typeface="Arial"/>
              </a:defRPr>
            </a:lvl9pPr>
          </a:lstStyle>
          <a:p>
            <a:pPr indent="-342900" eaLnBrk="0" fontAlgn="base" hangingPunct="0">
              <a:lnSpc>
                <a:spcPct val="80000"/>
              </a:lnSpc>
              <a:spcBef>
                <a:spcPts val="270"/>
              </a:spcBef>
              <a:buClr>
                <a:srgbClr val="000000"/>
              </a:buClr>
              <a:buSzPct val="96428"/>
            </a:pPr>
            <a:r>
              <a:rPr lang="en-US" sz="1600" b="1" kern="0" dirty="0">
                <a:latin typeface="Times New Roman"/>
                <a:ea typeface="Times New Roman"/>
                <a:cs typeface="Times New Roman"/>
                <a:sym typeface="Times New Roman"/>
              </a:rPr>
              <a:t>Requirements</a:t>
            </a:r>
          </a:p>
          <a:p>
            <a:pPr indent="-342900" eaLnBrk="0" fontAlgn="base" hangingPunct="0">
              <a:lnSpc>
                <a:spcPct val="80000"/>
              </a:lnSpc>
              <a:spcBef>
                <a:spcPts val="270"/>
              </a:spcBef>
              <a:buClr>
                <a:srgbClr val="000000"/>
              </a:buClr>
              <a:buSzPct val="25000"/>
              <a:buFont typeface="Times New Roman"/>
              <a:buNone/>
            </a:pPr>
            <a:r>
              <a:rPr lang="en-US" sz="1600" b="1" kern="0" dirty="0">
                <a:latin typeface="Times New Roman"/>
                <a:ea typeface="Times New Roman"/>
                <a:cs typeface="Times New Roman"/>
                <a:sym typeface="Times New Roman"/>
              </a:rPr>
              <a:t>        - Provides full rate  ~20 Gbps , </a:t>
            </a:r>
          </a:p>
          <a:p>
            <a:pPr indent="-342900" eaLnBrk="0" fontAlgn="base" hangingPunct="0">
              <a:lnSpc>
                <a:spcPct val="80000"/>
              </a:lnSpc>
              <a:spcBef>
                <a:spcPts val="270"/>
              </a:spcBef>
              <a:buClr>
                <a:srgbClr val="000000"/>
              </a:buClr>
              <a:buSzPct val="25000"/>
              <a:buFont typeface="Times New Roman"/>
              <a:buNone/>
            </a:pPr>
            <a:r>
              <a:rPr lang="en-US" sz="1600" b="1" kern="0" dirty="0">
                <a:latin typeface="Times New Roman"/>
                <a:ea typeface="Times New Roman"/>
                <a:cs typeface="Times New Roman"/>
                <a:sym typeface="Times New Roman"/>
              </a:rPr>
              <a:t>          less than 200m LOS @60GHz band </a:t>
            </a:r>
          </a:p>
          <a:p>
            <a:pPr indent="-342900" eaLnBrk="0" fontAlgn="base" hangingPunct="0">
              <a:lnSpc>
                <a:spcPct val="80000"/>
              </a:lnSpc>
              <a:spcBef>
                <a:spcPts val="270"/>
              </a:spcBef>
              <a:buClr>
                <a:srgbClr val="000000"/>
              </a:buClr>
              <a:buSzPct val="25000"/>
              <a:buFont typeface="Times New Roman"/>
              <a:buNone/>
            </a:pPr>
            <a:r>
              <a:rPr lang="en-US" sz="1600" b="1" kern="0" dirty="0">
                <a:latin typeface="Times New Roman"/>
                <a:ea typeface="Times New Roman"/>
                <a:cs typeface="Times New Roman"/>
                <a:sym typeface="Times New Roman"/>
              </a:rPr>
              <a:t>        - QoS</a:t>
            </a:r>
          </a:p>
          <a:p>
            <a:pPr indent="-342900" eaLnBrk="0" fontAlgn="base" hangingPunct="0">
              <a:lnSpc>
                <a:spcPct val="80000"/>
              </a:lnSpc>
              <a:spcBef>
                <a:spcPts val="270"/>
              </a:spcBef>
              <a:buClr>
                <a:srgbClr val="000000"/>
              </a:buClr>
              <a:buSzPct val="25000"/>
              <a:buFont typeface="Times New Roman"/>
              <a:buNone/>
            </a:pPr>
            <a:r>
              <a:rPr lang="en-US" sz="1600" b="1" kern="0" dirty="0">
                <a:latin typeface="Times New Roman"/>
                <a:ea typeface="Times New Roman"/>
                <a:cs typeface="Times New Roman"/>
                <a:sym typeface="Times New Roman"/>
              </a:rPr>
              <a:t>        - 99.99% of availability</a:t>
            </a:r>
          </a:p>
          <a:p>
            <a:pPr indent="-342900" eaLnBrk="0" fontAlgn="base" hangingPunct="0">
              <a:lnSpc>
                <a:spcPct val="80000"/>
              </a:lnSpc>
              <a:spcBef>
                <a:spcPts val="270"/>
              </a:spcBef>
              <a:buClr>
                <a:srgbClr val="000000"/>
              </a:buClr>
              <a:buSzPct val="25000"/>
              <a:buFont typeface="Times New Roman"/>
              <a:buNone/>
            </a:pPr>
            <a:endParaRPr lang="en-US" b="1" kern="0" dirty="0">
              <a:latin typeface="Times New Roman"/>
              <a:ea typeface="Times New Roman"/>
              <a:cs typeface="Times New Roman"/>
              <a:sym typeface="Times New Roman"/>
            </a:endParaRPr>
          </a:p>
        </p:txBody>
      </p:sp>
      <p:sp>
        <p:nvSpPr>
          <p:cNvPr id="4" name="Shape 164"/>
          <p:cNvSpPr txBox="1">
            <a:spLocks/>
          </p:cNvSpPr>
          <p:nvPr/>
        </p:nvSpPr>
        <p:spPr>
          <a:xfrm>
            <a:off x="683568" y="476672"/>
            <a:ext cx="7772400" cy="1066799"/>
          </a:xfrm>
          <a:prstGeom prst="rect">
            <a:avLst/>
          </a:prstGeom>
          <a:noFill/>
          <a:ln>
            <a:noFill/>
          </a:ln>
        </p:spPr>
        <p:txBody>
          <a:bodyPr lIns="91425" tIns="45700" rIns="91425" bIns="45700"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L="0" marR="0" indent="0" algn="ctr"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pPr eaLnBrk="0" fontAlgn="base" hangingPunct="0">
              <a:buSzPct val="25000"/>
            </a:pPr>
            <a:r>
              <a:rPr lang="en-US" sz="2800" b="1" kern="0" dirty="0">
                <a:latin typeface="Times New Roman"/>
                <a:ea typeface="Times New Roman"/>
                <a:cs typeface="Times New Roman"/>
                <a:sym typeface="Times New Roman"/>
              </a:rPr>
              <a:t>Usage Model 5: Mobile Fronthauling</a:t>
            </a:r>
          </a:p>
        </p:txBody>
      </p:sp>
      <p:pic>
        <p:nvPicPr>
          <p:cNvPr id="5" name="Picture 72" descr="Applsci 10 04754 g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70554" y="3276600"/>
            <a:ext cx="5047314"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06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12</a:t>
            </a:fld>
            <a:endParaRPr lang="en-US" dirty="0">
              <a:solidFill>
                <a:srgbClr val="000000"/>
              </a:solidFill>
            </a:endParaRPr>
          </a:p>
        </p:txBody>
      </p:sp>
      <p:sp>
        <p:nvSpPr>
          <p:cNvPr id="6" name="Rectangle 2"/>
          <p:cNvSpPr txBox="1">
            <a:spLocks noChangeArrowheads="1"/>
          </p:cNvSpPr>
          <p:nvPr/>
        </p:nvSpPr>
        <p:spPr bwMode="auto">
          <a:xfrm>
            <a:off x="950913" y="590550"/>
            <a:ext cx="731520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49263">
              <a:defRPr sz="1200">
                <a:solidFill>
                  <a:schemeClr val="tx1"/>
                </a:solidFill>
                <a:latin typeface="Times New Roman" panose="02020603050405020304" pitchFamily="18" charset="0"/>
              </a:defRPr>
            </a:lvl1pPr>
            <a:lvl2pPr marL="742950" indent="-285750" defTabSz="449263">
              <a:defRPr sz="1200">
                <a:solidFill>
                  <a:schemeClr val="tx1"/>
                </a:solidFill>
                <a:latin typeface="Times New Roman" panose="02020603050405020304" pitchFamily="18" charset="0"/>
              </a:defRPr>
            </a:lvl2pPr>
            <a:lvl3pPr marL="1143000" indent="-228600" defTabSz="449263">
              <a:defRPr sz="1200">
                <a:solidFill>
                  <a:schemeClr val="tx1"/>
                </a:solidFill>
                <a:latin typeface="Times New Roman" panose="02020603050405020304" pitchFamily="18" charset="0"/>
              </a:defRPr>
            </a:lvl3pPr>
            <a:lvl4pPr marL="1600200" indent="-228600" defTabSz="449263">
              <a:defRPr sz="1200">
                <a:solidFill>
                  <a:schemeClr val="tx1"/>
                </a:solidFill>
                <a:latin typeface="Times New Roman" panose="02020603050405020304" pitchFamily="18" charset="0"/>
              </a:defRPr>
            </a:lvl4pPr>
            <a:lvl5pPr marL="2057400" indent="-228600" defTabSz="449263">
              <a:defRPr sz="1200">
                <a:solidFill>
                  <a:schemeClr val="tx1"/>
                </a:solidFill>
                <a:latin typeface="Times New Roman" panose="02020603050405020304" pitchFamily="18" charset="0"/>
              </a:defRPr>
            </a:lvl5pPr>
            <a:lvl6pPr marL="2514600" indent="-228600" defTabSz="449263"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defTabSz="449263"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defTabSz="449263"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defTabSz="449263" eaLnBrk="0" fontAlgn="base" hangingPunct="0">
              <a:spcBef>
                <a:spcPct val="0"/>
              </a:spcBef>
              <a:spcAft>
                <a:spcPct val="0"/>
              </a:spcAft>
              <a:defRPr sz="1200">
                <a:solidFill>
                  <a:schemeClr val="tx1"/>
                </a:solidFill>
                <a:latin typeface="Times New Roman" panose="02020603050405020304" pitchFamily="18" charset="0"/>
              </a:defRPr>
            </a:lvl9pPr>
          </a:lstStyle>
          <a:p>
            <a:pPr algn="ctr" fontAlgn="base">
              <a:spcBef>
                <a:spcPct val="0"/>
              </a:spcBef>
              <a:spcAft>
                <a:spcPct val="0"/>
              </a:spcAft>
              <a:buClr>
                <a:srgbClr val="000000"/>
              </a:buClr>
              <a:buFont typeface="Times New Roman" panose="02020603050405020304" pitchFamily="18" charset="0"/>
              <a:buNone/>
            </a:pPr>
            <a:r>
              <a:rPr lang="en-US" altLang="zh-CN" sz="2400" b="1" dirty="0">
                <a:solidFill>
                  <a:srgbClr val="000000"/>
                </a:solidFill>
                <a:latin typeface="Arial" panose="020B0604020202020204" pitchFamily="34" charset="0"/>
                <a:cs typeface="Arial" panose="020B0604020202020204" pitchFamily="34" charset="0"/>
                <a:sym typeface="Arial" panose="020B0604020202020204" pitchFamily="34" charset="0"/>
              </a:rPr>
              <a:t>Usage Model 6: Office docking </a:t>
            </a:r>
          </a:p>
        </p:txBody>
      </p:sp>
      <p:sp>
        <p:nvSpPr>
          <p:cNvPr id="7" name="Text Box 5"/>
          <p:cNvSpPr txBox="1">
            <a:spLocks noChangeArrowheads="1"/>
          </p:cNvSpPr>
          <p:nvPr/>
        </p:nvSpPr>
        <p:spPr bwMode="auto">
          <a:xfrm>
            <a:off x="417513" y="1065213"/>
            <a:ext cx="4191000" cy="4614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0" fontAlgn="base" hangingPunct="0">
              <a:lnSpc>
                <a:spcPct val="95000"/>
              </a:lnSpc>
              <a:spcBef>
                <a:spcPct val="0"/>
              </a:spcBef>
              <a:spcAft>
                <a:spcPct val="0"/>
              </a:spcAft>
            </a:pPr>
            <a:r>
              <a:rPr lang="en-US" altLang="zh-CN" sz="1100" b="1" u="sng"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Pre-Conditions:</a:t>
            </a:r>
            <a:r>
              <a:rPr lang="en-US" altLang="zh-CN"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  </a:t>
            </a:r>
          </a:p>
          <a:p>
            <a:pPr eaLnBrk="0" fontAlgn="base" hangingPunct="0">
              <a:lnSpc>
                <a:spcPct val="95000"/>
              </a:lnSpc>
              <a:spcBef>
                <a:spcPct val="0"/>
              </a:spcBef>
              <a:spcAft>
                <a:spcPct val="0"/>
              </a:spcAft>
            </a:pPr>
            <a:r>
              <a:rPr lang="en-GB" altLang="ko-KR"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In office or at home, mobile device (Notebook, tablet, smartphone, small form factor) may communicate wirelessly with multiple peripheral devices - monitors, camcorders, web cameras, hard drives, printers, Internet AP/Router, etc.</a:t>
            </a:r>
          </a:p>
          <a:p>
            <a:pPr eaLnBrk="0" fontAlgn="base" hangingPunct="0">
              <a:lnSpc>
                <a:spcPct val="95000"/>
              </a:lnSpc>
              <a:spcBef>
                <a:spcPct val="0"/>
              </a:spcBef>
              <a:spcAft>
                <a:spcPct val="0"/>
              </a:spcAft>
            </a:pPr>
            <a:endParaRPr lang="en-GB" altLang="ko-KR"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a:p>
            <a:pPr eaLnBrk="0" fontAlgn="base" hangingPunct="0">
              <a:lnSpc>
                <a:spcPct val="95000"/>
              </a:lnSpc>
              <a:spcBef>
                <a:spcPct val="0"/>
              </a:spcBef>
              <a:spcAft>
                <a:spcPct val="0"/>
              </a:spcAft>
            </a:pPr>
            <a:r>
              <a:rPr lang="en-US" altLang="zh-CN"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The mobile device may have its own </a:t>
            </a:r>
            <a:r>
              <a:rPr lang="en-GB" altLang="ko-KR"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dock/peripherals, like D2D.</a:t>
            </a:r>
          </a:p>
          <a:p>
            <a:pPr eaLnBrk="0" fontAlgn="base" hangingPunct="0">
              <a:lnSpc>
                <a:spcPct val="95000"/>
              </a:lnSpc>
              <a:spcBef>
                <a:spcPct val="0"/>
              </a:spcBef>
              <a:spcAft>
                <a:spcPct val="0"/>
              </a:spcAft>
            </a:pPr>
            <a:endParaRPr lang="en-GB" altLang="ko-KR"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a:p>
            <a:pPr eaLnBrk="0" fontAlgn="base" hangingPunct="0">
              <a:lnSpc>
                <a:spcPct val="95000"/>
              </a:lnSpc>
              <a:spcBef>
                <a:spcPct val="0"/>
              </a:spcBef>
              <a:spcAft>
                <a:spcPct val="0"/>
              </a:spcAft>
            </a:pPr>
            <a:r>
              <a:rPr lang="en-GB" altLang="ko-KR"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Multiple peripherals may share a dock. The communication between the mobile devices and the dock may be wired, but that between the peripherals and the dock can be wireless, and vice versa.</a:t>
            </a:r>
          </a:p>
          <a:p>
            <a:pPr eaLnBrk="0" fontAlgn="base" hangingPunct="0">
              <a:lnSpc>
                <a:spcPct val="95000"/>
              </a:lnSpc>
              <a:spcBef>
                <a:spcPct val="0"/>
              </a:spcBef>
              <a:spcAft>
                <a:spcPct val="0"/>
              </a:spcAft>
            </a:pPr>
            <a:endParaRPr lang="en-US" altLang="zh-CN"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a:p>
            <a:pPr eaLnBrk="0" fontAlgn="base" hangingPunct="0">
              <a:lnSpc>
                <a:spcPct val="95000"/>
              </a:lnSpc>
              <a:spcBef>
                <a:spcPct val="0"/>
              </a:spcBef>
              <a:spcAft>
                <a:spcPct val="0"/>
              </a:spcAft>
            </a:pPr>
            <a:r>
              <a:rPr lang="en-US" altLang="zh-CN" sz="1100" b="1" u="sng"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Application:</a:t>
            </a:r>
            <a:r>
              <a:rPr lang="en-US" altLang="zh-CN"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 </a:t>
            </a:r>
          </a:p>
          <a:p>
            <a:pPr eaLnBrk="0" fontAlgn="base" hangingPunct="0">
              <a:spcBef>
                <a:spcPct val="0"/>
              </a:spcBef>
              <a:spcAft>
                <a:spcPct val="0"/>
              </a:spcAft>
              <a:buFontTx/>
              <a:buChar char="-"/>
            </a:pPr>
            <a:r>
              <a:rPr lang="en-US" altLang="ko-KR" sz="1000" dirty="0">
                <a:solidFill>
                  <a:srgbClr val="00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Support of two monitors of 8K resolution </a:t>
            </a:r>
          </a:p>
          <a:p>
            <a:pPr eaLnBrk="0" fontAlgn="base" hangingPunct="0">
              <a:spcBef>
                <a:spcPct val="0"/>
              </a:spcBef>
              <a:spcAft>
                <a:spcPct val="0"/>
              </a:spcAft>
              <a:buFontTx/>
              <a:buChar char="-"/>
            </a:pPr>
            <a:r>
              <a:rPr lang="en-US" altLang="ko-KR" sz="1000" dirty="0">
                <a:solidFill>
                  <a:srgbClr val="00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Wireless support of USB devices with different traffic characteristics: isochronous, human interface and others </a:t>
            </a:r>
          </a:p>
          <a:p>
            <a:pPr eaLnBrk="0" fontAlgn="base" hangingPunct="0">
              <a:spcBef>
                <a:spcPct val="0"/>
              </a:spcBef>
              <a:spcAft>
                <a:spcPct val="0"/>
              </a:spcAft>
              <a:buFontTx/>
              <a:buChar char="-"/>
            </a:pPr>
            <a:r>
              <a:rPr lang="en-US" altLang="ko-KR" sz="1000" dirty="0">
                <a:solidFill>
                  <a:srgbClr val="00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Gigabit Ethernet</a:t>
            </a:r>
          </a:p>
          <a:p>
            <a:pPr eaLnBrk="0" fontAlgn="base" hangingPunct="0">
              <a:spcBef>
                <a:spcPct val="0"/>
              </a:spcBef>
              <a:spcAft>
                <a:spcPct val="0"/>
              </a:spcAft>
              <a:buFontTx/>
              <a:buChar char="-"/>
            </a:pPr>
            <a:r>
              <a:rPr lang="en-US" altLang="ko-KR" sz="1000" dirty="0">
                <a:solidFill>
                  <a:srgbClr val="00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Mass storage devices</a:t>
            </a:r>
          </a:p>
          <a:p>
            <a:pPr eaLnBrk="0" fontAlgn="base" hangingPunct="0">
              <a:spcBef>
                <a:spcPct val="0"/>
              </a:spcBef>
              <a:spcAft>
                <a:spcPct val="0"/>
              </a:spcAft>
              <a:buFontTx/>
              <a:buChar char="-"/>
            </a:pPr>
            <a:r>
              <a:rPr lang="en-US" altLang="ko-KR" sz="1000" dirty="0">
                <a:solidFill>
                  <a:srgbClr val="00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3D webcams</a:t>
            </a:r>
          </a:p>
          <a:p>
            <a:pPr eaLnBrk="0" fontAlgn="base" hangingPunct="0">
              <a:spcBef>
                <a:spcPct val="0"/>
              </a:spcBef>
              <a:spcAft>
                <a:spcPct val="0"/>
              </a:spcAft>
              <a:buFontTx/>
              <a:buChar char="-"/>
            </a:pPr>
            <a:r>
              <a:rPr lang="en-US" altLang="ko-KR" sz="1000" dirty="0">
                <a:solidFill>
                  <a:srgbClr val="00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Dynamic composition</a:t>
            </a:r>
          </a:p>
          <a:p>
            <a:pPr eaLnBrk="0" fontAlgn="base" hangingPunct="0">
              <a:spcBef>
                <a:spcPct val="0"/>
              </a:spcBef>
              <a:spcAft>
                <a:spcPct val="0"/>
              </a:spcAft>
              <a:buFontTx/>
              <a:buChar char="-"/>
            </a:pPr>
            <a:r>
              <a:rPr lang="en-US" altLang="ko-KR" sz="1000" dirty="0">
                <a:solidFill>
                  <a:srgbClr val="00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Connecting mobile to 2-5 peripheral devices</a:t>
            </a:r>
          </a:p>
          <a:p>
            <a:pPr eaLnBrk="0" fontAlgn="base" hangingPunct="0">
              <a:spcBef>
                <a:spcPct val="0"/>
              </a:spcBef>
              <a:spcAft>
                <a:spcPct val="0"/>
              </a:spcAft>
              <a:buFontTx/>
              <a:buChar char="-"/>
            </a:pPr>
            <a:r>
              <a:rPr lang="en-GB" altLang="en-US"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Mobile device should be able to sustain full working day w/o recharging battery</a:t>
            </a:r>
          </a:p>
          <a:p>
            <a:pPr eaLnBrk="0" fontAlgn="base" hangingPunct="0">
              <a:spcBef>
                <a:spcPct val="0"/>
              </a:spcBef>
              <a:spcAft>
                <a:spcPct val="0"/>
              </a:spcAft>
              <a:buFontTx/>
              <a:buChar char="-"/>
            </a:pPr>
            <a:r>
              <a:rPr lang="en-GB" altLang="ko-KR"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Connecting multiple mobile source devices to dock</a:t>
            </a:r>
          </a:p>
          <a:p>
            <a:pPr eaLnBrk="0" fontAlgn="base" hangingPunct="0">
              <a:spcBef>
                <a:spcPct val="0"/>
              </a:spcBef>
              <a:spcAft>
                <a:spcPct val="0"/>
              </a:spcAft>
              <a:buFontTx/>
              <a:buChar char="-"/>
            </a:pPr>
            <a:endParaRPr lang="en-US" altLang="ko-KR" sz="1000" dirty="0">
              <a:solidFill>
                <a:srgbClr val="00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endParaRPr>
          </a:p>
          <a:p>
            <a:pPr eaLnBrk="0" fontAlgn="base" hangingPunct="0">
              <a:lnSpc>
                <a:spcPct val="95000"/>
              </a:lnSpc>
              <a:spcBef>
                <a:spcPct val="0"/>
              </a:spcBef>
              <a:spcAft>
                <a:spcPct val="0"/>
              </a:spcAft>
            </a:pPr>
            <a:r>
              <a:rPr lang="en-US" altLang="zh-CN" sz="1100" b="1" u="sng"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Environment:</a:t>
            </a:r>
            <a:r>
              <a:rPr lang="en-US" altLang="zh-CN"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 </a:t>
            </a:r>
          </a:p>
          <a:p>
            <a:pPr eaLnBrk="0" fontAlgn="base" hangingPunct="0">
              <a:lnSpc>
                <a:spcPct val="95000"/>
              </a:lnSpc>
              <a:spcBef>
                <a:spcPct val="0"/>
              </a:spcBef>
              <a:spcAft>
                <a:spcPct val="0"/>
              </a:spcAft>
            </a:pPr>
            <a:r>
              <a:rPr lang="en-US" altLang="ko-KR" sz="10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In office or at home, such as open space, cubicles, meeting room, </a:t>
            </a:r>
            <a:r>
              <a:rPr lang="en-US" altLang="ko-KR" sz="1000" dirty="0">
                <a:solidFill>
                  <a:srgbClr val="000000"/>
                </a:solidFill>
                <a:latin typeface="Arial" panose="020B0604020202020204" pitchFamily="34" charset="0"/>
                <a:ea typeface="宋体" panose="02010600030101010101" pitchFamily="2" charset="-122"/>
                <a:cs typeface="Arial" panose="020B0604020202020204" pitchFamily="34" charset="0"/>
                <a:sym typeface="Arial" panose="020B0604020202020204" pitchFamily="34" charset="0"/>
              </a:rPr>
              <a:t>and standalone home office usage, where range between mobile, dock and peripherals will typically be &lt; 3m. </a:t>
            </a:r>
          </a:p>
        </p:txBody>
      </p:sp>
      <p:sp>
        <p:nvSpPr>
          <p:cNvPr id="8" name="TextBox 19"/>
          <p:cNvSpPr txBox="1">
            <a:spLocks noChangeArrowheads="1"/>
          </p:cNvSpPr>
          <p:nvPr/>
        </p:nvSpPr>
        <p:spPr bwMode="auto">
          <a:xfrm>
            <a:off x="5148263" y="1173163"/>
            <a:ext cx="3746500" cy="4345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200">
                <a:solidFill>
                  <a:schemeClr val="tx1"/>
                </a:solidFill>
                <a:latin typeface="Times New Roman" panose="02020603050405020304" pitchFamily="18" charset="0"/>
              </a:defRPr>
            </a:lvl1pPr>
            <a:lvl2pPr marL="742950" indent="-285750">
              <a:defRPr sz="1200">
                <a:solidFill>
                  <a:schemeClr val="tx1"/>
                </a:solidFill>
                <a:latin typeface="Times New Roman" panose="02020603050405020304" pitchFamily="18" charset="0"/>
              </a:defRPr>
            </a:lvl2pPr>
            <a:lvl3pPr marL="1143000" indent="-228600">
              <a:defRPr sz="1200">
                <a:solidFill>
                  <a:schemeClr val="tx1"/>
                </a:solidFill>
                <a:latin typeface="Times New Roman" panose="02020603050405020304" pitchFamily="18" charset="0"/>
              </a:defRPr>
            </a:lvl3pPr>
            <a:lvl4pPr marL="1600200" indent="-228600">
              <a:defRPr sz="1200">
                <a:solidFill>
                  <a:schemeClr val="tx1"/>
                </a:solidFill>
                <a:latin typeface="Times New Roman" panose="02020603050405020304" pitchFamily="18" charset="0"/>
              </a:defRPr>
            </a:lvl4pPr>
            <a:lvl5pPr marL="2057400" indent="-228600">
              <a:defRPr sz="12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a:solidFill>
                  <a:schemeClr val="tx1"/>
                </a:solidFill>
                <a:latin typeface="Times New Roman" panose="02020603050405020304" pitchFamily="18" charset="0"/>
              </a:defRPr>
            </a:lvl9pPr>
          </a:lstStyle>
          <a:p>
            <a:pPr eaLnBrk="0" fontAlgn="base" hangingPunct="0">
              <a:lnSpc>
                <a:spcPct val="95000"/>
              </a:lnSpc>
              <a:spcBef>
                <a:spcPct val="0"/>
              </a:spcBef>
              <a:spcAft>
                <a:spcPct val="0"/>
              </a:spcAft>
            </a:pPr>
            <a:r>
              <a:rPr lang="en-US" altLang="zh-CN" b="1" u="sng"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Traffic Conditions:</a:t>
            </a:r>
            <a:r>
              <a:rPr lang="en-US" altLang="zh-CN"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 </a:t>
            </a:r>
          </a:p>
          <a:p>
            <a:pPr eaLnBrk="0" fontAlgn="base" hangingPunct="0">
              <a:spcBef>
                <a:spcPct val="0"/>
              </a:spcBef>
              <a:spcAft>
                <a:spcPct val="0"/>
              </a:spcAft>
              <a:buFont typeface="Arial" panose="020B0604020202020204" pitchFamily="34" charset="0"/>
              <a:buChar char="‒"/>
            </a:pPr>
            <a:r>
              <a:rPr lang="en-US" altLang="zh-CN" sz="1100" dirty="0">
                <a:solidFill>
                  <a:srgbClr val="000000"/>
                </a:solidFill>
                <a:latin typeface="Arial" panose="020B0604020202020204" pitchFamily="34" charset="0"/>
                <a:cs typeface="Arial" panose="020B0604020202020204" pitchFamily="34" charset="0"/>
                <a:sym typeface="Arial" panose="020B0604020202020204" pitchFamily="34" charset="0"/>
              </a:rPr>
              <a:t>Transmission </a:t>
            </a:r>
            <a:r>
              <a:rPr lang="en-US" altLang="zh-CN"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can be one to one, one to many, and many to one (with shared dock)</a:t>
            </a:r>
          </a:p>
          <a:p>
            <a:pPr eaLnBrk="0" fontAlgn="base" hangingPunct="0">
              <a:spcBef>
                <a:spcPct val="0"/>
              </a:spcBef>
              <a:spcAft>
                <a:spcPct val="0"/>
              </a:spcAft>
              <a:buFont typeface="Arial" panose="020B0604020202020204" pitchFamily="34" charset="0"/>
              <a:buChar char="‒"/>
            </a:pPr>
            <a:r>
              <a:rPr lang="en-US" altLang="en-US"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Different level of </a:t>
            </a:r>
            <a:r>
              <a:rPr lang="en-US" altLang="en-US" sz="1100" dirty="0" err="1">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QoS</a:t>
            </a:r>
            <a:r>
              <a:rPr lang="en-US" altLang="en-US"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 requirements, some with low latency, others with best-effort rates.</a:t>
            </a:r>
          </a:p>
          <a:p>
            <a:pPr eaLnBrk="0" fontAlgn="base" hangingPunct="0">
              <a:spcBef>
                <a:spcPct val="0"/>
              </a:spcBef>
              <a:spcAft>
                <a:spcPct val="0"/>
              </a:spcAft>
              <a:buFont typeface="Arial" panose="020B0604020202020204" pitchFamily="34" charset="0"/>
              <a:buChar char="‒"/>
            </a:pPr>
            <a:r>
              <a:rPr lang="en-US" altLang="zh-CN" sz="1100" dirty="0">
                <a:solidFill>
                  <a:srgbClr val="000000"/>
                </a:solidFill>
                <a:latin typeface="Arial" panose="020B0604020202020204" pitchFamily="34" charset="0"/>
                <a:cs typeface="Arial" panose="020B0604020202020204" pitchFamily="34" charset="0"/>
                <a:sym typeface="Arial" panose="020B0604020202020204" pitchFamily="34" charset="0"/>
              </a:rPr>
              <a:t>Transmission can be unidirectional or bidirectional.</a:t>
            </a:r>
          </a:p>
          <a:p>
            <a:pPr marL="171450" indent="-171450" eaLnBrk="0" fontAlgn="base" hangingPunct="0">
              <a:lnSpc>
                <a:spcPct val="95000"/>
              </a:lnSpc>
              <a:spcBef>
                <a:spcPct val="0"/>
              </a:spcBef>
              <a:spcAft>
                <a:spcPct val="0"/>
              </a:spcAft>
              <a:buFontTx/>
              <a:buChar char="-"/>
            </a:pPr>
            <a:r>
              <a:rPr lang="en-US" altLang="zh-CN"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Multiple uncoordinated networks co-exist and interference with each other.</a:t>
            </a:r>
          </a:p>
          <a:p>
            <a:pPr marL="171450" indent="-171450" eaLnBrk="0" fontAlgn="base" hangingPunct="0">
              <a:lnSpc>
                <a:spcPct val="95000"/>
              </a:lnSpc>
              <a:spcBef>
                <a:spcPct val="0"/>
              </a:spcBef>
              <a:spcAft>
                <a:spcPct val="0"/>
              </a:spcAft>
              <a:buFontTx/>
              <a:buChar char="-"/>
            </a:pPr>
            <a:endParaRPr lang="en-US" altLang="zh-CN"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a:p>
            <a:pPr marL="171450" indent="-171450" eaLnBrk="0" fontAlgn="base" hangingPunct="0">
              <a:lnSpc>
                <a:spcPct val="95000"/>
              </a:lnSpc>
              <a:spcBef>
                <a:spcPct val="0"/>
              </a:spcBef>
              <a:spcAft>
                <a:spcPct val="0"/>
              </a:spcAft>
              <a:buFontTx/>
              <a:buChar char="-"/>
            </a:pPr>
            <a:endParaRPr lang="en-US" altLang="zh-CN"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a:p>
            <a:pPr eaLnBrk="0" fontAlgn="base" hangingPunct="0">
              <a:lnSpc>
                <a:spcPct val="95000"/>
              </a:lnSpc>
              <a:spcBef>
                <a:spcPct val="0"/>
              </a:spcBef>
              <a:spcAft>
                <a:spcPct val="0"/>
              </a:spcAft>
            </a:pPr>
            <a:r>
              <a:rPr lang="en-US" altLang="zh-CN" b="1" u="sng"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Use Case:</a:t>
            </a:r>
          </a:p>
          <a:p>
            <a:pPr eaLnBrk="0" fontAlgn="base" hangingPunct="0">
              <a:lnSpc>
                <a:spcPct val="95000"/>
              </a:lnSpc>
              <a:spcBef>
                <a:spcPct val="0"/>
              </a:spcBef>
              <a:spcAft>
                <a:spcPct val="0"/>
              </a:spcAft>
              <a:buFontTx/>
              <a:buAutoNum type="arabicPeriod"/>
            </a:pPr>
            <a:r>
              <a:rPr lang="en-US" altLang="en-US"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Mobile device is wirelessly connected to a docking station, and/or directly wirelessly connected to multiple peripherals</a:t>
            </a:r>
          </a:p>
          <a:p>
            <a:pPr eaLnBrk="0" fontAlgn="base" hangingPunct="0">
              <a:lnSpc>
                <a:spcPct val="95000"/>
              </a:lnSpc>
              <a:spcBef>
                <a:spcPct val="0"/>
              </a:spcBef>
              <a:spcAft>
                <a:spcPct val="0"/>
              </a:spcAft>
              <a:buFontTx/>
              <a:buAutoNum type="arabicPeriod"/>
            </a:pPr>
            <a:r>
              <a:rPr lang="en-US" altLang="en-US"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Mobile device may be wirelessly connected to other mobile devices, wireless LAN, Bluetooth and other wireless radio simultaneously.</a:t>
            </a:r>
          </a:p>
          <a:p>
            <a:pPr eaLnBrk="0" fontAlgn="base" hangingPunct="0">
              <a:lnSpc>
                <a:spcPct val="95000"/>
              </a:lnSpc>
              <a:spcBef>
                <a:spcPct val="0"/>
              </a:spcBef>
              <a:spcAft>
                <a:spcPct val="0"/>
              </a:spcAft>
              <a:buFontTx/>
              <a:buAutoNum type="arabicPeriod"/>
            </a:pPr>
            <a:r>
              <a:rPr lang="en-GB" altLang="en-US"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 D</a:t>
            </a:r>
            <a:r>
              <a:rPr lang="en-GB" altLang="ko-KR"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ense office environment with multiple mobile devices and multiple docks, where there may exist a mesh connection between devices and docks with one to one , one to many, and many to one.</a:t>
            </a:r>
          </a:p>
          <a:p>
            <a:pPr eaLnBrk="0" fontAlgn="base" hangingPunct="0">
              <a:lnSpc>
                <a:spcPct val="95000"/>
              </a:lnSpc>
              <a:spcBef>
                <a:spcPct val="0"/>
              </a:spcBef>
              <a:spcAft>
                <a:spcPct val="0"/>
              </a:spcAft>
              <a:buFontTx/>
              <a:buAutoNum type="arabicPeriod"/>
            </a:pPr>
            <a:endParaRPr lang="en-GB" altLang="ko-KR"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endParaRPr>
          </a:p>
          <a:p>
            <a:pPr eaLnBrk="0" fontAlgn="base" hangingPunct="0">
              <a:lnSpc>
                <a:spcPct val="95000"/>
              </a:lnSpc>
              <a:spcBef>
                <a:spcPct val="0"/>
              </a:spcBef>
              <a:spcAft>
                <a:spcPct val="0"/>
              </a:spcAft>
              <a:buFontTx/>
              <a:buAutoNum type="arabicPeriod"/>
            </a:pPr>
            <a:r>
              <a:rPr lang="en-GB" altLang="ko-KR"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 The </a:t>
            </a:r>
            <a:r>
              <a:rPr lang="en-GB" altLang="ko-KR" sz="1100" dirty="0" err="1">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QoS</a:t>
            </a:r>
            <a:r>
              <a:rPr lang="en-GB" altLang="ko-KR"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 requirements of different </a:t>
            </a:r>
            <a:r>
              <a:rPr lang="en-GB" altLang="en-US" sz="1100" dirty="0">
                <a:solidFill>
                  <a:srgbClr val="000000"/>
                </a:solidFill>
                <a:latin typeface="Arial" panose="020B0604020202020204" pitchFamily="34" charset="0"/>
                <a:ea typeface="MS PGothic" panose="020B0600070205080204" pitchFamily="34" charset="-128"/>
                <a:cs typeface="Arial" panose="020B0604020202020204" pitchFamily="34" charset="0"/>
                <a:sym typeface="Arial" panose="020B0604020202020204" pitchFamily="34" charset="0"/>
              </a:rPr>
              <a:t>data flows may vary , such as latency and throughput requirements (monitors under productivity applications, Dynamic composition, HID)</a:t>
            </a:r>
          </a:p>
        </p:txBody>
      </p:sp>
    </p:spTree>
    <p:extLst>
      <p:ext uri="{BB962C8B-B14F-4D97-AF65-F5344CB8AC3E}">
        <p14:creationId xmlns:p14="http://schemas.microsoft.com/office/powerpoint/2010/main" val="3633457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13</a:t>
            </a:fld>
            <a:endParaRPr lang="en-US" dirty="0">
              <a:solidFill>
                <a:srgbClr val="000000"/>
              </a:solidFill>
            </a:endParaRPr>
          </a:p>
        </p:txBody>
      </p:sp>
      <p:sp>
        <p:nvSpPr>
          <p:cNvPr id="3" name="Rectangle 1"/>
          <p:cNvSpPr txBox="1">
            <a:spLocks noChangeArrowheads="1"/>
          </p:cNvSpPr>
          <p:nvPr/>
        </p:nvSpPr>
        <p:spPr>
          <a:xfrm>
            <a:off x="685800" y="684214"/>
            <a:ext cx="7772400" cy="470090"/>
          </a:xfrm>
          <a:prstGeom prst="rect">
            <a:avLst/>
          </a:prstGeom>
          <a:ln/>
        </p:spPr>
        <p:txBody>
          <a:bodyPr lIns="90000" tIns="46800" rIns="90000" bIns="46800"/>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r>
              <a:rPr lang="en-US" altLang="zh-CN" kern="0">
                <a:ea typeface="宋体" pitchFamily="2" charset="-122"/>
              </a:rPr>
              <a:t>Usage Model 6: Office docking examples </a:t>
            </a:r>
            <a:endParaRPr lang="en-US" altLang="zh-CN" kern="0" dirty="0">
              <a:ea typeface="宋体" pitchFamily="2" charset="-122"/>
            </a:endParaRPr>
          </a:p>
        </p:txBody>
      </p:sp>
      <p:pic>
        <p:nvPicPr>
          <p:cNvPr id="4" name="Picture 4" descr="https://m.media-amazon.com/images/I/71ZspOnGSyL._AC_SL1500_.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1646236"/>
            <a:ext cx="30480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m.media-amazon.com/images/I/71odLZUEGjL._AC_SL1500_.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600200"/>
            <a:ext cx="3048000" cy="3048000"/>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990600" y="5140132"/>
            <a:ext cx="7391400" cy="646331"/>
          </a:xfrm>
          <a:prstGeom prst="rect">
            <a:avLst/>
          </a:prstGeom>
        </p:spPr>
        <p:txBody>
          <a:bodyPr wrap="square">
            <a:spAutoFit/>
          </a:bodyPr>
          <a:lstStyle/>
          <a:p>
            <a:pPr eaLnBrk="0" fontAlgn="base" hangingPunct="0">
              <a:spcBef>
                <a:spcPct val="0"/>
              </a:spcBef>
              <a:spcAft>
                <a:spcPct val="0"/>
              </a:spcAft>
            </a:pPr>
            <a:r>
              <a:rPr lang="en-US" altLang="zh-CN" sz="1200" dirty="0">
                <a:solidFill>
                  <a:srgbClr val="0F1111"/>
                </a:solidFill>
              </a:rPr>
              <a:t>Supply features 3 HDMI ports(Max 8K@30Hz), 2 </a:t>
            </a:r>
            <a:r>
              <a:rPr lang="en-US" altLang="zh-CN" sz="1200" dirty="0" err="1">
                <a:solidFill>
                  <a:srgbClr val="0F1111"/>
                </a:solidFill>
              </a:rPr>
              <a:t>DisplayPorts</a:t>
            </a:r>
            <a:r>
              <a:rPr lang="en-US" altLang="zh-CN" sz="1200" dirty="0">
                <a:solidFill>
                  <a:srgbClr val="0F1111"/>
                </a:solidFill>
              </a:rPr>
              <a:t>(Max 4K@60Hz), Gigabit Ethernet Port, 1xUSB-C 3.2 Port(</a:t>
            </a:r>
            <a:r>
              <a:rPr lang="en-US" altLang="zh-CN" sz="1200" dirty="0">
                <a:solidFill>
                  <a:srgbClr val="FF0000"/>
                </a:solidFill>
              </a:rPr>
              <a:t>10Gbps</a:t>
            </a:r>
            <a:r>
              <a:rPr lang="en-US" altLang="zh-CN" sz="1200" dirty="0">
                <a:solidFill>
                  <a:srgbClr val="0F1111"/>
                </a:solidFill>
              </a:rPr>
              <a:t>/18W Charging), 1 x USB-A 3.2 Ports(</a:t>
            </a:r>
            <a:r>
              <a:rPr lang="en-US" altLang="zh-CN" sz="1200" dirty="0">
                <a:solidFill>
                  <a:srgbClr val="FF0000"/>
                </a:solidFill>
              </a:rPr>
              <a:t>10Gbps</a:t>
            </a:r>
            <a:r>
              <a:rPr lang="en-US" altLang="zh-CN" sz="1200" dirty="0">
                <a:solidFill>
                  <a:srgbClr val="0F1111"/>
                </a:solidFill>
              </a:rPr>
              <a:t>), 2 x USB-A 3.0 Ports(</a:t>
            </a:r>
            <a:r>
              <a:rPr lang="en-US" altLang="zh-CN" sz="1200" dirty="0">
                <a:solidFill>
                  <a:srgbClr val="FF0000"/>
                </a:solidFill>
              </a:rPr>
              <a:t>5Gbps</a:t>
            </a:r>
            <a:r>
              <a:rPr lang="en-US" altLang="zh-CN" sz="1200" dirty="0">
                <a:solidFill>
                  <a:srgbClr val="0F1111"/>
                </a:solidFill>
              </a:rPr>
              <a:t>), 2 x USB-A 2.0 Ports, SD/microSD card slots, 3.5 mm audio/Mic port, a DC input, and a Kensington lock.</a:t>
            </a:r>
            <a:endParaRPr lang="zh-CN" altLang="en-US" sz="1200" dirty="0">
              <a:solidFill>
                <a:srgbClr val="000000"/>
              </a:solidFill>
            </a:endParaRPr>
          </a:p>
        </p:txBody>
      </p:sp>
      <p:sp>
        <p:nvSpPr>
          <p:cNvPr id="7" name="文本框 6"/>
          <p:cNvSpPr txBox="1"/>
          <p:nvPr/>
        </p:nvSpPr>
        <p:spPr>
          <a:xfrm>
            <a:off x="990600" y="5931914"/>
            <a:ext cx="5026269" cy="276999"/>
          </a:xfrm>
          <a:prstGeom prst="rect">
            <a:avLst/>
          </a:prstGeom>
          <a:noFill/>
        </p:spPr>
        <p:txBody>
          <a:bodyPr wrap="square" rtlCol="0">
            <a:spAutoFit/>
          </a:bodyPr>
          <a:lstStyle/>
          <a:p>
            <a:pPr eaLnBrk="0" fontAlgn="base" hangingPunct="0">
              <a:spcBef>
                <a:spcPct val="0"/>
              </a:spcBef>
              <a:spcAft>
                <a:spcPct val="0"/>
              </a:spcAft>
            </a:pPr>
            <a:r>
              <a:rPr lang="en-US" altLang="zh-CN" sz="1200" dirty="0">
                <a:solidFill>
                  <a:srgbClr val="FF0000"/>
                </a:solidFill>
              </a:rPr>
              <a:t>USB and HDMI cables replacement is also important use case for </a:t>
            </a:r>
            <a:r>
              <a:rPr lang="en-US" altLang="zh-CN" sz="1200" dirty="0" err="1">
                <a:solidFill>
                  <a:srgbClr val="FF0000"/>
                </a:solidFill>
              </a:rPr>
              <a:t>mmWave</a:t>
            </a:r>
            <a:endParaRPr lang="zh-CN" altLang="en-US" sz="1200" dirty="0">
              <a:solidFill>
                <a:srgbClr val="FF0000"/>
              </a:solidFill>
            </a:endParaRPr>
          </a:p>
        </p:txBody>
      </p:sp>
    </p:spTree>
    <p:extLst>
      <p:ext uri="{BB962C8B-B14F-4D97-AF65-F5344CB8AC3E}">
        <p14:creationId xmlns:p14="http://schemas.microsoft.com/office/powerpoint/2010/main" val="206888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dirty="0">
                <a:solidFill>
                  <a:srgbClr val="000000"/>
                </a:solidFill>
              </a:rPr>
              <a:t>Slide </a:t>
            </a:r>
            <a:fld id="{57D10478-073E-41FC-8CD8-273C831393DD}" type="slidenum">
              <a:rPr lang="en-US" smtClean="0">
                <a:solidFill>
                  <a:srgbClr val="000000"/>
                </a:solidFill>
              </a:rPr>
              <a:pPr>
                <a:defRPr/>
              </a:pPr>
              <a:t>2</a:t>
            </a:fld>
            <a:endParaRPr lang="en-US" dirty="0">
              <a:solidFill>
                <a:srgbClr val="000000"/>
              </a:solidFill>
            </a:endParaRPr>
          </a:p>
        </p:txBody>
      </p:sp>
      <p:sp>
        <p:nvSpPr>
          <p:cNvPr id="4" name="Rectangle 2"/>
          <p:cNvSpPr txBox="1">
            <a:spLocks noChangeArrowheads="1"/>
          </p:cNvSpPr>
          <p:nvPr/>
        </p:nvSpPr>
        <p:spPr bwMode="auto">
          <a:xfrm>
            <a:off x="685800" y="685800"/>
            <a:ext cx="7772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400" b="1">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085850" indent="-228600">
              <a:spcBef>
                <a:spcPct val="20000"/>
              </a:spcBef>
              <a:buChar char="•"/>
              <a:defRPr>
                <a:solidFill>
                  <a:schemeClr val="tx1"/>
                </a:solidFill>
                <a:latin typeface="Times New Roman" panose="02020603050405020304" pitchFamily="18" charset="0"/>
              </a:defRPr>
            </a:lvl3pPr>
            <a:lvl4pPr marL="1428750" indent="-228600">
              <a:spcBef>
                <a:spcPct val="20000"/>
              </a:spcBef>
              <a:buChar char="–"/>
              <a:defRPr sz="1600">
                <a:solidFill>
                  <a:schemeClr val="tx1"/>
                </a:solidFill>
                <a:latin typeface="Times New Roman" panose="02020603050405020304" pitchFamily="18" charset="0"/>
              </a:defRPr>
            </a:lvl4pPr>
            <a:lvl5pPr marL="1771650" indent="-228600">
              <a:spcBef>
                <a:spcPct val="20000"/>
              </a:spcBef>
              <a:buChar char="•"/>
              <a:defRPr sz="16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US" altLang="en-US" dirty="0">
                <a:solidFill>
                  <a:srgbClr val="000000"/>
                </a:solidFill>
              </a:rPr>
              <a:t>Usage Model 1: </a:t>
            </a:r>
            <a:r>
              <a:rPr lang="en-US" altLang="zh-CN" dirty="0">
                <a:solidFill>
                  <a:srgbClr val="000000"/>
                </a:solidFill>
              </a:rPr>
              <a:t>Fiber to the Room (FTTR)</a:t>
            </a:r>
            <a:endParaRPr lang="en-GB" altLang="en-US" dirty="0">
              <a:solidFill>
                <a:srgbClr val="000000"/>
              </a:solidFill>
            </a:endParaRPr>
          </a:p>
        </p:txBody>
      </p:sp>
      <p:sp>
        <p:nvSpPr>
          <p:cNvPr id="5" name="内容占位符 2"/>
          <p:cNvSpPr txBox="1">
            <a:spLocks/>
          </p:cNvSpPr>
          <p:nvPr/>
        </p:nvSpPr>
        <p:spPr>
          <a:xfrm>
            <a:off x="669560" y="1902468"/>
            <a:ext cx="4890300" cy="41148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085850" indent="-228600" algn="l" rtl="0" eaLnBrk="0" fontAlgn="base" hangingPunct="0">
              <a:spcBef>
                <a:spcPct val="20000"/>
              </a:spcBef>
              <a:spcAft>
                <a:spcPct val="0"/>
              </a:spcAft>
              <a:buChar char="•"/>
              <a:defRPr>
                <a:solidFill>
                  <a:schemeClr val="tx1"/>
                </a:solidFill>
                <a:latin typeface="+mn-lt"/>
              </a:defRPr>
            </a:lvl3pPr>
            <a:lvl4pPr marL="1428750" indent="-228600" algn="l" rtl="0" eaLnBrk="0" fontAlgn="base" hangingPunct="0">
              <a:spcBef>
                <a:spcPct val="20000"/>
              </a:spcBef>
              <a:spcAft>
                <a:spcPct val="0"/>
              </a:spcAft>
              <a:buChar char="–"/>
              <a:defRPr sz="16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endParaRPr lang="en-US" altLang="zh-CN" kern="0" dirty="0">
              <a:solidFill>
                <a:srgbClr val="000000"/>
              </a:solidFill>
            </a:endParaRPr>
          </a:p>
          <a:p>
            <a:endParaRPr lang="zh-CN" altLang="en-US" kern="0" dirty="0">
              <a:solidFill>
                <a:srgbClr val="000000"/>
              </a:solidFill>
            </a:endParaRPr>
          </a:p>
        </p:txBody>
      </p:sp>
      <p:cxnSp>
        <p:nvCxnSpPr>
          <p:cNvPr id="6" name="直接箭头连接符 5">
            <a:extLst>
              <a:ext uri="{FF2B5EF4-FFF2-40B4-BE49-F238E27FC236}">
                <a16:creationId xmlns:a16="http://schemas.microsoft.com/office/drawing/2014/main" id="{A767B147-D183-4B9F-80A9-1B12F4346EE2}"/>
              </a:ext>
            </a:extLst>
          </p:cNvPr>
          <p:cNvCxnSpPr/>
          <p:nvPr/>
        </p:nvCxnSpPr>
        <p:spPr>
          <a:xfrm>
            <a:off x="4179012" y="5213782"/>
            <a:ext cx="0" cy="435811"/>
          </a:xfrm>
          <a:prstGeom prst="straightConnector1">
            <a:avLst/>
          </a:prstGeom>
          <a:ln w="19050">
            <a:solidFill>
              <a:schemeClr val="bg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486400" y="3922557"/>
            <a:ext cx="3537698" cy="2557905"/>
            <a:chOff x="5425925" y="3943435"/>
            <a:chExt cx="3537698" cy="2557905"/>
          </a:xfrm>
        </p:grpSpPr>
        <p:grpSp>
          <p:nvGrpSpPr>
            <p:cNvPr id="8" name="组合 7"/>
            <p:cNvGrpSpPr/>
            <p:nvPr/>
          </p:nvGrpSpPr>
          <p:grpSpPr>
            <a:xfrm>
              <a:off x="5425925" y="3943435"/>
              <a:ext cx="3234935" cy="2411953"/>
              <a:chOff x="487984" y="2520262"/>
              <a:chExt cx="3287073" cy="3402674"/>
            </a:xfrm>
          </p:grpSpPr>
          <p:pic>
            <p:nvPicPr>
              <p:cNvPr id="25" name="图片 24"/>
              <p:cNvPicPr>
                <a:picLocks noChangeAspect="1"/>
              </p:cNvPicPr>
              <p:nvPr/>
            </p:nvPicPr>
            <p:blipFill rotWithShape="1">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a:xfrm>
                <a:off x="487984" y="2520262"/>
                <a:ext cx="3287073" cy="3402674"/>
              </a:xfrm>
              <a:prstGeom prst="rect">
                <a:avLst/>
              </a:prstGeom>
            </p:spPr>
          </p:pic>
          <p:sp>
            <p:nvSpPr>
              <p:cNvPr id="26" name="椭圆 25"/>
              <p:cNvSpPr/>
              <p:nvPr/>
            </p:nvSpPr>
            <p:spPr>
              <a:xfrm>
                <a:off x="1501202" y="2543445"/>
                <a:ext cx="916171" cy="1349676"/>
              </a:xfrm>
              <a:prstGeom prst="ellipse">
                <a:avLst/>
              </a:prstGeom>
              <a:gradFill>
                <a:gsLst>
                  <a:gs pos="0">
                    <a:srgbClr val="30B5C5">
                      <a:alpha val="66000"/>
                    </a:srgbClr>
                  </a:gs>
                  <a:gs pos="71000">
                    <a:sysClr val="window" lastClr="FFFFFF">
                      <a:lumMod val="95000"/>
                      <a:alpha val="61000"/>
                    </a:sysClr>
                  </a:gs>
                </a:gsLst>
                <a:path path="shape">
                  <a:fillToRect l="50000" t="50000" r="50000" b="50000"/>
                </a:path>
              </a:gradFill>
              <a:ln w="25400" cap="flat" cmpd="sng" algn="ctr">
                <a:noFill/>
                <a:prstDash val="solid"/>
              </a:ln>
              <a:effectLst/>
            </p:spPr>
            <p:txBody>
              <a:bodyPr rtlCol="0" anchor="ctr">
                <a:noAutofit/>
              </a:bodyPr>
              <a:lstStyle/>
              <a:p>
                <a:pPr algn="ctr" fontAlgn="ctr">
                  <a:defRPr/>
                </a:pPr>
                <a:endParaRPr lang="en-US" altLang="zh-CN" sz="1600" kern="0" dirty="0">
                  <a:solidFill>
                    <a:prstClr val="white"/>
                  </a:solidFill>
                  <a:latin typeface="Arial" panose="020B0604020202020204" pitchFamily="34" charset="0"/>
                  <a:ea typeface="微软雅黑"/>
                </a:endParaRPr>
              </a:p>
            </p:txBody>
          </p:sp>
        </p:grpSp>
        <p:sp>
          <p:nvSpPr>
            <p:cNvPr id="9" name="文本框 8"/>
            <p:cNvSpPr txBox="1"/>
            <p:nvPr/>
          </p:nvSpPr>
          <p:spPr>
            <a:xfrm>
              <a:off x="6463726" y="4043863"/>
              <a:ext cx="520487" cy="400110"/>
            </a:xfrm>
            <a:prstGeom prst="rect">
              <a:avLst/>
            </a:prstGeom>
            <a:noFill/>
          </p:spPr>
          <p:txBody>
            <a:bodyPr wrap="square" rtlCol="0">
              <a:spAutoFit/>
            </a:bodyPr>
            <a:lstStyle/>
            <a:p>
              <a:pPr eaLnBrk="0" fontAlgn="base" hangingPunct="0">
                <a:spcBef>
                  <a:spcPct val="0"/>
                </a:spcBef>
                <a:spcAft>
                  <a:spcPct val="0"/>
                </a:spcAft>
              </a:pPr>
              <a:r>
                <a:rPr lang="en-US" altLang="zh-CN" sz="1000" dirty="0">
                  <a:solidFill>
                    <a:srgbClr val="FF0000"/>
                  </a:solidFill>
                </a:rPr>
                <a:t>Slave FTTR</a:t>
              </a:r>
              <a:endParaRPr lang="zh-CN" altLang="en-US" sz="1000" dirty="0">
                <a:solidFill>
                  <a:srgbClr val="FF0000"/>
                </a:solidFill>
              </a:endParaRPr>
            </a:p>
          </p:txBody>
        </p:sp>
        <p:sp>
          <p:nvSpPr>
            <p:cNvPr id="10" name="椭圆 9"/>
            <p:cNvSpPr/>
            <p:nvPr/>
          </p:nvSpPr>
          <p:spPr>
            <a:xfrm>
              <a:off x="5757125" y="5168394"/>
              <a:ext cx="948962" cy="973311"/>
            </a:xfrm>
            <a:prstGeom prst="ellipse">
              <a:avLst/>
            </a:prstGeom>
            <a:gradFill>
              <a:gsLst>
                <a:gs pos="0">
                  <a:srgbClr val="30B5C5">
                    <a:alpha val="66000"/>
                  </a:srgbClr>
                </a:gs>
                <a:gs pos="71000">
                  <a:sysClr val="window" lastClr="FFFFFF">
                    <a:lumMod val="95000"/>
                    <a:alpha val="61000"/>
                  </a:sysClr>
                </a:gs>
              </a:gsLst>
              <a:path path="shape">
                <a:fillToRect l="50000" t="50000" r="50000" b="50000"/>
              </a:path>
            </a:gradFill>
            <a:ln w="25400" cap="flat" cmpd="sng" algn="ctr">
              <a:noFill/>
              <a:prstDash val="solid"/>
            </a:ln>
            <a:effectLst/>
          </p:spPr>
          <p:txBody>
            <a:bodyPr rtlCol="0" anchor="ctr">
              <a:noAutofit/>
            </a:bodyPr>
            <a:lstStyle/>
            <a:p>
              <a:pPr algn="ctr" fontAlgn="ctr">
                <a:defRPr/>
              </a:pPr>
              <a:endParaRPr lang="en-US" altLang="zh-CN" sz="1600" kern="0" dirty="0">
                <a:solidFill>
                  <a:prstClr val="white"/>
                </a:solidFill>
                <a:latin typeface="Arial" panose="020B0604020202020204" pitchFamily="34" charset="0"/>
                <a:ea typeface="微软雅黑"/>
              </a:endParaRPr>
            </a:p>
          </p:txBody>
        </p:sp>
        <p:sp>
          <p:nvSpPr>
            <p:cNvPr id="11" name="椭圆 10"/>
            <p:cNvSpPr/>
            <p:nvPr/>
          </p:nvSpPr>
          <p:spPr>
            <a:xfrm>
              <a:off x="5523460" y="3988889"/>
              <a:ext cx="901639" cy="956705"/>
            </a:xfrm>
            <a:prstGeom prst="ellipse">
              <a:avLst/>
            </a:prstGeom>
            <a:gradFill>
              <a:gsLst>
                <a:gs pos="0">
                  <a:srgbClr val="30B5C5">
                    <a:alpha val="66000"/>
                  </a:srgbClr>
                </a:gs>
                <a:gs pos="71000">
                  <a:sysClr val="window" lastClr="FFFFFF">
                    <a:lumMod val="95000"/>
                    <a:alpha val="61000"/>
                  </a:sysClr>
                </a:gs>
              </a:gsLst>
              <a:path path="shape">
                <a:fillToRect l="50000" t="50000" r="50000" b="50000"/>
              </a:path>
            </a:gradFill>
            <a:ln w="25400" cap="flat" cmpd="sng" algn="ctr">
              <a:noFill/>
              <a:prstDash val="solid"/>
            </a:ln>
            <a:effectLst/>
          </p:spPr>
          <p:txBody>
            <a:bodyPr rtlCol="0" anchor="ctr">
              <a:noAutofit/>
            </a:bodyPr>
            <a:lstStyle/>
            <a:p>
              <a:pPr algn="ctr" fontAlgn="ctr">
                <a:defRPr/>
              </a:pPr>
              <a:endParaRPr lang="en-US" altLang="zh-CN" sz="1600" kern="0" dirty="0">
                <a:solidFill>
                  <a:prstClr val="white"/>
                </a:solidFill>
                <a:latin typeface="Arial" panose="020B0604020202020204" pitchFamily="34" charset="0"/>
                <a:ea typeface="微软雅黑"/>
              </a:endParaRPr>
            </a:p>
          </p:txBody>
        </p:sp>
        <p:sp>
          <p:nvSpPr>
            <p:cNvPr id="12" name="椭圆 11"/>
            <p:cNvSpPr/>
            <p:nvPr/>
          </p:nvSpPr>
          <p:spPr>
            <a:xfrm>
              <a:off x="7260205" y="4054353"/>
              <a:ext cx="1322293" cy="1883179"/>
            </a:xfrm>
            <a:prstGeom prst="ellipse">
              <a:avLst/>
            </a:prstGeom>
            <a:gradFill>
              <a:gsLst>
                <a:gs pos="0">
                  <a:srgbClr val="30B5C5">
                    <a:alpha val="66000"/>
                  </a:srgbClr>
                </a:gs>
                <a:gs pos="71000">
                  <a:sysClr val="window" lastClr="FFFFFF">
                    <a:lumMod val="95000"/>
                    <a:alpha val="61000"/>
                  </a:sysClr>
                </a:gs>
              </a:gsLst>
              <a:path path="shape">
                <a:fillToRect l="50000" t="50000" r="50000" b="50000"/>
              </a:path>
            </a:gradFill>
            <a:ln w="25400" cap="flat" cmpd="sng" algn="ctr">
              <a:noFill/>
              <a:prstDash val="solid"/>
            </a:ln>
            <a:effectLst/>
          </p:spPr>
          <p:txBody>
            <a:bodyPr rtlCol="0" anchor="ctr">
              <a:noAutofit/>
            </a:bodyPr>
            <a:lstStyle/>
            <a:p>
              <a:pPr algn="ctr" fontAlgn="ctr">
                <a:defRPr/>
              </a:pPr>
              <a:endParaRPr lang="en-US" altLang="zh-CN" sz="1600" kern="0" dirty="0">
                <a:solidFill>
                  <a:prstClr val="white"/>
                </a:solidFill>
                <a:latin typeface="Arial" panose="020B0604020202020204" pitchFamily="34" charset="0"/>
                <a:ea typeface="微软雅黑"/>
              </a:endParaRPr>
            </a:p>
          </p:txBody>
        </p:sp>
        <p:sp>
          <p:nvSpPr>
            <p:cNvPr id="13" name="文本框 12"/>
            <p:cNvSpPr txBox="1"/>
            <p:nvPr/>
          </p:nvSpPr>
          <p:spPr>
            <a:xfrm>
              <a:off x="5930914" y="5212282"/>
              <a:ext cx="520487" cy="360206"/>
            </a:xfrm>
            <a:prstGeom prst="rect">
              <a:avLst/>
            </a:prstGeom>
            <a:noFill/>
          </p:spPr>
          <p:txBody>
            <a:bodyPr wrap="square" rtlCol="0">
              <a:spAutoFit/>
            </a:bodyPr>
            <a:lstStyle/>
            <a:p>
              <a:pPr eaLnBrk="0" fontAlgn="base" hangingPunct="0">
                <a:spcBef>
                  <a:spcPct val="0"/>
                </a:spcBef>
                <a:spcAft>
                  <a:spcPct val="0"/>
                </a:spcAft>
              </a:pPr>
              <a:r>
                <a:rPr lang="en-US" altLang="zh-CN" sz="1000" dirty="0">
                  <a:solidFill>
                    <a:srgbClr val="FF0000"/>
                  </a:solidFill>
                </a:rPr>
                <a:t>Slave FTTR</a:t>
              </a:r>
              <a:endParaRPr lang="zh-CN" altLang="en-US" sz="1000" dirty="0">
                <a:solidFill>
                  <a:srgbClr val="FF0000"/>
                </a:solidFill>
              </a:endParaRPr>
            </a:p>
          </p:txBody>
        </p:sp>
        <p:cxnSp>
          <p:nvCxnSpPr>
            <p:cNvPr id="14" name="肘形连接符 13"/>
            <p:cNvCxnSpPr/>
            <p:nvPr/>
          </p:nvCxnSpPr>
          <p:spPr bwMode="auto">
            <a:xfrm rot="16200000" flipH="1">
              <a:off x="7044236" y="4465090"/>
              <a:ext cx="965214" cy="839766"/>
            </a:xfrm>
            <a:prstGeom prst="bentConnector3">
              <a:avLst/>
            </a:prstGeom>
            <a:solidFill>
              <a:schemeClr val="accent1"/>
            </a:solidFill>
            <a:ln w="12700" cap="flat" cmpd="sng" algn="ctr">
              <a:solidFill>
                <a:srgbClr val="FFC000"/>
              </a:solidFill>
              <a:prstDash val="solid"/>
              <a:round/>
              <a:headEnd type="none" w="sm" len="sm"/>
              <a:tailEnd type="none" w="sm" len="sm"/>
            </a:ln>
            <a:effectLst/>
          </p:spPr>
        </p:cxnSp>
        <p:cxnSp>
          <p:nvCxnSpPr>
            <p:cNvPr id="15" name="肘形连接符 14"/>
            <p:cNvCxnSpPr/>
            <p:nvPr/>
          </p:nvCxnSpPr>
          <p:spPr bwMode="auto">
            <a:xfrm>
              <a:off x="6195632" y="4474997"/>
              <a:ext cx="1751094" cy="892584"/>
            </a:xfrm>
            <a:prstGeom prst="bentConnector3">
              <a:avLst>
                <a:gd name="adj1" fmla="val 37006"/>
              </a:avLst>
            </a:prstGeom>
            <a:solidFill>
              <a:schemeClr val="accent1"/>
            </a:solidFill>
            <a:ln w="12700" cap="flat" cmpd="sng" algn="ctr">
              <a:solidFill>
                <a:srgbClr val="FFC000"/>
              </a:solidFill>
              <a:prstDash val="solid"/>
              <a:round/>
              <a:headEnd type="none" w="sm" len="sm"/>
              <a:tailEnd type="none" w="sm" len="sm"/>
            </a:ln>
            <a:effectLst/>
          </p:spPr>
        </p:cxnSp>
        <p:cxnSp>
          <p:nvCxnSpPr>
            <p:cNvPr id="16" name="肘形连接符 15"/>
            <p:cNvCxnSpPr/>
            <p:nvPr/>
          </p:nvCxnSpPr>
          <p:spPr bwMode="auto">
            <a:xfrm flipV="1">
              <a:off x="6561567" y="5367580"/>
              <a:ext cx="1385159" cy="213190"/>
            </a:xfrm>
            <a:prstGeom prst="bentConnector3">
              <a:avLst>
                <a:gd name="adj1" fmla="val 99780"/>
              </a:avLst>
            </a:prstGeom>
            <a:solidFill>
              <a:schemeClr val="accent1"/>
            </a:solidFill>
            <a:ln w="12700" cap="flat" cmpd="sng" algn="ctr">
              <a:solidFill>
                <a:srgbClr val="FFC000"/>
              </a:solidFill>
              <a:prstDash val="solid"/>
              <a:round/>
              <a:headEnd type="none" w="sm" len="sm"/>
              <a:tailEnd type="none" w="sm" len="sm"/>
            </a:ln>
            <a:effectLst/>
          </p:spPr>
        </p:cxnSp>
        <p:sp>
          <p:nvSpPr>
            <p:cNvPr id="17" name="文本框 16"/>
            <p:cNvSpPr txBox="1"/>
            <p:nvPr/>
          </p:nvSpPr>
          <p:spPr>
            <a:xfrm>
              <a:off x="7414053" y="4697823"/>
              <a:ext cx="538121" cy="249373"/>
            </a:xfrm>
            <a:prstGeom prst="rect">
              <a:avLst/>
            </a:prstGeom>
            <a:noFill/>
          </p:spPr>
          <p:txBody>
            <a:bodyPr wrap="square" rtlCol="0">
              <a:spAutoFit/>
            </a:bodyPr>
            <a:lstStyle/>
            <a:p>
              <a:pPr eaLnBrk="0" fontAlgn="base" hangingPunct="0">
                <a:spcBef>
                  <a:spcPct val="0"/>
                </a:spcBef>
                <a:spcAft>
                  <a:spcPct val="0"/>
                </a:spcAft>
              </a:pPr>
              <a:r>
                <a:rPr lang="en-US" altLang="zh-CN" sz="1200" dirty="0">
                  <a:solidFill>
                    <a:srgbClr val="FF0000"/>
                  </a:solidFill>
                </a:rPr>
                <a:t>fiber</a:t>
              </a:r>
              <a:endParaRPr lang="zh-CN" altLang="en-US" sz="1200" dirty="0">
                <a:solidFill>
                  <a:srgbClr val="FF0000"/>
                </a:solidFill>
              </a:endParaRPr>
            </a:p>
          </p:txBody>
        </p:sp>
        <p:sp>
          <p:nvSpPr>
            <p:cNvPr id="18" name="矩形 17">
              <a:extLst>
                <a:ext uri="{FF2B5EF4-FFF2-40B4-BE49-F238E27FC236}">
                  <a16:creationId xmlns:a16="http://schemas.microsoft.com/office/drawing/2014/main" id="{68395163-D3EE-4335-9979-327451D64AB2}"/>
                </a:ext>
              </a:extLst>
            </p:cNvPr>
            <p:cNvSpPr/>
            <p:nvPr/>
          </p:nvSpPr>
          <p:spPr>
            <a:xfrm>
              <a:off x="5528618" y="6294485"/>
              <a:ext cx="3435005" cy="206855"/>
            </a:xfrm>
            <a:prstGeom prst="rect">
              <a:avLst/>
            </a:prstGeom>
          </p:spPr>
          <p:txBody>
            <a:bodyPr wrap="square" anchor="ctr">
              <a:noAutofit/>
            </a:bodyPr>
            <a:lstStyle/>
            <a:p>
              <a:pPr algn="ctr" eaLnBrk="0" fontAlgn="ctr" hangingPunct="0">
                <a:spcBef>
                  <a:spcPct val="0"/>
                </a:spcBef>
                <a:spcAft>
                  <a:spcPct val="0"/>
                </a:spcAft>
              </a:pPr>
              <a:r>
                <a:rPr lang="en-US" sz="1000" dirty="0">
                  <a:solidFill>
                    <a:srgbClr val="000000"/>
                  </a:solidFill>
                  <a:latin typeface="Arial" panose="020B0604020202020204" pitchFamily="34" charset="0"/>
                </a:rPr>
                <a:t>3 or more WLAN hotspots (all-optical WLAN)</a:t>
              </a:r>
            </a:p>
          </p:txBody>
        </p:sp>
        <p:pic>
          <p:nvPicPr>
            <p:cNvPr id="19" name="图片 18">
              <a:extLst>
                <a:ext uri="{FF2B5EF4-FFF2-40B4-BE49-F238E27FC236}">
                  <a16:creationId xmlns:a16="http://schemas.microsoft.com/office/drawing/2014/main" id="{3279434D-B318-42B7-B2FD-08ABF8339A9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738889" y="5158676"/>
              <a:ext cx="423863" cy="254674"/>
            </a:xfrm>
            <a:prstGeom prst="rect">
              <a:avLst/>
            </a:prstGeom>
          </p:spPr>
        </p:pic>
        <p:sp>
          <p:nvSpPr>
            <p:cNvPr id="20" name="文本框 19"/>
            <p:cNvSpPr txBox="1"/>
            <p:nvPr/>
          </p:nvSpPr>
          <p:spPr>
            <a:xfrm>
              <a:off x="8136229" y="5177944"/>
              <a:ext cx="774761" cy="400110"/>
            </a:xfrm>
            <a:prstGeom prst="rect">
              <a:avLst/>
            </a:prstGeom>
            <a:noFill/>
          </p:spPr>
          <p:txBody>
            <a:bodyPr wrap="square" rtlCol="0">
              <a:spAutoFit/>
            </a:bodyPr>
            <a:lstStyle/>
            <a:p>
              <a:pPr eaLnBrk="0" fontAlgn="base" hangingPunct="0">
                <a:spcBef>
                  <a:spcPct val="0"/>
                </a:spcBef>
                <a:spcAft>
                  <a:spcPct val="0"/>
                </a:spcAft>
              </a:pPr>
              <a:r>
                <a:rPr lang="en-US" altLang="zh-CN" sz="1000" dirty="0">
                  <a:solidFill>
                    <a:srgbClr val="FF0000"/>
                  </a:solidFill>
                </a:rPr>
                <a:t>Master FTTR</a:t>
              </a:r>
              <a:endParaRPr lang="zh-CN" altLang="en-US" sz="1000" dirty="0">
                <a:solidFill>
                  <a:srgbClr val="FF0000"/>
                </a:solidFill>
              </a:endParaRPr>
            </a:p>
          </p:txBody>
        </p:sp>
        <p:sp>
          <p:nvSpPr>
            <p:cNvPr id="21" name="文本框 20"/>
            <p:cNvSpPr txBox="1"/>
            <p:nvPr/>
          </p:nvSpPr>
          <p:spPr>
            <a:xfrm>
              <a:off x="5553654" y="4038368"/>
              <a:ext cx="520487" cy="360206"/>
            </a:xfrm>
            <a:prstGeom prst="rect">
              <a:avLst/>
            </a:prstGeom>
            <a:noFill/>
          </p:spPr>
          <p:txBody>
            <a:bodyPr wrap="square" rtlCol="0">
              <a:spAutoFit/>
            </a:bodyPr>
            <a:lstStyle/>
            <a:p>
              <a:pPr eaLnBrk="0" fontAlgn="base" hangingPunct="0">
                <a:spcBef>
                  <a:spcPct val="0"/>
                </a:spcBef>
                <a:spcAft>
                  <a:spcPct val="0"/>
                </a:spcAft>
              </a:pPr>
              <a:r>
                <a:rPr lang="en-US" altLang="zh-CN" sz="1000" dirty="0">
                  <a:solidFill>
                    <a:srgbClr val="FF0000"/>
                  </a:solidFill>
                </a:rPr>
                <a:t>Slave FTTR</a:t>
              </a:r>
              <a:endParaRPr lang="zh-CN" altLang="en-US" sz="1000" dirty="0">
                <a:solidFill>
                  <a:srgbClr val="FF0000"/>
                </a:solidFill>
              </a:endParaRPr>
            </a:p>
          </p:txBody>
        </p:sp>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56389" y="4058181"/>
              <a:ext cx="468343" cy="451793"/>
            </a:xfrm>
            <a:prstGeom prst="rect">
              <a:avLst/>
            </a:prstGeom>
          </p:spPr>
        </p:pic>
        <p:pic>
          <p:nvPicPr>
            <p:cNvPr id="23" name="图片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6001" y="4030516"/>
              <a:ext cx="468343" cy="451793"/>
            </a:xfrm>
            <a:prstGeom prst="rect">
              <a:avLst/>
            </a:prstGeom>
          </p:spPr>
        </p:pic>
        <p:pic>
          <p:nvPicPr>
            <p:cNvPr id="24" name="图片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2313" y="5302547"/>
              <a:ext cx="468343" cy="451793"/>
            </a:xfrm>
            <a:prstGeom prst="rect">
              <a:avLst/>
            </a:prstGeom>
          </p:spPr>
        </p:pic>
      </p:grpSp>
      <p:sp>
        <p:nvSpPr>
          <p:cNvPr id="27" name="矩形 26"/>
          <p:cNvSpPr/>
          <p:nvPr/>
        </p:nvSpPr>
        <p:spPr>
          <a:xfrm>
            <a:off x="509583" y="1442169"/>
            <a:ext cx="4333842" cy="4575099"/>
          </a:xfrm>
          <a:prstGeom prst="rect">
            <a:avLst/>
          </a:prstGeom>
        </p:spPr>
        <p:txBody>
          <a:bodyPr wrap="square">
            <a:spAutoFit/>
          </a:bodyPr>
          <a:lstStyle/>
          <a:p>
            <a:pPr eaLnBrk="0" fontAlgn="base" hangingPunct="0">
              <a:lnSpc>
                <a:spcPct val="95000"/>
              </a:lnSpc>
              <a:spcBef>
                <a:spcPct val="0"/>
              </a:spcBef>
              <a:spcAft>
                <a:spcPct val="0"/>
              </a:spcAft>
            </a:pPr>
            <a:r>
              <a:rPr lang="en-US" altLang="zh-CN" sz="1200" b="1" u="sng" dirty="0">
                <a:solidFill>
                  <a:srgbClr val="000000"/>
                </a:solidFill>
                <a:ea typeface="MS PGothic" pitchFamily="34" charset="-128"/>
              </a:rPr>
              <a:t>Pre-Conditions:</a:t>
            </a:r>
            <a:r>
              <a:rPr lang="en-US" altLang="zh-CN" sz="1200" dirty="0">
                <a:solidFill>
                  <a:srgbClr val="000000"/>
                </a:solidFill>
                <a:ea typeface="MS PGothic" pitchFamily="34" charset="-128"/>
              </a:rPr>
              <a:t>  </a:t>
            </a:r>
          </a:p>
          <a:p>
            <a:pPr eaLnBrk="0" fontAlgn="base" hangingPunct="0">
              <a:lnSpc>
                <a:spcPct val="95000"/>
              </a:lnSpc>
              <a:spcBef>
                <a:spcPct val="0"/>
              </a:spcBef>
              <a:spcAft>
                <a:spcPct val="0"/>
              </a:spcAft>
            </a:pPr>
            <a:r>
              <a:rPr lang="en-US" altLang="zh-CN" sz="1200" dirty="0">
                <a:solidFill>
                  <a:srgbClr val="000000"/>
                </a:solidFill>
                <a:ea typeface="MS PGothic" pitchFamily="34" charset="-128"/>
              </a:rPr>
              <a:t>mobile operators are updating their service for its customers at home from FTTD (fiber to the door) to FTTR (fiber to the room). </a:t>
            </a:r>
            <a:r>
              <a:rPr lang="en-GB" altLang="zh-CN" sz="1200" dirty="0">
                <a:solidFill>
                  <a:srgbClr val="000000"/>
                </a:solidFill>
                <a:ea typeface="MS PGothic" pitchFamily="34" charset="-128"/>
              </a:rPr>
              <a:t>User has </a:t>
            </a:r>
            <a:r>
              <a:rPr lang="en-US" altLang="zh-CN" sz="1200" dirty="0">
                <a:solidFill>
                  <a:srgbClr val="000000"/>
                </a:solidFill>
                <a:ea typeface="MS PGothic" pitchFamily="34" charset="-128"/>
              </a:rPr>
              <a:t>short-range connectivity between a </a:t>
            </a:r>
            <a:r>
              <a:rPr lang="en-GB" altLang="zh-CN" sz="1200" dirty="0">
                <a:solidFill>
                  <a:srgbClr val="000000"/>
                </a:solidFill>
                <a:ea typeface="MS PGothic" pitchFamily="34" charset="-128"/>
              </a:rPr>
              <a:t>portable/mobile device (e.g., tablet, smart phone) and a fixed device (e.g., AP)</a:t>
            </a:r>
            <a:r>
              <a:rPr lang="en-US" altLang="zh-CN" sz="1200" dirty="0">
                <a:solidFill>
                  <a:srgbClr val="000000"/>
                </a:solidFill>
                <a:ea typeface="MS PGothic" pitchFamily="34" charset="-128"/>
              </a:rPr>
              <a:t>.</a:t>
            </a:r>
          </a:p>
          <a:p>
            <a:pPr eaLnBrk="0" fontAlgn="base" hangingPunct="0">
              <a:lnSpc>
                <a:spcPct val="95000"/>
              </a:lnSpc>
              <a:spcBef>
                <a:spcPct val="0"/>
              </a:spcBef>
              <a:spcAft>
                <a:spcPct val="0"/>
              </a:spcAft>
            </a:pPr>
            <a:endParaRPr lang="en-US" altLang="zh-CN" sz="1200" dirty="0">
              <a:solidFill>
                <a:srgbClr val="000000"/>
              </a:solidFill>
              <a:ea typeface="MS PGothic" pitchFamily="34" charset="-128"/>
            </a:endParaRPr>
          </a:p>
          <a:p>
            <a:pPr eaLnBrk="0" fontAlgn="base" hangingPunct="0">
              <a:lnSpc>
                <a:spcPct val="95000"/>
              </a:lnSpc>
              <a:spcBef>
                <a:spcPct val="0"/>
              </a:spcBef>
              <a:spcAft>
                <a:spcPct val="0"/>
              </a:spcAft>
            </a:pPr>
            <a:r>
              <a:rPr lang="en-US" altLang="zh-CN" sz="1200" b="1" u="sng" dirty="0">
                <a:solidFill>
                  <a:srgbClr val="000000"/>
                </a:solidFill>
                <a:ea typeface="MS PGothic" pitchFamily="34" charset="-128"/>
              </a:rPr>
              <a:t>Application:</a:t>
            </a:r>
            <a:r>
              <a:rPr lang="en-US" altLang="zh-CN" sz="1200" dirty="0">
                <a:solidFill>
                  <a:srgbClr val="000000"/>
                </a:solidFill>
                <a:ea typeface="MS PGothic" pitchFamily="34" charset="-128"/>
              </a:rPr>
              <a:t> </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Users in different adjacent rooms/offices can download mass data (e.g. video/audio clip, e-magazine, picture library etc.) from a fixed device. </a:t>
            </a:r>
            <a:r>
              <a:rPr lang="en-US" altLang="zh-CN" sz="1200" dirty="0">
                <a:solidFill>
                  <a:srgbClr val="000000"/>
                </a:solidFill>
                <a:ea typeface="ＭＳ Ｐゴシック" charset="-128"/>
              </a:rPr>
              <a:t>100 jpeg (picture) files of 5MB takes 0.6 second over a single hop </a:t>
            </a:r>
            <a:r>
              <a:rPr lang="en-US" altLang="zh-CN" sz="1200" dirty="0">
                <a:solidFill>
                  <a:srgbClr val="FF0000"/>
                </a:solidFill>
                <a:ea typeface="ＭＳ Ｐゴシック" charset="-128"/>
              </a:rPr>
              <a:t>10Gbps link</a:t>
            </a:r>
            <a:r>
              <a:rPr lang="en-US" altLang="zh-CN" sz="1200" dirty="0">
                <a:solidFill>
                  <a:srgbClr val="000000"/>
                </a:solidFill>
                <a:ea typeface="ＭＳ Ｐゴシック" charset="-128"/>
              </a:rPr>
              <a:t>.  </a:t>
            </a:r>
            <a:endParaRPr lang="en-US" altLang="zh-CN" sz="1200" dirty="0">
              <a:solidFill>
                <a:srgbClr val="000000"/>
              </a:solidFill>
              <a:cs typeface="Arial" charset="0"/>
            </a:endParaRPr>
          </a:p>
          <a:p>
            <a:pPr marL="233363" indent="-173038" eaLnBrk="0" fontAlgn="base" hangingPunct="0">
              <a:spcBef>
                <a:spcPct val="0"/>
              </a:spcBef>
              <a:spcAft>
                <a:spcPct val="0"/>
              </a:spcAft>
              <a:buFont typeface="Arial" charset="0"/>
              <a:buChar char="•"/>
            </a:pPr>
            <a:r>
              <a:rPr lang="en-US" altLang="zh-CN" sz="1200" dirty="0">
                <a:solidFill>
                  <a:srgbClr val="000000"/>
                </a:solidFill>
                <a:ea typeface="MS PGothic" pitchFamily="34" charset="-128"/>
              </a:rPr>
              <a:t>Latency 1-10 </a:t>
            </a:r>
            <a:r>
              <a:rPr lang="en-US" altLang="zh-CN" sz="1200" dirty="0" err="1">
                <a:solidFill>
                  <a:srgbClr val="000000"/>
                </a:solidFill>
                <a:ea typeface="MS PGothic" pitchFamily="34" charset="-128"/>
              </a:rPr>
              <a:t>ms</a:t>
            </a:r>
            <a:r>
              <a:rPr lang="en-US" altLang="zh-CN" sz="1200" dirty="0">
                <a:solidFill>
                  <a:srgbClr val="000000"/>
                </a:solidFill>
                <a:ea typeface="MS PGothic" pitchFamily="34" charset="-128"/>
              </a:rPr>
              <a:t> may be acceptable. More than 10 </a:t>
            </a:r>
            <a:r>
              <a:rPr lang="en-US" altLang="zh-CN" sz="1200" dirty="0" err="1">
                <a:solidFill>
                  <a:srgbClr val="000000"/>
                </a:solidFill>
                <a:ea typeface="MS PGothic" pitchFamily="34" charset="-128"/>
              </a:rPr>
              <a:t>ms</a:t>
            </a:r>
            <a:r>
              <a:rPr lang="en-US" altLang="zh-CN" sz="1200" dirty="0">
                <a:solidFill>
                  <a:srgbClr val="000000"/>
                </a:solidFill>
                <a:ea typeface="MS PGothic" pitchFamily="34" charset="-128"/>
              </a:rPr>
              <a:t> may not be acceptable.</a:t>
            </a:r>
          </a:p>
          <a:p>
            <a:pPr eaLnBrk="0" fontAlgn="base" hangingPunct="0">
              <a:lnSpc>
                <a:spcPct val="95000"/>
              </a:lnSpc>
              <a:spcBef>
                <a:spcPct val="0"/>
              </a:spcBef>
              <a:spcAft>
                <a:spcPct val="0"/>
              </a:spcAft>
            </a:pPr>
            <a:endParaRPr lang="en-US" altLang="zh-CN" sz="1200" b="1" u="sng" dirty="0">
              <a:solidFill>
                <a:srgbClr val="000000"/>
              </a:solidFill>
              <a:ea typeface="MS PGothic" pitchFamily="34" charset="-128"/>
            </a:endParaRPr>
          </a:p>
          <a:p>
            <a:pPr eaLnBrk="0" fontAlgn="base" hangingPunct="0">
              <a:lnSpc>
                <a:spcPct val="95000"/>
              </a:lnSpc>
              <a:spcBef>
                <a:spcPct val="0"/>
              </a:spcBef>
              <a:spcAft>
                <a:spcPct val="0"/>
              </a:spcAft>
            </a:pPr>
            <a:r>
              <a:rPr lang="en-US" altLang="zh-CN" sz="1200" b="1" u="sng" dirty="0">
                <a:solidFill>
                  <a:srgbClr val="000000"/>
                </a:solidFill>
                <a:ea typeface="MS PGothic" pitchFamily="34" charset="-128"/>
              </a:rPr>
              <a:t>Environment:</a:t>
            </a:r>
            <a:r>
              <a:rPr lang="en-US" altLang="zh-CN" sz="1200" dirty="0">
                <a:solidFill>
                  <a:srgbClr val="000000"/>
                </a:solidFill>
                <a:ea typeface="MS PGothic" pitchFamily="34" charset="-128"/>
              </a:rPr>
              <a:t> </a:t>
            </a:r>
          </a:p>
          <a:p>
            <a:pPr marL="233363" indent="-173038" eaLnBrk="0" fontAlgn="base" hangingPunct="0">
              <a:spcBef>
                <a:spcPct val="0"/>
              </a:spcBef>
              <a:spcAft>
                <a:spcPct val="0"/>
              </a:spcAft>
              <a:buFont typeface="Arial" charset="0"/>
              <a:buChar char="•"/>
            </a:pPr>
            <a:r>
              <a:rPr lang="en-US" altLang="zh-CN" sz="1200" dirty="0">
                <a:solidFill>
                  <a:srgbClr val="000000"/>
                </a:solidFill>
                <a:ea typeface="MS PGothic" pitchFamily="34" charset="-128"/>
              </a:rPr>
              <a:t>Environments can be variable, e.g., bed room, living room, office. </a:t>
            </a:r>
          </a:p>
          <a:p>
            <a:pPr marL="628650" lvl="1" indent="-171450" algn="just" eaLnBrk="0" fontAlgn="base" hangingPunct="0">
              <a:lnSpc>
                <a:spcPct val="90000"/>
              </a:lnSpc>
              <a:spcBef>
                <a:spcPct val="0"/>
              </a:spcBef>
              <a:spcAft>
                <a:spcPct val="0"/>
              </a:spcAft>
              <a:buFont typeface="Arial" panose="020B0604020202020204" pitchFamily="34" charset="0"/>
              <a:buChar char="•"/>
            </a:pPr>
            <a:r>
              <a:rPr lang="en-US" altLang="zh-CN" sz="1050" dirty="0">
                <a:solidFill>
                  <a:srgbClr val="000000"/>
                </a:solidFill>
                <a:ea typeface="宋体" panose="02010600030101010101" pitchFamily="2" charset="-122"/>
              </a:rPr>
              <a:t>Each room has its own AP with a connection to the gateway by fiber, all APs forming one network</a:t>
            </a:r>
          </a:p>
          <a:p>
            <a:pPr marL="628650" lvl="1" indent="-171450" algn="just" eaLnBrk="0" fontAlgn="base" hangingPunct="0">
              <a:lnSpc>
                <a:spcPct val="90000"/>
              </a:lnSpc>
              <a:spcBef>
                <a:spcPct val="0"/>
              </a:spcBef>
              <a:spcAft>
                <a:spcPct val="0"/>
              </a:spcAft>
              <a:buFont typeface="Arial" panose="020B0604020202020204" pitchFamily="34" charset="0"/>
              <a:buChar char="•"/>
            </a:pPr>
            <a:r>
              <a:rPr lang="en-US" altLang="zh-CN" sz="1050" kern="0" dirty="0">
                <a:solidFill>
                  <a:srgbClr val="000000"/>
                </a:solidFill>
              </a:rPr>
              <a:t>Natural LOS: AP deployed in each room, penetration loss becomes negligible within this room</a:t>
            </a:r>
          </a:p>
          <a:p>
            <a:pPr marL="628650" lvl="1" indent="-171450" algn="just" eaLnBrk="0" fontAlgn="base" hangingPunct="0">
              <a:lnSpc>
                <a:spcPct val="90000"/>
              </a:lnSpc>
              <a:spcBef>
                <a:spcPct val="0"/>
              </a:spcBef>
              <a:spcAft>
                <a:spcPct val="0"/>
              </a:spcAft>
              <a:buFont typeface="Arial" panose="020B0604020202020204" pitchFamily="34" charset="0"/>
              <a:buChar char="•"/>
            </a:pPr>
            <a:r>
              <a:rPr lang="en-US" altLang="zh-CN" sz="1050" dirty="0">
                <a:solidFill>
                  <a:srgbClr val="000000"/>
                </a:solidFill>
                <a:ea typeface="宋体" panose="02010600030101010101" pitchFamily="2" charset="-122"/>
              </a:rPr>
              <a:t>Fiber infrastructure, with easy deployment, is able to provide more than 10 </a:t>
            </a:r>
            <a:r>
              <a:rPr lang="en-US" altLang="zh-CN" sz="1050" dirty="0" err="1">
                <a:solidFill>
                  <a:srgbClr val="000000"/>
                </a:solidFill>
                <a:ea typeface="宋体" panose="02010600030101010101" pitchFamily="2" charset="-122"/>
              </a:rPr>
              <a:t>Gbps</a:t>
            </a:r>
            <a:endParaRPr lang="en-US" altLang="zh-CN" sz="1200" dirty="0">
              <a:solidFill>
                <a:srgbClr val="000000"/>
              </a:solidFill>
              <a:ea typeface="MS PGothic" pitchFamily="34" charset="-128"/>
            </a:endParaRPr>
          </a:p>
          <a:p>
            <a:pPr marL="233363" indent="-173038" eaLnBrk="0" fontAlgn="base" hangingPunct="0">
              <a:spcBef>
                <a:spcPct val="0"/>
              </a:spcBef>
              <a:spcAft>
                <a:spcPct val="0"/>
              </a:spcAft>
              <a:buFont typeface="Arial" charset="0"/>
              <a:buChar char="•"/>
            </a:pPr>
            <a:r>
              <a:rPr lang="en-US" altLang="zh-CN" sz="1200" dirty="0">
                <a:solidFill>
                  <a:srgbClr val="000000"/>
                </a:solidFill>
                <a:ea typeface="MS PGothic" pitchFamily="34" charset="-128"/>
              </a:rPr>
              <a:t>Link distance can typically </a:t>
            </a:r>
            <a:r>
              <a:rPr lang="en-US" altLang="zh-CN" sz="1200" dirty="0">
                <a:solidFill>
                  <a:srgbClr val="000000"/>
                </a:solidFill>
              </a:rPr>
              <a:t>be up to </a:t>
            </a:r>
            <a:r>
              <a:rPr lang="en-US" altLang="zh-CN" sz="1200" dirty="0">
                <a:solidFill>
                  <a:srgbClr val="FF0000"/>
                </a:solidFill>
              </a:rPr>
              <a:t>5 m</a:t>
            </a:r>
            <a:r>
              <a:rPr lang="en-US" altLang="zh-CN" sz="1200" dirty="0">
                <a:solidFill>
                  <a:srgbClr val="000000"/>
                </a:solidFill>
              </a:rPr>
              <a:t>.</a:t>
            </a:r>
          </a:p>
          <a:p>
            <a:pPr marL="233363" indent="-173038" eaLnBrk="0" fontAlgn="base" hangingPunct="0">
              <a:spcBef>
                <a:spcPct val="0"/>
              </a:spcBef>
              <a:spcAft>
                <a:spcPct val="0"/>
              </a:spcAft>
              <a:buFont typeface="Arial" charset="0"/>
              <a:buChar char="•"/>
            </a:pPr>
            <a:r>
              <a:rPr lang="en-US" altLang="zh-CN" sz="1200" dirty="0">
                <a:solidFill>
                  <a:srgbClr val="000000"/>
                </a:solidFill>
                <a:ea typeface="MS PGothic" pitchFamily="34" charset="-128"/>
              </a:rPr>
              <a:t>Typically transmissions are Line of Sight.</a:t>
            </a:r>
          </a:p>
          <a:p>
            <a:pPr marL="233363" indent="-173038" eaLnBrk="0" fontAlgn="base" hangingPunct="0">
              <a:spcBef>
                <a:spcPct val="0"/>
              </a:spcBef>
              <a:spcAft>
                <a:spcPct val="0"/>
              </a:spcAft>
              <a:buFont typeface="Arial" charset="0"/>
              <a:buChar char="•"/>
            </a:pPr>
            <a:r>
              <a:rPr lang="en-US" altLang="zh-CN" sz="1200" dirty="0">
                <a:solidFill>
                  <a:srgbClr val="000000"/>
                </a:solidFill>
              </a:rPr>
              <a:t>All devices will typically be stationary during usage.</a:t>
            </a:r>
          </a:p>
        </p:txBody>
      </p:sp>
      <p:sp>
        <p:nvSpPr>
          <p:cNvPr id="28" name="Shape 276"/>
          <p:cNvSpPr txBox="1"/>
          <p:nvPr/>
        </p:nvSpPr>
        <p:spPr>
          <a:xfrm>
            <a:off x="5003402" y="1439736"/>
            <a:ext cx="4057927" cy="2334700"/>
          </a:xfrm>
          <a:prstGeom prst="rect">
            <a:avLst/>
          </a:prstGeom>
          <a:noFill/>
          <a:ln>
            <a:noFill/>
          </a:ln>
        </p:spPr>
        <p:txBody>
          <a:bodyPr lIns="91425" tIns="45700" rIns="91425" bIns="45700" anchor="t" anchorCtr="0">
            <a:noAutofit/>
          </a:bodyPr>
          <a:lstStyle/>
          <a:p>
            <a:pPr eaLnBrk="0" fontAlgn="base" hangingPunct="0">
              <a:lnSpc>
                <a:spcPct val="95000"/>
              </a:lnSpc>
              <a:buClr>
                <a:srgbClr val="000000"/>
              </a:buClr>
              <a:buSzPct val="25000"/>
              <a:buFont typeface="Arial"/>
              <a:buNone/>
            </a:pPr>
            <a:r>
              <a:rPr lang="en-US" sz="1200" b="1" u="sng" dirty="0">
                <a:solidFill>
                  <a:srgbClr val="000000"/>
                </a:solidFill>
                <a:latin typeface="Arial"/>
                <a:ea typeface="Arial"/>
                <a:cs typeface="Arial"/>
                <a:sym typeface="Arial"/>
              </a:rPr>
              <a:t>Traffic Conditions:</a:t>
            </a:r>
            <a:r>
              <a:rPr lang="en-US" sz="1200" dirty="0">
                <a:solidFill>
                  <a:srgbClr val="000000"/>
                </a:solidFill>
                <a:latin typeface="Arial"/>
                <a:ea typeface="Arial"/>
                <a:cs typeface="Arial"/>
                <a:sym typeface="Arial"/>
              </a:rPr>
              <a:t> </a:t>
            </a:r>
          </a:p>
          <a:p>
            <a:pPr eaLnBrk="0" fontAlgn="base" hangingPunct="0">
              <a:lnSpc>
                <a:spcPct val="95000"/>
              </a:lnSpc>
              <a:buClr>
                <a:srgbClr val="000000"/>
              </a:buClr>
              <a:buSzPct val="100000"/>
              <a:buFont typeface="Arial"/>
              <a:buChar char="•"/>
            </a:pPr>
            <a:r>
              <a:rPr lang="en-US" sz="1200" dirty="0">
                <a:solidFill>
                  <a:srgbClr val="000000"/>
                </a:solidFill>
                <a:ea typeface="MS PGothic" pitchFamily="34" charset="-128"/>
                <a:sym typeface="Arial"/>
              </a:rPr>
              <a:t>One or more devices in different adjacent rooms/offices can access to different SLM interfaces to form a service set. Multiple links and data streams have varying QoS, reliability, and throughput requirements, some with simply best-effort rates (downloading), others with a certain data rate and QoS requirements(video, VoIP, etc.) </a:t>
            </a:r>
          </a:p>
          <a:p>
            <a:pPr eaLnBrk="0" fontAlgn="base" hangingPunct="0">
              <a:buClr>
                <a:srgbClr val="000000"/>
              </a:buClr>
              <a:buSzPct val="100000"/>
              <a:buFont typeface="Arial"/>
              <a:buChar char="•"/>
            </a:pPr>
            <a:r>
              <a:rPr lang="en-US" sz="1200" dirty="0">
                <a:solidFill>
                  <a:srgbClr val="000000"/>
                </a:solidFill>
                <a:ea typeface="MS PGothic" pitchFamily="34" charset="-128"/>
                <a:sym typeface="Arial"/>
              </a:rPr>
              <a:t>Data steam can be broadcast (one point to multiple point).</a:t>
            </a:r>
          </a:p>
          <a:p>
            <a:pPr eaLnBrk="0" fontAlgn="base" hangingPunct="0">
              <a:buClr>
                <a:srgbClr val="000000"/>
              </a:buClr>
              <a:buSzPct val="100000"/>
              <a:buFont typeface="Arial"/>
              <a:buChar char="•"/>
            </a:pPr>
            <a:r>
              <a:rPr lang="en-US" altLang="zh-CN" sz="1200" dirty="0">
                <a:solidFill>
                  <a:srgbClr val="000000"/>
                </a:solidFill>
                <a:ea typeface="MS PGothic" pitchFamily="34" charset="-128"/>
                <a:sym typeface="Arial"/>
              </a:rPr>
              <a:t>Interference among different rooms/offices should be managed carefully</a:t>
            </a:r>
            <a:endParaRPr lang="en-US" sz="1200" dirty="0">
              <a:solidFill>
                <a:srgbClr val="000000"/>
              </a:solidFill>
              <a:ea typeface="MS PGothic" pitchFamily="34" charset="-128"/>
              <a:sym typeface="Arial"/>
            </a:endParaRPr>
          </a:p>
          <a:p>
            <a:pPr eaLnBrk="0" fontAlgn="base" hangingPunct="0">
              <a:lnSpc>
                <a:spcPct val="95000"/>
              </a:lnSpc>
            </a:pPr>
            <a:endParaRPr sz="1100" dirty="0">
              <a:solidFill>
                <a:srgbClr val="000000"/>
              </a:solidFill>
              <a:latin typeface="Arial"/>
              <a:ea typeface="Arial"/>
              <a:cs typeface="Arial"/>
              <a:sym typeface="Arial"/>
            </a:endParaRPr>
          </a:p>
          <a:p>
            <a:pPr eaLnBrk="0" fontAlgn="base" hangingPunct="0">
              <a:lnSpc>
                <a:spcPct val="95000"/>
              </a:lnSpc>
              <a:buClr>
                <a:srgbClr val="000000"/>
              </a:buClr>
              <a:buSzPct val="25000"/>
              <a:buFont typeface="Arial"/>
              <a:buNone/>
            </a:pPr>
            <a:r>
              <a:rPr lang="en-US" sz="1200" b="1" u="sng" dirty="0">
                <a:solidFill>
                  <a:srgbClr val="000000"/>
                </a:solidFill>
                <a:latin typeface="Arial"/>
                <a:ea typeface="Arial"/>
                <a:cs typeface="Arial"/>
                <a:sym typeface="Arial"/>
              </a:rPr>
              <a:t>Use Case:</a:t>
            </a:r>
          </a:p>
          <a:p>
            <a:pPr eaLnBrk="0" fontAlgn="base" hangingPunct="0">
              <a:buClr>
                <a:srgbClr val="000000"/>
              </a:buClr>
              <a:buSzPct val="100000"/>
              <a:buFont typeface="Arial"/>
              <a:buAutoNum type="arabicPeriod"/>
            </a:pPr>
            <a:r>
              <a:rPr lang="en-US" sz="1100" dirty="0">
                <a:solidFill>
                  <a:srgbClr val="000000"/>
                </a:solidFill>
                <a:latin typeface="Arial"/>
                <a:ea typeface="Arial"/>
                <a:cs typeface="Arial"/>
                <a:sym typeface="Arial"/>
              </a:rPr>
              <a:t> </a:t>
            </a:r>
            <a:r>
              <a:rPr lang="en-US" sz="1100" dirty="0">
                <a:solidFill>
                  <a:srgbClr val="000000"/>
                </a:solidFill>
                <a:ea typeface="Arial"/>
                <a:cs typeface="Times New Roman" panose="02020603050405020304" pitchFamily="18" charset="0"/>
                <a:sym typeface="Arial"/>
              </a:rPr>
              <a:t>One or more communication links are set up between  user devices and SLM interfaces.</a:t>
            </a:r>
          </a:p>
        </p:txBody>
      </p:sp>
    </p:spTree>
    <p:extLst>
      <p:ext uri="{BB962C8B-B14F-4D97-AF65-F5344CB8AC3E}">
        <p14:creationId xmlns:p14="http://schemas.microsoft.com/office/powerpoint/2010/main" val="2523565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3</a:t>
            </a:fld>
            <a:endParaRPr lang="en-US" dirty="0">
              <a:solidFill>
                <a:srgbClr val="000000"/>
              </a:solidFill>
            </a:endParaRPr>
          </a:p>
        </p:txBody>
      </p:sp>
      <p:sp>
        <p:nvSpPr>
          <p:cNvPr id="4" name="Rectangle 2"/>
          <p:cNvSpPr txBox="1">
            <a:spLocks noChangeArrowheads="1"/>
          </p:cNvSpPr>
          <p:nvPr/>
        </p:nvSpPr>
        <p:spPr bwMode="auto">
          <a:xfrm>
            <a:off x="685800" y="685800"/>
            <a:ext cx="77724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400" b="1">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085850" indent="-228600">
              <a:spcBef>
                <a:spcPct val="20000"/>
              </a:spcBef>
              <a:buChar char="•"/>
              <a:defRPr>
                <a:solidFill>
                  <a:schemeClr val="tx1"/>
                </a:solidFill>
                <a:latin typeface="Times New Roman" panose="02020603050405020304" pitchFamily="18" charset="0"/>
              </a:defRPr>
            </a:lvl3pPr>
            <a:lvl4pPr marL="1428750" indent="-228600">
              <a:spcBef>
                <a:spcPct val="20000"/>
              </a:spcBef>
              <a:buChar char="–"/>
              <a:defRPr sz="1600">
                <a:solidFill>
                  <a:schemeClr val="tx1"/>
                </a:solidFill>
                <a:latin typeface="Times New Roman" panose="02020603050405020304" pitchFamily="18" charset="0"/>
              </a:defRPr>
            </a:lvl4pPr>
            <a:lvl5pPr marL="1771650" indent="-228600">
              <a:spcBef>
                <a:spcPct val="20000"/>
              </a:spcBef>
              <a:buChar char="•"/>
              <a:defRPr sz="16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US" altLang="en-US" dirty="0">
                <a:solidFill>
                  <a:srgbClr val="000000"/>
                </a:solidFill>
              </a:rPr>
              <a:t>Usage Model 1: </a:t>
            </a:r>
            <a:r>
              <a:rPr lang="en-US" altLang="zh-CN" dirty="0">
                <a:solidFill>
                  <a:srgbClr val="000000"/>
                </a:solidFill>
              </a:rPr>
              <a:t>Fiber to the Room (FTTR)</a:t>
            </a:r>
            <a:endParaRPr lang="en-GB" altLang="en-US" dirty="0">
              <a:solidFill>
                <a:srgbClr val="000000"/>
              </a:solidFill>
            </a:endParaRPr>
          </a:p>
        </p:txBody>
      </p:sp>
      <p:sp>
        <p:nvSpPr>
          <p:cNvPr id="27" name="内容占位符 2"/>
          <p:cNvSpPr txBox="1">
            <a:spLocks/>
          </p:cNvSpPr>
          <p:nvPr/>
        </p:nvSpPr>
        <p:spPr>
          <a:xfrm>
            <a:off x="458788" y="1676400"/>
            <a:ext cx="7772400" cy="41148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085850" indent="-228600" algn="l" rtl="0" eaLnBrk="0" fontAlgn="base" hangingPunct="0">
              <a:spcBef>
                <a:spcPct val="20000"/>
              </a:spcBef>
              <a:spcAft>
                <a:spcPct val="0"/>
              </a:spcAft>
              <a:buChar char="•"/>
              <a:defRPr>
                <a:solidFill>
                  <a:schemeClr val="tx1"/>
                </a:solidFill>
                <a:latin typeface="+mn-lt"/>
              </a:defRPr>
            </a:lvl3pPr>
            <a:lvl4pPr marL="1428750" indent="-228600" algn="l" rtl="0" eaLnBrk="0" fontAlgn="base" hangingPunct="0">
              <a:spcBef>
                <a:spcPct val="20000"/>
              </a:spcBef>
              <a:spcAft>
                <a:spcPct val="0"/>
              </a:spcAft>
              <a:buChar char="–"/>
              <a:defRPr sz="16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342900" lvl="1" indent="-342900" algn="just">
              <a:lnSpc>
                <a:spcPct val="90000"/>
              </a:lnSpc>
              <a:buFontTx/>
              <a:buChar char="•"/>
            </a:pPr>
            <a:r>
              <a:rPr lang="en-US" altLang="zh-CN" sz="1800" b="1" kern="0" dirty="0" err="1">
                <a:solidFill>
                  <a:srgbClr val="000000"/>
                </a:solidFill>
              </a:rPr>
              <a:t>Mmwave</a:t>
            </a:r>
            <a:r>
              <a:rPr lang="en-US" altLang="zh-CN" sz="1800" b="1" kern="0" dirty="0">
                <a:solidFill>
                  <a:srgbClr val="000000"/>
                </a:solidFill>
              </a:rPr>
              <a:t> becomes a very promising band for this FTTR service, since its transmission range is</a:t>
            </a:r>
            <a:r>
              <a:rPr lang="zh-CN" altLang="en-US" sz="1800" b="1" kern="0" dirty="0">
                <a:solidFill>
                  <a:srgbClr val="000000"/>
                </a:solidFill>
              </a:rPr>
              <a:t> </a:t>
            </a:r>
            <a:r>
              <a:rPr lang="en-US" altLang="zh-CN" sz="1800" b="1" kern="0" dirty="0">
                <a:solidFill>
                  <a:srgbClr val="000000"/>
                </a:solidFill>
              </a:rPr>
              <a:t>short and the OBSS interference could be significantly reduced (the penetration losses of walls of each room can be high).</a:t>
            </a:r>
          </a:p>
          <a:p>
            <a:pPr marL="342900" lvl="1" indent="-342900" algn="just">
              <a:lnSpc>
                <a:spcPct val="90000"/>
              </a:lnSpc>
              <a:buFontTx/>
              <a:buChar char="•"/>
            </a:pPr>
            <a:endParaRPr lang="en-US" altLang="zh-CN" b="1" kern="0" dirty="0">
              <a:solidFill>
                <a:srgbClr val="000000"/>
              </a:solidFill>
            </a:endParaRPr>
          </a:p>
          <a:p>
            <a:pPr marL="342900" lvl="1" indent="-342900" algn="just">
              <a:lnSpc>
                <a:spcPct val="90000"/>
              </a:lnSpc>
              <a:buFontTx/>
              <a:buChar char="•"/>
            </a:pPr>
            <a:endParaRPr lang="en-US" altLang="zh-CN" b="1" kern="0" dirty="0">
              <a:solidFill>
                <a:srgbClr val="000000"/>
              </a:solidFill>
            </a:endParaRPr>
          </a:p>
          <a:p>
            <a:pPr marL="342900" lvl="1" indent="-342900" algn="just">
              <a:lnSpc>
                <a:spcPct val="90000"/>
              </a:lnSpc>
              <a:buFontTx/>
              <a:buChar char="•"/>
            </a:pPr>
            <a:endParaRPr lang="en-US" altLang="zh-CN" b="1" kern="0" dirty="0">
              <a:solidFill>
                <a:srgbClr val="000000"/>
              </a:solidFill>
            </a:endParaRPr>
          </a:p>
          <a:p>
            <a:pPr marL="342900" lvl="1" indent="-342900" algn="just">
              <a:lnSpc>
                <a:spcPct val="90000"/>
              </a:lnSpc>
              <a:buFontTx/>
              <a:buChar char="•"/>
            </a:pPr>
            <a:endParaRPr lang="en-US" altLang="zh-CN" b="1" kern="0" dirty="0">
              <a:solidFill>
                <a:srgbClr val="000000"/>
              </a:solidFill>
            </a:endParaRPr>
          </a:p>
          <a:p>
            <a:pPr marL="342900" lvl="1" indent="-342900" algn="just">
              <a:lnSpc>
                <a:spcPct val="90000"/>
              </a:lnSpc>
              <a:buFontTx/>
              <a:buChar char="•"/>
            </a:pPr>
            <a:endParaRPr lang="en-US" altLang="zh-CN" b="1" kern="0" dirty="0">
              <a:solidFill>
                <a:srgbClr val="000000"/>
              </a:solidFill>
            </a:endParaRPr>
          </a:p>
          <a:p>
            <a:pPr marL="342900" lvl="1" indent="-342900" algn="just">
              <a:lnSpc>
                <a:spcPct val="90000"/>
              </a:lnSpc>
              <a:buFontTx/>
              <a:buChar char="•"/>
            </a:pPr>
            <a:endParaRPr lang="en-US" altLang="zh-CN" b="1" kern="0" dirty="0">
              <a:solidFill>
                <a:srgbClr val="000000"/>
              </a:solidFill>
            </a:endParaRPr>
          </a:p>
          <a:p>
            <a:pPr marL="342900" lvl="1" indent="-342900" algn="just">
              <a:lnSpc>
                <a:spcPct val="90000"/>
              </a:lnSpc>
              <a:buFontTx/>
              <a:buChar char="•"/>
            </a:pPr>
            <a:endParaRPr lang="en-US" altLang="zh-CN" b="1" kern="0" dirty="0">
              <a:solidFill>
                <a:srgbClr val="000000"/>
              </a:solidFill>
            </a:endParaRPr>
          </a:p>
          <a:p>
            <a:pPr algn="just"/>
            <a:r>
              <a:rPr lang="en-US" altLang="zh-CN" sz="1800" kern="0" dirty="0" err="1">
                <a:solidFill>
                  <a:srgbClr val="000000"/>
                </a:solidFill>
              </a:rPr>
              <a:t>mmwave</a:t>
            </a:r>
            <a:r>
              <a:rPr lang="en-US" altLang="zh-CN" sz="1800" kern="0" dirty="0">
                <a:solidFill>
                  <a:srgbClr val="000000"/>
                </a:solidFill>
              </a:rPr>
              <a:t> can mitigate interference from a different room while providing high throughput in a LOS environment within one room</a:t>
            </a:r>
          </a:p>
          <a:p>
            <a:pPr algn="just"/>
            <a:r>
              <a:rPr lang="en-US" altLang="zh-CN" sz="1800" kern="0" dirty="0">
                <a:solidFill>
                  <a:srgbClr val="000000"/>
                </a:solidFill>
              </a:rPr>
              <a:t>Mobility/roaming within the home can also be supported well with help from the sub 7 GHz connection in this network   </a:t>
            </a:r>
            <a:endParaRPr lang="zh-CN" altLang="en-US" sz="1800" kern="0" dirty="0">
              <a:solidFill>
                <a:srgbClr val="000000"/>
              </a:solidFill>
            </a:endParaRPr>
          </a:p>
          <a:p>
            <a:pPr marL="342900" lvl="1" indent="-342900" algn="just">
              <a:lnSpc>
                <a:spcPct val="90000"/>
              </a:lnSpc>
              <a:buFontTx/>
              <a:buChar char="•"/>
            </a:pPr>
            <a:endParaRPr lang="en-US" altLang="zh-CN" b="1" kern="0" dirty="0">
              <a:solidFill>
                <a:srgbClr val="000000"/>
              </a:solidFill>
            </a:endParaRPr>
          </a:p>
          <a:p>
            <a:endParaRPr lang="zh-CN" altLang="en-US" kern="0" dirty="0">
              <a:solidFill>
                <a:srgbClr val="000000"/>
              </a:solidFill>
            </a:endParaRPr>
          </a:p>
        </p:txBody>
      </p:sp>
      <p:grpSp>
        <p:nvGrpSpPr>
          <p:cNvPr id="28" name="组合 27">
            <a:extLst>
              <a:ext uri="{FF2B5EF4-FFF2-40B4-BE49-F238E27FC236}">
                <a16:creationId xmlns:a16="http://schemas.microsoft.com/office/drawing/2014/main" id="{0A5182CF-CD11-40A6-B806-34432D5AE386}"/>
              </a:ext>
            </a:extLst>
          </p:cNvPr>
          <p:cNvGrpSpPr/>
          <p:nvPr/>
        </p:nvGrpSpPr>
        <p:grpSpPr>
          <a:xfrm>
            <a:off x="458788" y="2926871"/>
            <a:ext cx="3577734" cy="1994971"/>
            <a:chOff x="-422329" y="983805"/>
            <a:chExt cx="4649656" cy="2723625"/>
          </a:xfrm>
        </p:grpSpPr>
        <p:sp>
          <p:nvSpPr>
            <p:cNvPr id="29" name="椭圆 28">
              <a:extLst>
                <a:ext uri="{FF2B5EF4-FFF2-40B4-BE49-F238E27FC236}">
                  <a16:creationId xmlns:a16="http://schemas.microsoft.com/office/drawing/2014/main" id="{D3C6342D-3F9F-4A35-A091-DF40173A6866}"/>
                </a:ext>
              </a:extLst>
            </p:cNvPr>
            <p:cNvSpPr/>
            <p:nvPr/>
          </p:nvSpPr>
          <p:spPr>
            <a:xfrm>
              <a:off x="2119542" y="1155975"/>
              <a:ext cx="2106630" cy="2088000"/>
            </a:xfrm>
            <a:prstGeom prst="ellipse">
              <a:avLst/>
            </a:prstGeom>
            <a:solidFill>
              <a:srgbClr val="319DE5">
                <a:alpha val="50000"/>
              </a:srgbClr>
            </a:solidFill>
            <a:ln w="12700" cap="flat" cmpd="sng" algn="ctr">
              <a:solidFill>
                <a:srgbClr val="00B0F0"/>
              </a:solidFill>
              <a:prstDash val="solid"/>
              <a:miter lim="800000"/>
            </a:ln>
            <a:effectLst/>
          </p:spPr>
          <p:txBody>
            <a:bodyPr rtlCol="0" anchor="ctr">
              <a:noAutofit/>
            </a:bodyPr>
            <a:lstStyle/>
            <a:p>
              <a:pPr algn="ctr" defTabSz="685584" eaLnBrk="0" fontAlgn="ctr" hangingPunct="0">
                <a:spcBef>
                  <a:spcPct val="0"/>
                </a:spcBef>
                <a:spcAft>
                  <a:spcPct val="0"/>
                </a:spcAft>
                <a:defRPr/>
              </a:pPr>
              <a:endParaRPr lang="en-US" altLang="zh-CN" sz="500" kern="0" dirty="0">
                <a:solidFill>
                  <a:srgbClr val="666666"/>
                </a:solidFill>
                <a:latin typeface="Arial" panose="020B0604020202020204" pitchFamily="34" charset="0"/>
                <a:ea typeface="微软雅黑" panose="020B0503020204020204" pitchFamily="34" charset="-122"/>
              </a:endParaRPr>
            </a:p>
          </p:txBody>
        </p:sp>
        <p:sp>
          <p:nvSpPr>
            <p:cNvPr id="30" name="椭圆 29">
              <a:extLst>
                <a:ext uri="{FF2B5EF4-FFF2-40B4-BE49-F238E27FC236}">
                  <a16:creationId xmlns:a16="http://schemas.microsoft.com/office/drawing/2014/main" id="{DE5DB220-4369-46CA-913F-0648D1C158B7}"/>
                </a:ext>
              </a:extLst>
            </p:cNvPr>
            <p:cNvSpPr/>
            <p:nvPr/>
          </p:nvSpPr>
          <p:spPr>
            <a:xfrm>
              <a:off x="2120697" y="1619430"/>
              <a:ext cx="2106630" cy="2088000"/>
            </a:xfrm>
            <a:prstGeom prst="ellipse">
              <a:avLst/>
            </a:prstGeom>
            <a:solidFill>
              <a:srgbClr val="92D050">
                <a:alpha val="46000"/>
              </a:srgbClr>
            </a:solidFill>
            <a:ln w="12700" cap="flat" cmpd="sng" algn="ctr">
              <a:solidFill>
                <a:srgbClr val="92D050"/>
              </a:solidFill>
              <a:prstDash val="solid"/>
              <a:miter lim="800000"/>
            </a:ln>
            <a:effectLst/>
          </p:spPr>
          <p:txBody>
            <a:bodyPr rtlCol="0" anchor="ctr">
              <a:noAutofit/>
            </a:bodyPr>
            <a:lstStyle/>
            <a:p>
              <a:pPr algn="ctr" defTabSz="685584" eaLnBrk="0" fontAlgn="ctr" hangingPunct="0">
                <a:spcBef>
                  <a:spcPct val="0"/>
                </a:spcBef>
                <a:spcAft>
                  <a:spcPct val="0"/>
                </a:spcAft>
                <a:defRPr/>
              </a:pPr>
              <a:endParaRPr lang="en-US" altLang="zh-CN" sz="500" kern="0" dirty="0">
                <a:solidFill>
                  <a:srgbClr val="666666"/>
                </a:solidFill>
                <a:latin typeface="Arial" panose="020B0604020202020204" pitchFamily="34" charset="0"/>
                <a:ea typeface="微软雅黑" panose="020B0503020204020204" pitchFamily="34" charset="-122"/>
              </a:endParaRPr>
            </a:p>
          </p:txBody>
        </p:sp>
        <p:sp>
          <p:nvSpPr>
            <p:cNvPr id="31" name="文本框 30">
              <a:extLst>
                <a:ext uri="{FF2B5EF4-FFF2-40B4-BE49-F238E27FC236}">
                  <a16:creationId xmlns:a16="http://schemas.microsoft.com/office/drawing/2014/main" id="{D1AE238C-8E92-4948-A993-EE1446B0F285}"/>
                </a:ext>
              </a:extLst>
            </p:cNvPr>
            <p:cNvSpPr txBox="1"/>
            <p:nvPr/>
          </p:nvSpPr>
          <p:spPr>
            <a:xfrm>
              <a:off x="2799809" y="1292168"/>
              <a:ext cx="823439" cy="409672"/>
            </a:xfrm>
            <a:prstGeom prst="rect">
              <a:avLst/>
            </a:prstGeom>
            <a:noFill/>
          </p:spPr>
          <p:txBody>
            <a:bodyPr vert="horz" wrap="square" rtlCol="0">
              <a:noAutofit/>
            </a:bodyPr>
            <a:lstStyle/>
            <a:p>
              <a:pPr defTabSz="685584" eaLnBrk="0" fontAlgn="ctr" hangingPunct="0">
                <a:spcBef>
                  <a:spcPct val="0"/>
                </a:spcBef>
                <a:spcAft>
                  <a:spcPct val="0"/>
                </a:spcAft>
                <a:defRPr/>
              </a:pPr>
              <a:r>
                <a:rPr lang="en-US" sz="1200" dirty="0" err="1">
                  <a:solidFill>
                    <a:srgbClr val="1D1D1A"/>
                  </a:solidFill>
                  <a:latin typeface="Arial" panose="020B0604020202020204" pitchFamily="34" charset="0"/>
                </a:rPr>
                <a:t>AP1</a:t>
              </a:r>
              <a:endParaRPr lang="en-US" altLang="zh-CN" sz="1200" kern="0" dirty="0">
                <a:solidFill>
                  <a:srgbClr val="1D1D1A"/>
                </a:solidFill>
                <a:latin typeface="Arial" panose="020B0604020202020204" pitchFamily="34" charset="0"/>
                <a:ea typeface="微软雅黑" panose="020B0503020204020204" pitchFamily="34" charset="-122"/>
              </a:endParaRPr>
            </a:p>
          </p:txBody>
        </p:sp>
        <p:sp>
          <p:nvSpPr>
            <p:cNvPr id="32" name="文本框 31">
              <a:extLst>
                <a:ext uri="{FF2B5EF4-FFF2-40B4-BE49-F238E27FC236}">
                  <a16:creationId xmlns:a16="http://schemas.microsoft.com/office/drawing/2014/main" id="{4F7DE311-8B34-4958-9336-6DC1A03DBCC0}"/>
                </a:ext>
              </a:extLst>
            </p:cNvPr>
            <p:cNvSpPr txBox="1"/>
            <p:nvPr/>
          </p:nvSpPr>
          <p:spPr>
            <a:xfrm>
              <a:off x="2856944" y="2258621"/>
              <a:ext cx="671080" cy="409672"/>
            </a:xfrm>
            <a:prstGeom prst="rect">
              <a:avLst/>
            </a:prstGeom>
            <a:noFill/>
          </p:spPr>
          <p:txBody>
            <a:bodyPr vert="horz" wrap="square" rtlCol="0">
              <a:noAutofit/>
            </a:bodyPr>
            <a:lstStyle/>
            <a:p>
              <a:pPr defTabSz="685584" eaLnBrk="0" fontAlgn="ctr" hangingPunct="0">
                <a:spcBef>
                  <a:spcPct val="0"/>
                </a:spcBef>
                <a:spcAft>
                  <a:spcPct val="0"/>
                </a:spcAft>
                <a:defRPr/>
              </a:pPr>
              <a:r>
                <a:rPr lang="en-US" sz="1200" dirty="0" err="1">
                  <a:solidFill>
                    <a:srgbClr val="1D1D1A"/>
                  </a:solidFill>
                  <a:latin typeface="Arial" panose="020B0604020202020204" pitchFamily="34" charset="0"/>
                </a:rPr>
                <a:t>AP2</a:t>
              </a:r>
              <a:endParaRPr lang="en-US" altLang="zh-CN" sz="1200" kern="0" dirty="0">
                <a:solidFill>
                  <a:srgbClr val="1D1D1A"/>
                </a:solidFill>
                <a:latin typeface="Arial" panose="020B0604020202020204" pitchFamily="34" charset="0"/>
                <a:ea typeface="微软雅黑" panose="020B0503020204020204" pitchFamily="34" charset="-122"/>
              </a:endParaRPr>
            </a:p>
          </p:txBody>
        </p:sp>
        <p:sp>
          <p:nvSpPr>
            <p:cNvPr id="33" name="文本框 32">
              <a:extLst>
                <a:ext uri="{FF2B5EF4-FFF2-40B4-BE49-F238E27FC236}">
                  <a16:creationId xmlns:a16="http://schemas.microsoft.com/office/drawing/2014/main" id="{A2B3C466-0813-4BAD-8AF4-D23C80CA3306}"/>
                </a:ext>
              </a:extLst>
            </p:cNvPr>
            <p:cNvSpPr txBox="1"/>
            <p:nvPr/>
          </p:nvSpPr>
          <p:spPr>
            <a:xfrm>
              <a:off x="3389872" y="2085461"/>
              <a:ext cx="757654" cy="409672"/>
            </a:xfrm>
            <a:prstGeom prst="rect">
              <a:avLst/>
            </a:prstGeom>
            <a:noFill/>
          </p:spPr>
          <p:txBody>
            <a:bodyPr vert="horz" wrap="square" rtlCol="0">
              <a:noAutofit/>
            </a:bodyPr>
            <a:lstStyle/>
            <a:p>
              <a:pPr defTabSz="685584" eaLnBrk="0" fontAlgn="ctr" hangingPunct="0">
                <a:spcBef>
                  <a:spcPct val="0"/>
                </a:spcBef>
                <a:spcAft>
                  <a:spcPct val="0"/>
                </a:spcAft>
                <a:defRPr/>
              </a:pPr>
              <a:r>
                <a:rPr lang="en-US" sz="1200" dirty="0" err="1">
                  <a:solidFill>
                    <a:srgbClr val="1D1D1A"/>
                  </a:solidFill>
                  <a:latin typeface="Arial" panose="020B0604020202020204" pitchFamily="34" charset="0"/>
                </a:rPr>
                <a:t>STA1</a:t>
              </a:r>
              <a:endParaRPr lang="en-US" altLang="zh-CN" sz="1200" kern="0" dirty="0">
                <a:solidFill>
                  <a:srgbClr val="1D1D1A"/>
                </a:solidFill>
                <a:latin typeface="Arial" panose="020B0604020202020204" pitchFamily="34" charset="0"/>
                <a:ea typeface="微软雅黑" panose="020B0503020204020204" pitchFamily="34" charset="-122"/>
              </a:endParaRPr>
            </a:p>
          </p:txBody>
        </p:sp>
        <p:sp>
          <p:nvSpPr>
            <p:cNvPr id="34" name="文本框 33">
              <a:extLst>
                <a:ext uri="{FF2B5EF4-FFF2-40B4-BE49-F238E27FC236}">
                  <a16:creationId xmlns:a16="http://schemas.microsoft.com/office/drawing/2014/main" id="{9D8BC7BA-6AF7-45A5-BE62-E5C38E58D685}"/>
                </a:ext>
              </a:extLst>
            </p:cNvPr>
            <p:cNvSpPr txBox="1"/>
            <p:nvPr/>
          </p:nvSpPr>
          <p:spPr>
            <a:xfrm>
              <a:off x="-422329" y="1396023"/>
              <a:ext cx="2749106" cy="1992185"/>
            </a:xfrm>
            <a:prstGeom prst="rect">
              <a:avLst/>
            </a:prstGeom>
            <a:noFill/>
          </p:spPr>
          <p:txBody>
            <a:bodyPr vert="horz" wrap="square" rtlCol="0">
              <a:noAutofit/>
            </a:bodyPr>
            <a:lstStyle/>
            <a:p>
              <a:pPr defTabSz="685584" eaLnBrk="0" fontAlgn="ctr" hangingPunct="0">
                <a:spcBef>
                  <a:spcPct val="0"/>
                </a:spcBef>
                <a:spcAft>
                  <a:spcPct val="0"/>
                </a:spcAft>
              </a:pPr>
              <a:r>
                <a:rPr lang="en-US" sz="1200" dirty="0">
                  <a:solidFill>
                    <a:srgbClr val="000000"/>
                  </a:solidFill>
                  <a:latin typeface="Arial" panose="020B0604020202020204" pitchFamily="34" charset="0"/>
                </a:rPr>
                <a:t>Sometimes, two rooms are close to each other, but a single AP cannot cover the two rooms. In this case, interference exists between the two APs.</a:t>
              </a:r>
              <a:r>
                <a:rPr lang="en-US" altLang="zh-CN" sz="1200" dirty="0">
                  <a:solidFill>
                    <a:srgbClr val="000000"/>
                  </a:solidFill>
                  <a:latin typeface="Arial" panose="020B0604020202020204" pitchFamily="34" charset="0"/>
                </a:rPr>
                <a:t> As a result, the air interface bandwidth usage between STA1 and STA2 is low.</a:t>
              </a:r>
            </a:p>
            <a:p>
              <a:pPr defTabSz="685584" eaLnBrk="0" fontAlgn="ctr" hangingPunct="0">
                <a:spcBef>
                  <a:spcPct val="0"/>
                </a:spcBef>
                <a:spcAft>
                  <a:spcPct val="0"/>
                </a:spcAft>
              </a:pPr>
              <a:r>
                <a:rPr lang="en-US" sz="1200" dirty="0">
                  <a:solidFill>
                    <a:srgbClr val="000000"/>
                  </a:solidFill>
                  <a:latin typeface="Arial" panose="020B0604020202020204" pitchFamily="34" charset="0"/>
                </a:rPr>
                <a:t> </a:t>
              </a:r>
            </a:p>
            <a:p>
              <a:pPr defTabSz="685584" eaLnBrk="0" fontAlgn="ctr" hangingPunct="0">
                <a:spcBef>
                  <a:spcPct val="0"/>
                </a:spcBef>
                <a:spcAft>
                  <a:spcPct val="0"/>
                </a:spcAft>
              </a:pPr>
              <a:endParaRPr lang="en-US" sz="1200" dirty="0">
                <a:solidFill>
                  <a:srgbClr val="000000"/>
                </a:solidFill>
                <a:latin typeface="Arial" panose="020B0604020202020204" pitchFamily="34" charset="0"/>
              </a:endParaRPr>
            </a:p>
            <a:p>
              <a:pPr defTabSz="685584" eaLnBrk="0" fontAlgn="ctr" hangingPunct="0">
                <a:spcBef>
                  <a:spcPct val="0"/>
                </a:spcBef>
                <a:spcAft>
                  <a:spcPct val="0"/>
                </a:spcAft>
              </a:pPr>
              <a:endParaRPr lang="en-US" sz="1200" dirty="0">
                <a:solidFill>
                  <a:srgbClr val="000000"/>
                </a:solidFill>
                <a:latin typeface="Arial" panose="020B0604020202020204" pitchFamily="34" charset="0"/>
              </a:endParaRPr>
            </a:p>
          </p:txBody>
        </p:sp>
        <p:pic>
          <p:nvPicPr>
            <p:cNvPr id="35" name="图片 34">
              <a:extLst>
                <a:ext uri="{FF2B5EF4-FFF2-40B4-BE49-F238E27FC236}">
                  <a16:creationId xmlns:a16="http://schemas.microsoft.com/office/drawing/2014/main" id="{560C1B45-248F-491B-A174-71578B25EF63}"/>
                </a:ext>
              </a:extLst>
            </p:cNvPr>
            <p:cNvPicPr>
              <a:picLocks noChangeAspect="1"/>
            </p:cNvPicPr>
            <p:nvPr/>
          </p:nvPicPr>
          <p:blipFill>
            <a:blip r:embed="rId2"/>
            <a:stretch>
              <a:fillRect/>
            </a:stretch>
          </p:blipFill>
          <p:spPr>
            <a:xfrm>
              <a:off x="3528024" y="2627014"/>
              <a:ext cx="195974" cy="417108"/>
            </a:xfrm>
            <a:prstGeom prst="rect">
              <a:avLst/>
            </a:prstGeom>
          </p:spPr>
        </p:pic>
        <p:cxnSp>
          <p:nvCxnSpPr>
            <p:cNvPr id="36" name="直接连接符 35">
              <a:extLst>
                <a:ext uri="{FF2B5EF4-FFF2-40B4-BE49-F238E27FC236}">
                  <a16:creationId xmlns:a16="http://schemas.microsoft.com/office/drawing/2014/main" id="{67BA7E1D-7DE2-423F-9C4B-774C1983FFA1}"/>
                </a:ext>
              </a:extLst>
            </p:cNvPr>
            <p:cNvCxnSpPr>
              <a:cxnSpLocks/>
              <a:endCxn id="35" idx="1"/>
            </p:cNvCxnSpPr>
            <p:nvPr/>
          </p:nvCxnSpPr>
          <p:spPr>
            <a:xfrm>
              <a:off x="3221840" y="2782144"/>
              <a:ext cx="306184" cy="0"/>
            </a:xfrm>
            <a:prstGeom prst="line">
              <a:avLst/>
            </a:prstGeom>
            <a:noFill/>
            <a:ln w="6350" cap="flat" cmpd="sng" algn="ctr">
              <a:solidFill>
                <a:srgbClr val="E9002F"/>
              </a:solidFill>
              <a:prstDash val="dash"/>
              <a:miter lim="800000"/>
            </a:ln>
            <a:effectLst/>
          </p:spPr>
        </p:cxnSp>
        <p:pic>
          <p:nvPicPr>
            <p:cNvPr id="37" name="图片 36">
              <a:extLst>
                <a:ext uri="{FF2B5EF4-FFF2-40B4-BE49-F238E27FC236}">
                  <a16:creationId xmlns:a16="http://schemas.microsoft.com/office/drawing/2014/main" id="{E9C6EB13-AFF1-4847-A94B-2C3C195F4FE8}"/>
                </a:ext>
              </a:extLst>
            </p:cNvPr>
            <p:cNvPicPr>
              <a:picLocks noChangeAspect="1"/>
            </p:cNvPicPr>
            <p:nvPr/>
          </p:nvPicPr>
          <p:blipFill>
            <a:blip r:embed="rId2"/>
            <a:stretch>
              <a:fillRect/>
            </a:stretch>
          </p:blipFill>
          <p:spPr>
            <a:xfrm>
              <a:off x="3496125" y="1634004"/>
              <a:ext cx="195974" cy="417108"/>
            </a:xfrm>
            <a:prstGeom prst="rect">
              <a:avLst/>
            </a:prstGeom>
          </p:spPr>
        </p:pic>
        <p:cxnSp>
          <p:nvCxnSpPr>
            <p:cNvPr id="38" name="直接连接符 37">
              <a:extLst>
                <a:ext uri="{FF2B5EF4-FFF2-40B4-BE49-F238E27FC236}">
                  <a16:creationId xmlns:a16="http://schemas.microsoft.com/office/drawing/2014/main" id="{13C2E595-E5EB-45FD-B99C-8B25BB1E88A9}"/>
                </a:ext>
              </a:extLst>
            </p:cNvPr>
            <p:cNvCxnSpPr>
              <a:cxnSpLocks/>
            </p:cNvCxnSpPr>
            <p:nvPr/>
          </p:nvCxnSpPr>
          <p:spPr>
            <a:xfrm>
              <a:off x="3177081" y="1818177"/>
              <a:ext cx="362067" cy="0"/>
            </a:xfrm>
            <a:prstGeom prst="line">
              <a:avLst/>
            </a:prstGeom>
            <a:noFill/>
            <a:ln w="6350" cap="flat" cmpd="sng" algn="ctr">
              <a:solidFill>
                <a:srgbClr val="E9002F"/>
              </a:solidFill>
              <a:prstDash val="solid"/>
              <a:miter lim="800000"/>
            </a:ln>
            <a:effectLst/>
          </p:spPr>
        </p:cxnSp>
        <p:sp>
          <p:nvSpPr>
            <p:cNvPr id="39" name="文本框 38">
              <a:extLst>
                <a:ext uri="{FF2B5EF4-FFF2-40B4-BE49-F238E27FC236}">
                  <a16:creationId xmlns:a16="http://schemas.microsoft.com/office/drawing/2014/main" id="{90F0ED0E-9428-46BF-A60A-7D4A16F0BFA5}"/>
                </a:ext>
              </a:extLst>
            </p:cNvPr>
            <p:cNvSpPr txBox="1"/>
            <p:nvPr/>
          </p:nvSpPr>
          <p:spPr>
            <a:xfrm>
              <a:off x="3393254" y="3098645"/>
              <a:ext cx="832915" cy="409672"/>
            </a:xfrm>
            <a:prstGeom prst="rect">
              <a:avLst/>
            </a:prstGeom>
            <a:noFill/>
          </p:spPr>
          <p:txBody>
            <a:bodyPr vert="horz" wrap="square" rtlCol="0">
              <a:noAutofit/>
            </a:bodyPr>
            <a:lstStyle/>
            <a:p>
              <a:pPr defTabSz="685584" eaLnBrk="0" fontAlgn="ctr" hangingPunct="0">
                <a:spcBef>
                  <a:spcPct val="0"/>
                </a:spcBef>
                <a:spcAft>
                  <a:spcPct val="0"/>
                </a:spcAft>
                <a:defRPr/>
              </a:pPr>
              <a:r>
                <a:rPr lang="en-US" sz="1200" dirty="0" err="1">
                  <a:solidFill>
                    <a:srgbClr val="1D1D1A"/>
                  </a:solidFill>
                  <a:latin typeface="Arial" panose="020B0604020202020204" pitchFamily="34" charset="0"/>
                </a:rPr>
                <a:t>STA2</a:t>
              </a:r>
              <a:endParaRPr lang="en-US" altLang="zh-CN" sz="1200" kern="0" dirty="0">
                <a:solidFill>
                  <a:srgbClr val="1D1D1A"/>
                </a:solidFill>
                <a:latin typeface="Arial" panose="020B0604020202020204" pitchFamily="34" charset="0"/>
                <a:ea typeface="微软雅黑" panose="020B0503020204020204" pitchFamily="34" charset="-122"/>
              </a:endParaRPr>
            </a:p>
          </p:txBody>
        </p:sp>
        <p:sp>
          <p:nvSpPr>
            <p:cNvPr id="40" name="文本框 39">
              <a:extLst>
                <a:ext uri="{FF2B5EF4-FFF2-40B4-BE49-F238E27FC236}">
                  <a16:creationId xmlns:a16="http://schemas.microsoft.com/office/drawing/2014/main" id="{1CA4D79E-AABD-465D-A002-0FF24FBA6999}"/>
                </a:ext>
              </a:extLst>
            </p:cNvPr>
            <p:cNvSpPr txBox="1"/>
            <p:nvPr/>
          </p:nvSpPr>
          <p:spPr>
            <a:xfrm>
              <a:off x="-268048" y="983805"/>
              <a:ext cx="2579967" cy="480149"/>
            </a:xfrm>
            <a:prstGeom prst="rect">
              <a:avLst/>
            </a:prstGeom>
            <a:solidFill>
              <a:srgbClr val="DDDDDD"/>
            </a:solidFill>
          </p:spPr>
          <p:txBody>
            <a:bodyPr wrap="square" lIns="0" tIns="0" rIns="0" bIns="0" rtlCol="0">
              <a:noAutofit/>
            </a:bodyPr>
            <a:lstStyle/>
            <a:p>
              <a:pPr fontAlgn="ctr">
                <a:defRPr/>
              </a:pPr>
              <a:r>
                <a:rPr lang="en-US" sz="1200" b="1" dirty="0">
                  <a:solidFill>
                    <a:srgbClr val="00CC99"/>
                  </a:solidFill>
                  <a:latin typeface="Arial" panose="020B0604020202020204" pitchFamily="34" charset="0"/>
                </a:rPr>
                <a:t>Pain points of the Multi-AP solution</a:t>
              </a:r>
            </a:p>
          </p:txBody>
        </p:sp>
      </p:grpSp>
      <p:sp>
        <p:nvSpPr>
          <p:cNvPr id="41" name="箭头: 右 9">
            <a:extLst>
              <a:ext uri="{FF2B5EF4-FFF2-40B4-BE49-F238E27FC236}">
                <a16:creationId xmlns:a16="http://schemas.microsoft.com/office/drawing/2014/main" id="{C139553C-F2DA-47DF-91E6-F8462F378363}"/>
              </a:ext>
            </a:extLst>
          </p:cNvPr>
          <p:cNvSpPr/>
          <p:nvPr/>
        </p:nvSpPr>
        <p:spPr>
          <a:xfrm>
            <a:off x="4534452" y="3588301"/>
            <a:ext cx="201085" cy="220246"/>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eaLnBrk="0" fontAlgn="ctr" hangingPunct="0">
              <a:spcBef>
                <a:spcPct val="0"/>
              </a:spcBef>
              <a:spcAft>
                <a:spcPct val="0"/>
              </a:spcAft>
            </a:pPr>
            <a:endParaRPr lang="en-US" altLang="zh-CN" sz="1200" dirty="0">
              <a:solidFill>
                <a:srgbClr val="FFFFFF"/>
              </a:solidFill>
              <a:latin typeface="Arial" panose="020B0604020202020204" pitchFamily="34" charset="0"/>
            </a:endParaRPr>
          </a:p>
        </p:txBody>
      </p:sp>
      <p:grpSp>
        <p:nvGrpSpPr>
          <p:cNvPr id="42" name="组合 41">
            <a:extLst>
              <a:ext uri="{FF2B5EF4-FFF2-40B4-BE49-F238E27FC236}">
                <a16:creationId xmlns:a16="http://schemas.microsoft.com/office/drawing/2014/main" id="{0DDBAFF2-E9BF-42BB-92E2-AAA1AF35FF6F}"/>
              </a:ext>
            </a:extLst>
          </p:cNvPr>
          <p:cNvGrpSpPr/>
          <p:nvPr/>
        </p:nvGrpSpPr>
        <p:grpSpPr>
          <a:xfrm>
            <a:off x="4991956" y="2877001"/>
            <a:ext cx="3629058" cy="2121041"/>
            <a:chOff x="2430668" y="3974069"/>
            <a:chExt cx="4311122" cy="2497525"/>
          </a:xfrm>
        </p:grpSpPr>
        <p:sp>
          <p:nvSpPr>
            <p:cNvPr id="43" name="文本框 42">
              <a:extLst>
                <a:ext uri="{FF2B5EF4-FFF2-40B4-BE49-F238E27FC236}">
                  <a16:creationId xmlns:a16="http://schemas.microsoft.com/office/drawing/2014/main" id="{7832CBAE-1586-4AE0-8511-A9E0FA91AC15}"/>
                </a:ext>
              </a:extLst>
            </p:cNvPr>
            <p:cNvSpPr txBox="1"/>
            <p:nvPr/>
          </p:nvSpPr>
          <p:spPr>
            <a:xfrm>
              <a:off x="4307556" y="4906278"/>
              <a:ext cx="2434234" cy="1565316"/>
            </a:xfrm>
            <a:prstGeom prst="rect">
              <a:avLst/>
            </a:prstGeom>
            <a:noFill/>
          </p:spPr>
          <p:txBody>
            <a:bodyPr vert="horz" wrap="square" rtlCol="0">
              <a:noAutofit/>
            </a:bodyPr>
            <a:lstStyle>
              <a:defPPr>
                <a:defRPr lang="en-US"/>
              </a:defPPr>
              <a:lvl1pPr defTabSz="685584" fontAlgn="auto">
                <a:lnSpc>
                  <a:spcPct val="120000"/>
                </a:lnSpc>
                <a:spcBef>
                  <a:spcPts val="0"/>
                </a:spcBef>
                <a:spcAft>
                  <a:spcPts val="0"/>
                </a:spcAft>
                <a:defRPr sz="1200" b="1">
                  <a:solidFill>
                    <a:srgbClr val="1D1D1A"/>
                  </a:solidFill>
                  <a:latin typeface="Arial" panose="020B0503020204020204" pitchFamily="34" charset="-122"/>
                  <a:ea typeface="微软雅黑" panose="020B0503020204020204" pitchFamily="34" charset="-122"/>
                </a:defRPr>
              </a:lvl1pPr>
            </a:lstStyle>
            <a:p>
              <a:pPr fontAlgn="ctr">
                <a:lnSpc>
                  <a:spcPct val="100000"/>
                </a:lnSpc>
                <a:defRPr/>
              </a:pPr>
              <a:r>
                <a:rPr lang="en-US" dirty="0">
                  <a:latin typeface="Arial" panose="020B0604020202020204" pitchFamily="34" charset="0"/>
                </a:rPr>
                <a:t>After interference mitigation:</a:t>
              </a:r>
              <a:endParaRPr lang="en-US" altLang="zh-CN" kern="0" dirty="0">
                <a:latin typeface="Arial" panose="020B0604020202020204" pitchFamily="34" charset="0"/>
              </a:endParaRPr>
            </a:p>
            <a:p>
              <a:pPr fontAlgn="ctr">
                <a:lnSpc>
                  <a:spcPct val="100000"/>
                </a:lnSpc>
                <a:defRPr/>
              </a:pPr>
              <a:r>
                <a:rPr lang="en-US" dirty="0">
                  <a:solidFill>
                    <a:srgbClr val="C00000"/>
                  </a:solidFill>
                  <a:latin typeface="Arial" panose="020B0604020202020204" pitchFamily="34" charset="0"/>
                </a:rPr>
                <a:t>The bandwidth between AP1 and AP2 is not affected, and AP1 and AP2 use the air interface independently .</a:t>
              </a:r>
            </a:p>
          </p:txBody>
        </p:sp>
        <p:sp>
          <p:nvSpPr>
            <p:cNvPr id="44" name="矩形 43">
              <a:extLst>
                <a:ext uri="{FF2B5EF4-FFF2-40B4-BE49-F238E27FC236}">
                  <a16:creationId xmlns:a16="http://schemas.microsoft.com/office/drawing/2014/main" id="{20203E8B-9147-4C8B-85E6-D74456378690}"/>
                </a:ext>
              </a:extLst>
            </p:cNvPr>
            <p:cNvSpPr/>
            <p:nvPr/>
          </p:nvSpPr>
          <p:spPr>
            <a:xfrm>
              <a:off x="4348914" y="4114287"/>
              <a:ext cx="2339519" cy="796017"/>
            </a:xfrm>
            <a:prstGeom prst="rect">
              <a:avLst/>
            </a:prstGeom>
            <a:solidFill>
              <a:srgbClr val="DDDDDD"/>
            </a:solidFill>
          </p:spPr>
          <p:txBody>
            <a:bodyPr wrap="square">
              <a:noAutofit/>
            </a:bodyPr>
            <a:lstStyle/>
            <a:p>
              <a:pPr fontAlgn="ctr">
                <a:defRPr/>
              </a:pPr>
              <a:r>
                <a:rPr lang="en-US" sz="1200" b="1" dirty="0">
                  <a:solidFill>
                    <a:srgbClr val="C00000"/>
                  </a:solidFill>
                  <a:latin typeface="Arial" panose="020B0604020202020204" pitchFamily="34" charset="0"/>
                </a:rPr>
                <a:t>With </a:t>
              </a:r>
              <a:r>
                <a:rPr lang="en-US" altLang="zh-CN" sz="1200" b="1" dirty="0" err="1">
                  <a:solidFill>
                    <a:srgbClr val="C00000"/>
                  </a:solidFill>
                  <a:latin typeface="Arial" panose="020B0604020202020204" pitchFamily="34" charset="0"/>
                </a:rPr>
                <a:t>mmwave</a:t>
              </a:r>
              <a:r>
                <a:rPr lang="en-US" altLang="zh-CN" sz="1200" b="1" dirty="0">
                  <a:solidFill>
                    <a:srgbClr val="C00000"/>
                  </a:solidFill>
                  <a:latin typeface="Arial" panose="020B0604020202020204" pitchFamily="34" charset="0"/>
                </a:rPr>
                <a:t> of Interference mitigation</a:t>
              </a:r>
              <a:endParaRPr lang="en-US" altLang="zh-CN" sz="1200" kern="0" dirty="0">
                <a:solidFill>
                  <a:srgbClr val="1D1D1A"/>
                </a:solidFill>
                <a:latin typeface="Arial" panose="020B0604020202020204" pitchFamily="34" charset="0"/>
                <a:ea typeface="等线" panose="02010600030101010101" pitchFamily="2" charset="-122"/>
              </a:endParaRPr>
            </a:p>
          </p:txBody>
        </p:sp>
        <p:sp>
          <p:nvSpPr>
            <p:cNvPr id="45" name="椭圆 44">
              <a:extLst>
                <a:ext uri="{FF2B5EF4-FFF2-40B4-BE49-F238E27FC236}">
                  <a16:creationId xmlns:a16="http://schemas.microsoft.com/office/drawing/2014/main" id="{D5346618-4D0C-46F5-BFB1-688E3617D7DC}"/>
                </a:ext>
              </a:extLst>
            </p:cNvPr>
            <p:cNvSpPr/>
            <p:nvPr/>
          </p:nvSpPr>
          <p:spPr>
            <a:xfrm>
              <a:off x="2430668" y="3974069"/>
              <a:ext cx="1756106" cy="1332000"/>
            </a:xfrm>
            <a:prstGeom prst="ellipse">
              <a:avLst/>
            </a:prstGeom>
            <a:solidFill>
              <a:srgbClr val="319DE5">
                <a:alpha val="50000"/>
              </a:srgbClr>
            </a:solidFill>
            <a:ln w="12700" cap="flat" cmpd="sng" algn="ctr">
              <a:solidFill>
                <a:srgbClr val="00B0F0"/>
              </a:solidFill>
              <a:prstDash val="solid"/>
              <a:miter lim="800000"/>
            </a:ln>
            <a:effectLst/>
          </p:spPr>
          <p:txBody>
            <a:bodyPr rtlCol="0" anchor="ctr">
              <a:noAutofit/>
            </a:bodyPr>
            <a:lstStyle/>
            <a:p>
              <a:pPr algn="ctr" defTabSz="685584" eaLnBrk="0" fontAlgn="ctr" hangingPunct="0">
                <a:spcBef>
                  <a:spcPct val="0"/>
                </a:spcBef>
                <a:spcAft>
                  <a:spcPct val="0"/>
                </a:spcAft>
                <a:defRPr/>
              </a:pPr>
              <a:endParaRPr lang="en-US" altLang="zh-CN" sz="500" kern="0" dirty="0">
                <a:solidFill>
                  <a:srgbClr val="666666"/>
                </a:solidFill>
                <a:latin typeface="Arial" panose="020B0604020202020204" pitchFamily="34" charset="0"/>
                <a:ea typeface="微软雅黑" panose="020B0503020204020204" pitchFamily="34" charset="-122"/>
              </a:endParaRPr>
            </a:p>
          </p:txBody>
        </p:sp>
        <p:sp>
          <p:nvSpPr>
            <p:cNvPr id="46" name="椭圆 45">
              <a:extLst>
                <a:ext uri="{FF2B5EF4-FFF2-40B4-BE49-F238E27FC236}">
                  <a16:creationId xmlns:a16="http://schemas.microsoft.com/office/drawing/2014/main" id="{1AA62F4E-BCC6-4E09-8819-18A9E5153DCC}"/>
                </a:ext>
              </a:extLst>
            </p:cNvPr>
            <p:cNvSpPr/>
            <p:nvPr/>
          </p:nvSpPr>
          <p:spPr>
            <a:xfrm>
              <a:off x="2431822" y="4958520"/>
              <a:ext cx="1756106" cy="1332000"/>
            </a:xfrm>
            <a:prstGeom prst="ellipse">
              <a:avLst/>
            </a:prstGeom>
            <a:solidFill>
              <a:srgbClr val="92D050">
                <a:alpha val="46000"/>
              </a:srgbClr>
            </a:solidFill>
            <a:ln w="12700" cap="flat" cmpd="sng" algn="ctr">
              <a:solidFill>
                <a:srgbClr val="92D050"/>
              </a:solidFill>
              <a:prstDash val="solid"/>
              <a:miter lim="800000"/>
            </a:ln>
            <a:effectLst/>
          </p:spPr>
          <p:txBody>
            <a:bodyPr rtlCol="0" anchor="ctr">
              <a:noAutofit/>
            </a:bodyPr>
            <a:lstStyle/>
            <a:p>
              <a:pPr algn="ctr" defTabSz="685584" eaLnBrk="0" fontAlgn="ctr" hangingPunct="0">
                <a:spcBef>
                  <a:spcPct val="0"/>
                </a:spcBef>
                <a:spcAft>
                  <a:spcPct val="0"/>
                </a:spcAft>
                <a:defRPr/>
              </a:pPr>
              <a:endParaRPr lang="en-US" altLang="zh-CN" sz="500" kern="0" dirty="0">
                <a:solidFill>
                  <a:srgbClr val="666666"/>
                </a:solidFill>
                <a:latin typeface="Arial" panose="020B0604020202020204" pitchFamily="34" charset="0"/>
                <a:ea typeface="微软雅黑" panose="020B0503020204020204" pitchFamily="34" charset="-122"/>
              </a:endParaRPr>
            </a:p>
          </p:txBody>
        </p:sp>
        <p:sp>
          <p:nvSpPr>
            <p:cNvPr id="47" name="文本框 46">
              <a:extLst>
                <a:ext uri="{FF2B5EF4-FFF2-40B4-BE49-F238E27FC236}">
                  <a16:creationId xmlns:a16="http://schemas.microsoft.com/office/drawing/2014/main" id="{DCBAEC4E-157E-4C30-B4FA-F9FFAA2E5F4E}"/>
                </a:ext>
              </a:extLst>
            </p:cNvPr>
            <p:cNvSpPr txBox="1"/>
            <p:nvPr/>
          </p:nvSpPr>
          <p:spPr>
            <a:xfrm>
              <a:off x="3125755" y="4132366"/>
              <a:ext cx="681497" cy="301262"/>
            </a:xfrm>
            <a:prstGeom prst="rect">
              <a:avLst/>
            </a:prstGeom>
            <a:noFill/>
          </p:spPr>
          <p:txBody>
            <a:bodyPr vert="horz" wrap="square" rtlCol="0">
              <a:noAutofit/>
            </a:bodyPr>
            <a:lstStyle/>
            <a:p>
              <a:pPr defTabSz="685584" eaLnBrk="0" fontAlgn="ctr" hangingPunct="0">
                <a:spcBef>
                  <a:spcPct val="0"/>
                </a:spcBef>
                <a:spcAft>
                  <a:spcPct val="0"/>
                </a:spcAft>
                <a:defRPr/>
              </a:pPr>
              <a:r>
                <a:rPr lang="en-US" sz="1200" dirty="0" err="1">
                  <a:solidFill>
                    <a:srgbClr val="1D1D1A"/>
                  </a:solidFill>
                  <a:latin typeface="Arial" panose="020B0604020202020204" pitchFamily="34" charset="0"/>
                </a:rPr>
                <a:t>AP1</a:t>
              </a:r>
              <a:endParaRPr lang="en-US" altLang="zh-CN" sz="1200" kern="0" dirty="0">
                <a:solidFill>
                  <a:srgbClr val="1D1D1A"/>
                </a:solidFill>
                <a:latin typeface="Arial" panose="020B0604020202020204" pitchFamily="34" charset="0"/>
                <a:ea typeface="微软雅黑" panose="020B0503020204020204" pitchFamily="34" charset="-122"/>
              </a:endParaRPr>
            </a:p>
          </p:txBody>
        </p:sp>
        <p:sp>
          <p:nvSpPr>
            <p:cNvPr id="48" name="文本框 47">
              <a:extLst>
                <a:ext uri="{FF2B5EF4-FFF2-40B4-BE49-F238E27FC236}">
                  <a16:creationId xmlns:a16="http://schemas.microsoft.com/office/drawing/2014/main" id="{B44756FB-F653-4EA0-892A-731086DF7263}"/>
                </a:ext>
              </a:extLst>
            </p:cNvPr>
            <p:cNvSpPr txBox="1"/>
            <p:nvPr/>
          </p:nvSpPr>
          <p:spPr>
            <a:xfrm>
              <a:off x="3168068" y="5076717"/>
              <a:ext cx="719190" cy="301262"/>
            </a:xfrm>
            <a:prstGeom prst="rect">
              <a:avLst/>
            </a:prstGeom>
            <a:noFill/>
          </p:spPr>
          <p:txBody>
            <a:bodyPr vert="horz" wrap="square" rtlCol="0">
              <a:noAutofit/>
            </a:bodyPr>
            <a:lstStyle/>
            <a:p>
              <a:pPr defTabSz="685584" eaLnBrk="0" fontAlgn="ctr" hangingPunct="0">
                <a:spcBef>
                  <a:spcPct val="0"/>
                </a:spcBef>
                <a:spcAft>
                  <a:spcPct val="0"/>
                </a:spcAft>
                <a:defRPr/>
              </a:pPr>
              <a:r>
                <a:rPr lang="en-US" sz="1200" dirty="0" err="1">
                  <a:solidFill>
                    <a:srgbClr val="1D1D1A"/>
                  </a:solidFill>
                  <a:latin typeface="Arial" panose="020B0604020202020204" pitchFamily="34" charset="0"/>
                </a:rPr>
                <a:t>AP2</a:t>
              </a:r>
              <a:endParaRPr lang="en-US" altLang="zh-CN" sz="1200" kern="0" dirty="0">
                <a:solidFill>
                  <a:srgbClr val="1D1D1A"/>
                </a:solidFill>
                <a:latin typeface="Arial" panose="020B0604020202020204" pitchFamily="34" charset="0"/>
                <a:ea typeface="微软雅黑" panose="020B0503020204020204" pitchFamily="34" charset="-122"/>
              </a:endParaRPr>
            </a:p>
          </p:txBody>
        </p:sp>
        <p:sp>
          <p:nvSpPr>
            <p:cNvPr id="49" name="文本框 48">
              <a:extLst>
                <a:ext uri="{FF2B5EF4-FFF2-40B4-BE49-F238E27FC236}">
                  <a16:creationId xmlns:a16="http://schemas.microsoft.com/office/drawing/2014/main" id="{D27CAF77-994F-496D-B4A3-5CA7A2BB98DD}"/>
                </a:ext>
              </a:extLst>
            </p:cNvPr>
            <p:cNvSpPr txBox="1"/>
            <p:nvPr/>
          </p:nvSpPr>
          <p:spPr>
            <a:xfrm>
              <a:off x="3700995" y="4886913"/>
              <a:ext cx="766442" cy="301262"/>
            </a:xfrm>
            <a:prstGeom prst="rect">
              <a:avLst/>
            </a:prstGeom>
            <a:noFill/>
          </p:spPr>
          <p:txBody>
            <a:bodyPr vert="horz" wrap="square" rtlCol="0">
              <a:noAutofit/>
            </a:bodyPr>
            <a:lstStyle/>
            <a:p>
              <a:pPr defTabSz="685584" eaLnBrk="0" fontAlgn="ctr" hangingPunct="0">
                <a:spcBef>
                  <a:spcPct val="0"/>
                </a:spcBef>
                <a:spcAft>
                  <a:spcPct val="0"/>
                </a:spcAft>
                <a:defRPr/>
              </a:pPr>
              <a:r>
                <a:rPr lang="en-US" sz="1200" dirty="0" err="1">
                  <a:solidFill>
                    <a:srgbClr val="1D1D1A"/>
                  </a:solidFill>
                  <a:latin typeface="Arial" panose="020B0604020202020204" pitchFamily="34" charset="0"/>
                </a:rPr>
                <a:t>STA1</a:t>
              </a:r>
              <a:endParaRPr lang="en-US" altLang="zh-CN" sz="1200" kern="0" dirty="0">
                <a:solidFill>
                  <a:srgbClr val="1D1D1A"/>
                </a:solidFill>
                <a:latin typeface="Arial" panose="020B0604020202020204" pitchFamily="34" charset="0"/>
                <a:ea typeface="微软雅黑" panose="020B0503020204020204" pitchFamily="34" charset="-122"/>
              </a:endParaRPr>
            </a:p>
          </p:txBody>
        </p:sp>
        <p:pic>
          <p:nvPicPr>
            <p:cNvPr id="50" name="图片 49">
              <a:extLst>
                <a:ext uri="{FF2B5EF4-FFF2-40B4-BE49-F238E27FC236}">
                  <a16:creationId xmlns:a16="http://schemas.microsoft.com/office/drawing/2014/main" id="{A9934594-87BE-4C19-9F90-299DCC527E71}"/>
                </a:ext>
              </a:extLst>
            </p:cNvPr>
            <p:cNvPicPr preferRelativeResize="0">
              <a:picLocks/>
            </p:cNvPicPr>
            <p:nvPr/>
          </p:nvPicPr>
          <p:blipFill>
            <a:blip r:embed="rId2"/>
            <a:stretch>
              <a:fillRect/>
            </a:stretch>
          </p:blipFill>
          <p:spPr>
            <a:xfrm>
              <a:off x="3839148" y="5445108"/>
              <a:ext cx="182928" cy="318147"/>
            </a:xfrm>
            <a:prstGeom prst="rect">
              <a:avLst/>
            </a:prstGeom>
          </p:spPr>
        </p:pic>
        <p:cxnSp>
          <p:nvCxnSpPr>
            <p:cNvPr id="51" name="直接连接符 50">
              <a:extLst>
                <a:ext uri="{FF2B5EF4-FFF2-40B4-BE49-F238E27FC236}">
                  <a16:creationId xmlns:a16="http://schemas.microsoft.com/office/drawing/2014/main" id="{B8EAF143-ACC4-490A-9C20-71396F78F18C}"/>
                </a:ext>
              </a:extLst>
            </p:cNvPr>
            <p:cNvCxnSpPr>
              <a:cxnSpLocks/>
              <a:endCxn id="50" idx="1"/>
            </p:cNvCxnSpPr>
            <p:nvPr/>
          </p:nvCxnSpPr>
          <p:spPr>
            <a:xfrm>
              <a:off x="3532966" y="5600237"/>
              <a:ext cx="306182" cy="3944"/>
            </a:xfrm>
            <a:prstGeom prst="line">
              <a:avLst/>
            </a:prstGeom>
            <a:noFill/>
            <a:ln w="6350" cap="flat" cmpd="sng" algn="ctr">
              <a:solidFill>
                <a:srgbClr val="E9002F"/>
              </a:solidFill>
              <a:prstDash val="solid"/>
              <a:miter lim="800000"/>
            </a:ln>
            <a:effectLst/>
          </p:spPr>
        </p:cxnSp>
        <p:pic>
          <p:nvPicPr>
            <p:cNvPr id="52" name="图片 51">
              <a:extLst>
                <a:ext uri="{FF2B5EF4-FFF2-40B4-BE49-F238E27FC236}">
                  <a16:creationId xmlns:a16="http://schemas.microsoft.com/office/drawing/2014/main" id="{40667219-077E-4AE0-BEA3-AFF1AE61D059}"/>
                </a:ext>
              </a:extLst>
            </p:cNvPr>
            <p:cNvPicPr preferRelativeResize="0">
              <a:picLocks/>
            </p:cNvPicPr>
            <p:nvPr/>
          </p:nvPicPr>
          <p:blipFill>
            <a:blip r:embed="rId2"/>
            <a:stretch>
              <a:fillRect/>
            </a:stretch>
          </p:blipFill>
          <p:spPr>
            <a:xfrm>
              <a:off x="3807250" y="4452097"/>
              <a:ext cx="182928" cy="318147"/>
            </a:xfrm>
            <a:prstGeom prst="rect">
              <a:avLst/>
            </a:prstGeom>
          </p:spPr>
        </p:pic>
        <p:cxnSp>
          <p:nvCxnSpPr>
            <p:cNvPr id="53" name="直接连接符 52">
              <a:extLst>
                <a:ext uri="{FF2B5EF4-FFF2-40B4-BE49-F238E27FC236}">
                  <a16:creationId xmlns:a16="http://schemas.microsoft.com/office/drawing/2014/main" id="{113391CA-16B9-422A-81B4-3357B406FD76}"/>
                </a:ext>
              </a:extLst>
            </p:cNvPr>
            <p:cNvCxnSpPr>
              <a:cxnSpLocks/>
            </p:cNvCxnSpPr>
            <p:nvPr/>
          </p:nvCxnSpPr>
          <p:spPr>
            <a:xfrm>
              <a:off x="3488207" y="4636271"/>
              <a:ext cx="362067" cy="0"/>
            </a:xfrm>
            <a:prstGeom prst="line">
              <a:avLst/>
            </a:prstGeom>
            <a:noFill/>
            <a:ln w="6350" cap="flat" cmpd="sng" algn="ctr">
              <a:solidFill>
                <a:srgbClr val="E9002F"/>
              </a:solidFill>
              <a:prstDash val="solid"/>
              <a:miter lim="800000"/>
            </a:ln>
            <a:effectLst/>
          </p:spPr>
        </p:cxnSp>
        <p:sp>
          <p:nvSpPr>
            <p:cNvPr id="54" name="文本框 53">
              <a:extLst>
                <a:ext uri="{FF2B5EF4-FFF2-40B4-BE49-F238E27FC236}">
                  <a16:creationId xmlns:a16="http://schemas.microsoft.com/office/drawing/2014/main" id="{1E6B96BE-8C55-4FD7-96CC-7F3BDA6554EB}"/>
                </a:ext>
              </a:extLst>
            </p:cNvPr>
            <p:cNvSpPr txBox="1"/>
            <p:nvPr/>
          </p:nvSpPr>
          <p:spPr>
            <a:xfrm>
              <a:off x="3704381" y="5916740"/>
              <a:ext cx="851205" cy="301262"/>
            </a:xfrm>
            <a:prstGeom prst="rect">
              <a:avLst/>
            </a:prstGeom>
            <a:noFill/>
          </p:spPr>
          <p:txBody>
            <a:bodyPr vert="horz" wrap="square" rtlCol="0">
              <a:noAutofit/>
            </a:bodyPr>
            <a:lstStyle/>
            <a:p>
              <a:pPr defTabSz="685584" eaLnBrk="0" fontAlgn="ctr" hangingPunct="0">
                <a:spcBef>
                  <a:spcPct val="0"/>
                </a:spcBef>
                <a:spcAft>
                  <a:spcPct val="0"/>
                </a:spcAft>
                <a:defRPr/>
              </a:pPr>
              <a:r>
                <a:rPr lang="en-US" sz="1200" dirty="0" err="1">
                  <a:solidFill>
                    <a:srgbClr val="1D1D1A"/>
                  </a:solidFill>
                  <a:latin typeface="Arial" panose="020B0604020202020204" pitchFamily="34" charset="0"/>
                </a:rPr>
                <a:t>STA2</a:t>
              </a:r>
              <a:endParaRPr lang="en-US" altLang="zh-CN" sz="1200" kern="0" dirty="0">
                <a:solidFill>
                  <a:srgbClr val="1D1D1A"/>
                </a:solidFill>
                <a:latin typeface="Arial" panose="020B0604020202020204" pitchFamily="34" charset="0"/>
                <a:ea typeface="微软雅黑" panose="020B0503020204020204" pitchFamily="34" charset="-122"/>
              </a:endParaRPr>
            </a:p>
          </p:txBody>
        </p:sp>
      </p:grpSp>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874" y="3339460"/>
            <a:ext cx="468343" cy="451793"/>
          </a:xfrm>
          <a:prstGeom prst="rect">
            <a:avLst/>
          </a:prstGeom>
        </p:spPr>
      </p:pic>
      <p:pic>
        <p:nvPicPr>
          <p:cNvPr id="56" name="图片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4202" y="4027508"/>
            <a:ext cx="468343" cy="451793"/>
          </a:xfrm>
          <a:prstGeom prst="rect">
            <a:avLst/>
          </a:prstGeom>
        </p:spPr>
      </p:pic>
      <p:pic>
        <p:nvPicPr>
          <p:cNvPr id="57" name="图片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6480" y="3223894"/>
            <a:ext cx="468343" cy="451793"/>
          </a:xfrm>
          <a:prstGeom prst="rect">
            <a:avLst/>
          </a:prstGeom>
        </p:spPr>
      </p:pic>
      <p:pic>
        <p:nvPicPr>
          <p:cNvPr id="58" name="图片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085" y="4023396"/>
            <a:ext cx="468343" cy="451793"/>
          </a:xfrm>
          <a:prstGeom prst="rect">
            <a:avLst/>
          </a:prstGeom>
        </p:spPr>
      </p:pic>
    </p:spTree>
    <p:extLst>
      <p:ext uri="{BB962C8B-B14F-4D97-AF65-F5344CB8AC3E}">
        <p14:creationId xmlns:p14="http://schemas.microsoft.com/office/powerpoint/2010/main" val="206232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4</a:t>
            </a:fld>
            <a:endParaRPr lang="en-US" dirty="0">
              <a:solidFill>
                <a:srgbClr val="000000"/>
              </a:solidFill>
            </a:endParaRPr>
          </a:p>
        </p:txBody>
      </p:sp>
      <p:sp>
        <p:nvSpPr>
          <p:cNvPr id="3" name="Rectangle 2"/>
          <p:cNvSpPr txBox="1">
            <a:spLocks noChangeArrowheads="1"/>
          </p:cNvSpPr>
          <p:nvPr/>
        </p:nvSpPr>
        <p:spPr bwMode="auto">
          <a:xfrm>
            <a:off x="914400" y="620688"/>
            <a:ext cx="7315200" cy="7509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r>
              <a:rPr lang="en-US" altLang="zh-CN" sz="2000" kern="0">
                <a:ea typeface="宋体" pitchFamily="2" charset="-122"/>
              </a:rPr>
              <a:t>Usage Model 2: Kiss connectivity Communications</a:t>
            </a:r>
            <a:endParaRPr lang="en-US" altLang="zh-CN" sz="2000" kern="0" dirty="0">
              <a:ea typeface="宋体" pitchFamily="2" charset="-122"/>
            </a:endParaRPr>
          </a:p>
        </p:txBody>
      </p:sp>
      <p:sp>
        <p:nvSpPr>
          <p:cNvPr id="4" name="TextBox 19"/>
          <p:cNvSpPr txBox="1">
            <a:spLocks noChangeArrowheads="1"/>
          </p:cNvSpPr>
          <p:nvPr/>
        </p:nvSpPr>
        <p:spPr bwMode="auto">
          <a:xfrm>
            <a:off x="4953000" y="1371600"/>
            <a:ext cx="3746500" cy="458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ea typeface="宋体" pitchFamily="2" charset="-122"/>
              </a:defRPr>
            </a:lvl1pPr>
            <a:lvl2pPr marL="742950" indent="-285750" eaLnBrk="0" hangingPunct="0">
              <a:defRPr sz="1200">
                <a:solidFill>
                  <a:schemeClr val="tx1"/>
                </a:solidFill>
                <a:latin typeface="Times New Roman" pitchFamily="18" charset="0"/>
                <a:ea typeface="宋体" pitchFamily="2" charset="-122"/>
              </a:defRPr>
            </a:lvl2pPr>
            <a:lvl3pPr marL="1143000" indent="-228600" eaLnBrk="0" hangingPunct="0">
              <a:defRPr sz="1200">
                <a:solidFill>
                  <a:schemeClr val="tx1"/>
                </a:solidFill>
                <a:latin typeface="Times New Roman" pitchFamily="18" charset="0"/>
                <a:ea typeface="宋体" pitchFamily="2" charset="-122"/>
              </a:defRPr>
            </a:lvl3pPr>
            <a:lvl4pPr marL="1600200" indent="-228600" eaLnBrk="0" hangingPunct="0">
              <a:defRPr sz="1200">
                <a:solidFill>
                  <a:schemeClr val="tx1"/>
                </a:solidFill>
                <a:latin typeface="Times New Roman" pitchFamily="18" charset="0"/>
                <a:ea typeface="宋体" pitchFamily="2" charset="-122"/>
              </a:defRPr>
            </a:lvl4pPr>
            <a:lvl5pPr marL="2057400" indent="-228600" eaLnBrk="0" hangingPunct="0">
              <a:defRPr sz="1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200">
                <a:solidFill>
                  <a:schemeClr val="tx1"/>
                </a:solidFill>
                <a:latin typeface="Times New Roman" pitchFamily="18" charset="0"/>
                <a:ea typeface="宋体" pitchFamily="2" charset="-122"/>
              </a:defRPr>
            </a:lvl9pPr>
          </a:lstStyle>
          <a:p>
            <a:pPr fontAlgn="base">
              <a:lnSpc>
                <a:spcPct val="95000"/>
              </a:lnSpc>
              <a:spcBef>
                <a:spcPct val="0"/>
              </a:spcBef>
              <a:spcAft>
                <a:spcPct val="0"/>
              </a:spcAft>
              <a:buFont typeface="Arial" charset="0"/>
              <a:buNone/>
            </a:pPr>
            <a:r>
              <a:rPr lang="en-US" altLang="zh-CN" sz="1400" b="1" u="sng" dirty="0">
                <a:solidFill>
                  <a:srgbClr val="000000"/>
                </a:solidFill>
                <a:latin typeface="Times New Roman"/>
                <a:ea typeface="MS PGothic" pitchFamily="34" charset="-128"/>
              </a:rPr>
              <a:t>Traffic Conditions:</a:t>
            </a:r>
            <a:r>
              <a:rPr lang="en-US" altLang="zh-CN" sz="1400" dirty="0">
                <a:solidFill>
                  <a:srgbClr val="000000"/>
                </a:solidFill>
                <a:latin typeface="Times New Roman"/>
                <a:ea typeface="MS PGothic" pitchFamily="34" charset="-128"/>
              </a:rPr>
              <a:t> </a:t>
            </a:r>
          </a:p>
          <a:p>
            <a:pPr marL="233363" indent="-173038" fontAlgn="base">
              <a:spcBef>
                <a:spcPct val="0"/>
              </a:spcBef>
              <a:spcAft>
                <a:spcPct val="0"/>
              </a:spcAft>
              <a:buFont typeface="Arial" charset="0"/>
              <a:buChar char="•"/>
            </a:pPr>
            <a:r>
              <a:rPr lang="en-US" altLang="zh-CN" sz="1400" dirty="0">
                <a:solidFill>
                  <a:srgbClr val="000000"/>
                </a:solidFill>
                <a:latin typeface="Times New Roman"/>
                <a:ea typeface="MS PGothic" pitchFamily="34" charset="-128"/>
              </a:rPr>
              <a:t>Only a single portable/mobile device can access to a fixed device at a time with simply best-effort rates. </a:t>
            </a:r>
          </a:p>
          <a:p>
            <a:pPr marL="233363" indent="-173038" fontAlgn="base">
              <a:spcBef>
                <a:spcPct val="0"/>
              </a:spcBef>
              <a:spcAft>
                <a:spcPct val="0"/>
              </a:spcAft>
              <a:buFont typeface="Arial" charset="0"/>
              <a:buChar char="•"/>
            </a:pPr>
            <a:r>
              <a:rPr lang="en-US" altLang="zh-CN" sz="1400" dirty="0">
                <a:solidFill>
                  <a:srgbClr val="000000"/>
                </a:solidFill>
                <a:latin typeface="Times New Roman"/>
              </a:rPr>
              <a:t>There is typically  minimum interference from other mm-wave links due to</a:t>
            </a:r>
            <a:r>
              <a:rPr lang="en-US" altLang="zh-CN" sz="1400" dirty="0">
                <a:solidFill>
                  <a:srgbClr val="000000"/>
                </a:solidFill>
                <a:latin typeface="Times New Roman"/>
                <a:ea typeface="MS PGothic" pitchFamily="34" charset="-128"/>
              </a:rPr>
              <a:t> ultra short </a:t>
            </a:r>
            <a:r>
              <a:rPr lang="en-US" altLang="zh-CN" sz="1400" dirty="0">
                <a:solidFill>
                  <a:srgbClr val="000000"/>
                </a:solidFill>
                <a:latin typeface="Times New Roman"/>
              </a:rPr>
              <a:t>link distance.</a:t>
            </a:r>
          </a:p>
          <a:p>
            <a:pPr marL="233363" indent="-173038" fontAlgn="base">
              <a:spcBef>
                <a:spcPct val="0"/>
              </a:spcBef>
              <a:spcAft>
                <a:spcPct val="0"/>
              </a:spcAft>
              <a:buFont typeface="Arial" charset="0"/>
              <a:buChar char="•"/>
            </a:pPr>
            <a:r>
              <a:rPr lang="en-US" altLang="zh-CN" sz="1400" dirty="0">
                <a:solidFill>
                  <a:srgbClr val="000000"/>
                </a:solidFill>
                <a:latin typeface="Times New Roman"/>
              </a:rPr>
              <a:t>Traffic is unidirectional.</a:t>
            </a:r>
          </a:p>
          <a:p>
            <a:pPr fontAlgn="base">
              <a:lnSpc>
                <a:spcPct val="95000"/>
              </a:lnSpc>
              <a:spcBef>
                <a:spcPct val="0"/>
              </a:spcBef>
              <a:spcAft>
                <a:spcPct val="0"/>
              </a:spcAft>
            </a:pPr>
            <a:endParaRPr lang="en-US" altLang="zh-CN" sz="1400" dirty="0">
              <a:solidFill>
                <a:srgbClr val="000000"/>
              </a:solidFill>
              <a:latin typeface="Times New Roman"/>
              <a:ea typeface="MS PGothic" pitchFamily="34" charset="-128"/>
            </a:endParaRPr>
          </a:p>
          <a:p>
            <a:pPr fontAlgn="base">
              <a:lnSpc>
                <a:spcPct val="95000"/>
              </a:lnSpc>
              <a:spcBef>
                <a:spcPct val="0"/>
              </a:spcBef>
              <a:spcAft>
                <a:spcPct val="0"/>
              </a:spcAft>
              <a:buFont typeface="Arial" charset="0"/>
              <a:buNone/>
            </a:pPr>
            <a:r>
              <a:rPr lang="en-US" altLang="zh-CN" sz="1400" b="1" u="sng" dirty="0">
                <a:solidFill>
                  <a:srgbClr val="000000"/>
                </a:solidFill>
                <a:latin typeface="Times New Roman"/>
                <a:ea typeface="MS PGothic" pitchFamily="34" charset="-128"/>
              </a:rPr>
              <a:t>Use Case:</a:t>
            </a:r>
          </a:p>
          <a:p>
            <a:pPr marL="233363" indent="-173038" fontAlgn="base">
              <a:spcBef>
                <a:spcPct val="0"/>
              </a:spcBef>
              <a:spcAft>
                <a:spcPct val="0"/>
              </a:spcAft>
              <a:buFontTx/>
              <a:buAutoNum type="arabicPeriod"/>
            </a:pPr>
            <a:r>
              <a:rPr lang="en-US" altLang="zh-CN" sz="1400" dirty="0">
                <a:solidFill>
                  <a:srgbClr val="000000"/>
                </a:solidFill>
                <a:latin typeface="Times New Roman"/>
                <a:ea typeface="MS PGothic" pitchFamily="34" charset="-128"/>
              </a:rPr>
              <a:t>User places a portable/mobile device in a definite position relative to a fixed device.</a:t>
            </a:r>
          </a:p>
          <a:p>
            <a:pPr marL="233363" indent="-173038" fontAlgn="base">
              <a:spcBef>
                <a:spcPct val="0"/>
              </a:spcBef>
              <a:spcAft>
                <a:spcPct val="0"/>
              </a:spcAft>
              <a:buFontTx/>
              <a:buAutoNum type="arabicPeriod"/>
            </a:pPr>
            <a:r>
              <a:rPr lang="en-US" altLang="zh-CN" sz="1400" dirty="0">
                <a:solidFill>
                  <a:srgbClr val="000000"/>
                </a:solidFill>
                <a:latin typeface="Times New Roman"/>
                <a:ea typeface="MS PGothic" pitchFamily="34" charset="-128"/>
              </a:rPr>
              <a:t>Secure pairing between the portable/device device and the fixed device is completed without user configuration.</a:t>
            </a:r>
          </a:p>
          <a:p>
            <a:pPr marL="233363" indent="-173038" fontAlgn="base">
              <a:spcBef>
                <a:spcPct val="0"/>
              </a:spcBef>
              <a:spcAft>
                <a:spcPct val="0"/>
              </a:spcAft>
              <a:buFontTx/>
              <a:buAutoNum type="arabicPeriod"/>
            </a:pPr>
            <a:r>
              <a:rPr lang="en-US" altLang="zh-CN" sz="1400" dirty="0">
                <a:solidFill>
                  <a:srgbClr val="000000"/>
                </a:solidFill>
                <a:latin typeface="Times New Roman"/>
                <a:ea typeface="MS PGothic" pitchFamily="34" charset="-128"/>
              </a:rPr>
              <a:t>The pre-selected application is launched and the pre-selected task (e.g., download video clip) is started.</a:t>
            </a:r>
          </a:p>
          <a:p>
            <a:pPr marL="233363" indent="-173038" fontAlgn="base">
              <a:spcBef>
                <a:spcPct val="0"/>
              </a:spcBef>
              <a:spcAft>
                <a:spcPct val="0"/>
              </a:spcAft>
              <a:buFontTx/>
              <a:buAutoNum type="arabicPeriod"/>
            </a:pPr>
            <a:r>
              <a:rPr lang="en-US" altLang="zh-CN" sz="1400" dirty="0">
                <a:solidFill>
                  <a:srgbClr val="000000"/>
                </a:solidFill>
                <a:latin typeface="Times New Roman"/>
                <a:ea typeface="MS PGothic" pitchFamily="34" charset="-128"/>
              </a:rPr>
              <a:t>The application exits when task is complete.</a:t>
            </a:r>
          </a:p>
        </p:txBody>
      </p:sp>
      <p:sp>
        <p:nvSpPr>
          <p:cNvPr id="5" name="Text Box 5"/>
          <p:cNvSpPr txBox="1">
            <a:spLocks noChangeArrowheads="1"/>
          </p:cNvSpPr>
          <p:nvPr/>
        </p:nvSpPr>
        <p:spPr bwMode="auto">
          <a:xfrm>
            <a:off x="457199" y="1196752"/>
            <a:ext cx="4191001" cy="4961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ea typeface="宋体" pitchFamily="2" charset="-122"/>
              </a:defRPr>
            </a:lvl1pPr>
            <a:lvl2pPr marL="742950" indent="-285750" eaLnBrk="0" hangingPunct="0">
              <a:defRPr sz="1200">
                <a:solidFill>
                  <a:schemeClr val="tx1"/>
                </a:solidFill>
                <a:latin typeface="Times New Roman" pitchFamily="18" charset="0"/>
                <a:ea typeface="宋体" pitchFamily="2" charset="-122"/>
              </a:defRPr>
            </a:lvl2pPr>
            <a:lvl3pPr marL="1143000" indent="-228600" eaLnBrk="0" hangingPunct="0">
              <a:defRPr sz="1200">
                <a:solidFill>
                  <a:schemeClr val="tx1"/>
                </a:solidFill>
                <a:latin typeface="Times New Roman" pitchFamily="18" charset="0"/>
                <a:ea typeface="宋体" pitchFamily="2" charset="-122"/>
              </a:defRPr>
            </a:lvl3pPr>
            <a:lvl4pPr marL="1600200" indent="-228600" eaLnBrk="0" hangingPunct="0">
              <a:defRPr sz="1200">
                <a:solidFill>
                  <a:schemeClr val="tx1"/>
                </a:solidFill>
                <a:latin typeface="Times New Roman" pitchFamily="18" charset="0"/>
                <a:ea typeface="宋体" pitchFamily="2" charset="-122"/>
              </a:defRPr>
            </a:lvl4pPr>
            <a:lvl5pPr marL="2057400" indent="-228600" eaLnBrk="0" hangingPunct="0">
              <a:defRPr sz="12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1200">
                <a:solidFill>
                  <a:schemeClr val="tx1"/>
                </a:solidFill>
                <a:latin typeface="Times New Roman" pitchFamily="18" charset="0"/>
                <a:ea typeface="宋体" pitchFamily="2" charset="-122"/>
              </a:defRPr>
            </a:lvl9pPr>
          </a:lstStyle>
          <a:p>
            <a:pPr fontAlgn="base">
              <a:lnSpc>
                <a:spcPct val="95000"/>
              </a:lnSpc>
              <a:spcBef>
                <a:spcPct val="0"/>
              </a:spcBef>
              <a:spcAft>
                <a:spcPct val="0"/>
              </a:spcAft>
            </a:pPr>
            <a:r>
              <a:rPr lang="en-US" altLang="zh-CN" sz="1400" b="1" u="sng" dirty="0">
                <a:solidFill>
                  <a:srgbClr val="000000"/>
                </a:solidFill>
                <a:latin typeface="Times New Roman"/>
                <a:ea typeface="MS PGothic" pitchFamily="34" charset="-128"/>
              </a:rPr>
              <a:t>Pre-Conditions:</a:t>
            </a:r>
            <a:r>
              <a:rPr lang="en-US" altLang="zh-CN" sz="1400" dirty="0">
                <a:solidFill>
                  <a:srgbClr val="000000"/>
                </a:solidFill>
                <a:latin typeface="Times New Roman"/>
                <a:ea typeface="MS PGothic" pitchFamily="34" charset="-128"/>
              </a:rPr>
              <a:t>  </a:t>
            </a:r>
          </a:p>
          <a:p>
            <a:pPr fontAlgn="base">
              <a:lnSpc>
                <a:spcPct val="95000"/>
              </a:lnSpc>
              <a:spcBef>
                <a:spcPct val="0"/>
              </a:spcBef>
              <a:spcAft>
                <a:spcPct val="0"/>
              </a:spcAft>
            </a:pPr>
            <a:r>
              <a:rPr lang="en-GB" altLang="zh-CN" sz="1400" dirty="0">
                <a:solidFill>
                  <a:srgbClr val="000000"/>
                </a:solidFill>
                <a:latin typeface="Times New Roman"/>
                <a:ea typeface="MS PGothic" pitchFamily="34" charset="-128"/>
              </a:rPr>
              <a:t>User has short range</a:t>
            </a:r>
            <a:r>
              <a:rPr lang="en-US" altLang="zh-CN" sz="1400" dirty="0">
                <a:solidFill>
                  <a:srgbClr val="000000"/>
                </a:solidFill>
                <a:latin typeface="Times New Roman"/>
                <a:ea typeface="MS PGothic" pitchFamily="34" charset="-128"/>
              </a:rPr>
              <a:t> connectivity between a </a:t>
            </a:r>
            <a:r>
              <a:rPr lang="en-GB" altLang="zh-CN" sz="1400" dirty="0">
                <a:solidFill>
                  <a:srgbClr val="000000"/>
                </a:solidFill>
                <a:latin typeface="Times New Roman"/>
                <a:ea typeface="MS PGothic" pitchFamily="34" charset="-128"/>
              </a:rPr>
              <a:t>portable/mobile device (e.g., tablet, smart phone) and a fixed device (e.g., tollgate, kiosk)</a:t>
            </a:r>
            <a:r>
              <a:rPr lang="en-US" altLang="zh-CN" sz="1400" dirty="0">
                <a:solidFill>
                  <a:srgbClr val="000000"/>
                </a:solidFill>
                <a:latin typeface="Times New Roman"/>
                <a:ea typeface="MS PGothic" pitchFamily="34" charset="-128"/>
              </a:rPr>
              <a:t>.</a:t>
            </a:r>
          </a:p>
          <a:p>
            <a:pPr fontAlgn="base">
              <a:lnSpc>
                <a:spcPct val="95000"/>
              </a:lnSpc>
              <a:spcBef>
                <a:spcPct val="0"/>
              </a:spcBef>
              <a:spcAft>
                <a:spcPct val="0"/>
              </a:spcAft>
            </a:pPr>
            <a:endParaRPr lang="en-US" altLang="zh-CN" sz="1400" dirty="0">
              <a:solidFill>
                <a:srgbClr val="000000"/>
              </a:solidFill>
              <a:latin typeface="Times New Roman"/>
              <a:ea typeface="MS PGothic" pitchFamily="34" charset="-128"/>
            </a:endParaRPr>
          </a:p>
          <a:p>
            <a:pPr fontAlgn="base">
              <a:lnSpc>
                <a:spcPct val="95000"/>
              </a:lnSpc>
              <a:spcBef>
                <a:spcPct val="0"/>
              </a:spcBef>
              <a:spcAft>
                <a:spcPct val="0"/>
              </a:spcAft>
            </a:pPr>
            <a:r>
              <a:rPr lang="en-US" altLang="zh-CN" sz="1400" b="1" u="sng" dirty="0">
                <a:solidFill>
                  <a:srgbClr val="000000"/>
                </a:solidFill>
                <a:latin typeface="Times New Roman"/>
                <a:ea typeface="MS PGothic" pitchFamily="34" charset="-128"/>
              </a:rPr>
              <a:t>Application:</a:t>
            </a:r>
            <a:r>
              <a:rPr lang="en-US" altLang="zh-CN" sz="1400" dirty="0">
                <a:solidFill>
                  <a:srgbClr val="000000"/>
                </a:solidFill>
                <a:latin typeface="Times New Roman"/>
                <a:ea typeface="MS PGothic" pitchFamily="34" charset="-128"/>
              </a:rPr>
              <a:t> </a:t>
            </a:r>
          </a:p>
          <a:p>
            <a:pPr marL="233363" indent="-173038" fontAlgn="base">
              <a:spcBef>
                <a:spcPct val="0"/>
              </a:spcBef>
              <a:spcAft>
                <a:spcPct val="0"/>
              </a:spcAft>
              <a:buFont typeface="Arial" charset="0"/>
              <a:buChar char="•"/>
            </a:pPr>
            <a:r>
              <a:rPr lang="en-US" altLang="zh-CN" sz="1400" dirty="0">
                <a:solidFill>
                  <a:srgbClr val="000000"/>
                </a:solidFill>
                <a:latin typeface="Times New Roman"/>
                <a:cs typeface="Arial" charset="0"/>
              </a:rPr>
              <a:t>Users can transmit mass data (e.g. video/audio clip, e-magazine, picture library etc.) between each </a:t>
            </a:r>
            <a:r>
              <a:rPr lang="en-US" altLang="zh-CN" sz="1400">
                <a:solidFill>
                  <a:srgbClr val="000000"/>
                </a:solidFill>
                <a:latin typeface="Times New Roman"/>
                <a:cs typeface="Arial" charset="0"/>
              </a:rPr>
              <a:t>others or from </a:t>
            </a:r>
            <a:r>
              <a:rPr lang="en-US" altLang="zh-CN" sz="1400" dirty="0">
                <a:solidFill>
                  <a:srgbClr val="000000"/>
                </a:solidFill>
                <a:latin typeface="Times New Roman"/>
                <a:cs typeface="Arial" charset="0"/>
              </a:rPr>
              <a:t>a fixed device. </a:t>
            </a:r>
            <a:r>
              <a:rPr lang="en-US" sz="1400" dirty="0">
                <a:solidFill>
                  <a:srgbClr val="000000"/>
                </a:solidFill>
                <a:latin typeface="Times New Roman"/>
                <a:ea typeface="ＭＳ Ｐゴシック" charset="-128"/>
              </a:rPr>
              <a:t>100 jpeg (picture) files of 5MB takes 0.6 second over a single hop 10Gbps link.  </a:t>
            </a:r>
            <a:endParaRPr lang="en-US" altLang="zh-CN" sz="1400" dirty="0">
              <a:solidFill>
                <a:srgbClr val="000000"/>
              </a:solidFill>
              <a:latin typeface="Times New Roman"/>
              <a:cs typeface="Arial" charset="0"/>
            </a:endParaRPr>
          </a:p>
          <a:p>
            <a:pPr marL="233363" indent="-173038" fontAlgn="base">
              <a:spcBef>
                <a:spcPct val="0"/>
              </a:spcBef>
              <a:spcAft>
                <a:spcPct val="0"/>
              </a:spcAft>
              <a:buFont typeface="Arial" charset="0"/>
              <a:buChar char="•"/>
            </a:pPr>
            <a:r>
              <a:rPr lang="en-US" sz="1400" dirty="0">
                <a:solidFill>
                  <a:srgbClr val="000000"/>
                </a:solidFill>
                <a:latin typeface="Times New Roman"/>
                <a:ea typeface="ＭＳ Ｐゴシック" charset="-128"/>
              </a:rPr>
              <a:t>Jitter is not critical. </a:t>
            </a:r>
            <a:r>
              <a:rPr lang="en-US" altLang="zh-CN" sz="1400" dirty="0">
                <a:solidFill>
                  <a:srgbClr val="000000"/>
                </a:solidFill>
                <a:latin typeface="Times New Roman"/>
                <a:ea typeface="MS PGothic" pitchFamily="34" charset="-128"/>
              </a:rPr>
              <a:t>The key metric is the user’s time spent to do a transfer. Less than </a:t>
            </a:r>
            <a:r>
              <a:rPr lang="en-US" altLang="zh-CN" sz="1400" dirty="0">
                <a:solidFill>
                  <a:srgbClr val="FF0000"/>
                </a:solidFill>
                <a:latin typeface="Times New Roman"/>
                <a:ea typeface="MS PGothic" pitchFamily="34" charset="-128"/>
              </a:rPr>
              <a:t>1 second </a:t>
            </a:r>
            <a:r>
              <a:rPr lang="en-US" altLang="zh-CN" sz="1400" dirty="0">
                <a:solidFill>
                  <a:srgbClr val="000000"/>
                </a:solidFill>
                <a:latin typeface="Times New Roman"/>
                <a:ea typeface="MS PGothic" pitchFamily="34" charset="-128"/>
              </a:rPr>
              <a:t>is acceptable. 1-5 seconds may be acceptable. More than 5 seconds may not be acceptable.</a:t>
            </a:r>
          </a:p>
          <a:p>
            <a:pPr fontAlgn="base">
              <a:lnSpc>
                <a:spcPct val="95000"/>
              </a:lnSpc>
              <a:spcBef>
                <a:spcPct val="0"/>
              </a:spcBef>
              <a:spcAft>
                <a:spcPct val="0"/>
              </a:spcAft>
            </a:pPr>
            <a:endParaRPr lang="en-US" altLang="zh-CN" sz="1400" b="1" u="sng" dirty="0">
              <a:solidFill>
                <a:srgbClr val="000000"/>
              </a:solidFill>
              <a:latin typeface="Times New Roman"/>
              <a:ea typeface="MS PGothic" pitchFamily="34" charset="-128"/>
            </a:endParaRPr>
          </a:p>
          <a:p>
            <a:pPr fontAlgn="base">
              <a:lnSpc>
                <a:spcPct val="95000"/>
              </a:lnSpc>
              <a:spcBef>
                <a:spcPct val="0"/>
              </a:spcBef>
              <a:spcAft>
                <a:spcPct val="0"/>
              </a:spcAft>
            </a:pPr>
            <a:r>
              <a:rPr lang="en-US" altLang="zh-CN" sz="1400" b="1" u="sng" dirty="0">
                <a:solidFill>
                  <a:srgbClr val="000000"/>
                </a:solidFill>
                <a:latin typeface="Times New Roman"/>
                <a:ea typeface="MS PGothic" pitchFamily="34" charset="-128"/>
              </a:rPr>
              <a:t>Environment:</a:t>
            </a:r>
            <a:r>
              <a:rPr lang="en-US" altLang="zh-CN" sz="1400" dirty="0">
                <a:solidFill>
                  <a:srgbClr val="000000"/>
                </a:solidFill>
                <a:latin typeface="Times New Roman"/>
                <a:ea typeface="MS PGothic" pitchFamily="34" charset="-128"/>
              </a:rPr>
              <a:t> </a:t>
            </a:r>
          </a:p>
          <a:p>
            <a:pPr marL="233363" indent="-173038" fontAlgn="base">
              <a:spcBef>
                <a:spcPct val="0"/>
              </a:spcBef>
              <a:spcAft>
                <a:spcPct val="0"/>
              </a:spcAft>
              <a:buFont typeface="Arial" charset="0"/>
              <a:buChar char="•"/>
            </a:pPr>
            <a:r>
              <a:rPr lang="en-US" altLang="zh-CN" sz="1400" dirty="0">
                <a:solidFill>
                  <a:srgbClr val="000000"/>
                </a:solidFill>
                <a:latin typeface="Times New Roman"/>
                <a:ea typeface="MS PGothic" pitchFamily="34" charset="-128"/>
              </a:rPr>
              <a:t>Environments can be variable, e.g., crowded public space such as train stations, airports, shopping mall, office. </a:t>
            </a:r>
          </a:p>
          <a:p>
            <a:pPr marL="233363" indent="-173038" fontAlgn="base">
              <a:spcBef>
                <a:spcPct val="0"/>
              </a:spcBef>
              <a:spcAft>
                <a:spcPct val="0"/>
              </a:spcAft>
              <a:buFont typeface="Arial" charset="0"/>
              <a:buChar char="•"/>
            </a:pPr>
            <a:r>
              <a:rPr lang="en-US" altLang="zh-CN" sz="1400" dirty="0">
                <a:solidFill>
                  <a:srgbClr val="000000"/>
                </a:solidFill>
                <a:latin typeface="Times New Roman"/>
                <a:ea typeface="MS PGothic" pitchFamily="34" charset="-128"/>
              </a:rPr>
              <a:t>Link distance can typically </a:t>
            </a:r>
            <a:r>
              <a:rPr lang="en-US" altLang="zh-CN" sz="1400" dirty="0">
                <a:solidFill>
                  <a:srgbClr val="000000"/>
                </a:solidFill>
                <a:latin typeface="Times New Roman"/>
              </a:rPr>
              <a:t>be up to </a:t>
            </a:r>
            <a:r>
              <a:rPr lang="en-US" altLang="zh-CN" sz="1400" dirty="0">
                <a:solidFill>
                  <a:srgbClr val="FF0000"/>
                </a:solidFill>
                <a:latin typeface="Times New Roman"/>
              </a:rPr>
              <a:t>10 cm</a:t>
            </a:r>
            <a:r>
              <a:rPr lang="en-US" altLang="zh-CN" sz="1400" dirty="0">
                <a:solidFill>
                  <a:srgbClr val="000000"/>
                </a:solidFill>
                <a:latin typeface="Times New Roman"/>
              </a:rPr>
              <a:t>.</a:t>
            </a:r>
          </a:p>
          <a:p>
            <a:pPr marL="233363" indent="-173038" fontAlgn="base">
              <a:spcBef>
                <a:spcPct val="0"/>
              </a:spcBef>
              <a:spcAft>
                <a:spcPct val="0"/>
              </a:spcAft>
              <a:buFont typeface="Arial" charset="0"/>
              <a:buChar char="•"/>
            </a:pPr>
            <a:r>
              <a:rPr lang="en-US" altLang="zh-CN" sz="1400" dirty="0">
                <a:solidFill>
                  <a:srgbClr val="000000"/>
                </a:solidFill>
                <a:latin typeface="Times New Roman"/>
                <a:ea typeface="MS PGothic" pitchFamily="34" charset="-128"/>
              </a:rPr>
              <a:t>Typically transmissions are Line of Sight.</a:t>
            </a:r>
          </a:p>
          <a:p>
            <a:pPr marL="233363" indent="-173038" fontAlgn="base">
              <a:spcBef>
                <a:spcPct val="0"/>
              </a:spcBef>
              <a:spcAft>
                <a:spcPct val="0"/>
              </a:spcAft>
              <a:buFont typeface="Arial" charset="0"/>
              <a:buChar char="•"/>
            </a:pPr>
            <a:r>
              <a:rPr lang="en-US" altLang="zh-CN" sz="1400" dirty="0">
                <a:solidFill>
                  <a:srgbClr val="000000"/>
                </a:solidFill>
                <a:latin typeface="Times New Roman"/>
              </a:rPr>
              <a:t>All devices will typically be stationary during usage.</a:t>
            </a:r>
          </a:p>
        </p:txBody>
      </p:sp>
    </p:spTree>
    <p:extLst>
      <p:ext uri="{BB962C8B-B14F-4D97-AF65-F5344CB8AC3E}">
        <p14:creationId xmlns:p14="http://schemas.microsoft.com/office/powerpoint/2010/main" val="3378529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5</a:t>
            </a:fld>
            <a:endParaRPr lang="en-US" dirty="0">
              <a:solidFill>
                <a:srgbClr val="000000"/>
              </a:solidFill>
            </a:endParaRPr>
          </a:p>
        </p:txBody>
      </p:sp>
      <p:sp>
        <p:nvSpPr>
          <p:cNvPr id="3" name="Title 1"/>
          <p:cNvSpPr txBox="1">
            <a:spLocks/>
          </p:cNvSpPr>
          <p:nvPr/>
        </p:nvSpPr>
        <p:spPr>
          <a:xfrm>
            <a:off x="0" y="881810"/>
            <a:ext cx="9144000" cy="838200"/>
          </a:xfrm>
          <a:prstGeom prst="rect">
            <a:avLst/>
          </a:prstGeom>
        </p:spPr>
        <p:txBody>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r>
              <a:rPr lang="en-US" altLang="zh-CN" sz="2400" kern="0" dirty="0">
                <a:ea typeface="宋体" pitchFamily="2" charset="-122"/>
              </a:rPr>
              <a:t>Usage Model 2: Kiss connectivity Communications</a:t>
            </a:r>
            <a:endParaRPr lang="en-US" altLang="ja-JP" sz="2400" kern="0" dirty="0">
              <a:ea typeface="ＭＳ Ｐゴシック" charset="-128"/>
            </a:endParaRPr>
          </a:p>
        </p:txBody>
      </p:sp>
      <p:sp>
        <p:nvSpPr>
          <p:cNvPr id="4" name="内容占位符 2"/>
          <p:cNvSpPr txBox="1">
            <a:spLocks/>
          </p:cNvSpPr>
          <p:nvPr/>
        </p:nvSpPr>
        <p:spPr>
          <a:xfrm>
            <a:off x="134739" y="1676400"/>
            <a:ext cx="4151607" cy="3073823"/>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085850" indent="-228600" algn="l" rtl="0" eaLnBrk="0" fontAlgn="base" hangingPunct="0">
              <a:spcBef>
                <a:spcPct val="20000"/>
              </a:spcBef>
              <a:spcAft>
                <a:spcPct val="0"/>
              </a:spcAft>
              <a:buChar char="•"/>
              <a:defRPr>
                <a:solidFill>
                  <a:schemeClr val="tx1"/>
                </a:solidFill>
                <a:latin typeface="+mn-lt"/>
              </a:defRPr>
            </a:lvl3pPr>
            <a:lvl4pPr marL="1428750" indent="-228600" algn="l" rtl="0" eaLnBrk="0" fontAlgn="base" hangingPunct="0">
              <a:spcBef>
                <a:spcPct val="20000"/>
              </a:spcBef>
              <a:spcAft>
                <a:spcPct val="0"/>
              </a:spcAft>
              <a:buChar char="–"/>
              <a:defRPr sz="16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buFont typeface="Wingdings" panose="05000000000000000000" pitchFamily="2" charset="2"/>
              <a:buChar char="l"/>
            </a:pPr>
            <a:r>
              <a:rPr lang="en-GB" altLang="ja-JP" sz="1600" kern="0"/>
              <a:t>Rapid content transfer between a portable /mobile device (e.g., tablet, smart phone) and a fixed device or between two portable/mobile devices within a ultra short separation</a:t>
            </a:r>
          </a:p>
          <a:p>
            <a:pPr marL="569913" lvl="1" indent="-233363">
              <a:buFont typeface="Wingdings" panose="05000000000000000000" pitchFamily="2" charset="2"/>
              <a:buChar char="§"/>
            </a:pPr>
            <a:r>
              <a:rPr lang="en-GB" altLang="ja-JP" sz="1600" kern="0"/>
              <a:t>Assumption: </a:t>
            </a:r>
            <a:r>
              <a:rPr lang="en-GB" altLang="ja-JP" sz="1600" kern="0">
                <a:solidFill>
                  <a:srgbClr val="FF0000"/>
                </a:solidFill>
              </a:rPr>
              <a:t>1:1</a:t>
            </a:r>
          </a:p>
          <a:p>
            <a:pPr marL="569913" lvl="1" indent="-233363">
              <a:buFont typeface="Wingdings" panose="05000000000000000000" pitchFamily="2" charset="2"/>
              <a:buChar char="§"/>
            </a:pPr>
            <a:r>
              <a:rPr lang="en-GB" altLang="ja-JP" sz="1600" kern="0"/>
              <a:t>Fast link setup: </a:t>
            </a:r>
            <a:r>
              <a:rPr lang="en-GB" altLang="ja-JP" sz="1600" kern="0">
                <a:solidFill>
                  <a:srgbClr val="FF0000"/>
                </a:solidFill>
              </a:rPr>
              <a:t>&lt; 100msec</a:t>
            </a:r>
          </a:p>
          <a:p>
            <a:pPr marL="569913" lvl="1" indent="-233363">
              <a:buFont typeface="Wingdings" panose="05000000000000000000" pitchFamily="2" charset="2"/>
              <a:buChar char="§"/>
            </a:pPr>
            <a:r>
              <a:rPr lang="en-GB" altLang="ja-JP" sz="1600" kern="0"/>
              <a:t>Transaction time: </a:t>
            </a:r>
            <a:r>
              <a:rPr lang="en-GB" altLang="ja-JP" sz="1600" kern="0">
                <a:solidFill>
                  <a:srgbClr val="FF0000"/>
                </a:solidFill>
              </a:rPr>
              <a:t>&lt;1sec</a:t>
            </a:r>
          </a:p>
          <a:p>
            <a:pPr marL="569913" lvl="1" indent="-233363">
              <a:buFont typeface="Wingdings" panose="05000000000000000000" pitchFamily="2" charset="2"/>
              <a:buChar char="§"/>
            </a:pPr>
            <a:r>
              <a:rPr lang="en-GB" altLang="ja-JP" sz="1600" kern="0"/>
              <a:t>Ultra short link distance: </a:t>
            </a:r>
            <a:r>
              <a:rPr lang="en-GB" altLang="ja-JP" sz="1600" kern="0">
                <a:solidFill>
                  <a:srgbClr val="FF0000"/>
                </a:solidFill>
              </a:rPr>
              <a:t>&lt;10cm</a:t>
            </a:r>
          </a:p>
          <a:p>
            <a:pPr marL="569913" lvl="1" indent="-233363">
              <a:buFont typeface="Wingdings" panose="05000000000000000000" pitchFamily="2" charset="2"/>
              <a:buChar char="§"/>
            </a:pPr>
            <a:r>
              <a:rPr lang="en-US" altLang="ko-KR" sz="1600" kern="0">
                <a:ea typeface="굴림" pitchFamily="50" charset="-127"/>
              </a:rPr>
              <a:t>Very low power consumption for portable/mobile device: </a:t>
            </a:r>
            <a:r>
              <a:rPr lang="en-US" altLang="ko-KR" sz="1600" kern="0">
                <a:solidFill>
                  <a:srgbClr val="FF0000"/>
                </a:solidFill>
                <a:ea typeface="굴림" pitchFamily="50" charset="-127"/>
              </a:rPr>
              <a:t>&lt; 400mW</a:t>
            </a:r>
          </a:p>
          <a:p>
            <a:pPr marL="569913" lvl="1" indent="-233363">
              <a:buFont typeface="Wingdings" panose="05000000000000000000" pitchFamily="2" charset="2"/>
              <a:buChar char="§"/>
            </a:pPr>
            <a:r>
              <a:rPr lang="en-US" altLang="ko-KR" sz="1600" kern="0">
                <a:ea typeface="굴림" pitchFamily="50" charset="-127"/>
              </a:rPr>
              <a:t>Target data rate: </a:t>
            </a:r>
            <a:r>
              <a:rPr lang="en-US" altLang="ko-KR" sz="1600" kern="0">
                <a:solidFill>
                  <a:srgbClr val="FF0000"/>
                </a:solidFill>
                <a:ea typeface="굴림" pitchFamily="50" charset="-127"/>
              </a:rPr>
              <a:t>10 Gbps</a:t>
            </a:r>
          </a:p>
          <a:p>
            <a:pPr lvl="1">
              <a:buFont typeface="Wingdings" panose="05000000000000000000" pitchFamily="2" charset="2"/>
              <a:buChar char="§"/>
            </a:pPr>
            <a:endParaRPr lang="en-GB" altLang="ja-JP" kern="0"/>
          </a:p>
          <a:p>
            <a:pPr>
              <a:buFont typeface="Wingdings" panose="05000000000000000000" pitchFamily="2" charset="2"/>
              <a:buChar char="q"/>
            </a:pPr>
            <a:endParaRPr lang="en-GB" altLang="ja-JP" sz="1600" kern="0" dirty="0"/>
          </a:p>
        </p:txBody>
      </p:sp>
      <p:graphicFrame>
        <p:nvGraphicFramePr>
          <p:cNvPr id="5" name="Table 67"/>
          <p:cNvGraphicFramePr>
            <a:graphicFrameLocks noGrp="1"/>
          </p:cNvGraphicFramePr>
          <p:nvPr/>
        </p:nvGraphicFramePr>
        <p:xfrm>
          <a:off x="4403760" y="2279513"/>
          <a:ext cx="4419601" cy="1554480"/>
        </p:xfrm>
        <a:graphic>
          <a:graphicData uri="http://schemas.openxmlformats.org/drawingml/2006/table">
            <a:tbl>
              <a:tblPr>
                <a:tableStyleId>{5C22544A-7EE6-4342-B048-85BDC9FD1C3A}</a:tableStyleId>
              </a:tblPr>
              <a:tblGrid>
                <a:gridCol w="1240946">
                  <a:extLst>
                    <a:ext uri="{9D8B030D-6E8A-4147-A177-3AD203B41FA5}">
                      <a16:colId xmlns:a16="http://schemas.microsoft.com/office/drawing/2014/main" val="20000"/>
                    </a:ext>
                  </a:extLst>
                </a:gridCol>
                <a:gridCol w="620472">
                  <a:extLst>
                    <a:ext uri="{9D8B030D-6E8A-4147-A177-3AD203B41FA5}">
                      <a16:colId xmlns:a16="http://schemas.microsoft.com/office/drawing/2014/main" val="20001"/>
                    </a:ext>
                  </a:extLst>
                </a:gridCol>
                <a:gridCol w="1396064">
                  <a:extLst>
                    <a:ext uri="{9D8B030D-6E8A-4147-A177-3AD203B41FA5}">
                      <a16:colId xmlns:a16="http://schemas.microsoft.com/office/drawing/2014/main" val="20002"/>
                    </a:ext>
                  </a:extLst>
                </a:gridCol>
                <a:gridCol w="1162119">
                  <a:extLst>
                    <a:ext uri="{9D8B030D-6E8A-4147-A177-3AD203B41FA5}">
                      <a16:colId xmlns:a16="http://schemas.microsoft.com/office/drawing/2014/main" val="20003"/>
                    </a:ext>
                  </a:extLst>
                </a:gridCol>
              </a:tblGrid>
              <a:tr h="381000">
                <a:tc>
                  <a:txBody>
                    <a:bodyPr/>
                    <a:lstStyle/>
                    <a:p>
                      <a:pPr marL="0" marR="0" algn="ctr">
                        <a:spcBef>
                          <a:spcPts val="0"/>
                        </a:spcBef>
                        <a:spcAft>
                          <a:spcPts val="0"/>
                        </a:spcAft>
                      </a:pPr>
                      <a:r>
                        <a:rPr lang="en-US" sz="1100" b="1" dirty="0">
                          <a:effectLst/>
                        </a:rPr>
                        <a:t>@ 70% MAC-App efficiency</a:t>
                      </a:r>
                      <a:endParaRPr lang="en-US" sz="1100" b="1" dirty="0">
                        <a:effectLst/>
                        <a:latin typeface="Times New Roman"/>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b="1" dirty="0">
                          <a:effectLst/>
                        </a:rPr>
                        <a:t>Size</a:t>
                      </a:r>
                      <a:endParaRPr lang="en-US" sz="1100" b="1" dirty="0">
                        <a:effectLst/>
                        <a:latin typeface="Times New Roman"/>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altLang="zh-CN" sz="1100" b="1" dirty="0">
                          <a:effectLst/>
                        </a:rPr>
                        <a:t>Data rate</a:t>
                      </a:r>
                      <a:endParaRPr lang="en-US" sz="1100" b="1" dirty="0">
                        <a:effectLst/>
                        <a:latin typeface="Times New Roman"/>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effectLst/>
                        </a:rPr>
                        <a:t>11ad Device</a:t>
                      </a:r>
                      <a:endParaRPr lang="en-US" sz="1100" b="1" dirty="0">
                        <a:effectLst/>
                        <a:latin typeface="Times New Roman"/>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1920">
                <a:tc>
                  <a:txBody>
                    <a:bodyPr/>
                    <a:lstStyle/>
                    <a:p>
                      <a:pPr marL="0" marR="0" algn="ctr">
                        <a:spcBef>
                          <a:spcPts val="0"/>
                        </a:spcBef>
                        <a:spcAft>
                          <a:spcPts val="0"/>
                        </a:spcAft>
                      </a:pPr>
                      <a:r>
                        <a:rPr lang="en-US" sz="1100" dirty="0">
                          <a:solidFill>
                            <a:schemeClr val="tx1"/>
                          </a:solidFill>
                          <a:effectLst/>
                          <a:latin typeface="+mn-lt"/>
                          <a:ea typeface="Times New Roman"/>
                        </a:rPr>
                        <a:t>4K</a:t>
                      </a:r>
                      <a:r>
                        <a:rPr lang="en-US" sz="1100" baseline="0" dirty="0">
                          <a:solidFill>
                            <a:schemeClr val="tx1"/>
                          </a:solidFill>
                          <a:effectLst/>
                          <a:latin typeface="+mn-lt"/>
                          <a:ea typeface="Times New Roman"/>
                        </a:rPr>
                        <a:t> UHD movie</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ea typeface="Times New Roman"/>
                        </a:rPr>
                        <a:t>60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ea typeface="Times New Roman"/>
                        </a:rPr>
                        <a:t>1.1 min @ 10Gbps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ea typeface="Times New Roman"/>
                        </a:rPr>
                        <a:t>11.4 min@1Gbps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21920">
                <a:tc>
                  <a:txBody>
                    <a:bodyPr/>
                    <a:lstStyle/>
                    <a:p>
                      <a:pPr marL="0" marR="0" algn="ctr">
                        <a:spcBef>
                          <a:spcPts val="0"/>
                        </a:spcBef>
                        <a:spcAft>
                          <a:spcPts val="0"/>
                        </a:spcAft>
                      </a:pPr>
                      <a:r>
                        <a:rPr lang="en-US" sz="1100" dirty="0">
                          <a:solidFill>
                            <a:schemeClr val="tx1"/>
                          </a:solidFill>
                          <a:effectLst/>
                          <a:latin typeface="+mn-lt"/>
                        </a:rPr>
                        <a:t>HD movie</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rPr>
                        <a:t>5 GB</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rPr>
                        <a:t>5.7 sec @ 10Gbps</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rPr>
                        <a:t>57.1 sec @ 1Gbps</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100" dirty="0">
                          <a:solidFill>
                            <a:schemeClr val="tx1"/>
                          </a:solidFill>
                          <a:effectLst/>
                          <a:latin typeface="+mn-lt"/>
                          <a:ea typeface="Times New Roman"/>
                        </a:rPr>
                        <a:t>SD movie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ea typeface="Times New Roman"/>
                        </a:rPr>
                        <a:t>1.5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mn-lt"/>
                        </a:rPr>
                        <a:t>1.7 sec @ 10Gbps</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mn-lt"/>
                        </a:rPr>
                        <a:t>17.1 sec @ 1Gbps</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91440">
                <a:tc>
                  <a:txBody>
                    <a:bodyPr/>
                    <a:lstStyle/>
                    <a:p>
                      <a:pPr marL="0" marR="0" algn="ctr">
                        <a:spcBef>
                          <a:spcPts val="0"/>
                        </a:spcBef>
                        <a:spcAft>
                          <a:spcPts val="0"/>
                        </a:spcAft>
                      </a:pPr>
                      <a:r>
                        <a:rPr lang="en-US" sz="1100" dirty="0">
                          <a:solidFill>
                            <a:schemeClr val="tx1"/>
                          </a:solidFill>
                          <a:effectLst/>
                        </a:rPr>
                        <a:t>Picture</a:t>
                      </a:r>
                      <a:r>
                        <a:rPr lang="en-US" sz="1100" baseline="0" dirty="0">
                          <a:solidFill>
                            <a:schemeClr val="tx1"/>
                          </a:solidFill>
                          <a:effectLst/>
                        </a:rPr>
                        <a:t> library</a:t>
                      </a:r>
                      <a:endParaRPr lang="en-US" sz="1100" dirty="0">
                        <a:solidFill>
                          <a:schemeClr val="tx1"/>
                        </a:solidFill>
                        <a:effectLst/>
                        <a:latin typeface="Times New Roman"/>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ea typeface="Times New Roman"/>
                        </a:rPr>
                        <a:t>1 GB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mn-lt"/>
                        </a:rPr>
                        <a:t>1.1 sec @ 10Gbps</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mn-lt"/>
                          <a:ea typeface="Times New Roman"/>
                        </a:rPr>
                        <a:t>11.4 sec @ 1Gbps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1440">
                <a:tc>
                  <a:txBody>
                    <a:bodyPr/>
                    <a:lstStyle/>
                    <a:p>
                      <a:pPr marL="0" marR="0" algn="ctr">
                        <a:spcBef>
                          <a:spcPts val="0"/>
                        </a:spcBef>
                        <a:spcAft>
                          <a:spcPts val="0"/>
                        </a:spcAft>
                      </a:pPr>
                      <a:r>
                        <a:rPr lang="en-US" sz="1100" dirty="0">
                          <a:solidFill>
                            <a:schemeClr val="tx1"/>
                          </a:solidFill>
                          <a:effectLst/>
                          <a:latin typeface="+mn-lt"/>
                        </a:rPr>
                        <a:t>4K movie trailer </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rPr>
                        <a:t>1.2 GB</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rPr>
                        <a:t>1.4 sec @ 10Gbps</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ea typeface="Times New Roman"/>
                        </a:rPr>
                        <a:t>13.7 sec @ 1Gbps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91440">
                <a:tc>
                  <a:txBody>
                    <a:bodyPr/>
                    <a:lstStyle/>
                    <a:p>
                      <a:pPr marL="0" marR="0" algn="ctr">
                        <a:spcBef>
                          <a:spcPts val="0"/>
                        </a:spcBef>
                        <a:spcAft>
                          <a:spcPts val="0"/>
                        </a:spcAft>
                      </a:pPr>
                      <a:r>
                        <a:rPr lang="en-US" sz="1100" dirty="0">
                          <a:solidFill>
                            <a:schemeClr val="tx1"/>
                          </a:solidFill>
                          <a:effectLst/>
                        </a:rPr>
                        <a:t>HD movie trailer</a:t>
                      </a:r>
                      <a:endParaRPr lang="en-US" sz="1100" dirty="0">
                        <a:solidFill>
                          <a:schemeClr val="tx1"/>
                        </a:solidFill>
                        <a:effectLst/>
                        <a:latin typeface="Times New Roman"/>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ea typeface="Times New Roman"/>
                        </a:rPr>
                        <a:t>100 MB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mn-lt"/>
                        </a:rPr>
                        <a:t>0.1 sec @ 10Gbps</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mn-lt"/>
                          <a:ea typeface="Times New Roman"/>
                        </a:rPr>
                        <a:t>1.1 sec @ 1Gbps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91440">
                <a:tc>
                  <a:txBody>
                    <a:bodyPr/>
                    <a:lstStyle/>
                    <a:p>
                      <a:pPr marL="0" marR="0" algn="ctr">
                        <a:spcBef>
                          <a:spcPts val="0"/>
                        </a:spcBef>
                        <a:spcAft>
                          <a:spcPts val="0"/>
                        </a:spcAft>
                      </a:pPr>
                      <a:r>
                        <a:rPr lang="en-US" sz="1100" dirty="0">
                          <a:solidFill>
                            <a:schemeClr val="tx1"/>
                          </a:solidFill>
                          <a:effectLst/>
                        </a:rPr>
                        <a:t>E-magazine</a:t>
                      </a:r>
                      <a:endParaRPr lang="en-US" sz="1100" dirty="0">
                        <a:solidFill>
                          <a:schemeClr val="tx1"/>
                        </a:solidFill>
                        <a:effectLst/>
                        <a:latin typeface="Times New Roman"/>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solidFill>
                            <a:schemeClr val="tx1"/>
                          </a:solidFill>
                          <a:effectLst/>
                          <a:latin typeface="+mn-lt"/>
                          <a:ea typeface="Times New Roman"/>
                        </a:rPr>
                        <a:t>250 MB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mn-lt"/>
                        </a:rPr>
                        <a:t>0.3 sec @ 10Gbps</a:t>
                      </a:r>
                      <a:endParaRPr lang="en-US" sz="1100" dirty="0">
                        <a:solidFill>
                          <a:schemeClr val="tx1"/>
                        </a:solidFill>
                        <a:effectLst/>
                        <a:latin typeface="+mn-lt"/>
                        <a:ea typeface="Times New Roma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mn-lt"/>
                          <a:ea typeface="Times New Roman"/>
                        </a:rPr>
                        <a:t>2.8 sec @ 1Gbps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Text Box 71"/>
          <p:cNvSpPr txBox="1">
            <a:spLocks noChangeArrowheads="1"/>
          </p:cNvSpPr>
          <p:nvPr/>
        </p:nvSpPr>
        <p:spPr bwMode="auto">
          <a:xfrm>
            <a:off x="5181600" y="6083161"/>
            <a:ext cx="4038600" cy="25391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1200">
                <a:solidFill>
                  <a:schemeClr val="tx1"/>
                </a:solidFill>
                <a:latin typeface="Times New Roman" pitchFamily="18" charset="0"/>
                <a:ea typeface="ＭＳ Ｐゴシック" pitchFamily="50" charset="-128"/>
              </a:defRPr>
            </a:lvl1pPr>
            <a:lvl2pPr marL="742950" indent="-285750" eaLnBrk="0" hangingPunct="0">
              <a:defRPr kumimoji="1" sz="1200">
                <a:solidFill>
                  <a:schemeClr val="tx1"/>
                </a:solidFill>
                <a:latin typeface="Times New Roman" pitchFamily="18" charset="0"/>
                <a:ea typeface="ＭＳ Ｐゴシック" pitchFamily="50" charset="-128"/>
              </a:defRPr>
            </a:lvl2pPr>
            <a:lvl3pPr marL="1143000" indent="-228600" eaLnBrk="0" hangingPunct="0">
              <a:defRPr kumimoji="1" sz="1200">
                <a:solidFill>
                  <a:schemeClr val="tx1"/>
                </a:solidFill>
                <a:latin typeface="Times New Roman" pitchFamily="18" charset="0"/>
                <a:ea typeface="ＭＳ Ｐゴシック" pitchFamily="50" charset="-128"/>
              </a:defRPr>
            </a:lvl3pPr>
            <a:lvl4pPr marL="1600200" indent="-228600" eaLnBrk="0" hangingPunct="0">
              <a:defRPr kumimoji="1" sz="1200">
                <a:solidFill>
                  <a:schemeClr val="tx1"/>
                </a:solidFill>
                <a:latin typeface="Times New Roman" pitchFamily="18" charset="0"/>
                <a:ea typeface="ＭＳ Ｐゴシック" pitchFamily="50" charset="-128"/>
              </a:defRPr>
            </a:lvl4pPr>
            <a:lvl5pPr marL="2057400" indent="-228600" eaLnBrk="0" hangingPunct="0">
              <a:defRPr kumimoji="1" sz="1200">
                <a:solidFill>
                  <a:schemeClr val="tx1"/>
                </a:solidFill>
                <a:latin typeface="Times New Roman" pitchFamily="18" charset="0"/>
                <a:ea typeface="ＭＳ Ｐゴシック" pitchFamily="50" charset="-128"/>
              </a:defRPr>
            </a:lvl5pPr>
            <a:lvl6pPr marL="2514600" indent="-228600" eaLnBrk="0" fontAlgn="base" hangingPunct="0">
              <a:spcBef>
                <a:spcPct val="0"/>
              </a:spcBef>
              <a:spcAft>
                <a:spcPct val="0"/>
              </a:spcAft>
              <a:defRPr kumimoji="1" sz="1200">
                <a:solidFill>
                  <a:schemeClr val="tx1"/>
                </a:solidFill>
                <a:latin typeface="Times New Roman" pitchFamily="18" charset="0"/>
                <a:ea typeface="ＭＳ Ｐゴシック" pitchFamily="50" charset="-128"/>
              </a:defRPr>
            </a:lvl6pPr>
            <a:lvl7pPr marL="2971800" indent="-228600" eaLnBrk="0" fontAlgn="base" hangingPunct="0">
              <a:spcBef>
                <a:spcPct val="0"/>
              </a:spcBef>
              <a:spcAft>
                <a:spcPct val="0"/>
              </a:spcAft>
              <a:defRPr kumimoji="1" sz="1200">
                <a:solidFill>
                  <a:schemeClr val="tx1"/>
                </a:solidFill>
                <a:latin typeface="Times New Roman" pitchFamily="18" charset="0"/>
                <a:ea typeface="ＭＳ Ｐゴシック" pitchFamily="50" charset="-128"/>
              </a:defRPr>
            </a:lvl7pPr>
            <a:lvl8pPr marL="3429000" indent="-228600" eaLnBrk="0" fontAlgn="base" hangingPunct="0">
              <a:spcBef>
                <a:spcPct val="0"/>
              </a:spcBef>
              <a:spcAft>
                <a:spcPct val="0"/>
              </a:spcAft>
              <a:defRPr kumimoji="1" sz="1200">
                <a:solidFill>
                  <a:schemeClr val="tx1"/>
                </a:solidFill>
                <a:latin typeface="Times New Roman" pitchFamily="18" charset="0"/>
                <a:ea typeface="ＭＳ Ｐゴシック" pitchFamily="50" charset="-128"/>
              </a:defRPr>
            </a:lvl8pPr>
            <a:lvl9pPr marL="3886200" indent="-228600" eaLnBrk="0" fontAlgn="base" hangingPunct="0">
              <a:spcBef>
                <a:spcPct val="0"/>
              </a:spcBef>
              <a:spcAft>
                <a:spcPct val="0"/>
              </a:spcAft>
              <a:defRPr kumimoji="1" sz="1200">
                <a:solidFill>
                  <a:schemeClr val="tx1"/>
                </a:solidFill>
                <a:latin typeface="Times New Roman" pitchFamily="18" charset="0"/>
                <a:ea typeface="ＭＳ Ｐゴシック" pitchFamily="50" charset="-128"/>
              </a:defRPr>
            </a:lvl9pPr>
          </a:lstStyle>
          <a:p>
            <a:pPr eaLnBrk="1" fontAlgn="base" hangingPunct="1">
              <a:spcBef>
                <a:spcPct val="0"/>
              </a:spcBef>
              <a:spcAft>
                <a:spcPct val="0"/>
              </a:spcAft>
            </a:pPr>
            <a:r>
              <a:rPr lang="en-US" altLang="ja-JP" sz="1050" b="1" dirty="0">
                <a:solidFill>
                  <a:srgbClr val="000000"/>
                </a:solidFill>
                <a:latin typeface="Times New Roman"/>
                <a:cs typeface="Arial" charset="0"/>
              </a:rPr>
              <a:t>exchange Movie, video/audio clip, picture library, etc.</a:t>
            </a:r>
          </a:p>
        </p:txBody>
      </p:sp>
      <p:pic>
        <p:nvPicPr>
          <p:cNvPr id="7" name="图片 6"/>
          <p:cNvPicPr>
            <a:picLocks noChangeAspect="1"/>
          </p:cNvPicPr>
          <p:nvPr/>
        </p:nvPicPr>
        <p:blipFill>
          <a:blip r:embed="rId2"/>
          <a:stretch>
            <a:fillRect/>
          </a:stretch>
        </p:blipFill>
        <p:spPr>
          <a:xfrm>
            <a:off x="3932560" y="4191000"/>
            <a:ext cx="2075464" cy="1662112"/>
          </a:xfrm>
          <a:prstGeom prst="rect">
            <a:avLst/>
          </a:prstGeom>
        </p:spPr>
      </p:pic>
      <p:pic>
        <p:nvPicPr>
          <p:cNvPr id="8" name="图片 7"/>
          <p:cNvPicPr>
            <a:picLocks noChangeAspect="1"/>
          </p:cNvPicPr>
          <p:nvPr/>
        </p:nvPicPr>
        <p:blipFill>
          <a:blip r:embed="rId3"/>
          <a:stretch>
            <a:fillRect/>
          </a:stretch>
        </p:blipFill>
        <p:spPr>
          <a:xfrm>
            <a:off x="6716274" y="4191000"/>
            <a:ext cx="2107087" cy="1662112"/>
          </a:xfrm>
          <a:prstGeom prst="rect">
            <a:avLst/>
          </a:prstGeom>
        </p:spPr>
      </p:pic>
      <p:sp>
        <p:nvSpPr>
          <p:cNvPr id="9" name="左右箭头 8"/>
          <p:cNvSpPr/>
          <p:nvPr/>
        </p:nvSpPr>
        <p:spPr bwMode="auto">
          <a:xfrm>
            <a:off x="6096000" y="4953000"/>
            <a:ext cx="517560" cy="304800"/>
          </a:xfrm>
          <a:prstGeom prst="lef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zh-CN" altLang="en-US" sz="1200">
              <a:solidFill>
                <a:srgbClr val="000000"/>
              </a:solidFill>
            </a:endParaRPr>
          </a:p>
        </p:txBody>
      </p:sp>
      <p:pic>
        <p:nvPicPr>
          <p:cNvPr id="10" name="图片 9"/>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181600"/>
            <a:ext cx="2525015" cy="1066800"/>
          </a:xfrm>
          <a:prstGeom prst="rect">
            <a:avLst/>
          </a:prstGeom>
          <a:noFill/>
          <a:ln>
            <a:noFill/>
          </a:ln>
        </p:spPr>
      </p:pic>
    </p:spTree>
    <p:extLst>
      <p:ext uri="{BB962C8B-B14F-4D97-AF65-F5344CB8AC3E}">
        <p14:creationId xmlns:p14="http://schemas.microsoft.com/office/powerpoint/2010/main" val="69579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6</a:t>
            </a:fld>
            <a:endParaRPr lang="en-US" dirty="0">
              <a:solidFill>
                <a:srgbClr val="000000"/>
              </a:solidFill>
            </a:endParaRPr>
          </a:p>
        </p:txBody>
      </p:sp>
      <p:sp>
        <p:nvSpPr>
          <p:cNvPr id="3" name="Shape 141"/>
          <p:cNvSpPr txBox="1">
            <a:spLocks/>
          </p:cNvSpPr>
          <p:nvPr/>
        </p:nvSpPr>
        <p:spPr bwMode="auto">
          <a:xfrm>
            <a:off x="899592" y="685800"/>
            <a:ext cx="7272808" cy="582960"/>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noAutofit/>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a:spcBef>
                <a:spcPts val="0"/>
              </a:spcBef>
              <a:spcAft>
                <a:spcPts val="0"/>
              </a:spcAft>
              <a:buSzPct val="25000"/>
            </a:pPr>
            <a:r>
              <a:rPr lang="en-US" sz="1800" kern="0">
                <a:solidFill>
                  <a:schemeClr val="dk2"/>
                </a:solidFill>
                <a:latin typeface="Times New Roman"/>
                <a:ea typeface="Times New Roman"/>
                <a:cs typeface="Times New Roman"/>
                <a:sym typeface="Times New Roman"/>
              </a:rPr>
              <a:t>Usage Model 3:   Augmented Reality/Virtual Reality Headsets and Other High-End Wearables</a:t>
            </a:r>
            <a:endParaRPr lang="en-US" sz="1800" kern="0" dirty="0">
              <a:solidFill>
                <a:schemeClr val="dk2"/>
              </a:solidFill>
              <a:latin typeface="Times New Roman"/>
              <a:ea typeface="Times New Roman"/>
              <a:cs typeface="Times New Roman"/>
              <a:sym typeface="Times New Roman"/>
            </a:endParaRPr>
          </a:p>
        </p:txBody>
      </p:sp>
      <p:sp>
        <p:nvSpPr>
          <p:cNvPr id="4" name="Shape 142"/>
          <p:cNvSpPr txBox="1"/>
          <p:nvPr/>
        </p:nvSpPr>
        <p:spPr>
          <a:xfrm>
            <a:off x="5076056" y="1412776"/>
            <a:ext cx="3816424" cy="4896544"/>
          </a:xfrm>
          <a:prstGeom prst="rect">
            <a:avLst/>
          </a:prstGeom>
          <a:noFill/>
          <a:ln>
            <a:noFill/>
          </a:ln>
        </p:spPr>
        <p:txBody>
          <a:bodyPr lIns="91425" tIns="45700" rIns="91425" bIns="45700" anchor="t" anchorCtr="0">
            <a:noAutofit/>
          </a:bodyPr>
          <a:lstStyle/>
          <a:p>
            <a:pPr eaLnBrk="0" fontAlgn="base" hangingPunct="0">
              <a:spcBef>
                <a:spcPct val="0"/>
              </a:spcBef>
              <a:spcAft>
                <a:spcPts val="600"/>
              </a:spcAft>
              <a:buClr>
                <a:srgbClr val="000000"/>
              </a:buClr>
              <a:buSzPct val="25000"/>
            </a:pPr>
            <a:r>
              <a:rPr lang="en-US" sz="1200" b="1" u="sng" dirty="0">
                <a:solidFill>
                  <a:srgbClr val="000000"/>
                </a:solidFill>
              </a:rPr>
              <a:t>Traffic Conditions: </a:t>
            </a:r>
          </a:p>
          <a:p>
            <a:pPr eaLnBrk="0" fontAlgn="base" hangingPunct="0">
              <a:spcBef>
                <a:spcPct val="0"/>
              </a:spcBef>
              <a:spcAft>
                <a:spcPct val="0"/>
              </a:spcAft>
              <a:buClr>
                <a:srgbClr val="000000"/>
              </a:buClr>
              <a:buSzPct val="100000"/>
            </a:pPr>
            <a:r>
              <a:rPr lang="en-US" altLang="zh-CN" sz="1200" dirty="0">
                <a:solidFill>
                  <a:srgbClr val="000000"/>
                </a:solidFill>
              </a:rPr>
              <a:t>The NLOS communication may must be supported, and the interference from other users are also existed</a:t>
            </a:r>
          </a:p>
          <a:p>
            <a:pPr eaLnBrk="0" fontAlgn="base" hangingPunct="0">
              <a:spcBef>
                <a:spcPct val="0"/>
              </a:spcBef>
              <a:spcAft>
                <a:spcPct val="0"/>
              </a:spcAft>
              <a:buClr>
                <a:srgbClr val="000000"/>
              </a:buClr>
              <a:buSzPct val="100000"/>
            </a:pPr>
            <a:endParaRPr lang="en-US" altLang="zh-CN" sz="1200" dirty="0">
              <a:solidFill>
                <a:srgbClr val="000000"/>
              </a:solidFill>
            </a:endParaRPr>
          </a:p>
          <a:p>
            <a:pPr eaLnBrk="0" fontAlgn="base" hangingPunct="0">
              <a:spcBef>
                <a:spcPct val="0"/>
              </a:spcBef>
              <a:spcAft>
                <a:spcPct val="0"/>
              </a:spcAft>
              <a:buClr>
                <a:srgbClr val="000000"/>
              </a:buClr>
              <a:buSzPct val="100000"/>
            </a:pPr>
            <a:r>
              <a:rPr lang="en-US" altLang="zh-CN" sz="1200" dirty="0">
                <a:solidFill>
                  <a:srgbClr val="000000"/>
                </a:solidFill>
              </a:rPr>
              <a:t>Devices may be stationary or moving (pedestrian speed)</a:t>
            </a:r>
          </a:p>
          <a:p>
            <a:pPr eaLnBrk="0" fontAlgn="base" hangingPunct="0">
              <a:spcBef>
                <a:spcPct val="0"/>
              </a:spcBef>
              <a:spcAft>
                <a:spcPct val="0"/>
              </a:spcAft>
              <a:buClr>
                <a:srgbClr val="000000"/>
              </a:buClr>
              <a:buSzPct val="100000"/>
            </a:pPr>
            <a:endParaRPr lang="en-US" sz="1200" dirty="0">
              <a:solidFill>
                <a:srgbClr val="000000"/>
              </a:solidFill>
              <a:latin typeface="Arial"/>
              <a:ea typeface="Arial"/>
              <a:cs typeface="Arial"/>
              <a:sym typeface="Arial"/>
            </a:endParaRPr>
          </a:p>
          <a:p>
            <a:pPr eaLnBrk="0" fontAlgn="base" hangingPunct="0">
              <a:spcBef>
                <a:spcPct val="0"/>
              </a:spcBef>
              <a:spcAft>
                <a:spcPct val="0"/>
              </a:spcAft>
              <a:buClr>
                <a:srgbClr val="000000"/>
              </a:buClr>
              <a:buSzPct val="100000"/>
            </a:pPr>
            <a:endParaRPr sz="1200" dirty="0">
              <a:solidFill>
                <a:srgbClr val="000000"/>
              </a:solidFill>
              <a:latin typeface="Arial"/>
              <a:ea typeface="Arial"/>
              <a:cs typeface="Arial"/>
              <a:sym typeface="Arial"/>
            </a:endParaRPr>
          </a:p>
          <a:p>
            <a:pPr eaLnBrk="0" fontAlgn="base" hangingPunct="0">
              <a:spcBef>
                <a:spcPct val="0"/>
              </a:spcBef>
              <a:spcAft>
                <a:spcPts val="600"/>
              </a:spcAft>
              <a:buClr>
                <a:srgbClr val="000000"/>
              </a:buClr>
              <a:buSzPct val="25000"/>
            </a:pPr>
            <a:r>
              <a:rPr lang="en-US" sz="1200" b="1" u="sng" dirty="0">
                <a:solidFill>
                  <a:srgbClr val="000000"/>
                </a:solidFill>
              </a:rPr>
              <a:t>Use Case:</a:t>
            </a:r>
          </a:p>
          <a:p>
            <a:pPr eaLnBrk="0" fontAlgn="base" hangingPunct="0">
              <a:spcBef>
                <a:spcPct val="0"/>
              </a:spcBef>
              <a:spcAft>
                <a:spcPts val="600"/>
              </a:spcAft>
              <a:buClr>
                <a:srgbClr val="000000"/>
              </a:buClr>
              <a:buSzPct val="100000"/>
              <a:buFont typeface="Arial"/>
              <a:buAutoNum type="arabicPeriod"/>
            </a:pPr>
            <a:r>
              <a:rPr lang="en-US" sz="1200" dirty="0">
                <a:solidFill>
                  <a:srgbClr val="000000"/>
                </a:solidFill>
              </a:rPr>
              <a:t> </a:t>
            </a:r>
            <a:r>
              <a:rPr lang="en-US" altLang="zh-CN" sz="1200" dirty="0">
                <a:solidFill>
                  <a:srgbClr val="000000"/>
                </a:solidFill>
              </a:rPr>
              <a:t>Example with a</a:t>
            </a:r>
            <a:r>
              <a:rPr lang="en-US" sz="1200" dirty="0">
                <a:solidFill>
                  <a:srgbClr val="000000"/>
                </a:solidFill>
              </a:rPr>
              <a:t> family, parents and a child, play a game using AR/VR headsets and a smartphone at home.</a:t>
            </a:r>
          </a:p>
          <a:p>
            <a:pPr eaLnBrk="0" fontAlgn="base" hangingPunct="0">
              <a:spcBef>
                <a:spcPct val="0"/>
              </a:spcBef>
              <a:spcAft>
                <a:spcPts val="600"/>
              </a:spcAft>
              <a:buClr>
                <a:srgbClr val="000000"/>
              </a:buClr>
              <a:buSzPct val="100000"/>
              <a:buFont typeface="Arial"/>
              <a:buAutoNum type="arabicPeriod"/>
            </a:pPr>
            <a:endParaRPr lang="en-US" sz="1200" dirty="0">
              <a:solidFill>
                <a:srgbClr val="000000"/>
              </a:solidFill>
            </a:endParaRPr>
          </a:p>
          <a:p>
            <a:pPr eaLnBrk="0" fontAlgn="base" hangingPunct="0">
              <a:spcBef>
                <a:spcPct val="0"/>
              </a:spcBef>
              <a:spcAft>
                <a:spcPts val="600"/>
              </a:spcAft>
              <a:buClr>
                <a:srgbClr val="000000"/>
              </a:buClr>
              <a:buSzPct val="100000"/>
              <a:buFont typeface="Arial"/>
              <a:buAutoNum type="arabicPeriod"/>
            </a:pPr>
            <a:r>
              <a:rPr lang="en-US" sz="1200" dirty="0">
                <a:solidFill>
                  <a:srgbClr val="000000"/>
                </a:solidFill>
              </a:rPr>
              <a:t> </a:t>
            </a:r>
            <a:r>
              <a:rPr lang="en-US" altLang="zh-CN" sz="1200" dirty="0">
                <a:solidFill>
                  <a:srgbClr val="000000"/>
                </a:solidFill>
              </a:rPr>
              <a:t>At the same time, other computers or smart phones of parents are receiving information from website, like messages, emails, downloading software,</a:t>
            </a:r>
          </a:p>
          <a:p>
            <a:pPr eaLnBrk="0" fontAlgn="base" hangingPunct="0">
              <a:spcBef>
                <a:spcPct val="0"/>
              </a:spcBef>
              <a:spcAft>
                <a:spcPts val="600"/>
              </a:spcAft>
              <a:buClr>
                <a:srgbClr val="000000"/>
              </a:buClr>
              <a:buSzPct val="100000"/>
              <a:buFont typeface="Arial"/>
              <a:buAutoNum type="arabicPeriod"/>
            </a:pPr>
            <a:endParaRPr lang="en-US" sz="1200" dirty="0">
              <a:solidFill>
                <a:srgbClr val="000000"/>
              </a:solidFill>
            </a:endParaRPr>
          </a:p>
          <a:p>
            <a:pPr eaLnBrk="0" fontAlgn="base" hangingPunct="0">
              <a:spcBef>
                <a:spcPct val="0"/>
              </a:spcBef>
              <a:spcAft>
                <a:spcPts val="600"/>
              </a:spcAft>
              <a:buClr>
                <a:srgbClr val="000000"/>
              </a:buClr>
              <a:buSzPct val="100000"/>
              <a:buFont typeface="Arial"/>
              <a:buAutoNum type="arabicPeriod"/>
            </a:pPr>
            <a:r>
              <a:rPr lang="en-US" sz="1200" dirty="0">
                <a:solidFill>
                  <a:srgbClr val="000000"/>
                </a:solidFill>
              </a:rPr>
              <a:t> Parents and the child, moves in response to the game</a:t>
            </a:r>
          </a:p>
          <a:p>
            <a:pPr eaLnBrk="0" fontAlgn="base" hangingPunct="0">
              <a:spcBef>
                <a:spcPct val="0"/>
              </a:spcBef>
              <a:spcAft>
                <a:spcPts val="600"/>
              </a:spcAft>
              <a:buClr>
                <a:srgbClr val="000000"/>
              </a:buClr>
              <a:buSzPct val="100000"/>
              <a:buFont typeface="Arial"/>
              <a:buAutoNum type="arabicPeriod"/>
            </a:pPr>
            <a:endParaRPr lang="en-US" sz="1200" dirty="0">
              <a:solidFill>
                <a:srgbClr val="000000"/>
              </a:solidFill>
            </a:endParaRPr>
          </a:p>
          <a:p>
            <a:pPr eaLnBrk="0" fontAlgn="base" hangingPunct="0">
              <a:spcBef>
                <a:spcPct val="0"/>
              </a:spcBef>
              <a:spcAft>
                <a:spcPts val="600"/>
              </a:spcAft>
              <a:buClr>
                <a:srgbClr val="000000"/>
              </a:buClr>
              <a:buSzPct val="100000"/>
              <a:buFont typeface="Arial"/>
              <a:buAutoNum type="arabicPeriod"/>
            </a:pPr>
            <a:r>
              <a:rPr lang="en-US" sz="1200" dirty="0">
                <a:solidFill>
                  <a:srgbClr val="000000"/>
                </a:solidFill>
              </a:rPr>
              <a:t>The QoS/QoE requirements of the gaming application are met.</a:t>
            </a:r>
            <a:endParaRPr lang="en-US" sz="1400" dirty="0">
              <a:solidFill>
                <a:srgbClr val="000000"/>
              </a:solidFill>
              <a:latin typeface="Arial"/>
              <a:ea typeface="Arial"/>
              <a:cs typeface="Arial"/>
              <a:sym typeface="Arial"/>
            </a:endParaRPr>
          </a:p>
          <a:p>
            <a:pPr eaLnBrk="0" fontAlgn="base" hangingPunct="0">
              <a:buClr>
                <a:srgbClr val="000000"/>
              </a:buClr>
              <a:buSzPct val="100000"/>
            </a:pPr>
            <a:r>
              <a:rPr lang="en-US" sz="1200" dirty="0">
                <a:solidFill>
                  <a:srgbClr val="000000"/>
                </a:solidFill>
              </a:rPr>
              <a:t> </a:t>
            </a:r>
            <a:endParaRPr lang="en-US" sz="1400" dirty="0">
              <a:solidFill>
                <a:srgbClr val="000000"/>
              </a:solidFill>
              <a:latin typeface="Arial"/>
              <a:ea typeface="Arial"/>
              <a:cs typeface="Arial"/>
              <a:sym typeface="Arial"/>
            </a:endParaRPr>
          </a:p>
          <a:p>
            <a:pPr eaLnBrk="0" fontAlgn="base" hangingPunct="0">
              <a:buClr>
                <a:srgbClr val="000000"/>
              </a:buClr>
              <a:buFont typeface="Arial"/>
              <a:buNone/>
            </a:pPr>
            <a:endParaRPr sz="800" dirty="0">
              <a:solidFill>
                <a:srgbClr val="000000"/>
              </a:solidFill>
              <a:latin typeface="Arial"/>
              <a:ea typeface="Arial"/>
              <a:cs typeface="Arial"/>
              <a:sym typeface="Arial"/>
            </a:endParaRPr>
          </a:p>
        </p:txBody>
      </p:sp>
      <p:sp>
        <p:nvSpPr>
          <p:cNvPr id="5" name="Shape 143"/>
          <p:cNvSpPr txBox="1"/>
          <p:nvPr/>
        </p:nvSpPr>
        <p:spPr>
          <a:xfrm>
            <a:off x="457449" y="1412776"/>
            <a:ext cx="4546599" cy="5256584"/>
          </a:xfrm>
          <a:prstGeom prst="rect">
            <a:avLst/>
          </a:prstGeom>
          <a:noFill/>
          <a:ln>
            <a:noFill/>
          </a:ln>
        </p:spPr>
        <p:txBody>
          <a:bodyPr lIns="91425" tIns="45700" rIns="91425" bIns="45700" anchor="t" anchorCtr="0">
            <a:noAutofit/>
          </a:bodyPr>
          <a:lstStyle/>
          <a:p>
            <a:pPr eaLnBrk="0" fontAlgn="base" hangingPunct="0">
              <a:spcAft>
                <a:spcPts val="600"/>
              </a:spcAft>
              <a:buSzPct val="25000"/>
            </a:pPr>
            <a:r>
              <a:rPr lang="en-US" sz="1200" b="1" u="sng" dirty="0">
                <a:solidFill>
                  <a:srgbClr val="000000"/>
                </a:solidFill>
                <a:latin typeface="Arial"/>
                <a:ea typeface="Arial"/>
                <a:cs typeface="Arial"/>
                <a:sym typeface="Arial"/>
              </a:rPr>
              <a:t>Pre-Conditions:</a:t>
            </a:r>
            <a:r>
              <a:rPr lang="en-US" sz="1200" dirty="0">
                <a:solidFill>
                  <a:srgbClr val="000000"/>
                </a:solidFill>
                <a:latin typeface="Arial"/>
                <a:ea typeface="Arial"/>
                <a:cs typeface="Arial"/>
                <a:sym typeface="Arial"/>
              </a:rPr>
              <a:t>  </a:t>
            </a:r>
          </a:p>
          <a:p>
            <a:pPr eaLnBrk="0" fontAlgn="base" hangingPunct="0">
              <a:spcBef>
                <a:spcPct val="0"/>
              </a:spcBef>
              <a:spcAft>
                <a:spcPct val="0"/>
              </a:spcAft>
              <a:buSzPct val="25000"/>
            </a:pPr>
            <a:r>
              <a:rPr lang="en-US" altLang="zh-CN" sz="1200" dirty="0">
                <a:solidFill>
                  <a:srgbClr val="000000"/>
                </a:solidFill>
              </a:rPr>
              <a:t>The high-speed wearable devices (e.g. augmented reality/virtual reality headsets, high-def glasses, etc.) may be widely used in the future  together with its managing device (e.g. gaming console, smartphone, etc.)</a:t>
            </a:r>
          </a:p>
          <a:p>
            <a:pPr eaLnBrk="0" fontAlgn="base" hangingPunct="0">
              <a:spcBef>
                <a:spcPct val="0"/>
              </a:spcBef>
              <a:spcAft>
                <a:spcPct val="0"/>
              </a:spcAft>
              <a:buSzPct val="25000"/>
            </a:pPr>
            <a:r>
              <a:rPr lang="en-US" altLang="zh-CN" sz="1200" dirty="0">
                <a:solidFill>
                  <a:srgbClr val="000000"/>
                </a:solidFill>
              </a:rPr>
              <a:t>All desired media content and control signal are needed to be transmitted between different devices, including content provisioning device and content consumption device</a:t>
            </a:r>
            <a:endParaRPr sz="1200" dirty="0">
              <a:solidFill>
                <a:srgbClr val="000000"/>
              </a:solidFill>
              <a:latin typeface="Arial"/>
              <a:ea typeface="Arial"/>
              <a:cs typeface="Arial"/>
              <a:sym typeface="Arial"/>
            </a:endParaRPr>
          </a:p>
          <a:p>
            <a:pPr eaLnBrk="0" fontAlgn="base" hangingPunct="0">
              <a:spcAft>
                <a:spcPts val="600"/>
              </a:spcAft>
              <a:buSzPct val="25000"/>
            </a:pPr>
            <a:endParaRPr lang="en-US" sz="1200" b="1" u="sng" dirty="0">
              <a:solidFill>
                <a:srgbClr val="000000"/>
              </a:solidFill>
            </a:endParaRPr>
          </a:p>
          <a:p>
            <a:pPr eaLnBrk="0" fontAlgn="base" hangingPunct="0">
              <a:spcAft>
                <a:spcPts val="600"/>
              </a:spcAft>
              <a:buSzPct val="25000"/>
            </a:pPr>
            <a:r>
              <a:rPr lang="en-US" sz="1200" b="1" u="sng" dirty="0">
                <a:solidFill>
                  <a:srgbClr val="000000"/>
                </a:solidFill>
              </a:rPr>
              <a:t>Application: </a:t>
            </a:r>
          </a:p>
          <a:p>
            <a:pPr eaLnBrk="0" fontAlgn="base" hangingPunct="0">
              <a:spcBef>
                <a:spcPct val="0"/>
              </a:spcBef>
              <a:spcAft>
                <a:spcPct val="0"/>
              </a:spcAft>
              <a:buSzPct val="25000"/>
            </a:pPr>
            <a:r>
              <a:rPr lang="en-US" altLang="zh-CN" sz="1200" dirty="0">
                <a:solidFill>
                  <a:srgbClr val="000000"/>
                </a:solidFill>
              </a:rPr>
              <a:t>Playing games and watching movie, using the high-speed wearable devices, which communicate with the content provisioning devices.</a:t>
            </a:r>
          </a:p>
          <a:p>
            <a:pPr eaLnBrk="0" fontAlgn="base" hangingPunct="0">
              <a:spcBef>
                <a:spcPct val="0"/>
              </a:spcBef>
              <a:spcAft>
                <a:spcPct val="0"/>
              </a:spcAft>
              <a:buSzPct val="25000"/>
            </a:pPr>
            <a:endParaRPr lang="en-US" altLang="zh-CN" sz="1200" strike="sngStrike" dirty="0">
              <a:solidFill>
                <a:srgbClr val="000000"/>
              </a:solidFill>
            </a:endParaRPr>
          </a:p>
          <a:p>
            <a:pPr eaLnBrk="0" fontAlgn="base" hangingPunct="0">
              <a:spcBef>
                <a:spcPct val="0"/>
              </a:spcBef>
              <a:spcAft>
                <a:spcPct val="0"/>
              </a:spcAft>
              <a:buSzPct val="25000"/>
            </a:pPr>
            <a:r>
              <a:rPr lang="en-US" altLang="zh-CN" sz="1200" dirty="0">
                <a:solidFill>
                  <a:srgbClr val="FF0000"/>
                </a:solidFill>
              </a:rPr>
              <a:t>Data rate at ~20 Gbps, latency &lt; 5 ms,  jitter &lt;5 ms, PER&lt;10E-2</a:t>
            </a:r>
            <a:r>
              <a:rPr lang="en-US" altLang="zh-CN" sz="1200" dirty="0">
                <a:solidFill>
                  <a:srgbClr val="000000"/>
                </a:solidFill>
              </a:rPr>
              <a:t>. </a:t>
            </a:r>
          </a:p>
          <a:p>
            <a:pPr eaLnBrk="0" fontAlgn="base" hangingPunct="0">
              <a:buSzPct val="25000"/>
            </a:pPr>
            <a:endParaRPr lang="en-US" sz="1200" b="1" dirty="0">
              <a:solidFill>
                <a:srgbClr val="000000"/>
              </a:solidFill>
              <a:latin typeface="Arial"/>
              <a:ea typeface="Arial"/>
              <a:cs typeface="Arial"/>
              <a:sym typeface="Arial"/>
            </a:endParaRPr>
          </a:p>
          <a:p>
            <a:pPr eaLnBrk="0" fontAlgn="base" hangingPunct="0">
              <a:spcBef>
                <a:spcPct val="0"/>
              </a:spcBef>
              <a:spcAft>
                <a:spcPts val="600"/>
              </a:spcAft>
              <a:buSzPct val="25000"/>
            </a:pPr>
            <a:r>
              <a:rPr lang="en-US" sz="1200" b="1" u="sng" dirty="0">
                <a:solidFill>
                  <a:srgbClr val="000000"/>
                </a:solidFill>
              </a:rPr>
              <a:t>Environment: </a:t>
            </a:r>
          </a:p>
          <a:p>
            <a:pPr eaLnBrk="0" fontAlgn="base" hangingPunct="0">
              <a:spcBef>
                <a:spcPct val="0"/>
              </a:spcBef>
              <a:spcAft>
                <a:spcPct val="0"/>
              </a:spcAft>
              <a:buSzPct val="25000"/>
            </a:pPr>
            <a:r>
              <a:rPr lang="en-US" altLang="zh-CN" sz="1200" dirty="0">
                <a:solidFill>
                  <a:srgbClr val="000000"/>
                </a:solidFill>
              </a:rPr>
              <a:t>The high-speed wearable devices may be used at home with less than 4 interference typically, and in public with less than 120 interferences typically.</a:t>
            </a:r>
          </a:p>
          <a:p>
            <a:pPr eaLnBrk="0" fontAlgn="base" hangingPunct="0">
              <a:spcBef>
                <a:spcPct val="0"/>
              </a:spcBef>
              <a:spcAft>
                <a:spcPct val="0"/>
              </a:spcAft>
              <a:buSzPct val="25000"/>
            </a:pPr>
            <a:endParaRPr lang="en-US" altLang="zh-CN" sz="1200" dirty="0">
              <a:solidFill>
                <a:srgbClr val="000000"/>
              </a:solidFill>
            </a:endParaRPr>
          </a:p>
          <a:p>
            <a:pPr eaLnBrk="0" fontAlgn="base" hangingPunct="0">
              <a:spcBef>
                <a:spcPct val="0"/>
              </a:spcBef>
              <a:spcAft>
                <a:spcPct val="0"/>
              </a:spcAft>
              <a:buSzPct val="25000"/>
            </a:pPr>
            <a:r>
              <a:rPr lang="en-US" altLang="zh-CN" sz="1200" dirty="0">
                <a:solidFill>
                  <a:srgbClr val="000000"/>
                </a:solidFill>
              </a:rPr>
              <a:t>With un-predictable obstacles, transmission can be LOS or NLOS, with typical distance less than 5m.</a:t>
            </a:r>
            <a:endParaRPr lang="en-US" sz="140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18314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7</a:t>
            </a:fld>
            <a:endParaRPr lang="en-US" dirty="0">
              <a:solidFill>
                <a:srgbClr val="000000"/>
              </a:solidFill>
            </a:endParaRPr>
          </a:p>
        </p:txBody>
      </p:sp>
      <p:sp>
        <p:nvSpPr>
          <p:cNvPr id="3" name="Shape 154"/>
          <p:cNvSpPr txBox="1">
            <a:spLocks/>
          </p:cNvSpPr>
          <p:nvPr/>
        </p:nvSpPr>
        <p:spPr>
          <a:xfrm>
            <a:off x="539552" y="1628800"/>
            <a:ext cx="4464496" cy="4390421"/>
          </a:xfrm>
          <a:prstGeom prst="rect">
            <a:avLst/>
          </a:prstGeom>
          <a:noFill/>
          <a:ln>
            <a:noFill/>
          </a:ln>
        </p:spPr>
        <p:txBody>
          <a:bodyPr lIns="92075" tIns="46025" rIns="92075" bIns="46025" anchor="t" anchorCtr="0">
            <a:noAutofit/>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085850" indent="-228600" algn="l" rtl="0" eaLnBrk="0" fontAlgn="base" hangingPunct="0">
              <a:spcBef>
                <a:spcPct val="20000"/>
              </a:spcBef>
              <a:spcAft>
                <a:spcPct val="0"/>
              </a:spcAft>
              <a:buChar char="•"/>
              <a:defRPr>
                <a:solidFill>
                  <a:schemeClr val="tx1"/>
                </a:solidFill>
                <a:latin typeface="+mn-lt"/>
              </a:defRPr>
            </a:lvl3pPr>
            <a:lvl4pPr marL="1428750" indent="-228600" algn="l" rtl="0" eaLnBrk="0" fontAlgn="base" hangingPunct="0">
              <a:spcBef>
                <a:spcPct val="20000"/>
              </a:spcBef>
              <a:spcAft>
                <a:spcPct val="0"/>
              </a:spcAft>
              <a:buChar char="–"/>
              <a:defRPr sz="16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marL="228600" indent="-228600">
              <a:lnSpc>
                <a:spcPct val="90000"/>
              </a:lnSpc>
              <a:spcBef>
                <a:spcPts val="600"/>
              </a:spcBef>
              <a:spcAft>
                <a:spcPts val="0"/>
              </a:spcAft>
              <a:buClr>
                <a:schemeClr val="dk1"/>
              </a:buClr>
              <a:buSzPct val="97500"/>
              <a:buFont typeface="Times New Roman"/>
              <a:buChar char="•"/>
            </a:pPr>
            <a:r>
              <a:rPr lang="en-US" sz="1400" kern="0" dirty="0">
                <a:latin typeface="Times New Roman"/>
                <a:ea typeface="Times New Roman"/>
                <a:cs typeface="Times New Roman"/>
                <a:sym typeface="Times New Roman"/>
              </a:rPr>
              <a:t>High-speed wearables can be used at home or in public</a:t>
            </a:r>
          </a:p>
          <a:p>
            <a:pPr marL="228600" indent="-228600">
              <a:lnSpc>
                <a:spcPct val="90000"/>
              </a:lnSpc>
              <a:spcBef>
                <a:spcPts val="600"/>
              </a:spcBef>
              <a:buSzPct val="97500"/>
            </a:pPr>
            <a:r>
              <a:rPr lang="en-US" sz="1400" kern="0" dirty="0">
                <a:latin typeface="Times New Roman"/>
                <a:ea typeface="Times New Roman"/>
                <a:cs typeface="Times New Roman"/>
                <a:sym typeface="Times New Roman"/>
              </a:rPr>
              <a:t>High-speed wearables are supposed to have low level movement</a:t>
            </a:r>
          </a:p>
          <a:p>
            <a:pPr marL="228600" indent="-228600">
              <a:lnSpc>
                <a:spcPct val="90000"/>
              </a:lnSpc>
              <a:spcBef>
                <a:spcPts val="600"/>
              </a:spcBef>
              <a:buSzPct val="97500"/>
            </a:pPr>
            <a:r>
              <a:rPr lang="en-US" sz="1400" kern="0" dirty="0">
                <a:latin typeface="Times New Roman"/>
                <a:ea typeface="Times New Roman"/>
                <a:cs typeface="Times New Roman"/>
                <a:sym typeface="Times New Roman"/>
              </a:rPr>
              <a:t>The communication distance is usually  &lt; 5 m</a:t>
            </a:r>
          </a:p>
          <a:p>
            <a:pPr marL="228600" indent="-228600">
              <a:lnSpc>
                <a:spcPct val="90000"/>
              </a:lnSpc>
              <a:spcBef>
                <a:spcPts val="600"/>
              </a:spcBef>
              <a:spcAft>
                <a:spcPts val="0"/>
              </a:spcAft>
              <a:buClr>
                <a:schemeClr val="dk1"/>
              </a:buClr>
              <a:buSzPct val="97500"/>
              <a:buFont typeface="Times New Roman"/>
              <a:buChar char="•"/>
            </a:pPr>
            <a:r>
              <a:rPr lang="en-US" altLang="zh-CN" sz="1400" kern="0" dirty="0">
                <a:ea typeface="Times New Roman"/>
                <a:cs typeface="Times New Roman"/>
                <a:sym typeface="Times New Roman"/>
              </a:rPr>
              <a:t>High-speed wearables </a:t>
            </a:r>
            <a:r>
              <a:rPr lang="en-US" sz="1400" kern="0" dirty="0">
                <a:latin typeface="Times New Roman"/>
                <a:ea typeface="Times New Roman"/>
                <a:cs typeface="Times New Roman"/>
                <a:sym typeface="Times New Roman"/>
              </a:rPr>
              <a:t>provide close-to-reality user experience with high quality video and  audio </a:t>
            </a:r>
          </a:p>
          <a:p>
            <a:pPr marL="400050" lvl="2" indent="-171450">
              <a:lnSpc>
                <a:spcPct val="90000"/>
              </a:lnSpc>
              <a:spcBef>
                <a:spcPts val="600"/>
              </a:spcBef>
              <a:buSzPct val="96875"/>
              <a:buFont typeface="Times New Roman"/>
              <a:buChar char="–"/>
            </a:pPr>
            <a:endParaRPr lang="en-US" altLang="zh-CN" sz="1100" kern="0" dirty="0">
              <a:solidFill>
                <a:srgbClr val="FF0000"/>
              </a:solidFill>
            </a:endParaRPr>
          </a:p>
          <a:p>
            <a:pPr marL="400050" lvl="2" indent="-171450">
              <a:lnSpc>
                <a:spcPct val="90000"/>
              </a:lnSpc>
              <a:spcBef>
                <a:spcPts val="600"/>
              </a:spcBef>
              <a:buSzPct val="96875"/>
              <a:buFont typeface="Times New Roman"/>
              <a:buChar char="–"/>
            </a:pPr>
            <a:r>
              <a:rPr lang="en-US" altLang="zh-CN" sz="1100" kern="0" dirty="0">
                <a:solidFill>
                  <a:srgbClr val="FF0000"/>
                </a:solidFill>
              </a:rPr>
              <a:t>Data rate at ~20 </a:t>
            </a:r>
            <a:r>
              <a:rPr lang="en-US" altLang="zh-CN" sz="1100" kern="0" dirty="0" err="1">
                <a:solidFill>
                  <a:srgbClr val="FF0000"/>
                </a:solidFill>
              </a:rPr>
              <a:t>Gbps</a:t>
            </a:r>
            <a:r>
              <a:rPr lang="en-US" altLang="zh-CN" sz="1100" kern="0" dirty="0">
                <a:solidFill>
                  <a:srgbClr val="FF0000"/>
                </a:solidFill>
              </a:rPr>
              <a:t>, latency &lt; 5 </a:t>
            </a:r>
            <a:r>
              <a:rPr lang="en-US" altLang="zh-CN" sz="1100" kern="0" dirty="0" err="1">
                <a:solidFill>
                  <a:srgbClr val="FF0000"/>
                </a:solidFill>
              </a:rPr>
              <a:t>ms</a:t>
            </a:r>
            <a:r>
              <a:rPr lang="en-US" altLang="zh-CN" sz="1100" kern="0" dirty="0">
                <a:solidFill>
                  <a:srgbClr val="FF0000"/>
                </a:solidFill>
              </a:rPr>
              <a:t>,  jitter &lt;5 </a:t>
            </a:r>
            <a:r>
              <a:rPr lang="en-US" altLang="zh-CN" sz="1100" kern="0" dirty="0" err="1">
                <a:solidFill>
                  <a:srgbClr val="FF0000"/>
                </a:solidFill>
              </a:rPr>
              <a:t>ms</a:t>
            </a:r>
            <a:r>
              <a:rPr lang="en-US" altLang="zh-CN" sz="1100" kern="0" dirty="0">
                <a:solidFill>
                  <a:srgbClr val="FF0000"/>
                </a:solidFill>
              </a:rPr>
              <a:t>, PER&lt;10E-2</a:t>
            </a:r>
            <a:endParaRPr lang="en-US" sz="1100" b="1" kern="0" dirty="0">
              <a:solidFill>
                <a:schemeClr val="dk1"/>
              </a:solidFill>
              <a:latin typeface="Times New Roman"/>
              <a:ea typeface="Times New Roman"/>
              <a:cs typeface="Times New Roman"/>
              <a:sym typeface="Times New Roman"/>
            </a:endParaRPr>
          </a:p>
          <a:p>
            <a:pPr>
              <a:lnSpc>
                <a:spcPct val="90000"/>
              </a:lnSpc>
              <a:spcBef>
                <a:spcPts val="440"/>
              </a:spcBef>
              <a:spcAft>
                <a:spcPts val="0"/>
              </a:spcAft>
              <a:buClr>
                <a:schemeClr val="dk1"/>
              </a:buClr>
              <a:buSzPct val="25000"/>
              <a:buFont typeface="Times New Roman"/>
              <a:buNone/>
            </a:pPr>
            <a:r>
              <a:rPr lang="en-US" sz="1600" kern="0" dirty="0">
                <a:solidFill>
                  <a:schemeClr val="dk1"/>
                </a:solidFill>
                <a:latin typeface="Times New Roman"/>
                <a:ea typeface="Times New Roman"/>
                <a:cs typeface="Times New Roman"/>
                <a:sym typeface="Times New Roman"/>
              </a:rPr>
              <a:t>             </a:t>
            </a:r>
          </a:p>
        </p:txBody>
      </p:sp>
      <p:graphicFrame>
        <p:nvGraphicFramePr>
          <p:cNvPr id="4" name="Shape 156"/>
          <p:cNvGraphicFramePr/>
          <p:nvPr>
            <p:extLst>
              <p:ext uri="{D42A27DB-BD31-4B8C-83A1-F6EECF244321}">
                <p14:modId xmlns:p14="http://schemas.microsoft.com/office/powerpoint/2010/main" val="23124111"/>
              </p:ext>
            </p:extLst>
          </p:nvPr>
        </p:nvGraphicFramePr>
        <p:xfrm>
          <a:off x="4932040" y="1688574"/>
          <a:ext cx="3810000" cy="1837760"/>
        </p:xfrm>
        <a:graphic>
          <a:graphicData uri="http://schemas.openxmlformats.org/drawingml/2006/table">
            <a:tbl>
              <a:tblPr firstRow="1" bandRow="1">
                <a:noFil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228600">
                <a:tc>
                  <a:txBody>
                    <a:bodyPr/>
                    <a:lstStyle/>
                    <a:p>
                      <a:pPr marL="0" marR="0" lvl="0" indent="0" algn="l" rtl="0">
                        <a:spcBef>
                          <a:spcPts val="0"/>
                        </a:spcBef>
                        <a:buSzPct val="25000"/>
                        <a:buNone/>
                      </a:pPr>
                      <a:r>
                        <a:rPr lang="en-US" sz="1050" u="none" strike="noStrike" cap="none" baseline="0" dirty="0">
                          <a:solidFill>
                            <a:schemeClr val="dk1"/>
                          </a:solidFill>
                        </a:rPr>
                        <a:t>Features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solidFill>
                            <a:schemeClr val="dk1"/>
                          </a:solidFill>
                        </a:rPr>
                        <a:t>Requirements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solidFill>
                            <a:schemeClr val="dk1"/>
                          </a:solidFill>
                        </a:rPr>
                        <a:t>Notes</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marL="0" marR="0" lvl="0" indent="0" algn="l" rtl="0">
                        <a:spcBef>
                          <a:spcPts val="0"/>
                        </a:spcBef>
                        <a:buSzPct val="25000"/>
                        <a:buNone/>
                      </a:pPr>
                      <a:r>
                        <a:rPr lang="en-US" sz="1050" u="none" strike="noStrike" cap="none" baseline="0" dirty="0"/>
                        <a:t> </a:t>
                      </a:r>
                      <a:r>
                        <a:rPr lang="en-US" sz="1050" u="none" strike="noStrike" cap="none" baseline="0" dirty="0">
                          <a:solidFill>
                            <a:schemeClr val="dk1"/>
                          </a:solidFill>
                        </a:rPr>
                        <a:t>Distance</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t>5 m</a:t>
                      </a:r>
                      <a:endParaRPr lang="en-US" sz="1050" u="none" strike="noStrike" cap="none" baseline="0" dirty="0">
                        <a:solidFill>
                          <a:schemeClr val="dk1"/>
                        </a:solidFill>
                      </a:endParaRP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endParaRPr lang="en-US" sz="1050" u="none" strike="noStrike" cap="none" baseline="0" dirty="0"/>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extLst>
                  <a:ext uri="{0D108BD9-81ED-4DB2-BD59-A6C34878D82A}">
                    <a16:rowId xmlns:a16="http://schemas.microsoft.com/office/drawing/2014/main" val="10001"/>
                  </a:ext>
                </a:extLst>
              </a:tr>
              <a:tr h="234825">
                <a:tc>
                  <a:txBody>
                    <a:bodyPr/>
                    <a:lstStyle/>
                    <a:p>
                      <a:pPr marL="0" marR="0" lvl="0" indent="0" algn="l" rtl="0">
                        <a:spcBef>
                          <a:spcPts val="0"/>
                        </a:spcBef>
                        <a:buSzPct val="25000"/>
                        <a:buNone/>
                      </a:pPr>
                      <a:r>
                        <a:rPr lang="en-US" sz="1050" u="none" strike="noStrike" cap="none" baseline="0" dirty="0"/>
                        <a:t>Video Quality</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t>3D 4K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t>HDMI 2.0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extLst>
                  <a:ext uri="{0D108BD9-81ED-4DB2-BD59-A6C34878D82A}">
                    <a16:rowId xmlns:a16="http://schemas.microsoft.com/office/drawing/2014/main" val="10002"/>
                  </a:ext>
                </a:extLst>
              </a:tr>
              <a:tr h="288875">
                <a:tc rowSpan="3">
                  <a:txBody>
                    <a:bodyPr/>
                    <a:lstStyle/>
                    <a:p>
                      <a:pPr marL="0" marR="0" lvl="0" indent="0" algn="l" rtl="0">
                        <a:spcBef>
                          <a:spcPts val="0"/>
                        </a:spcBef>
                        <a:buSzPct val="25000"/>
                        <a:buNone/>
                      </a:pPr>
                      <a:r>
                        <a:rPr lang="en-US" sz="1050" u="none" strike="noStrike" cap="none" baseline="0" dirty="0"/>
                        <a:t>Range of Motion for head-worn wearable</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cmpd="sng" algn="ctr">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t>Neck Roll </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t>0.17 (s/60deg)</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extLst>
                  <a:ext uri="{0D108BD9-81ED-4DB2-BD59-A6C34878D82A}">
                    <a16:rowId xmlns:a16="http://schemas.microsoft.com/office/drawing/2014/main" val="10003"/>
                  </a:ext>
                </a:extLst>
              </a:tr>
              <a:tr h="288875">
                <a:tc vMerge="1">
                  <a:txBody>
                    <a:bodyPr/>
                    <a:lstStyle/>
                    <a:p>
                      <a:endParaRPr lang="en-US"/>
                    </a:p>
                  </a:txBody>
                  <a:tcPr/>
                </a:tc>
                <a:tc>
                  <a:txBody>
                    <a:bodyPr/>
                    <a:lstStyle/>
                    <a:p>
                      <a:pPr marL="0" marR="0" lvl="0" indent="0" algn="l" rtl="0">
                        <a:spcBef>
                          <a:spcPts val="0"/>
                        </a:spcBef>
                        <a:buSzPct val="25000"/>
                        <a:buNone/>
                      </a:pPr>
                      <a:r>
                        <a:rPr lang="en-US" sz="1050" u="none" strike="noStrike" cap="none" baseline="0" dirty="0"/>
                        <a:t>Neck Pitch</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t>0.14(s/60deg)</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a:solidFill>
                        <a:schemeClr val="dk1"/>
                      </a:solidFill>
                      <a:prstDash val="solid"/>
                      <a:round/>
                      <a:headEnd type="none" w="med" len="med"/>
                      <a:tailEnd type="none" w="med" len="med"/>
                    </a:lnB>
                  </a:tcPr>
                </a:tc>
                <a:extLst>
                  <a:ext uri="{0D108BD9-81ED-4DB2-BD59-A6C34878D82A}">
                    <a16:rowId xmlns:a16="http://schemas.microsoft.com/office/drawing/2014/main" val="10004"/>
                  </a:ext>
                </a:extLst>
              </a:tr>
              <a:tr h="252800">
                <a:tc vMerge="1">
                  <a:txBody>
                    <a:bodyPr/>
                    <a:lstStyle/>
                    <a:p>
                      <a:endParaRPr lang="en-US"/>
                    </a:p>
                  </a:txBody>
                  <a:tcPr/>
                </a:tc>
                <a:tc>
                  <a:txBody>
                    <a:bodyPr/>
                    <a:lstStyle/>
                    <a:p>
                      <a:pPr marL="0" marR="0" lvl="0" indent="0" algn="l" rtl="0">
                        <a:spcBef>
                          <a:spcPts val="0"/>
                        </a:spcBef>
                        <a:buSzPct val="25000"/>
                        <a:buNone/>
                      </a:pPr>
                      <a:r>
                        <a:rPr lang="en-US" sz="1050" u="none" strike="noStrike" cap="none" baseline="0" dirty="0"/>
                        <a:t>Neck Yaw</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cmpd="sng" algn="ctr">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t>0.13 (s/60deg)</a:t>
                      </a:r>
                    </a:p>
                  </a:txBody>
                  <a:tcPr marL="91450" marR="91450" marT="45725" marB="45725">
                    <a:lnL w="12700" cap="flat">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a:solidFill>
                        <a:schemeClr val="dk1"/>
                      </a:solidFill>
                      <a:prstDash val="solid"/>
                      <a:round/>
                      <a:headEnd type="none" w="med" len="med"/>
                      <a:tailEnd type="none" w="med" len="med"/>
                    </a:lnT>
                    <a:lnB w="12700" cap="flat" cmpd="sng" algn="ctr">
                      <a:solidFill>
                        <a:schemeClr val="dk1"/>
                      </a:solidFill>
                      <a:prstDash val="solid"/>
                      <a:round/>
                      <a:headEnd type="none" w="med" len="med"/>
                      <a:tailEnd type="none" w="med" len="med"/>
                    </a:lnB>
                  </a:tcPr>
                </a:tc>
                <a:extLst>
                  <a:ext uri="{0D108BD9-81ED-4DB2-BD59-A6C34878D82A}">
                    <a16:rowId xmlns:a16="http://schemas.microsoft.com/office/drawing/2014/main" val="10005"/>
                  </a:ext>
                </a:extLst>
              </a:tr>
              <a:tr h="252800">
                <a:tc>
                  <a:txBody>
                    <a:bodyPr/>
                    <a:lstStyle/>
                    <a:p>
                      <a:pPr marL="0" marR="0" lvl="0" indent="0" algn="l" rtl="0">
                        <a:spcBef>
                          <a:spcPts val="0"/>
                        </a:spcBef>
                        <a:buSzPct val="25000"/>
                        <a:buNone/>
                      </a:pPr>
                      <a:r>
                        <a:rPr lang="en-US" sz="1050" u="none" strike="noStrike" cap="none" baseline="0" dirty="0">
                          <a:solidFill>
                            <a:schemeClr val="tx1"/>
                          </a:solidFill>
                        </a:rPr>
                        <a:t>Device mobility</a:t>
                      </a:r>
                    </a:p>
                  </a:txBody>
                  <a:tcPr marL="91450" marR="91450" marT="45725" marB="45725">
                    <a:lnL w="12700" cap="flat">
                      <a:solidFill>
                        <a:schemeClr val="dk1"/>
                      </a:solidFill>
                      <a:prstDash val="solid"/>
                      <a:round/>
                      <a:headEnd type="none" w="med" len="med"/>
                      <a:tailEnd type="none" w="med" len="med"/>
                    </a:lnL>
                    <a:lnR w="12700" cap="flat" cmpd="sng" algn="ctr">
                      <a:solidFill>
                        <a:schemeClr val="dk1"/>
                      </a:solidFill>
                      <a:prstDash val="solid"/>
                      <a:round/>
                      <a:headEnd type="none" w="med" len="med"/>
                      <a:tailEnd type="none" w="med" len="med"/>
                    </a:lnR>
                    <a:lnT w="12700" cap="flat" cmpd="sng" algn="ctr">
                      <a:solidFill>
                        <a:schemeClr val="dk1"/>
                      </a:solidFill>
                      <a:prstDash val="solid"/>
                      <a:round/>
                      <a:headEnd type="none" w="med" len="med"/>
                      <a:tailEnd type="none" w="med" len="med"/>
                    </a:lnT>
                    <a:lnB w="12700" cap="flat" cmpd="sng" algn="ctr">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solidFill>
                            <a:schemeClr val="tx1"/>
                          </a:solidFill>
                        </a:rPr>
                        <a:t>Pedestrian speeds </a:t>
                      </a:r>
                    </a:p>
                  </a:txBody>
                  <a:tcPr marL="91450" marR="91450" marT="45725" marB="45725">
                    <a:lnL w="12700" cap="flat" cmpd="sng" algn="ctr">
                      <a:solidFill>
                        <a:schemeClr val="dk1"/>
                      </a:solidFill>
                      <a:prstDash val="solid"/>
                      <a:round/>
                      <a:headEnd type="none" w="med" len="med"/>
                      <a:tailEnd type="none" w="med" len="med"/>
                    </a:lnL>
                    <a:lnR w="12700" cap="flat" cmpd="sng" algn="ctr">
                      <a:solidFill>
                        <a:schemeClr val="dk1"/>
                      </a:solidFill>
                      <a:prstDash val="solid"/>
                      <a:round/>
                      <a:headEnd type="none" w="med" len="med"/>
                      <a:tailEnd type="none" w="med" len="med"/>
                    </a:lnR>
                    <a:lnT w="12700" cap="flat" cmpd="sng" algn="ctr">
                      <a:solidFill>
                        <a:schemeClr val="dk1"/>
                      </a:solidFill>
                      <a:prstDash val="solid"/>
                      <a:round/>
                      <a:headEnd type="none" w="med" len="med"/>
                      <a:tailEnd type="none" w="med" len="med"/>
                    </a:lnT>
                    <a:lnB w="12700" cap="flat" cmpd="sng" algn="ctr">
                      <a:solidFill>
                        <a:schemeClr val="dk1"/>
                      </a:solidFill>
                      <a:prstDash val="solid"/>
                      <a:round/>
                      <a:headEnd type="none" w="med" len="med"/>
                      <a:tailEnd type="none" w="med" len="med"/>
                    </a:lnB>
                  </a:tcPr>
                </a:tc>
                <a:tc>
                  <a:txBody>
                    <a:bodyPr/>
                    <a:lstStyle/>
                    <a:p>
                      <a:pPr marL="0" marR="0" lvl="0" indent="0" algn="l" rtl="0">
                        <a:spcBef>
                          <a:spcPts val="0"/>
                        </a:spcBef>
                        <a:buSzPct val="25000"/>
                        <a:buNone/>
                      </a:pPr>
                      <a:r>
                        <a:rPr lang="en-US" sz="1050" u="none" strike="noStrike" cap="none" baseline="0" dirty="0"/>
                        <a:t>&lt; 4km/hr </a:t>
                      </a:r>
                    </a:p>
                  </a:txBody>
                  <a:tcPr marL="91450" marR="91450" marT="45725" marB="45725">
                    <a:lnL w="12700" cap="flat" cmpd="sng" algn="ctr">
                      <a:solidFill>
                        <a:schemeClr val="dk1"/>
                      </a:solidFill>
                      <a:prstDash val="solid"/>
                      <a:round/>
                      <a:headEnd type="none" w="med" len="med"/>
                      <a:tailEnd type="none" w="med" len="med"/>
                    </a:lnL>
                    <a:lnR w="12700" cap="flat">
                      <a:solidFill>
                        <a:schemeClr val="dk1"/>
                      </a:solidFill>
                      <a:prstDash val="solid"/>
                      <a:round/>
                      <a:headEnd type="none" w="med" len="med"/>
                      <a:tailEnd type="none" w="med" len="med"/>
                    </a:lnR>
                    <a:lnT w="12700" cap="flat" cmpd="sng" algn="ctr">
                      <a:solidFill>
                        <a:schemeClr val="dk1"/>
                      </a:solidFill>
                      <a:prstDash val="solid"/>
                      <a:round/>
                      <a:headEnd type="none" w="med" len="med"/>
                      <a:tailEnd type="none" w="med" len="med"/>
                    </a:lnT>
                    <a:lnB w="12700" cap="flat" cmpd="sng" algn="ctr">
                      <a:solidFill>
                        <a:schemeClr val="dk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Shape 141"/>
          <p:cNvSpPr txBox="1">
            <a:spLocks/>
          </p:cNvSpPr>
          <p:nvPr/>
        </p:nvSpPr>
        <p:spPr>
          <a:xfrm>
            <a:off x="899592" y="685800"/>
            <a:ext cx="7272808" cy="582960"/>
          </a:xfrm>
          <a:prstGeom prst="rect">
            <a:avLst/>
          </a:prstGeom>
          <a:noFill/>
          <a:ln>
            <a:noFill/>
          </a:ln>
        </p:spPr>
        <p:txBody>
          <a:bodyPr lIns="91425" tIns="45700" rIns="91425" bIns="45700" anchor="ctr" anchorCtr="0">
            <a:noAutofit/>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a:spcBef>
                <a:spcPts val="0"/>
              </a:spcBef>
              <a:spcAft>
                <a:spcPts val="0"/>
              </a:spcAft>
              <a:buSzPct val="25000"/>
            </a:pPr>
            <a:r>
              <a:rPr lang="en-US" sz="1800" kern="0">
                <a:solidFill>
                  <a:schemeClr val="dk2"/>
                </a:solidFill>
                <a:latin typeface="Times New Roman"/>
                <a:ea typeface="Times New Roman"/>
                <a:cs typeface="Times New Roman"/>
                <a:sym typeface="Times New Roman"/>
              </a:rPr>
              <a:t>Usage Model 3:   Augmented Reality/Virtual Reality Headsets and Other High-End Wearables</a:t>
            </a:r>
            <a:endParaRPr lang="en-US" sz="1800" kern="0" dirty="0">
              <a:solidFill>
                <a:schemeClr val="dk2"/>
              </a:solidFill>
              <a:latin typeface="Times New Roman"/>
              <a:ea typeface="Times New Roman"/>
              <a:cs typeface="Times New Roman"/>
              <a:sym typeface="Times New Roman"/>
            </a:endParaRPr>
          </a:p>
        </p:txBody>
      </p:sp>
      <p:pic>
        <p:nvPicPr>
          <p:cNvPr id="6" name="Picture 2" descr="集成AR/AI，Matsuko计划推出全息通信应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86748"/>
            <a:ext cx="3855245" cy="19854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视角超全VR对谈| 大厂Oculus工程师vs位形空间创始人，国外vs国内，线上vs线下- 位形空间Configreality | XR内容发行服务商"/>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02104" y="3724523"/>
            <a:ext cx="3829050" cy="2552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74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8</a:t>
            </a:fld>
            <a:endParaRPr lang="en-US" dirty="0">
              <a:solidFill>
                <a:srgbClr val="000000"/>
              </a:solidFill>
            </a:endParaRPr>
          </a:p>
        </p:txBody>
      </p:sp>
      <p:sp>
        <p:nvSpPr>
          <p:cNvPr id="3" name="Shape 275"/>
          <p:cNvSpPr txBox="1">
            <a:spLocks/>
          </p:cNvSpPr>
          <p:nvPr/>
        </p:nvSpPr>
        <p:spPr bwMode="auto">
          <a:xfrm>
            <a:off x="685800" y="609600"/>
            <a:ext cx="7772400" cy="1066799"/>
          </a:xfrm>
          <a:prstGeom prst="rect">
            <a:avLst/>
          </a:prstGeom>
          <a:noFill/>
          <a:ln w="9525">
            <a:noFill/>
            <a:miter lim="800000"/>
            <a:headEnd/>
            <a:tailEnd/>
          </a:ln>
        </p:spPr>
        <p:txBody>
          <a:bodyPr vert="horz" wrap="square" lIns="91425" tIns="45700" rIns="91425" bIns="45700" numCol="1" anchor="ctr" anchorCtr="0" compatLnSpc="1">
            <a:prstTxWarp prst="textNoShape">
              <a:avLst/>
            </a:prstTxWarp>
            <a:noAutofit/>
          </a:bodyPr>
          <a:lst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a:lstStyle>
          <a:p>
            <a:pPr>
              <a:spcBef>
                <a:spcPts val="0"/>
              </a:spcBef>
              <a:spcAft>
                <a:spcPts val="0"/>
              </a:spcAft>
              <a:buSzPct val="25000"/>
            </a:pPr>
            <a:r>
              <a:rPr lang="en-US" sz="2600" kern="0">
                <a:solidFill>
                  <a:schemeClr val="dk2"/>
                </a:solidFill>
                <a:latin typeface="Times New Roman"/>
                <a:ea typeface="Times New Roman"/>
                <a:cs typeface="Times New Roman"/>
                <a:sym typeface="Times New Roman"/>
              </a:rPr>
              <a:t>Usage Model 4: Video/Mass-Data Distribution/Video on Demand (VOD) System</a:t>
            </a:r>
            <a:endParaRPr lang="en-US" sz="2600" kern="0" dirty="0">
              <a:solidFill>
                <a:schemeClr val="dk2"/>
              </a:solidFill>
              <a:latin typeface="Times New Roman"/>
              <a:ea typeface="Times New Roman"/>
              <a:cs typeface="Times New Roman"/>
              <a:sym typeface="Times New Roman"/>
            </a:endParaRPr>
          </a:p>
        </p:txBody>
      </p:sp>
      <p:sp>
        <p:nvSpPr>
          <p:cNvPr id="4" name="Shape 276"/>
          <p:cNvSpPr txBox="1"/>
          <p:nvPr/>
        </p:nvSpPr>
        <p:spPr>
          <a:xfrm>
            <a:off x="4800600" y="1585912"/>
            <a:ext cx="3962399" cy="3576637"/>
          </a:xfrm>
          <a:prstGeom prst="rect">
            <a:avLst/>
          </a:prstGeom>
          <a:noFill/>
          <a:ln>
            <a:noFill/>
          </a:ln>
        </p:spPr>
        <p:txBody>
          <a:bodyPr lIns="91425" tIns="45700" rIns="91425" bIns="45700" anchor="t" anchorCtr="0">
            <a:noAutofit/>
          </a:bodyPr>
          <a:lstStyle/>
          <a:p>
            <a:pPr eaLnBrk="0" fontAlgn="base" hangingPunct="0">
              <a:lnSpc>
                <a:spcPct val="95000"/>
              </a:lnSpc>
              <a:buClr>
                <a:srgbClr val="000000"/>
              </a:buClr>
              <a:buSzPct val="25000"/>
              <a:buFont typeface="Arial"/>
              <a:buNone/>
            </a:pPr>
            <a:r>
              <a:rPr lang="en-US" sz="1400" b="1" u="sng" dirty="0">
                <a:solidFill>
                  <a:srgbClr val="000000"/>
                </a:solidFill>
                <a:latin typeface="Arial"/>
                <a:ea typeface="Arial"/>
                <a:cs typeface="Arial"/>
                <a:sym typeface="Arial"/>
              </a:rPr>
              <a:t>Traffic Conditions:</a:t>
            </a:r>
            <a:r>
              <a:rPr lang="en-US" sz="1400" dirty="0">
                <a:solidFill>
                  <a:srgbClr val="000000"/>
                </a:solidFill>
                <a:latin typeface="Arial"/>
                <a:ea typeface="Arial"/>
                <a:cs typeface="Arial"/>
                <a:sym typeface="Arial"/>
              </a:rPr>
              <a:t> </a:t>
            </a:r>
          </a:p>
          <a:p>
            <a:pPr eaLnBrk="0" fontAlgn="base" hangingPunct="0">
              <a:lnSpc>
                <a:spcPct val="95000"/>
              </a:lnSpc>
              <a:buClr>
                <a:srgbClr val="000000"/>
              </a:buClr>
              <a:buSzPct val="100000"/>
              <a:buFont typeface="Arial"/>
              <a:buChar char="•"/>
            </a:pPr>
            <a:endParaRPr lang="en-US" sz="1200" dirty="0">
              <a:solidFill>
                <a:srgbClr val="000000"/>
              </a:solidFill>
              <a:latin typeface="Arial"/>
              <a:ea typeface="Arial"/>
              <a:cs typeface="Arial"/>
              <a:sym typeface="Arial"/>
            </a:endParaRPr>
          </a:p>
          <a:p>
            <a:pPr eaLnBrk="0" fontAlgn="base" hangingPunct="0">
              <a:lnSpc>
                <a:spcPct val="95000"/>
              </a:lnSpc>
              <a:buClr>
                <a:srgbClr val="000000"/>
              </a:buClr>
              <a:buSzPct val="100000"/>
              <a:buFont typeface="Arial"/>
              <a:buChar char="•"/>
            </a:pPr>
            <a:r>
              <a:rPr lang="en-US" sz="1200" dirty="0">
                <a:solidFill>
                  <a:srgbClr val="000000"/>
                </a:solidFill>
                <a:latin typeface="Arial"/>
                <a:ea typeface="Arial"/>
                <a:cs typeface="Arial"/>
                <a:sym typeface="Arial"/>
              </a:rPr>
              <a:t>There may exist multiple user sets, where each sets has one or more user devices with SLM user modules. Different user sets have varying QoS, reliability, and throughput requirements, some with simply best-effort rates (downloading), others with a certain data rate and QoS requirements(video, VoIP, etc.) </a:t>
            </a:r>
          </a:p>
          <a:p>
            <a:pPr eaLnBrk="0" fontAlgn="base" hangingPunct="0">
              <a:lnSpc>
                <a:spcPct val="95000"/>
              </a:lnSpc>
              <a:buClr>
                <a:srgbClr val="000000"/>
              </a:buClr>
              <a:buSzPct val="100000"/>
              <a:buFont typeface="Arial"/>
              <a:buChar char="•"/>
            </a:pPr>
            <a:endParaRPr lang="en-US" sz="1200" dirty="0">
              <a:solidFill>
                <a:srgbClr val="000000"/>
              </a:solidFill>
              <a:latin typeface="Arial"/>
              <a:ea typeface="Arial"/>
              <a:cs typeface="Arial"/>
              <a:sym typeface="Arial"/>
            </a:endParaRPr>
          </a:p>
          <a:p>
            <a:pPr eaLnBrk="0" fontAlgn="base" hangingPunct="0">
              <a:buClr>
                <a:srgbClr val="000000"/>
              </a:buClr>
              <a:buSzPct val="100000"/>
              <a:buFont typeface="Arial"/>
              <a:buChar char="•"/>
            </a:pPr>
            <a:r>
              <a:rPr lang="en-US" altLang="zh-CN" sz="1200" dirty="0">
                <a:solidFill>
                  <a:srgbClr val="000000"/>
                </a:solidFill>
                <a:latin typeface="Arial"/>
                <a:ea typeface="Arial"/>
                <a:cs typeface="Arial"/>
                <a:sym typeface="Arial"/>
              </a:rPr>
              <a:t>The transmission </a:t>
            </a:r>
            <a:r>
              <a:rPr lang="en-US" sz="1200" dirty="0">
                <a:solidFill>
                  <a:srgbClr val="000000"/>
                </a:solidFill>
                <a:latin typeface="Arial"/>
                <a:ea typeface="Arial"/>
                <a:cs typeface="Arial"/>
                <a:sym typeface="Arial"/>
              </a:rPr>
              <a:t>can be broadcast (one point to multiple point).</a:t>
            </a:r>
          </a:p>
          <a:p>
            <a:pPr eaLnBrk="0" fontAlgn="base" hangingPunct="0">
              <a:buClr>
                <a:srgbClr val="000000"/>
              </a:buClr>
              <a:buSzPct val="100000"/>
              <a:buFont typeface="Arial"/>
              <a:buChar char="•"/>
            </a:pPr>
            <a:endParaRPr lang="en-US" sz="1200" dirty="0">
              <a:solidFill>
                <a:srgbClr val="000000"/>
              </a:solidFill>
              <a:latin typeface="Arial"/>
              <a:ea typeface="Arial"/>
              <a:cs typeface="Arial"/>
              <a:sym typeface="Arial"/>
            </a:endParaRPr>
          </a:p>
          <a:p>
            <a:pPr eaLnBrk="0" fontAlgn="base" hangingPunct="0">
              <a:lnSpc>
                <a:spcPct val="95000"/>
              </a:lnSpc>
              <a:buClr>
                <a:srgbClr val="000000"/>
              </a:buClr>
              <a:buSzPct val="100000"/>
              <a:buFont typeface="Arial"/>
              <a:buChar char="•"/>
            </a:pPr>
            <a:r>
              <a:rPr lang="en-US" sz="1200" dirty="0">
                <a:solidFill>
                  <a:srgbClr val="000000"/>
                </a:solidFill>
                <a:latin typeface="Arial"/>
                <a:ea typeface="Arial"/>
                <a:cs typeface="Arial"/>
                <a:sym typeface="Arial"/>
              </a:rPr>
              <a:t>The user devices may be fixed or low-mobility during usage. </a:t>
            </a:r>
          </a:p>
          <a:p>
            <a:pPr indent="76200" eaLnBrk="0" fontAlgn="base" hangingPunct="0">
              <a:buClr>
                <a:srgbClr val="000000"/>
              </a:buClr>
              <a:buFont typeface="Arial"/>
              <a:buNone/>
            </a:pPr>
            <a:endParaRPr sz="1200" dirty="0">
              <a:solidFill>
                <a:srgbClr val="000000"/>
              </a:solidFill>
              <a:latin typeface="Arial"/>
              <a:ea typeface="Arial"/>
              <a:cs typeface="Arial"/>
              <a:sym typeface="Arial"/>
            </a:endParaRPr>
          </a:p>
          <a:p>
            <a:pPr eaLnBrk="0" fontAlgn="base" hangingPunct="0">
              <a:lnSpc>
                <a:spcPct val="95000"/>
              </a:lnSpc>
            </a:pPr>
            <a:endParaRPr sz="1200" dirty="0">
              <a:solidFill>
                <a:srgbClr val="000000"/>
              </a:solidFill>
              <a:latin typeface="Arial"/>
              <a:ea typeface="Arial"/>
              <a:cs typeface="Arial"/>
              <a:sym typeface="Arial"/>
            </a:endParaRPr>
          </a:p>
          <a:p>
            <a:pPr eaLnBrk="0" fontAlgn="base" hangingPunct="0">
              <a:lnSpc>
                <a:spcPct val="95000"/>
              </a:lnSpc>
              <a:buClr>
                <a:srgbClr val="000000"/>
              </a:buClr>
              <a:buSzPct val="25000"/>
              <a:buFont typeface="Arial"/>
              <a:buNone/>
            </a:pPr>
            <a:r>
              <a:rPr lang="en-US" sz="1400" b="1" u="sng" dirty="0">
                <a:solidFill>
                  <a:srgbClr val="000000"/>
                </a:solidFill>
                <a:latin typeface="Arial"/>
                <a:ea typeface="Arial"/>
                <a:cs typeface="Arial"/>
                <a:sym typeface="Arial"/>
              </a:rPr>
              <a:t>Use Case:</a:t>
            </a:r>
          </a:p>
          <a:p>
            <a:pPr eaLnBrk="0" fontAlgn="base" hangingPunct="0">
              <a:buClr>
                <a:srgbClr val="000000"/>
              </a:buClr>
              <a:buSzPct val="100000"/>
              <a:buFont typeface="Arial"/>
              <a:buAutoNum type="arabicPeriod"/>
            </a:pPr>
            <a:endParaRPr lang="en-US" sz="1200" dirty="0">
              <a:solidFill>
                <a:srgbClr val="000000"/>
              </a:solidFill>
              <a:latin typeface="Arial"/>
              <a:ea typeface="Arial"/>
              <a:cs typeface="Arial"/>
              <a:sym typeface="Arial"/>
            </a:endParaRPr>
          </a:p>
          <a:p>
            <a:pPr eaLnBrk="0" fontAlgn="base" hangingPunct="0">
              <a:buClr>
                <a:srgbClr val="000000"/>
              </a:buClr>
              <a:buSzPct val="100000"/>
              <a:buFont typeface="Arial"/>
              <a:buAutoNum type="arabicPeriod"/>
            </a:pPr>
            <a:r>
              <a:rPr lang="en-US" sz="1200" dirty="0">
                <a:solidFill>
                  <a:srgbClr val="000000"/>
                </a:solidFill>
                <a:latin typeface="Arial"/>
                <a:ea typeface="Arial"/>
                <a:cs typeface="Arial"/>
                <a:sym typeface="Arial"/>
              </a:rPr>
              <a:t>Users receive the same video/massive-data in broadcast mode.</a:t>
            </a:r>
          </a:p>
          <a:p>
            <a:pPr eaLnBrk="0" fontAlgn="base" hangingPunct="0">
              <a:buClr>
                <a:srgbClr val="000000"/>
              </a:buClr>
              <a:buSzPct val="100000"/>
              <a:buFont typeface="Arial"/>
              <a:buAutoNum type="arabicPeriod"/>
            </a:pPr>
            <a:endParaRPr lang="en-US" sz="1200" dirty="0">
              <a:solidFill>
                <a:srgbClr val="000000"/>
              </a:solidFill>
              <a:latin typeface="Arial"/>
              <a:ea typeface="Arial"/>
              <a:cs typeface="Arial"/>
              <a:sym typeface="Arial"/>
            </a:endParaRPr>
          </a:p>
          <a:p>
            <a:pPr eaLnBrk="0" fontAlgn="base" hangingPunct="0">
              <a:buClr>
                <a:srgbClr val="000000"/>
              </a:buClr>
              <a:buSzPct val="100000"/>
              <a:buFont typeface="Arial"/>
              <a:buAutoNum type="arabicPeriod"/>
            </a:pPr>
            <a:r>
              <a:rPr lang="en-US" sz="1200" dirty="0">
                <a:solidFill>
                  <a:srgbClr val="000000"/>
                </a:solidFill>
                <a:latin typeface="Arial"/>
                <a:ea typeface="Arial"/>
                <a:cs typeface="Arial"/>
                <a:sym typeface="Arial"/>
              </a:rPr>
              <a:t>Users request video/video gaming/audio via VOD system.</a:t>
            </a:r>
          </a:p>
        </p:txBody>
      </p:sp>
      <p:sp>
        <p:nvSpPr>
          <p:cNvPr id="5" name="Shape 277"/>
          <p:cNvSpPr txBox="1"/>
          <p:nvPr/>
        </p:nvSpPr>
        <p:spPr>
          <a:xfrm>
            <a:off x="265112" y="1524000"/>
            <a:ext cx="4691449" cy="5032374"/>
          </a:xfrm>
          <a:prstGeom prst="rect">
            <a:avLst/>
          </a:prstGeom>
          <a:noFill/>
          <a:ln>
            <a:noFill/>
          </a:ln>
        </p:spPr>
        <p:txBody>
          <a:bodyPr lIns="91425" tIns="45700" rIns="91425" bIns="45700" anchor="t" anchorCtr="0">
            <a:noAutofit/>
          </a:bodyPr>
          <a:lstStyle/>
          <a:p>
            <a:pPr eaLnBrk="0" fontAlgn="base" hangingPunct="0">
              <a:lnSpc>
                <a:spcPct val="95000"/>
              </a:lnSpc>
              <a:buSzPct val="25000"/>
            </a:pPr>
            <a:r>
              <a:rPr lang="en-US" sz="1200" b="1" u="sng" dirty="0">
                <a:solidFill>
                  <a:srgbClr val="000000"/>
                </a:solidFill>
                <a:latin typeface="Arial"/>
                <a:ea typeface="Arial"/>
                <a:cs typeface="Arial"/>
                <a:sym typeface="Arial"/>
              </a:rPr>
              <a:t>Pre-Conditions:</a:t>
            </a:r>
            <a:r>
              <a:rPr lang="en-US" sz="1200" dirty="0">
                <a:solidFill>
                  <a:srgbClr val="000000"/>
                </a:solidFill>
                <a:latin typeface="Arial"/>
                <a:ea typeface="Arial"/>
                <a:cs typeface="Arial"/>
                <a:sym typeface="Arial"/>
              </a:rPr>
              <a:t>  </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The SLM access module are deployed in ceilings of large room/space.</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Multiple user devices have SLM user modules, communicates with the SLM access module.</a:t>
            </a:r>
          </a:p>
          <a:p>
            <a:pPr eaLnBrk="0" fontAlgn="base" hangingPunct="0">
              <a:buClr>
                <a:srgbClr val="000000"/>
              </a:buClr>
              <a:buSzPct val="100000"/>
              <a:buFont typeface="Arial"/>
              <a:buChar char="•"/>
            </a:pPr>
            <a:endParaRPr sz="1200" dirty="0">
              <a:solidFill>
                <a:srgbClr val="000000"/>
              </a:solidFill>
              <a:latin typeface="Arial"/>
              <a:ea typeface="Arial"/>
              <a:cs typeface="Arial"/>
              <a:sym typeface="Arial"/>
            </a:endParaRPr>
          </a:p>
          <a:p>
            <a:pPr eaLnBrk="0" fontAlgn="base" hangingPunct="0">
              <a:lnSpc>
                <a:spcPct val="95000"/>
              </a:lnSpc>
              <a:buSzPct val="25000"/>
            </a:pPr>
            <a:r>
              <a:rPr lang="en-US" sz="1200" dirty="0">
                <a:solidFill>
                  <a:srgbClr val="000000"/>
                </a:solidFill>
                <a:latin typeface="Arial"/>
                <a:ea typeface="Arial"/>
                <a:cs typeface="Arial"/>
                <a:sym typeface="Arial"/>
              </a:rPr>
              <a:t> </a:t>
            </a:r>
            <a:r>
              <a:rPr lang="en-US" sz="1200" b="1" u="sng" dirty="0">
                <a:solidFill>
                  <a:srgbClr val="000000"/>
                </a:solidFill>
                <a:latin typeface="Arial"/>
                <a:ea typeface="Arial"/>
                <a:cs typeface="Arial"/>
                <a:sym typeface="Arial"/>
              </a:rPr>
              <a:t>Application:</a:t>
            </a:r>
            <a:r>
              <a:rPr lang="en-US" sz="1200" dirty="0">
                <a:solidFill>
                  <a:srgbClr val="000000"/>
                </a:solidFill>
                <a:latin typeface="Arial"/>
                <a:ea typeface="Arial"/>
                <a:cs typeface="Arial"/>
                <a:sym typeface="Arial"/>
              </a:rPr>
              <a:t> </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The HD video/mass-data can be broadcasted to the multiple users simultaneously. </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In a </a:t>
            </a:r>
            <a:r>
              <a:rPr lang="en-US" altLang="zh-CN" sz="1200" dirty="0">
                <a:solidFill>
                  <a:srgbClr val="000000"/>
                </a:solidFill>
                <a:latin typeface="Arial"/>
                <a:ea typeface="Arial"/>
                <a:cs typeface="Arial"/>
                <a:sym typeface="Arial"/>
              </a:rPr>
              <a:t>exhibition/gymnasium, </a:t>
            </a:r>
            <a:r>
              <a:rPr lang="en-US" sz="1200" dirty="0">
                <a:solidFill>
                  <a:srgbClr val="000000"/>
                </a:solidFill>
                <a:latin typeface="Arial"/>
                <a:ea typeface="Arial"/>
                <a:cs typeface="Arial"/>
                <a:sym typeface="Arial"/>
              </a:rPr>
              <a:t>multiple screens show the same video.</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In a classroom, students watch the same courseware using their own devices.</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Users can use VOD system to watch moves/videos that they are interested in.</a:t>
            </a:r>
          </a:p>
          <a:p>
            <a:pPr eaLnBrk="0" fontAlgn="base" hangingPunct="0">
              <a:buClr>
                <a:srgbClr val="000000"/>
              </a:buClr>
              <a:buSzPct val="100000"/>
              <a:buFont typeface="Arial"/>
              <a:buChar char="•"/>
            </a:pPr>
            <a:endParaRPr sz="1200" b="1" u="sng" dirty="0">
              <a:solidFill>
                <a:srgbClr val="000000"/>
              </a:solidFill>
              <a:latin typeface="Arial"/>
              <a:ea typeface="Arial"/>
              <a:cs typeface="Arial"/>
              <a:sym typeface="Arial"/>
            </a:endParaRPr>
          </a:p>
          <a:p>
            <a:pPr eaLnBrk="0" fontAlgn="base" hangingPunct="0">
              <a:lnSpc>
                <a:spcPct val="95000"/>
              </a:lnSpc>
              <a:buSzPct val="25000"/>
            </a:pPr>
            <a:r>
              <a:rPr lang="en-US" sz="1200" b="1" u="sng" dirty="0">
                <a:solidFill>
                  <a:srgbClr val="000000"/>
                </a:solidFill>
                <a:latin typeface="Arial"/>
                <a:ea typeface="Arial"/>
                <a:cs typeface="Arial"/>
                <a:sym typeface="Arial"/>
              </a:rPr>
              <a:t>Environment:</a:t>
            </a:r>
            <a:r>
              <a:rPr lang="en-US" sz="1200" dirty="0">
                <a:solidFill>
                  <a:srgbClr val="000000"/>
                </a:solidFill>
                <a:latin typeface="Arial"/>
                <a:ea typeface="Arial"/>
                <a:cs typeface="Arial"/>
                <a:sym typeface="Arial"/>
              </a:rPr>
              <a:t> </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Environment is highly diverse, e.g. waiting place at train station/airport, in flight, train, ship, bus, exhibition, gymnasium, </a:t>
            </a:r>
            <a:r>
              <a:rPr lang="en-US" altLang="zh-CN" sz="1200" dirty="0">
                <a:solidFill>
                  <a:srgbClr val="000000"/>
                </a:solidFill>
                <a:latin typeface="Arial"/>
                <a:ea typeface="Arial"/>
                <a:cs typeface="Arial"/>
                <a:sym typeface="Arial"/>
              </a:rPr>
              <a:t>classroom, crowded public place, </a:t>
            </a:r>
            <a:r>
              <a:rPr lang="en-US" sz="1200" dirty="0">
                <a:solidFill>
                  <a:srgbClr val="000000"/>
                </a:solidFill>
                <a:latin typeface="Arial"/>
                <a:ea typeface="Arial"/>
                <a:cs typeface="Arial"/>
                <a:sym typeface="Arial"/>
              </a:rPr>
              <a:t>etc.</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A high place installation for SLM access module is recommended because, to avoid obstacles block  the mm-wave links, such as furniture, human body on the floor.</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The user device can be a mobile potable device, or fixed deployed such as large-screen TV, touch screens in the back of the seat in flight/train, etc. </a:t>
            </a:r>
          </a:p>
          <a:p>
            <a:pPr eaLnBrk="0" fontAlgn="base" hangingPunct="0">
              <a:buClr>
                <a:srgbClr val="000000"/>
              </a:buClr>
              <a:buSzPct val="100000"/>
              <a:buFont typeface="Arial"/>
              <a:buChar char="•"/>
            </a:pPr>
            <a:r>
              <a:rPr lang="en-US" sz="1200" dirty="0">
                <a:solidFill>
                  <a:srgbClr val="000000"/>
                </a:solidFill>
                <a:latin typeface="Arial"/>
                <a:ea typeface="Arial"/>
                <a:cs typeface="Arial"/>
                <a:sym typeface="Arial"/>
              </a:rPr>
              <a:t>Transmissions can be LOS or NLOS, with distance  </a:t>
            </a:r>
            <a:r>
              <a:rPr lang="en-US" sz="1200" dirty="0">
                <a:solidFill>
                  <a:srgbClr val="FF0000"/>
                </a:solidFill>
                <a:latin typeface="Arial"/>
                <a:ea typeface="Arial"/>
                <a:cs typeface="Arial"/>
                <a:sym typeface="Arial"/>
              </a:rPr>
              <a:t>&lt;100m</a:t>
            </a:r>
            <a:r>
              <a:rPr lang="en-US" sz="1200" dirty="0">
                <a:solidFill>
                  <a:srgbClr val="000000"/>
                </a:solidFill>
                <a:latin typeface="Arial"/>
                <a:ea typeface="Arial"/>
                <a:cs typeface="Arial"/>
                <a:sym typeface="Arial"/>
              </a:rPr>
              <a:t>.</a:t>
            </a:r>
          </a:p>
        </p:txBody>
      </p:sp>
    </p:spTree>
    <p:extLst>
      <p:ext uri="{BB962C8B-B14F-4D97-AF65-F5344CB8AC3E}">
        <p14:creationId xmlns:p14="http://schemas.microsoft.com/office/powerpoint/2010/main" val="379902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a:solidFill>
                  <a:srgbClr val="000000"/>
                </a:solidFill>
              </a:rPr>
              <a:t>Slide </a:t>
            </a:r>
            <a:fld id="{57D10478-073E-41FC-8CD8-273C831393DD}" type="slidenum">
              <a:rPr lang="en-US" smtClean="0">
                <a:solidFill>
                  <a:srgbClr val="000000"/>
                </a:solidFill>
              </a:rPr>
              <a:pPr>
                <a:defRPr/>
              </a:pPr>
              <a:t>9</a:t>
            </a:fld>
            <a:endParaRPr lang="en-US" dirty="0">
              <a:solidFill>
                <a:srgbClr val="000000"/>
              </a:solidFill>
            </a:endParaRPr>
          </a:p>
        </p:txBody>
      </p:sp>
      <p:sp>
        <p:nvSpPr>
          <p:cNvPr id="3" name="Shape 287"/>
          <p:cNvSpPr txBox="1">
            <a:spLocks/>
          </p:cNvSpPr>
          <p:nvPr/>
        </p:nvSpPr>
        <p:spPr>
          <a:xfrm>
            <a:off x="368300" y="1906586"/>
            <a:ext cx="3365500" cy="4494212"/>
          </a:xfrm>
          <a:prstGeom prst="rect">
            <a:avLst/>
          </a:prstGeom>
          <a:noFill/>
          <a:ln>
            <a:noFill/>
          </a:ln>
        </p:spPr>
        <p:txBody>
          <a:bodyPr lIns="92075" tIns="46025" rIns="92075" bIns="46025" anchor="t" anchorCtr="0">
            <a:noAutofit/>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085850" indent="-228600" algn="l" rtl="0" eaLnBrk="0" fontAlgn="base" hangingPunct="0">
              <a:spcBef>
                <a:spcPct val="20000"/>
              </a:spcBef>
              <a:spcAft>
                <a:spcPct val="0"/>
              </a:spcAft>
              <a:buChar char="•"/>
              <a:defRPr>
                <a:solidFill>
                  <a:schemeClr val="tx1"/>
                </a:solidFill>
                <a:latin typeface="+mn-lt"/>
              </a:defRPr>
            </a:lvl3pPr>
            <a:lvl4pPr marL="1428750" indent="-228600" algn="l" rtl="0" eaLnBrk="0" fontAlgn="base" hangingPunct="0">
              <a:spcBef>
                <a:spcPct val="20000"/>
              </a:spcBef>
              <a:spcAft>
                <a:spcPct val="0"/>
              </a:spcAft>
              <a:buChar char="–"/>
              <a:defRPr sz="16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spcBef>
                <a:spcPts val="0"/>
              </a:spcBef>
              <a:spcAft>
                <a:spcPts val="0"/>
              </a:spcAft>
              <a:buClr>
                <a:schemeClr val="dk1"/>
              </a:buClr>
              <a:buSzPct val="100000"/>
              <a:buFont typeface="Times New Roman"/>
              <a:buChar char="•"/>
            </a:pPr>
            <a:r>
              <a:rPr lang="en-US" sz="1600" kern="0" dirty="0">
                <a:solidFill>
                  <a:schemeClr val="dk1"/>
                </a:solidFill>
                <a:latin typeface="Times New Roman"/>
                <a:ea typeface="Times New Roman"/>
                <a:cs typeface="Times New Roman"/>
                <a:sym typeface="Times New Roman"/>
              </a:rPr>
              <a:t>SLM access modules are located in ceilings and seats.</a:t>
            </a:r>
          </a:p>
          <a:p>
            <a:pPr>
              <a:spcBef>
                <a:spcPts val="320"/>
              </a:spcBef>
              <a:spcAft>
                <a:spcPts val="0"/>
              </a:spcAft>
              <a:buClr>
                <a:schemeClr val="dk1"/>
              </a:buClr>
              <a:buSzPct val="100000"/>
              <a:buFont typeface="Times New Roman"/>
              <a:buChar char="•"/>
            </a:pPr>
            <a:r>
              <a:rPr lang="en-US" sz="1600" kern="0" dirty="0">
                <a:solidFill>
                  <a:schemeClr val="dk1"/>
                </a:solidFill>
                <a:latin typeface="Times New Roman"/>
                <a:ea typeface="Times New Roman"/>
                <a:cs typeface="Times New Roman"/>
                <a:sym typeface="Times New Roman"/>
              </a:rPr>
              <a:t>Multiple SLM user modules need to receive the data from access modules simultaneously.</a:t>
            </a:r>
          </a:p>
          <a:p>
            <a:pPr>
              <a:spcBef>
                <a:spcPts val="320"/>
              </a:spcBef>
              <a:spcAft>
                <a:spcPts val="0"/>
              </a:spcAft>
              <a:buClr>
                <a:schemeClr val="dk1"/>
              </a:buClr>
              <a:buSzPct val="100000"/>
              <a:buFont typeface="Times New Roman"/>
              <a:buChar char="•"/>
            </a:pPr>
            <a:r>
              <a:rPr lang="en-US" sz="1600" kern="0" dirty="0">
                <a:solidFill>
                  <a:schemeClr val="dk1"/>
                </a:solidFill>
                <a:latin typeface="Times New Roman"/>
                <a:ea typeface="Times New Roman"/>
                <a:cs typeface="Times New Roman"/>
                <a:sym typeface="Times New Roman"/>
              </a:rPr>
              <a:t>Video streaming, video gaming, audio, downloading courseware in classroom, </a:t>
            </a:r>
            <a:r>
              <a:rPr lang="en-US" altLang="zh-CN" sz="1600" kern="0" dirty="0">
                <a:solidFill>
                  <a:schemeClr val="dk1"/>
                </a:solidFill>
                <a:ea typeface="Times New Roman"/>
                <a:cs typeface="Times New Roman"/>
                <a:sym typeface="Times New Roman"/>
              </a:rPr>
              <a:t>VOD, </a:t>
            </a:r>
            <a:r>
              <a:rPr lang="en-US" sz="1600" kern="0" dirty="0">
                <a:solidFill>
                  <a:schemeClr val="dk1"/>
                </a:solidFill>
                <a:latin typeface="Times New Roman"/>
                <a:ea typeface="Times New Roman"/>
                <a:cs typeface="Times New Roman"/>
                <a:sym typeface="Times New Roman"/>
              </a:rPr>
              <a:t>etc.</a:t>
            </a:r>
          </a:p>
          <a:p>
            <a:pPr>
              <a:spcBef>
                <a:spcPts val="320"/>
              </a:spcBef>
              <a:spcAft>
                <a:spcPts val="0"/>
              </a:spcAft>
              <a:buClr>
                <a:schemeClr val="dk1"/>
              </a:buClr>
              <a:buSzPct val="100000"/>
              <a:buFont typeface="Times New Roman"/>
              <a:buChar char="•"/>
            </a:pPr>
            <a:r>
              <a:rPr lang="en-US" sz="1600" kern="0" dirty="0">
                <a:solidFill>
                  <a:schemeClr val="dk1"/>
                </a:solidFill>
                <a:latin typeface="Times New Roman"/>
                <a:ea typeface="Times New Roman"/>
                <a:cs typeface="Times New Roman"/>
                <a:sym typeface="Times New Roman"/>
              </a:rPr>
              <a:t>HD-Video distribution in </a:t>
            </a:r>
            <a:r>
              <a:rPr lang="en-US" sz="1600" kern="0" dirty="0">
                <a:solidFill>
                  <a:schemeClr val="dk1"/>
                </a:solidFill>
                <a:ea typeface="Times New Roman"/>
                <a:cs typeface="Times New Roman"/>
                <a:sym typeface="Times New Roman"/>
              </a:rPr>
              <a:t>Security control room</a:t>
            </a:r>
            <a:r>
              <a:rPr lang="en-US" sz="1600" kern="0" dirty="0">
                <a:solidFill>
                  <a:schemeClr val="dk1"/>
                </a:solidFill>
                <a:latin typeface="Times New Roman"/>
                <a:ea typeface="Times New Roman"/>
                <a:cs typeface="Times New Roman"/>
                <a:sym typeface="Times New Roman"/>
              </a:rPr>
              <a:t>, exhibition etc.; in-Flight/Train/Ship/Bus entertainment.</a:t>
            </a:r>
          </a:p>
          <a:p>
            <a:pPr indent="342900">
              <a:spcBef>
                <a:spcPts val="320"/>
              </a:spcBef>
              <a:spcAft>
                <a:spcPts val="0"/>
              </a:spcAft>
              <a:buClr>
                <a:schemeClr val="dk1"/>
              </a:buClr>
              <a:buSzPct val="100000"/>
              <a:buFont typeface="Times New Roman"/>
              <a:buChar char="•"/>
            </a:pPr>
            <a:r>
              <a:rPr lang="en-US" altLang="zh-CN" sz="1400" kern="0" dirty="0">
                <a:solidFill>
                  <a:schemeClr val="dk1"/>
                </a:solidFill>
                <a:latin typeface="Times New Roman"/>
                <a:ea typeface="Times New Roman"/>
                <a:cs typeface="Times New Roman"/>
                <a:sym typeface="Times New Roman"/>
              </a:rPr>
              <a:t>E.g., smart classroom requires &gt;4 </a:t>
            </a:r>
            <a:r>
              <a:rPr lang="en-US" altLang="zh-CN" sz="1400" kern="0" dirty="0" err="1">
                <a:solidFill>
                  <a:schemeClr val="dk1"/>
                </a:solidFill>
                <a:latin typeface="Times New Roman"/>
                <a:ea typeface="Times New Roman"/>
                <a:cs typeface="Times New Roman"/>
                <a:sym typeface="Times New Roman"/>
              </a:rPr>
              <a:t>Gbps</a:t>
            </a:r>
            <a:endParaRPr lang="en-US" sz="1400" b="0" kern="0" dirty="0">
              <a:solidFill>
                <a:schemeClr val="dk1"/>
              </a:solidFill>
              <a:latin typeface="Times New Roman"/>
              <a:ea typeface="Times New Roman"/>
              <a:cs typeface="Times New Roman"/>
              <a:sym typeface="Times New Roman"/>
            </a:endParaRPr>
          </a:p>
          <a:p>
            <a:pPr indent="-228600">
              <a:spcBef>
                <a:spcPts val="360"/>
              </a:spcBef>
              <a:spcAft>
                <a:spcPts val="0"/>
              </a:spcAft>
              <a:buClr>
                <a:schemeClr val="dk1"/>
              </a:buClr>
              <a:buFont typeface="Times New Roman"/>
              <a:buNone/>
            </a:pPr>
            <a:endParaRPr lang="en-US" sz="1800" kern="0" dirty="0">
              <a:solidFill>
                <a:schemeClr val="dk1"/>
              </a:solidFill>
              <a:latin typeface="Times New Roman"/>
              <a:ea typeface="Times New Roman"/>
              <a:cs typeface="Times New Roman"/>
              <a:sym typeface="Times New Roman"/>
            </a:endParaRPr>
          </a:p>
        </p:txBody>
      </p:sp>
      <p:sp>
        <p:nvSpPr>
          <p:cNvPr id="4" name="Shape 291"/>
          <p:cNvSpPr txBox="1"/>
          <p:nvPr/>
        </p:nvSpPr>
        <p:spPr>
          <a:xfrm>
            <a:off x="685800" y="609600"/>
            <a:ext cx="7772400" cy="1066799"/>
          </a:xfrm>
          <a:prstGeom prst="rect">
            <a:avLst/>
          </a:prstGeom>
          <a:noFill/>
          <a:ln>
            <a:noFill/>
          </a:ln>
        </p:spPr>
        <p:txBody>
          <a:bodyPr lIns="91425" tIns="45700" rIns="91425" bIns="45700" anchor="ctr" anchorCtr="0">
            <a:noAutofit/>
          </a:bodyPr>
          <a:lstStyle/>
          <a:p>
            <a:pPr algn="ctr" eaLnBrk="0" fontAlgn="base" hangingPunct="0">
              <a:buClr>
                <a:srgbClr val="000000"/>
              </a:buClr>
              <a:buSzPct val="25000"/>
              <a:buFont typeface="Times New Roman"/>
              <a:buNone/>
            </a:pPr>
            <a:r>
              <a:rPr lang="en-US" sz="2600" b="1" dirty="0">
                <a:solidFill>
                  <a:srgbClr val="000000"/>
                </a:solidFill>
                <a:ea typeface="Times New Roman"/>
                <a:cs typeface="Times New Roman"/>
                <a:sym typeface="Times New Roman"/>
              </a:rPr>
              <a:t>Usage Model 4: Video/Mass-Data Distribution/Video on Demand System</a:t>
            </a:r>
          </a:p>
        </p:txBody>
      </p:sp>
      <p:sp>
        <p:nvSpPr>
          <p:cNvPr id="5" name="Shape 299"/>
          <p:cNvSpPr txBox="1">
            <a:spLocks/>
          </p:cNvSpPr>
          <p:nvPr/>
        </p:nvSpPr>
        <p:spPr bwMode="auto">
          <a:xfrm>
            <a:off x="7239000" y="2971800"/>
            <a:ext cx="1371599" cy="304799"/>
          </a:xfrm>
          <a:prstGeom prst="rect">
            <a:avLst/>
          </a:prstGeom>
          <a:noFill/>
          <a:ln w="9525">
            <a:noFill/>
            <a:miter lim="800000"/>
            <a:headEnd/>
            <a:tailEnd/>
          </a:ln>
        </p:spPr>
        <p:txBody>
          <a:bodyPr vert="horz" wrap="square" lIns="92075" tIns="46025" rIns="92075" bIns="46025"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085850" indent="-228600" algn="l" rtl="0" eaLnBrk="0" fontAlgn="base" hangingPunct="0">
              <a:spcBef>
                <a:spcPct val="20000"/>
              </a:spcBef>
              <a:spcAft>
                <a:spcPct val="0"/>
              </a:spcAft>
              <a:buChar char="•"/>
              <a:defRPr>
                <a:solidFill>
                  <a:schemeClr val="tx1"/>
                </a:solidFill>
                <a:latin typeface="+mn-lt"/>
              </a:defRPr>
            </a:lvl3pPr>
            <a:lvl4pPr marL="1428750" indent="-228600" algn="l" rtl="0" eaLnBrk="0" fontAlgn="base" hangingPunct="0">
              <a:spcBef>
                <a:spcPct val="20000"/>
              </a:spcBef>
              <a:spcAft>
                <a:spcPct val="0"/>
              </a:spcAft>
              <a:buChar char="–"/>
              <a:defRPr sz="16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pPr>
              <a:spcBef>
                <a:spcPts val="0"/>
              </a:spcBef>
              <a:spcAft>
                <a:spcPts val="0"/>
              </a:spcAft>
              <a:buClr>
                <a:schemeClr val="dk1"/>
              </a:buClr>
              <a:buSzPct val="25000"/>
              <a:buFont typeface="Times New Roman"/>
              <a:buNone/>
            </a:pPr>
            <a:r>
              <a:rPr lang="en-US" sz="1800" kern="0">
                <a:solidFill>
                  <a:schemeClr val="dk1"/>
                </a:solidFill>
                <a:latin typeface="Times New Roman"/>
                <a:ea typeface="Times New Roman"/>
                <a:cs typeface="Times New Roman"/>
                <a:sym typeface="Times New Roman"/>
              </a:rPr>
              <a:t>Exhibition</a:t>
            </a:r>
          </a:p>
          <a:p>
            <a:pPr marL="800100" lvl="1" indent="-215900">
              <a:spcBef>
                <a:spcPts val="400"/>
              </a:spcBef>
              <a:spcAft>
                <a:spcPts val="0"/>
              </a:spcAft>
              <a:buClr>
                <a:schemeClr val="dk1"/>
              </a:buClr>
              <a:buFont typeface="Arial"/>
              <a:buNone/>
            </a:pPr>
            <a:endParaRPr lang="en-US" kern="0" dirty="0">
              <a:solidFill>
                <a:schemeClr val="dk1"/>
              </a:solidFill>
              <a:latin typeface="Times New Roman"/>
              <a:ea typeface="Times New Roman"/>
              <a:cs typeface="Times New Roman"/>
              <a:sym typeface="Times New Roman"/>
            </a:endParaRPr>
          </a:p>
        </p:txBody>
      </p:sp>
      <p:pic>
        <p:nvPicPr>
          <p:cNvPr id="6" name="Picture 12" descr="摄图网_500662428_bann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1828800"/>
            <a:ext cx="3172817" cy="211521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838200" y="6017567"/>
            <a:ext cx="2172839" cy="276999"/>
          </a:xfrm>
          <a:prstGeom prst="rect">
            <a:avLst/>
          </a:prstGeom>
        </p:spPr>
        <p:txBody>
          <a:bodyPr wrap="none">
            <a:spAutoFit/>
          </a:bodyPr>
          <a:lstStyle/>
          <a:p>
            <a:pPr eaLnBrk="0" fontAlgn="base" hangingPunct="0">
              <a:spcBef>
                <a:spcPct val="0"/>
              </a:spcBef>
              <a:spcAft>
                <a:spcPct val="0"/>
              </a:spcAft>
              <a:buClr>
                <a:srgbClr val="000000"/>
              </a:buClr>
              <a:buSzPct val="25000"/>
            </a:pPr>
            <a:r>
              <a:rPr lang="en-US" altLang="zh-CN" sz="1200" b="1" dirty="0">
                <a:solidFill>
                  <a:srgbClr val="FF0000"/>
                </a:solidFill>
                <a:ea typeface="宋体" pitchFamily="2" charset="-122"/>
                <a:sym typeface="Times New Roman"/>
              </a:rPr>
              <a:t>4k/8k video cable replacement</a:t>
            </a:r>
          </a:p>
        </p:txBody>
      </p:sp>
      <p:pic>
        <p:nvPicPr>
          <p:cNvPr id="8" name="Picture 2" descr="3 Magical Must-See Light Shows In Dubai in 202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589816" y="4341812"/>
            <a:ext cx="3460783" cy="1735799"/>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7287801" y="5071211"/>
            <a:ext cx="1378904" cy="276999"/>
          </a:xfrm>
          <a:prstGeom prst="rect">
            <a:avLst/>
          </a:prstGeom>
        </p:spPr>
        <p:txBody>
          <a:bodyPr wrap="none">
            <a:spAutoFit/>
          </a:bodyPr>
          <a:lstStyle/>
          <a:p>
            <a:pPr eaLnBrk="0" fontAlgn="base" hangingPunct="0">
              <a:spcBef>
                <a:spcPct val="0"/>
              </a:spcBef>
              <a:spcAft>
                <a:spcPct val="0"/>
              </a:spcAft>
            </a:pPr>
            <a:r>
              <a:rPr lang="en-US" altLang="zh-CN" sz="1200" b="1" dirty="0">
                <a:solidFill>
                  <a:srgbClr val="000000"/>
                </a:solidFill>
              </a:rPr>
              <a:t>Dubai Light Show</a:t>
            </a:r>
            <a:endParaRPr lang="zh-CN" altLang="en-US" sz="1200" b="1" dirty="0">
              <a:solidFill>
                <a:srgbClr val="000000"/>
              </a:solidFill>
            </a:endParaRPr>
          </a:p>
        </p:txBody>
      </p:sp>
    </p:spTree>
    <p:extLst>
      <p:ext uri="{BB962C8B-B14F-4D97-AF65-F5344CB8AC3E}">
        <p14:creationId xmlns:p14="http://schemas.microsoft.com/office/powerpoint/2010/main" val="1709336779"/>
      </p:ext>
    </p:extLst>
  </p:cSld>
  <p:clrMapOvr>
    <a:masterClrMapping/>
  </p:clrMapOvr>
</p:sld>
</file>

<file path=ppt/theme/theme1.xml><?xml version="1.0" encoding="utf-8"?>
<a:theme xmlns:a="http://schemas.openxmlformats.org/drawingml/2006/main" name="ACcord Submission Templat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0000CC"/>
      </a:folHlink>
    </a:clrScheme>
    <a:fontScheme name="ACcord Submissio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Ccord Submission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ord Submiss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Ccord Submission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ord Submission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ord Submission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ord Submission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Ccord Submission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TotalTime>
  <Words>2614</Words>
  <Application>Microsoft Office PowerPoint</Application>
  <PresentationFormat>全屏显示(4:3)</PresentationFormat>
  <Paragraphs>304</Paragraphs>
  <Slides>13</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Arial</vt:lpstr>
      <vt:lpstr>Calibri</vt:lpstr>
      <vt:lpstr>Times New Roman</vt:lpstr>
      <vt:lpstr>Wingdings</vt:lpstr>
      <vt:lpstr>ACcord Submission Template</vt:lpstr>
      <vt:lpstr>WI：SLB-mmW meeting # Use cases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cases for SparkLink MMW (SLM)</dc:title>
  <dc:creator>Ming Gan</dc:creator>
  <cp:lastModifiedBy>lixu (N)</cp:lastModifiedBy>
  <cp:revision>20</cp:revision>
  <dcterms:created xsi:type="dcterms:W3CDTF">2024-10-31T12:19:19Z</dcterms:created>
  <dcterms:modified xsi:type="dcterms:W3CDTF">2024-11-18T16:49:51Z</dcterms:modified>
</cp:coreProperties>
</file>