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0B3B4-62A0-4036-A319-A137CBEDA39E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95CB8-4A0C-466A-8AC1-467E0D506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31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465D53FD-DB5F-4815-BF01-6488A8FBD189}" type="slidenum">
              <a:rPr lang="en-US"/>
              <a:pPr/>
              <a:t>1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>
              <a:solidFill>
                <a:srgbClr val="FFFFFF"/>
              </a:solidFill>
              <a:latin typeface="Times New Roman" pitchFamily="16" charset="0"/>
              <a:ea typeface="MS Gothic" charset="-128"/>
            </a:endParaRPr>
          </a:p>
        </p:txBody>
      </p:sp>
      <p:sp>
        <p:nvSpPr>
          <p:cNvPr id="12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9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4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DE40C9FC-4879-4F20-9ECA-A574A90476B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78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</a:t>
            </a:r>
            <a:fld id="{440F5867-744E-4AA6-B0ED-4C44D2DFBB7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7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3ABCC52B-A3F7-440B-BBF2-55191E6E777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97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1CD163DD-D5E7-41DA-95F2-71530C24F8C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2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06B781AF-4CCF-49B0-A572-DE54FBE5D94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21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F5D8E26B-7BCF-4D25-9C89-0168A6618F1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0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344988" y="6475413"/>
            <a:ext cx="52863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GB"/>
              <a:t>Slide </a:t>
            </a:r>
            <a:fld id="{D09C756B-EB39-4236-ADBB-73052B179AE4}" type="slidenum">
              <a:rPr lang="en-GB"/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t>‹#›</a:t>
            </a:fld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09600"/>
            <a:ext cx="7772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84213" y="6475413"/>
            <a:ext cx="639214" cy="184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dirty="0">
                <a:solidFill>
                  <a:srgbClr val="000000"/>
                </a:solidFill>
              </a:rPr>
              <a:t>Nov. 2024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477000"/>
            <a:ext cx="78486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 bwMode="auto">
          <a:xfrm>
            <a:off x="5000628" y="357166"/>
            <a:ext cx="3500462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doc.: </a:t>
            </a:r>
            <a:r>
              <a:rPr lang="en-US" altLang="zh-CN" b="1" dirty="0" err="1">
                <a:solidFill>
                  <a:srgbClr val="000000"/>
                </a:solidFill>
                <a:cs typeface="Arial Unicode MS" charset="0"/>
              </a:rPr>
              <a:t>iSLA</a:t>
            </a: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-24/</a:t>
            </a:r>
            <a:r>
              <a:rPr lang="en-US" altLang="zh-CN" b="1" dirty="0" err="1">
                <a:solidFill>
                  <a:srgbClr val="000000"/>
                </a:solidFill>
                <a:cs typeface="Arial Unicode MS" charset="0"/>
              </a:rPr>
              <a:t>xxxx</a:t>
            </a: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r0</a:t>
            </a:r>
          </a:p>
        </p:txBody>
      </p:sp>
      <p:pic>
        <p:nvPicPr>
          <p:cNvPr id="11" name="Picture 2" descr="https://img0.baidu.com/it/u=2707654702,1591402717&amp;fm=253&amp;fmt=auto&amp;app=120&amp;f=JPEG?w=712&amp;h=63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0" y="37322"/>
            <a:ext cx="610756" cy="5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6858000" y="6472515"/>
            <a:ext cx="1676400" cy="1875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Lenovo</a:t>
            </a:r>
            <a:endParaRPr lang="en-GB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9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hisilicon.com/cn/techtalk/nearlink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93823DB3-BAA4-4F4A-B4B3-ED9ABE70E976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chemeClr val="bg1"/>
                </a:solidFill>
              </a:rPr>
              <a:t>WI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SLB-</a:t>
            </a:r>
            <a:r>
              <a:rPr lang="en-US" altLang="zh-CN" dirty="0" err="1">
                <a:solidFill>
                  <a:schemeClr val="bg1"/>
                </a:solidFill>
              </a:rPr>
              <a:t>mmW</a:t>
            </a:r>
            <a:r>
              <a:rPr lang="en-US" altLang="zh-CN" dirty="0">
                <a:solidFill>
                  <a:schemeClr val="bg1"/>
                </a:solidFill>
              </a:rPr>
              <a:t> meeting #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rgbClr val="C00000"/>
                </a:solidFill>
              </a:rPr>
              <a:t>Initial Thoughts on SLB-</a:t>
            </a:r>
            <a:r>
              <a:rPr lang="en-US" altLang="zh-CN" dirty="0" err="1">
                <a:solidFill>
                  <a:srgbClr val="C00000"/>
                </a:solidFill>
              </a:rPr>
              <a:t>mmW</a:t>
            </a:r>
            <a:endParaRPr lang="en-GB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8286" y="2139412"/>
            <a:ext cx="7772400" cy="396875"/>
          </a:xfrm>
          <a:ln/>
        </p:spPr>
        <p:txBody>
          <a:bodyPr/>
          <a:lstStyle/>
          <a:p>
            <a:pPr algn="ctr"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000" dirty="0"/>
              <a:t>Date:</a:t>
            </a:r>
            <a:r>
              <a:rPr lang="en-GB" sz="2000" b="0" dirty="0"/>
              <a:t> 2024-11-19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3400" y="2590799"/>
            <a:ext cx="14478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zh-CN" sz="2000" dirty="0">
                <a:solidFill>
                  <a:srgbClr val="000000"/>
                </a:solidFill>
              </a:rPr>
              <a:t>Source</a:t>
            </a:r>
            <a:r>
              <a:rPr lang="en-GB" sz="2000" dirty="0">
                <a:solidFill>
                  <a:srgbClr val="000000"/>
                </a:solidFill>
              </a:rPr>
              <a:t>:</a:t>
            </a:r>
          </a:p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DE3723D-BEFA-44BC-8539-59D7EDF28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11113"/>
              </p:ext>
            </p:extLst>
          </p:nvPr>
        </p:nvGraphicFramePr>
        <p:xfrm>
          <a:off x="648286" y="3200400"/>
          <a:ext cx="758131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7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Affiliation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Contact 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Lenovo (Beijing) Software Co. Ltd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Jianfeng Wang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wangjf20@lenovo.com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530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[1] xxx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76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General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Candidate technologies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09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Successful applications of SLB/SLE 1.0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800" dirty="0"/>
              <a:t>Car key, Tablet pen, Mouse, Remote controller, 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New applications are arising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800" dirty="0"/>
              <a:t>XR glass, immersive communication, digital twin, 8k video… 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F611D1-D78F-F596-BC0E-C2B07D3C4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4" y="2794736"/>
            <a:ext cx="2069407" cy="11884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3F196C4-8541-3828-379E-7F98429A6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891" y="2792568"/>
            <a:ext cx="1959777" cy="11906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BFF041-5815-496E-662B-79D5F5CEE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308" y="2794736"/>
            <a:ext cx="2069407" cy="11884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07D736D-0D41-79EA-5FAD-41CB69C85AC5}"/>
              </a:ext>
            </a:extLst>
          </p:cNvPr>
          <p:cNvSpPr txBox="1"/>
          <p:nvPr/>
        </p:nvSpPr>
        <p:spPr>
          <a:xfrm>
            <a:off x="5053720" y="3983208"/>
            <a:ext cx="400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i="1" dirty="0">
                <a:solidFill>
                  <a:schemeClr val="tx1"/>
                </a:solidFill>
              </a:rPr>
              <a:t>Figures from: </a:t>
            </a:r>
            <a:r>
              <a:rPr lang="en-US" altLang="zh-CN" sz="1200" i="1" dirty="0">
                <a:solidFill>
                  <a:schemeClr val="tx1"/>
                </a:solidFill>
                <a:hlinkClick r:id="rId5"/>
              </a:rPr>
              <a:t>https://www.hisilicon.com/cn/techtalk/nearlink</a:t>
            </a:r>
            <a:r>
              <a:rPr lang="en-US" altLang="zh-CN" sz="1200" i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3B5AAB-F466-05B8-2661-F0F69878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162" y="2794736"/>
            <a:ext cx="2069407" cy="11884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E8BBA82-FD73-2D8F-6BEA-F668969F6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04478" y="4851725"/>
            <a:ext cx="2067073" cy="13776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6E3B7B1-039C-6063-6FB7-AF8FE1FDB5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0156" y="4853892"/>
            <a:ext cx="1992187" cy="13754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EDE3B6F-F5B4-40EE-6F81-6075C6EBF9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3721" y="4851725"/>
            <a:ext cx="2023036" cy="13817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89BD8E4-A20C-4159-587D-BAD9338F5E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4251" y="4853893"/>
            <a:ext cx="2109485" cy="13754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017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774" y="1981200"/>
            <a:ext cx="4440830" cy="4113213"/>
          </a:xfrm>
        </p:spPr>
        <p:txBody>
          <a:bodyPr/>
          <a:lstStyle/>
          <a:p>
            <a:pPr marL="0" indent="0"/>
            <a:r>
              <a:rPr lang="en-US" altLang="zh-CN" sz="2000" dirty="0"/>
              <a:t>Key performance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/>
              <a:t>Higher data rate, e.g., ~20Gbps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0" dirty="0"/>
              <a:t>Lower latency, e.g., &lt;5ms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0" dirty="0"/>
              <a:t>Higher reliability, e.g., PER &lt; 10</a:t>
            </a:r>
            <a:r>
              <a:rPr lang="en-US" altLang="zh-CN" sz="2000" b="0" baseline="30000" dirty="0"/>
              <a:t>-3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0" indent="0"/>
            <a:r>
              <a:rPr lang="en-US" altLang="zh-CN" sz="2000" dirty="0"/>
              <a:t>Compatibility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/>
              <a:t>Forward compatible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01F72448-858A-C6E4-F96F-47C0BB7EAC06}"/>
              </a:ext>
            </a:extLst>
          </p:cNvPr>
          <p:cNvSpPr txBox="1">
            <a:spLocks/>
          </p:cNvSpPr>
          <p:nvPr/>
        </p:nvSpPr>
        <p:spPr bwMode="auto">
          <a:xfrm>
            <a:off x="4654068" y="1981200"/>
            <a:ext cx="4009131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altLang="zh-CN" sz="2000" kern="0" dirty="0"/>
              <a:t>Network topology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b="0" kern="0" dirty="0"/>
              <a:t>Central-controlled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0" kern="0" dirty="0"/>
              <a:t>Peer-to-peer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0" kern="0" dirty="0"/>
              <a:t>Mesh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kern="0" dirty="0"/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6B7286E0-C346-62DE-9A7F-87D7BDFBF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661" y="1879154"/>
            <a:ext cx="1633870" cy="120101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BE862854-24F7-5548-C359-C1852DB25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329" y="3151086"/>
            <a:ext cx="1170533" cy="987638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CB2E9F6F-D500-AF76-82C3-B0F183E3B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771" y="4690616"/>
            <a:ext cx="7254869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4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Candidate technologies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Numerology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Carrier aggregation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Beamforming schemes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50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Numerology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606" y="1974850"/>
            <a:ext cx="8407400" cy="4113213"/>
          </a:xfrm>
        </p:spPr>
        <p:txBody>
          <a:bodyPr/>
          <a:lstStyle/>
          <a:p>
            <a:pPr marL="0" indent="0"/>
            <a:r>
              <a:rPr lang="en-US" altLang="zh-CN" sz="2000" dirty="0"/>
              <a:t>Due to the large bandwidth in </a:t>
            </a:r>
            <a:r>
              <a:rPr lang="en-US" altLang="zh-CN" sz="2000" dirty="0" err="1"/>
              <a:t>mmWave</a:t>
            </a:r>
            <a:r>
              <a:rPr lang="en-US" altLang="zh-CN" sz="2000" dirty="0"/>
              <a:t>, it is necessary to consider studying new numerologies.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/>
              <a:t>Option 1: Increase SCS with the same number of subcarriers/FFT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0" dirty="0"/>
              <a:t>Option 2: Increase the number of subcarriers/FFT size with the same SCS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6</a:t>
            </a:fld>
            <a:endParaRPr lang="en-GB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0801F19-D9B9-B064-1A68-C718D7E82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03392"/>
              </p:ext>
            </p:extLst>
          </p:nvPr>
        </p:nvGraphicFramePr>
        <p:xfrm>
          <a:off x="2136482" y="3503506"/>
          <a:ext cx="441701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060">
                  <a:extLst>
                    <a:ext uri="{9D8B030D-6E8A-4147-A177-3AD203B41FA5}">
                      <a16:colId xmlns:a16="http://schemas.microsoft.com/office/drawing/2014/main" val="1668242864"/>
                    </a:ext>
                  </a:extLst>
                </a:gridCol>
                <a:gridCol w="866988">
                  <a:extLst>
                    <a:ext uri="{9D8B030D-6E8A-4147-A177-3AD203B41FA5}">
                      <a16:colId xmlns:a16="http://schemas.microsoft.com/office/drawing/2014/main" val="4138480994"/>
                    </a:ext>
                  </a:extLst>
                </a:gridCol>
                <a:gridCol w="866988">
                  <a:extLst>
                    <a:ext uri="{9D8B030D-6E8A-4147-A177-3AD203B41FA5}">
                      <a16:colId xmlns:a16="http://schemas.microsoft.com/office/drawing/2014/main" val="265223083"/>
                    </a:ext>
                  </a:extLst>
                </a:gridCol>
                <a:gridCol w="866988">
                  <a:extLst>
                    <a:ext uri="{9D8B030D-6E8A-4147-A177-3AD203B41FA5}">
                      <a16:colId xmlns:a16="http://schemas.microsoft.com/office/drawing/2014/main" val="3941905315"/>
                    </a:ext>
                  </a:extLst>
                </a:gridCol>
                <a:gridCol w="866988">
                  <a:extLst>
                    <a:ext uri="{9D8B030D-6E8A-4147-A177-3AD203B41FA5}">
                      <a16:colId xmlns:a16="http://schemas.microsoft.com/office/drawing/2014/main" val="470776026"/>
                    </a:ext>
                  </a:extLst>
                </a:gridCol>
              </a:tblGrid>
              <a:tr h="1936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BW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20MHz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40MHz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80MHz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160MHz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835224"/>
                  </a:ext>
                </a:extLst>
              </a:tr>
              <a:tr h="1936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Sample rate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30.72M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61.44M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122.88M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245.76M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497060"/>
                  </a:ext>
                </a:extLst>
              </a:tr>
              <a:tr h="1936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FFT size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256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512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1024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2048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72321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1E04314-F649-443E-F787-46689F2BC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38585"/>
              </p:ext>
            </p:extLst>
          </p:nvPr>
        </p:nvGraphicFramePr>
        <p:xfrm>
          <a:off x="90647" y="4788326"/>
          <a:ext cx="441701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060">
                  <a:extLst>
                    <a:ext uri="{9D8B030D-6E8A-4147-A177-3AD203B41FA5}">
                      <a16:colId xmlns:a16="http://schemas.microsoft.com/office/drawing/2014/main" val="1668242864"/>
                    </a:ext>
                  </a:extLst>
                </a:gridCol>
                <a:gridCol w="866988">
                  <a:extLst>
                    <a:ext uri="{9D8B030D-6E8A-4147-A177-3AD203B41FA5}">
                      <a16:colId xmlns:a16="http://schemas.microsoft.com/office/drawing/2014/main" val="4138480994"/>
                    </a:ext>
                  </a:extLst>
                </a:gridCol>
                <a:gridCol w="866988">
                  <a:extLst>
                    <a:ext uri="{9D8B030D-6E8A-4147-A177-3AD203B41FA5}">
                      <a16:colId xmlns:a16="http://schemas.microsoft.com/office/drawing/2014/main" val="265223083"/>
                    </a:ext>
                  </a:extLst>
                </a:gridCol>
                <a:gridCol w="866988">
                  <a:extLst>
                    <a:ext uri="{9D8B030D-6E8A-4147-A177-3AD203B41FA5}">
                      <a16:colId xmlns:a16="http://schemas.microsoft.com/office/drawing/2014/main" val="3941905315"/>
                    </a:ext>
                  </a:extLst>
                </a:gridCol>
                <a:gridCol w="866988">
                  <a:extLst>
                    <a:ext uri="{9D8B030D-6E8A-4147-A177-3AD203B41FA5}">
                      <a16:colId xmlns:a16="http://schemas.microsoft.com/office/drawing/2014/main" val="470776026"/>
                    </a:ext>
                  </a:extLst>
                </a:gridCol>
              </a:tblGrid>
              <a:tr h="1936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BW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320MHz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640MHz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1280MHz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2560MHz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835224"/>
                  </a:ext>
                </a:extLst>
              </a:tr>
              <a:tr h="1936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Sample rate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491.52M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983.04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1966.08M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3932.16M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497060"/>
                  </a:ext>
                </a:extLst>
              </a:tr>
              <a:tr h="1936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FFT size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256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512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1024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2048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72321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3D10810-8BB4-9A24-F1D7-2D2FE8715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82245"/>
              </p:ext>
            </p:extLst>
          </p:nvPr>
        </p:nvGraphicFramePr>
        <p:xfrm>
          <a:off x="4609306" y="4788326"/>
          <a:ext cx="441701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060">
                  <a:extLst>
                    <a:ext uri="{9D8B030D-6E8A-4147-A177-3AD203B41FA5}">
                      <a16:colId xmlns:a16="http://schemas.microsoft.com/office/drawing/2014/main" val="1668242864"/>
                    </a:ext>
                  </a:extLst>
                </a:gridCol>
                <a:gridCol w="866988">
                  <a:extLst>
                    <a:ext uri="{9D8B030D-6E8A-4147-A177-3AD203B41FA5}">
                      <a16:colId xmlns:a16="http://schemas.microsoft.com/office/drawing/2014/main" val="4138480994"/>
                    </a:ext>
                  </a:extLst>
                </a:gridCol>
                <a:gridCol w="866988">
                  <a:extLst>
                    <a:ext uri="{9D8B030D-6E8A-4147-A177-3AD203B41FA5}">
                      <a16:colId xmlns:a16="http://schemas.microsoft.com/office/drawing/2014/main" val="265223083"/>
                    </a:ext>
                  </a:extLst>
                </a:gridCol>
                <a:gridCol w="866988">
                  <a:extLst>
                    <a:ext uri="{9D8B030D-6E8A-4147-A177-3AD203B41FA5}">
                      <a16:colId xmlns:a16="http://schemas.microsoft.com/office/drawing/2014/main" val="3941905315"/>
                    </a:ext>
                  </a:extLst>
                </a:gridCol>
                <a:gridCol w="866988">
                  <a:extLst>
                    <a:ext uri="{9D8B030D-6E8A-4147-A177-3AD203B41FA5}">
                      <a16:colId xmlns:a16="http://schemas.microsoft.com/office/drawing/2014/main" val="470776026"/>
                    </a:ext>
                  </a:extLst>
                </a:gridCol>
              </a:tblGrid>
              <a:tr h="1936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BW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320MHz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640MHz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1280MHz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2560MHz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835224"/>
                  </a:ext>
                </a:extLst>
              </a:tr>
              <a:tr h="1936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Sample rate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491.52M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983.04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1966.08M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3932.16M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497060"/>
                  </a:ext>
                </a:extLst>
              </a:tr>
              <a:tr h="1936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FFT size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4096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8192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16384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32768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72321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10283E4-683B-E03E-9DEC-87356F5AA884}"/>
              </a:ext>
            </a:extLst>
          </p:cNvPr>
          <p:cNvSpPr txBox="1"/>
          <p:nvPr/>
        </p:nvSpPr>
        <p:spPr>
          <a:xfrm>
            <a:off x="4957963" y="4476038"/>
            <a:ext cx="3498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Option 2: SCS=120kHz, larger FFT size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DC39EF-A7F8-F432-FB10-B06B81F70ED4}"/>
              </a:ext>
            </a:extLst>
          </p:cNvPr>
          <p:cNvSpPr txBox="1"/>
          <p:nvPr/>
        </p:nvSpPr>
        <p:spPr>
          <a:xfrm>
            <a:off x="405606" y="4476038"/>
            <a:ext cx="3576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Option 1: SCS=1.92MHz, same FFT size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217B56-0956-0F1B-3554-93F8F296C27C}"/>
              </a:ext>
            </a:extLst>
          </p:cNvPr>
          <p:cNvSpPr txBox="1"/>
          <p:nvPr/>
        </p:nvSpPr>
        <p:spPr>
          <a:xfrm>
            <a:off x="685800" y="378662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SLB 1.0bis: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FB8B23-9BC9-24B5-7575-D82DE72603A2}"/>
              </a:ext>
            </a:extLst>
          </p:cNvPr>
          <p:cNvSpPr txBox="1"/>
          <p:nvPr/>
        </p:nvSpPr>
        <p:spPr>
          <a:xfrm>
            <a:off x="282464" y="5680120"/>
            <a:ext cx="867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Recommend increasing SCS, e.g., 1.92MHz, with the same FFT size set to support the larger bandwidth in </a:t>
            </a:r>
            <a:r>
              <a:rPr lang="en-US" altLang="zh-CN" b="1" dirty="0" err="1"/>
              <a:t>mmWave</a:t>
            </a:r>
            <a:r>
              <a:rPr lang="en-US" altLang="zh-CN" b="1" dirty="0"/>
              <a:t>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47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981200"/>
            <a:ext cx="8304107" cy="4113213"/>
          </a:xfrm>
        </p:spPr>
        <p:txBody>
          <a:bodyPr/>
          <a:lstStyle/>
          <a:p>
            <a:pPr marL="0" indent="0"/>
            <a:r>
              <a:rPr lang="en-US" altLang="zh-CN" sz="2000" dirty="0"/>
              <a:t>Consider the efficient utilization of the lower frequency band, i.e., for legacy SLB, and higher frequency bands for SLB-</a:t>
            </a:r>
            <a:r>
              <a:rPr lang="en-US" altLang="zh-CN" sz="2000" dirty="0" err="1"/>
              <a:t>mmW</a:t>
            </a:r>
            <a:r>
              <a:rPr lang="en-US" altLang="zh-CN" sz="2000" dirty="0"/>
              <a:t>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/>
              <a:t>To guarantee the coverage and anchor connection by legacy SLB, provide high data rate transmission via SLB-</a:t>
            </a:r>
            <a:r>
              <a:rPr lang="en-US" altLang="zh-CN" sz="2000" b="0" dirty="0" err="1"/>
              <a:t>mmW</a:t>
            </a:r>
            <a:r>
              <a:rPr lang="en-US" altLang="zh-CN" sz="20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b="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b="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0" dirty="0"/>
              <a:t>Study schemes to support flexible inter-carrier scheduling between legacy SLB and SLB-</a:t>
            </a:r>
            <a:r>
              <a:rPr lang="en-US" altLang="zh-CN" sz="2000" b="0" dirty="0" err="1"/>
              <a:t>mmW</a:t>
            </a:r>
            <a:r>
              <a:rPr lang="en-US" altLang="zh-CN" sz="2000" b="0" dirty="0"/>
              <a:t>.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Carrier aggregation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89562C93-C2D5-BD48-82DE-AE7AC90CC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4" y="3274036"/>
            <a:ext cx="7614564" cy="1225402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7EE4B253-F693-3BD3-742E-908B38FDF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5" y="5138424"/>
            <a:ext cx="8419306" cy="1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4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zh-CN" sz="2000" dirty="0"/>
              <a:t>In </a:t>
            </a:r>
            <a:r>
              <a:rPr lang="en-US" altLang="zh-CN" sz="2000" dirty="0" err="1"/>
              <a:t>mmWave</a:t>
            </a:r>
            <a:r>
              <a:rPr lang="en-US" altLang="zh-CN" sz="2000" dirty="0"/>
              <a:t>, beamforming is always used with multiple antennas to compensate the path loss and improve receiving SINR.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/>
              <a:t>Study efficient beams pairing, switching and recovering schemes with low signaling overhead and latency.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2000" b="0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2000" b="0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2000" b="0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2000" b="0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2000" b="0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/>
              <a:t>Study the beamforming schemes to support multiple users scheduling, i.e., MU-MIMO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b="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Beamforming schemes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5950665-C624-A81C-93AE-3CEDD3309C68}"/>
              </a:ext>
            </a:extLst>
          </p:cNvPr>
          <p:cNvSpPr txBox="1"/>
          <p:nvPr/>
        </p:nvSpPr>
        <p:spPr>
          <a:xfrm>
            <a:off x="1522163" y="4424360"/>
            <a:ext cx="6123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tx1"/>
                </a:solidFill>
              </a:rPr>
              <a:t>An example of a </a:t>
            </a:r>
            <a:r>
              <a:rPr lang="en-US" altLang="zh-CN" sz="1400" dirty="0"/>
              <a:t>beam pairing procedure, i.e., sweep, measure, report and selection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39C7222-9463-7403-9998-B65215EDC223}"/>
              </a:ext>
            </a:extLst>
          </p:cNvPr>
          <p:cNvSpPr txBox="1"/>
          <p:nvPr/>
        </p:nvSpPr>
        <p:spPr>
          <a:xfrm>
            <a:off x="3634489" y="6073853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tx1"/>
                </a:solidFill>
              </a:rPr>
              <a:t>MU-MIMO support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66E36B72-B5D9-73E3-85E1-97488736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6" y="3369325"/>
            <a:ext cx="8699746" cy="957155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9BC71877-440C-3BFB-328F-2A2E0720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502" y="5325860"/>
            <a:ext cx="2737341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5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F4EB87B-4B1A-32AD-8816-0EE10AF5E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981200"/>
            <a:ext cx="8210550" cy="4113213"/>
          </a:xfrm>
        </p:spPr>
        <p:txBody>
          <a:bodyPr/>
          <a:lstStyle/>
          <a:p>
            <a:pPr marL="0" indent="0"/>
            <a:r>
              <a:rPr lang="en-US" altLang="zh-CN" sz="2000" dirty="0"/>
              <a:t>New arising applications, e.g., XR, motivates the development on SLB-</a:t>
            </a:r>
            <a:r>
              <a:rPr lang="en-US" altLang="zh-CN" sz="2000" dirty="0" err="1"/>
              <a:t>mmW</a:t>
            </a:r>
            <a:r>
              <a:rPr lang="en-US" altLang="zh-CN" sz="2000" dirty="0"/>
              <a:t> to support higher data rate, lower latency and high reliability.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/>
              <a:t>E.g., &gt;20Gbps, &lt;5ms latency and PER&lt;10</a:t>
            </a:r>
            <a:r>
              <a:rPr lang="en-US" altLang="zh-CN" sz="2000" b="0" baseline="30000" dirty="0"/>
              <a:t>-3</a:t>
            </a:r>
            <a:r>
              <a:rPr lang="en-US" altLang="zh-CN" sz="2000" b="0" dirty="0"/>
              <a:t>.</a:t>
            </a:r>
          </a:p>
          <a:p>
            <a:pPr marL="0" indent="0"/>
            <a:r>
              <a:rPr lang="en-US" altLang="zh-CN" sz="2000" dirty="0"/>
              <a:t>Suggested to initially study the numerology, carrier aggregation and beamforming schemes.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/>
              <a:t>Recommend larger SCS to support wide bandwidth with same FFT size set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/>
              <a:t>Study carrier aggregation to support inter-carrier scheduling between SLB and SLB-</a:t>
            </a:r>
            <a:r>
              <a:rPr lang="en-US" altLang="zh-CN" sz="2000" b="0" dirty="0" err="1"/>
              <a:t>mmW</a:t>
            </a:r>
            <a:r>
              <a:rPr lang="en-US" altLang="zh-CN" sz="2000" b="0" dirty="0"/>
              <a:t>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/>
              <a:t>Study beamforming schemes to support efficient beam management and MU scheduling</a:t>
            </a:r>
            <a:endParaRPr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78549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4">
      <a:dk1>
        <a:sysClr val="windowText" lastClr="000000"/>
      </a:dk1>
      <a:lt1>
        <a:srgbClr val="000000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F2D85B4-B705-4018-9CF0-E6E4BD03567D}" vid="{6A25E773-D890-44CD-BA7F-9C3E9F9CAE5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1194</TotalTime>
  <Words>538</Words>
  <Application>Microsoft Office PowerPoint</Application>
  <PresentationFormat>全屏显示(4:3)</PresentationFormat>
  <Paragraphs>132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WI：SLB-mmW meeting # Initial Thoughts on SLB-mmW</vt:lpstr>
      <vt:lpstr>Contents</vt:lpstr>
      <vt:lpstr>Motivation</vt:lpstr>
      <vt:lpstr>General requirements</vt:lpstr>
      <vt:lpstr>Candidate technologies</vt:lpstr>
      <vt:lpstr>Numerology considerations</vt:lpstr>
      <vt:lpstr>Carrier aggregation</vt:lpstr>
      <vt:lpstr>Beamforming schemes</vt:lpstr>
      <vt:lpstr>Summary</vt:lpstr>
      <vt:lpstr>References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WI：SLB-mmW meeting # Technique Contribution Title</dc:title>
  <dc:creator>Ming Gan</dc:creator>
  <cp:lastModifiedBy>Jianfeng Wang</cp:lastModifiedBy>
  <cp:revision>155</cp:revision>
  <dcterms:created xsi:type="dcterms:W3CDTF">2024-10-30T02:43:06Z</dcterms:created>
  <dcterms:modified xsi:type="dcterms:W3CDTF">2024-11-08T08:27:19Z</dcterms:modified>
</cp:coreProperties>
</file>