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9" r:id="rId2"/>
  </p:sldMasterIdLst>
  <p:notesMasterIdLst>
    <p:notesMasterId r:id="rId21"/>
  </p:notesMasterIdLst>
  <p:handoutMasterIdLst>
    <p:handoutMasterId r:id="rId22"/>
  </p:handoutMasterIdLst>
  <p:sldIdLst>
    <p:sldId id="257" r:id="rId3"/>
    <p:sldId id="283" r:id="rId4"/>
    <p:sldId id="284" r:id="rId5"/>
    <p:sldId id="332" r:id="rId6"/>
    <p:sldId id="326" r:id="rId7"/>
    <p:sldId id="327" r:id="rId8"/>
    <p:sldId id="328" r:id="rId9"/>
    <p:sldId id="336" r:id="rId10"/>
    <p:sldId id="329" r:id="rId11"/>
    <p:sldId id="335" r:id="rId12"/>
    <p:sldId id="333" r:id="rId13"/>
    <p:sldId id="338" r:id="rId14"/>
    <p:sldId id="339" r:id="rId15"/>
    <p:sldId id="334" r:id="rId16"/>
    <p:sldId id="340" r:id="rId17"/>
    <p:sldId id="341" r:id="rId18"/>
    <p:sldId id="291" r:id="rId19"/>
    <p:sldId id="325"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73" autoAdjust="0"/>
    <p:restoredTop sz="94660"/>
  </p:normalViewPr>
  <p:slideViewPr>
    <p:cSldViewPr snapToGrid="0">
      <p:cViewPr varScale="1">
        <p:scale>
          <a:sx n="121" d="100"/>
          <a:sy n="121" d="100"/>
        </p:scale>
        <p:origin x="726" y="96"/>
      </p:cViewPr>
      <p:guideLst/>
    </p:cSldViewPr>
  </p:slideViewPr>
  <p:notesTextViewPr>
    <p:cViewPr>
      <p:scale>
        <a:sx n="1" d="1"/>
        <a:sy n="1" d="1"/>
      </p:scale>
      <p:origin x="0" y="0"/>
    </p:cViewPr>
  </p:notesTextViewPr>
  <p:notesViewPr>
    <p:cSldViewPr snapToGrid="0">
      <p:cViewPr varScale="1">
        <p:scale>
          <a:sx n="92" d="100"/>
          <a:sy n="92" d="100"/>
        </p:scale>
        <p:origin x="373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628E92-443B-465A-A120-32548A65360A}" type="datetimeFigureOut">
              <a:rPr lang="zh-CN" altLang="en-US" smtClean="0"/>
              <a:t>2025/2/17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AA9784-61C1-4E80-8083-39A1302E34E2}" type="slidenum">
              <a:rPr lang="zh-CN" altLang="en-US" smtClean="0"/>
              <a:t>‹#›</a:t>
            </a:fld>
            <a:endParaRPr lang="zh-CN" altLang="en-US"/>
          </a:p>
        </p:txBody>
      </p:sp>
    </p:spTree>
    <p:extLst>
      <p:ext uri="{BB962C8B-B14F-4D97-AF65-F5344CB8AC3E}">
        <p14:creationId xmlns:p14="http://schemas.microsoft.com/office/powerpoint/2010/main" val="21761812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90121-3181-4625-9EC9-43A4D277E4FB}" type="datetimeFigureOut">
              <a:rPr lang="zh-CN" altLang="en-US" smtClean="0"/>
              <a:t>2025/2/17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CFF86-CF13-4D62-BB05-D0C95C86EC9A}" type="slidenum">
              <a:rPr lang="zh-CN" altLang="en-US" smtClean="0"/>
              <a:t>‹#›</a:t>
            </a:fld>
            <a:endParaRPr lang="zh-CN" altLang="en-US"/>
          </a:p>
        </p:txBody>
      </p:sp>
    </p:spTree>
    <p:extLst>
      <p:ext uri="{BB962C8B-B14F-4D97-AF65-F5344CB8AC3E}">
        <p14:creationId xmlns:p14="http://schemas.microsoft.com/office/powerpoint/2010/main" val="294481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r>
              <a:rPr lang="en-US"/>
              <a:t>Page </a:t>
            </a:r>
            <a:fld id="{465D53FD-DB5F-4815-BF01-6488A8FBD189}" type="slidenum">
              <a:rPr lang="en-US"/>
              <a:pPr/>
              <a:t>1</a:t>
            </a:fld>
            <a:endParaRPr lang="en-US"/>
          </a:p>
        </p:txBody>
      </p:sp>
      <p:sp>
        <p:nvSpPr>
          <p:cNvPr id="12289" name="Text Box 1"/>
          <p:cNvSpPr txBox="1">
            <a:spLocks noChangeArrowheads="1"/>
          </p:cNvSpPr>
          <p:nvPr/>
        </p:nvSpPr>
        <p:spPr bwMode="auto">
          <a:xfrm>
            <a:off x="1154113" y="701675"/>
            <a:ext cx="4625975" cy="3468688"/>
          </a:xfrm>
          <a:prstGeom prst="rect">
            <a:avLst/>
          </a:prstGeom>
          <a:solidFill>
            <a:srgbClr val="FFFFFF"/>
          </a:solidFill>
          <a:ln w="9525">
            <a:solidFill>
              <a:srgbClr val="000000"/>
            </a:solidFill>
            <a:miter lim="800000"/>
            <a:headEnd/>
            <a:tailEnd/>
          </a:ln>
          <a:effectLst/>
        </p:spPr>
        <p:txBody>
          <a:bodyPr wrap="none" anchor="ctr"/>
          <a:lstStyle/>
          <a:p>
            <a:pPr defTabSz="449263" eaLnBrk="0" fontAlgn="base" hangingPunct="0">
              <a:spcBef>
                <a:spcPct val="0"/>
              </a:spcBef>
              <a:spcAft>
                <a:spcPct val="0"/>
              </a:spcAft>
              <a:buClr>
                <a:srgbClr val="000000"/>
              </a:buClr>
              <a:buSzPct val="100000"/>
              <a:buFont typeface="Times New Roman" pitchFamily="16" charset="0"/>
              <a:buNone/>
            </a:pPr>
            <a:endParaRPr lang="en-GB" sz="2400">
              <a:solidFill>
                <a:srgbClr val="FFFFFF"/>
              </a:solidFill>
              <a:latin typeface="Times New Roman" pitchFamily="16" charset="0"/>
              <a:ea typeface="MS Gothic" charset="-128"/>
            </a:endParaRPr>
          </a:p>
        </p:txBody>
      </p:sp>
      <p:sp>
        <p:nvSpPr>
          <p:cNvPr id="12290" name="Rectangle 2"/>
          <p:cNvSpPr txBox="1">
            <a:spLocks noGrp="1" noChangeArrowheads="1"/>
          </p:cNvSpPr>
          <p:nvPr>
            <p:ph type="body"/>
          </p:nvPr>
        </p:nvSpPr>
        <p:spPr bwMode="auto">
          <a:xfrm>
            <a:off x="923925" y="4408488"/>
            <a:ext cx="5086350" cy="42703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952493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10</a:t>
            </a:fld>
            <a:endParaRPr lang="en-US"/>
          </a:p>
        </p:txBody>
      </p:sp>
    </p:spTree>
    <p:extLst>
      <p:ext uri="{BB962C8B-B14F-4D97-AF65-F5344CB8AC3E}">
        <p14:creationId xmlns:p14="http://schemas.microsoft.com/office/powerpoint/2010/main" val="2245146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11</a:t>
            </a:fld>
            <a:endParaRPr lang="en-US"/>
          </a:p>
        </p:txBody>
      </p:sp>
    </p:spTree>
    <p:extLst>
      <p:ext uri="{BB962C8B-B14F-4D97-AF65-F5344CB8AC3E}">
        <p14:creationId xmlns:p14="http://schemas.microsoft.com/office/powerpoint/2010/main" val="25183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12</a:t>
            </a:fld>
            <a:endParaRPr lang="en-US"/>
          </a:p>
        </p:txBody>
      </p:sp>
    </p:spTree>
    <p:extLst>
      <p:ext uri="{BB962C8B-B14F-4D97-AF65-F5344CB8AC3E}">
        <p14:creationId xmlns:p14="http://schemas.microsoft.com/office/powerpoint/2010/main" val="2471519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13</a:t>
            </a:fld>
            <a:endParaRPr lang="en-US"/>
          </a:p>
        </p:txBody>
      </p:sp>
    </p:spTree>
    <p:extLst>
      <p:ext uri="{BB962C8B-B14F-4D97-AF65-F5344CB8AC3E}">
        <p14:creationId xmlns:p14="http://schemas.microsoft.com/office/powerpoint/2010/main" val="3598164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14</a:t>
            </a:fld>
            <a:endParaRPr lang="en-US"/>
          </a:p>
        </p:txBody>
      </p:sp>
    </p:spTree>
    <p:extLst>
      <p:ext uri="{BB962C8B-B14F-4D97-AF65-F5344CB8AC3E}">
        <p14:creationId xmlns:p14="http://schemas.microsoft.com/office/powerpoint/2010/main" val="2514890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15</a:t>
            </a:fld>
            <a:endParaRPr lang="en-US"/>
          </a:p>
        </p:txBody>
      </p:sp>
    </p:spTree>
    <p:extLst>
      <p:ext uri="{BB962C8B-B14F-4D97-AF65-F5344CB8AC3E}">
        <p14:creationId xmlns:p14="http://schemas.microsoft.com/office/powerpoint/2010/main" val="1694743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16</a:t>
            </a:fld>
            <a:endParaRPr lang="en-US"/>
          </a:p>
        </p:txBody>
      </p:sp>
    </p:spTree>
    <p:extLst>
      <p:ext uri="{BB962C8B-B14F-4D97-AF65-F5344CB8AC3E}">
        <p14:creationId xmlns:p14="http://schemas.microsoft.com/office/powerpoint/2010/main" val="1062387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17</a:t>
            </a:fld>
            <a:endParaRPr lang="en-US"/>
          </a:p>
        </p:txBody>
      </p:sp>
    </p:spTree>
    <p:extLst>
      <p:ext uri="{BB962C8B-B14F-4D97-AF65-F5344CB8AC3E}">
        <p14:creationId xmlns:p14="http://schemas.microsoft.com/office/powerpoint/2010/main" val="168811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2</a:t>
            </a:fld>
            <a:endParaRPr lang="en-US"/>
          </a:p>
        </p:txBody>
      </p:sp>
    </p:spTree>
    <p:extLst>
      <p:ext uri="{BB962C8B-B14F-4D97-AF65-F5344CB8AC3E}">
        <p14:creationId xmlns:p14="http://schemas.microsoft.com/office/powerpoint/2010/main" val="2178454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3</a:t>
            </a:fld>
            <a:endParaRPr lang="en-US"/>
          </a:p>
        </p:txBody>
      </p:sp>
    </p:spTree>
    <p:extLst>
      <p:ext uri="{BB962C8B-B14F-4D97-AF65-F5344CB8AC3E}">
        <p14:creationId xmlns:p14="http://schemas.microsoft.com/office/powerpoint/2010/main" val="1712262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4</a:t>
            </a:fld>
            <a:endParaRPr lang="en-US"/>
          </a:p>
        </p:txBody>
      </p:sp>
    </p:spTree>
    <p:extLst>
      <p:ext uri="{BB962C8B-B14F-4D97-AF65-F5344CB8AC3E}">
        <p14:creationId xmlns:p14="http://schemas.microsoft.com/office/powerpoint/2010/main" val="2909613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5</a:t>
            </a:fld>
            <a:endParaRPr lang="en-US"/>
          </a:p>
        </p:txBody>
      </p:sp>
    </p:spTree>
    <p:extLst>
      <p:ext uri="{BB962C8B-B14F-4D97-AF65-F5344CB8AC3E}">
        <p14:creationId xmlns:p14="http://schemas.microsoft.com/office/powerpoint/2010/main" val="3432116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6</a:t>
            </a:fld>
            <a:endParaRPr lang="en-US"/>
          </a:p>
        </p:txBody>
      </p:sp>
    </p:spTree>
    <p:extLst>
      <p:ext uri="{BB962C8B-B14F-4D97-AF65-F5344CB8AC3E}">
        <p14:creationId xmlns:p14="http://schemas.microsoft.com/office/powerpoint/2010/main" val="2158983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7</a:t>
            </a:fld>
            <a:endParaRPr lang="en-US"/>
          </a:p>
        </p:txBody>
      </p:sp>
    </p:spTree>
    <p:extLst>
      <p:ext uri="{BB962C8B-B14F-4D97-AF65-F5344CB8AC3E}">
        <p14:creationId xmlns:p14="http://schemas.microsoft.com/office/powerpoint/2010/main" val="834698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8</a:t>
            </a:fld>
            <a:endParaRPr lang="en-US"/>
          </a:p>
        </p:txBody>
      </p:sp>
    </p:spTree>
    <p:extLst>
      <p:ext uri="{BB962C8B-B14F-4D97-AF65-F5344CB8AC3E}">
        <p14:creationId xmlns:p14="http://schemas.microsoft.com/office/powerpoint/2010/main" val="942949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54113" y="701675"/>
            <a:ext cx="4624387" cy="3467100"/>
          </a:xfrm>
        </p:spPr>
      </p:sp>
      <p:sp>
        <p:nvSpPr>
          <p:cNvPr id="3" name="备注占位符 2"/>
          <p:cNvSpPr>
            <a:spLocks noGrp="1"/>
          </p:cNvSpPr>
          <p:nvPr>
            <p:ph type="body" idx="1"/>
          </p:nvPr>
        </p:nvSpPr>
        <p:spPr/>
        <p:txBody>
          <a:bodyPr/>
          <a:lstStyle/>
          <a:p>
            <a:endParaRPr lang="zh-CN" altLang="en-US"/>
          </a:p>
        </p:txBody>
      </p:sp>
      <p:sp>
        <p:nvSpPr>
          <p:cNvPr id="7" name="灯片编号占位符 6"/>
          <p:cNvSpPr>
            <a:spLocks noGrp="1"/>
          </p:cNvSpPr>
          <p:nvPr>
            <p:ph type="sldNum" idx="13"/>
          </p:nvPr>
        </p:nvSpPr>
        <p:spPr/>
        <p:txBody>
          <a:bodyPr/>
          <a:lstStyle/>
          <a:p>
            <a:r>
              <a:rPr lang="en-US"/>
              <a:t>Page </a:t>
            </a:r>
            <a:fld id="{47A7FEEB-9CD2-43FE-843C-C5350BEACB45}" type="slidenum">
              <a:rPr lang="en-US" smtClean="0"/>
              <a:pPr/>
              <a:t>9</a:t>
            </a:fld>
            <a:endParaRPr lang="en-US"/>
          </a:p>
        </p:txBody>
      </p:sp>
    </p:spTree>
    <p:extLst>
      <p:ext uri="{BB962C8B-B14F-4D97-AF65-F5344CB8AC3E}">
        <p14:creationId xmlns:p14="http://schemas.microsoft.com/office/powerpoint/2010/main" val="3540469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6" name="Slide Number Placeholder 5"/>
          <p:cNvSpPr>
            <a:spLocks noGrp="1"/>
          </p:cNvSpPr>
          <p:nvPr>
            <p:ph type="sldNum" idx="12"/>
          </p:nvPr>
        </p:nvSpPr>
        <p:spPr/>
        <p:txBody>
          <a:bodyPr/>
          <a:lstStyle>
            <a:lvl1pPr>
              <a:defRPr/>
            </a:lvl1pPr>
          </a:lstStyle>
          <a:p>
            <a:r>
              <a:rPr lang="en-GB"/>
              <a:t>Slide </a:t>
            </a:r>
            <a:fld id="{DE40C9FC-4879-4F20-9ECA-A574A90476B7}" type="slidenum">
              <a:rPr lang="en-GB"/>
              <a:pPr/>
              <a:t>‹#›</a:t>
            </a:fld>
            <a:endParaRPr lang="en-GB"/>
          </a:p>
        </p:txBody>
      </p:sp>
    </p:spTree>
    <p:extLst>
      <p:ext uri="{BB962C8B-B14F-4D97-AF65-F5344CB8AC3E}">
        <p14:creationId xmlns:p14="http://schemas.microsoft.com/office/powerpoint/2010/main" val="2152216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空白">
    <p:spTree>
      <p:nvGrpSpPr>
        <p:cNvPr id="1" name=""/>
        <p:cNvGrpSpPr/>
        <p:nvPr/>
      </p:nvGrpSpPr>
      <p:grpSpPr>
        <a:xfrm>
          <a:off x="0" y="0"/>
          <a:ext cx="0" cy="0"/>
          <a:chOff x="0" y="0"/>
          <a:chExt cx="0" cy="0"/>
        </a:xfrm>
      </p:grpSpPr>
      <p:sp>
        <p:nvSpPr>
          <p:cNvPr id="2" name="标题 1"/>
          <p:cNvSpPr>
            <a:spLocks noGrp="1"/>
          </p:cNvSpPr>
          <p:nvPr>
            <p:ph type="title"/>
          </p:nvPr>
        </p:nvSpPr>
        <p:spPr>
          <a:xfrm>
            <a:off x="395541" y="280597"/>
            <a:ext cx="8424614" cy="652132"/>
          </a:xfrm>
          <a:prstGeom prst="rect">
            <a:avLst/>
          </a:prstGeom>
        </p:spPr>
        <p:txBody>
          <a:bodyPr/>
          <a:lstStyle>
            <a:lvl1pPr>
              <a:defRPr sz="2772"/>
            </a:lvl1pPr>
          </a:lstStyle>
          <a:p>
            <a:r>
              <a:rPr lang="zh-CN" altLang="en-US" dirty="0"/>
              <a:t>单击此处编辑母版标题样式</a:t>
            </a:r>
          </a:p>
        </p:txBody>
      </p:sp>
      <p:sp>
        <p:nvSpPr>
          <p:cNvPr id="3" name="内容占位符 2"/>
          <p:cNvSpPr>
            <a:spLocks noGrp="1"/>
          </p:cNvSpPr>
          <p:nvPr>
            <p:ph idx="1"/>
          </p:nvPr>
        </p:nvSpPr>
        <p:spPr>
          <a:xfrm>
            <a:off x="395296" y="1056439"/>
            <a:ext cx="8385155" cy="5113021"/>
          </a:xfrm>
          <a:prstGeom prst="rect">
            <a:avLst/>
          </a:prstGeom>
        </p:spPr>
        <p:txBody>
          <a:bodyPr/>
          <a:lstStyle>
            <a:lvl1pPr>
              <a:defRPr>
                <a:latin typeface="Arial" pitchFamily="34" charset="0"/>
                <a:ea typeface="+mn-ea"/>
                <a:cs typeface="Arial" pitchFamily="34" charset="0"/>
              </a:defRPr>
            </a:lvl1pPr>
            <a:lvl2pPr>
              <a:defRPr>
                <a:latin typeface="Arial" pitchFamily="34" charset="0"/>
                <a:ea typeface="+mn-ea"/>
                <a:cs typeface="Arial" pitchFamily="34" charset="0"/>
              </a:defRPr>
            </a:lvl2pPr>
            <a:lvl3pPr>
              <a:buSzPct val="100000"/>
              <a:buFont typeface="Arial" pitchFamily="34" charset="0"/>
              <a:buChar char="−"/>
              <a:defRPr>
                <a:latin typeface="Arial" pitchFamily="34" charset="0"/>
                <a:ea typeface="+mn-ea"/>
                <a:cs typeface="Arial" pitchFamily="34" charset="0"/>
              </a:defRPr>
            </a:lvl3pPr>
            <a:lvl4pPr>
              <a:defRPr>
                <a:latin typeface="Arial" pitchFamily="34" charset="0"/>
                <a:ea typeface="+mn-ea"/>
                <a:cs typeface="Arial" pitchFamily="34" charset="0"/>
              </a:defRPr>
            </a:lvl4pPr>
            <a:lvl5pPr>
              <a:defRPr>
                <a:latin typeface="Arial" pitchFamily="34" charset="0"/>
                <a:ea typeface="+mn-ea"/>
                <a:cs typeface="Arial"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157664984"/>
      </p:ext>
    </p:extLst>
  </p:cSld>
  <p:clrMapOvr>
    <a:masterClrMapping/>
  </p:clrMapOvr>
  <p:transition advClick="0" advTm="800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6524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351875"/>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3140842"/>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7777" y="341794"/>
            <a:ext cx="8133423" cy="615553"/>
          </a:xfrm>
          <a:prstGeom prst="rect">
            <a:avLst/>
          </a:prstGeom>
        </p:spPr>
        <p:txBody>
          <a:bodyPr lIns="68529" tIns="0" rIns="0" bIns="0"/>
          <a:lstStyle>
            <a:lvl1pPr>
              <a:defRPr lang="zh-CN" altLang="en-US" sz="2997" b="0" kern="1200" dirty="0">
                <a:solidFill>
                  <a:srgbClr val="004D86"/>
                </a:solidFill>
                <a:latin typeface="微软雅黑" pitchFamily="34" charset="-122"/>
                <a:ea typeface="微软雅黑" pitchFamily="34" charset="-122"/>
                <a:cs typeface="Arial" pitchFamily="34" charset="0"/>
              </a:defRPr>
            </a:lvl1pPr>
          </a:lstStyle>
          <a:p>
            <a:pPr lvl="0"/>
            <a:r>
              <a:rPr lang="zh-CN" altLang="en-US" dirty="0"/>
              <a:t>单击此处编辑母版标题样式</a:t>
            </a:r>
          </a:p>
        </p:txBody>
      </p:sp>
      <p:sp>
        <p:nvSpPr>
          <p:cNvPr id="4" name="Rectangle 10"/>
          <p:cNvSpPr>
            <a:spLocks noChangeArrowheads="1"/>
          </p:cNvSpPr>
          <p:nvPr userDrawn="1"/>
        </p:nvSpPr>
        <p:spPr bwMode="auto">
          <a:xfrm>
            <a:off x="617778" y="6489707"/>
            <a:ext cx="1572406" cy="455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marL="0" marR="0" lvl="0" indent="0" algn="l" defTabSz="600286" rtl="0" eaLnBrk="0" fontAlgn="auto" latinLnBrk="0" hangingPunct="0">
              <a:lnSpc>
                <a:spcPct val="85000"/>
              </a:lnSpc>
              <a:spcBef>
                <a:spcPts val="0"/>
              </a:spcBef>
              <a:spcAft>
                <a:spcPts val="0"/>
              </a:spcAft>
              <a:buClrTx/>
              <a:buSzTx/>
              <a:buFontTx/>
              <a:buNone/>
              <a:tabLst/>
              <a:defRPr/>
            </a:pPr>
            <a:fld id="{6E2B6D97-5D44-430E-A027-85C3264F843E}" type="slidenum">
              <a:rPr kumimoji="0" lang="de-DE" altLang="zh-CN" sz="675" b="0" i="0" u="none" strike="noStrike" kern="1200" cap="none" spc="0" normalizeH="0" baseline="0" noProof="0" smtClean="0">
                <a:ln>
                  <a:noFill/>
                </a:ln>
                <a:solidFill>
                  <a:srgbClr val="000000"/>
                </a:solidFill>
                <a:effectLst/>
                <a:uLnTx/>
                <a:uFillTx/>
                <a:latin typeface="Arial"/>
                <a:ea typeface="ＭＳ Ｐゴシック" pitchFamily="34" charset="-128"/>
                <a:cs typeface="Arial" pitchFamily="34" charset="0"/>
              </a:rPr>
              <a:pPr marL="0" marR="0" lvl="0" indent="0" algn="l" defTabSz="600286" rtl="0" eaLnBrk="0" fontAlgn="auto" latinLnBrk="0" hangingPunct="0">
                <a:lnSpc>
                  <a:spcPct val="85000"/>
                </a:lnSpc>
                <a:spcBef>
                  <a:spcPts val="0"/>
                </a:spcBef>
                <a:spcAft>
                  <a:spcPts val="0"/>
                </a:spcAft>
                <a:buClrTx/>
                <a:buSzTx/>
                <a:buFontTx/>
                <a:buNone/>
                <a:tabLst/>
                <a:defRPr/>
              </a:pPr>
              <a:t>‹#›</a:t>
            </a:fld>
            <a:endParaRPr kumimoji="0" lang="en-GB" altLang="zh-CN" sz="675" b="0" i="0" u="none" strike="noStrike" kern="1200" cap="none" spc="0" normalizeH="0" baseline="0" noProof="0" dirty="0">
              <a:ln>
                <a:noFill/>
              </a:ln>
              <a:solidFill>
                <a:srgbClr val="000000"/>
              </a:solidFill>
              <a:effectLst/>
              <a:uLnTx/>
              <a:uFillTx/>
              <a:latin typeface="Arial"/>
              <a:ea typeface="ＭＳ Ｐゴシック" pitchFamily="34" charset="-128"/>
              <a:cs typeface="Arial" pitchFamily="34" charset="0"/>
            </a:endParaRPr>
          </a:p>
        </p:txBody>
      </p:sp>
    </p:spTree>
    <p:extLst>
      <p:ext uri="{BB962C8B-B14F-4D97-AF65-F5344CB8AC3E}">
        <p14:creationId xmlns:p14="http://schemas.microsoft.com/office/powerpoint/2010/main" val="2965732770"/>
      </p:ext>
    </p:extLst>
  </p:cSld>
  <p:clrMapOvr>
    <a:masterClrMapping/>
  </p:clrMapOvr>
  <p:transition spd="med"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7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44007" y="727554"/>
            <a:ext cx="8506594" cy="492098"/>
          </a:xfrm>
          <a:prstGeom prst="rect">
            <a:avLst/>
          </a:prstGeom>
        </p:spPr>
        <p:txBody>
          <a:bodyPr>
            <a:spAutoFit/>
          </a:bodyPr>
          <a:lstStyle>
            <a:lvl1pPr marL="0" marR="0" indent="0" algn="l" defTabSz="913029" rtl="0" eaLnBrk="1" fontAlgn="auto" latinLnBrk="0" hangingPunct="1">
              <a:lnSpc>
                <a:spcPct val="100000"/>
              </a:lnSpc>
              <a:spcBef>
                <a:spcPct val="20000"/>
              </a:spcBef>
              <a:spcAft>
                <a:spcPts val="0"/>
              </a:spcAft>
              <a:buClrTx/>
              <a:buSzTx/>
              <a:buFont typeface="Arial" pitchFamily="34" charset="0"/>
              <a:buNone/>
              <a:tabLst/>
              <a:defRPr sz="2398" baseline="0">
                <a:solidFill>
                  <a:srgbClr val="404040"/>
                </a:solidFill>
                <a:latin typeface="Arial" pitchFamily="34" charset="0"/>
                <a:ea typeface="微软雅黑" pitchFamily="34" charset="-122"/>
                <a:cs typeface="Arial" pitchFamily="34" charset="0"/>
              </a:defRPr>
            </a:lvl1pPr>
            <a:lvl2pPr marL="456516" indent="0" algn="ctr">
              <a:buNone/>
              <a:defRPr>
                <a:solidFill>
                  <a:schemeClr val="tx1">
                    <a:tint val="75000"/>
                  </a:schemeClr>
                </a:solidFill>
              </a:defRPr>
            </a:lvl2pPr>
            <a:lvl3pPr marL="913029" indent="0" algn="ctr">
              <a:buNone/>
              <a:defRPr>
                <a:solidFill>
                  <a:schemeClr val="tx1">
                    <a:tint val="75000"/>
                  </a:schemeClr>
                </a:solidFill>
              </a:defRPr>
            </a:lvl3pPr>
            <a:lvl4pPr marL="1369544" indent="0" algn="ctr">
              <a:buNone/>
              <a:defRPr>
                <a:solidFill>
                  <a:schemeClr val="tx1">
                    <a:tint val="75000"/>
                  </a:schemeClr>
                </a:solidFill>
              </a:defRPr>
            </a:lvl4pPr>
            <a:lvl5pPr marL="1826058" indent="0" algn="ctr">
              <a:buNone/>
              <a:defRPr>
                <a:solidFill>
                  <a:schemeClr val="tx1">
                    <a:tint val="75000"/>
                  </a:schemeClr>
                </a:solidFill>
              </a:defRPr>
            </a:lvl5pPr>
            <a:lvl6pPr marL="2282573" indent="0" algn="ctr">
              <a:buNone/>
              <a:defRPr>
                <a:solidFill>
                  <a:schemeClr val="tx1">
                    <a:tint val="75000"/>
                  </a:schemeClr>
                </a:solidFill>
              </a:defRPr>
            </a:lvl6pPr>
            <a:lvl7pPr marL="2739086" indent="0" algn="ctr">
              <a:buNone/>
              <a:defRPr>
                <a:solidFill>
                  <a:schemeClr val="tx1">
                    <a:tint val="75000"/>
                  </a:schemeClr>
                </a:solidFill>
              </a:defRPr>
            </a:lvl7pPr>
            <a:lvl8pPr marL="3195600" indent="0" algn="ctr">
              <a:buNone/>
              <a:defRPr>
                <a:solidFill>
                  <a:schemeClr val="tx1">
                    <a:tint val="75000"/>
                  </a:schemeClr>
                </a:solidFill>
              </a:defRPr>
            </a:lvl8pPr>
            <a:lvl9pPr marL="3652116" indent="0" algn="ctr">
              <a:buNone/>
              <a:defRPr>
                <a:solidFill>
                  <a:schemeClr val="tx1">
                    <a:tint val="75000"/>
                  </a:schemeClr>
                </a:solidFill>
              </a:defRPr>
            </a:lvl9pPr>
          </a:lstStyle>
          <a:p>
            <a:endParaRPr lang="zh-CN" altLang="en-US" dirty="0"/>
          </a:p>
        </p:txBody>
      </p:sp>
    </p:spTree>
    <p:extLst>
      <p:ext uri="{BB962C8B-B14F-4D97-AF65-F5344CB8AC3E}">
        <p14:creationId xmlns:p14="http://schemas.microsoft.com/office/powerpoint/2010/main" val="1532616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副标题 2"/>
          <p:cNvSpPr>
            <a:spLocks noGrp="1"/>
          </p:cNvSpPr>
          <p:nvPr>
            <p:ph type="subTitle" idx="1" hasCustomPrompt="1"/>
          </p:nvPr>
        </p:nvSpPr>
        <p:spPr>
          <a:xfrm>
            <a:off x="318708" y="2646690"/>
            <a:ext cx="8506594" cy="1564620"/>
          </a:xfrm>
          <a:prstGeom prst="rect">
            <a:avLst/>
          </a:prstGeom>
        </p:spPr>
        <p:txBody>
          <a:bodyPr>
            <a:normAutofit/>
          </a:bodyPr>
          <a:lstStyle>
            <a:lvl1pPr marL="0" marR="0" indent="0" algn="ctr" defTabSz="913212" rtl="0" eaLnBrk="1" fontAlgn="auto" latinLnBrk="0" hangingPunct="1">
              <a:lnSpc>
                <a:spcPct val="100000"/>
              </a:lnSpc>
              <a:spcBef>
                <a:spcPct val="20000"/>
              </a:spcBef>
              <a:spcAft>
                <a:spcPts val="0"/>
              </a:spcAft>
              <a:buClrTx/>
              <a:buSzTx/>
              <a:buFont typeface="Arial" pitchFamily="34" charset="0"/>
              <a:buNone/>
              <a:tabLst/>
              <a:defRPr sz="2997" baseline="0">
                <a:solidFill>
                  <a:schemeClr val="bg1"/>
                </a:solidFill>
                <a:latin typeface="+mn-ea"/>
                <a:ea typeface="+mn-ea"/>
              </a:defRPr>
            </a:lvl1pPr>
            <a:lvl2pPr marL="456606" indent="0" algn="ctr">
              <a:buNone/>
              <a:defRPr>
                <a:solidFill>
                  <a:schemeClr val="tx1">
                    <a:tint val="75000"/>
                  </a:schemeClr>
                </a:solidFill>
              </a:defRPr>
            </a:lvl2pPr>
            <a:lvl3pPr marL="913212" indent="0" algn="ctr">
              <a:buNone/>
              <a:defRPr>
                <a:solidFill>
                  <a:schemeClr val="tx1">
                    <a:tint val="75000"/>
                  </a:schemeClr>
                </a:solidFill>
              </a:defRPr>
            </a:lvl3pPr>
            <a:lvl4pPr marL="1369817" indent="0" algn="ctr">
              <a:buNone/>
              <a:defRPr>
                <a:solidFill>
                  <a:schemeClr val="tx1">
                    <a:tint val="75000"/>
                  </a:schemeClr>
                </a:solidFill>
              </a:defRPr>
            </a:lvl4pPr>
            <a:lvl5pPr marL="1826424" indent="0" algn="ctr">
              <a:buNone/>
              <a:defRPr>
                <a:solidFill>
                  <a:schemeClr val="tx1">
                    <a:tint val="75000"/>
                  </a:schemeClr>
                </a:solidFill>
              </a:defRPr>
            </a:lvl5pPr>
            <a:lvl6pPr marL="2283029" indent="0" algn="ctr">
              <a:buNone/>
              <a:defRPr>
                <a:solidFill>
                  <a:schemeClr val="tx1">
                    <a:tint val="75000"/>
                  </a:schemeClr>
                </a:solidFill>
              </a:defRPr>
            </a:lvl6pPr>
            <a:lvl7pPr marL="2739635" indent="0" algn="ctr">
              <a:buNone/>
              <a:defRPr>
                <a:solidFill>
                  <a:schemeClr val="tx1">
                    <a:tint val="75000"/>
                  </a:schemeClr>
                </a:solidFill>
              </a:defRPr>
            </a:lvl7pPr>
            <a:lvl8pPr marL="3196240" indent="0" algn="ctr">
              <a:buNone/>
              <a:defRPr>
                <a:solidFill>
                  <a:schemeClr val="tx1">
                    <a:tint val="75000"/>
                  </a:schemeClr>
                </a:solidFill>
              </a:defRPr>
            </a:lvl8pPr>
            <a:lvl9pPr marL="3652846" indent="0" algn="ctr">
              <a:buNone/>
              <a:defRPr>
                <a:solidFill>
                  <a:schemeClr val="tx1">
                    <a:tint val="75000"/>
                  </a:schemeClr>
                </a:solidFill>
              </a:defRPr>
            </a:lvl9pPr>
          </a:lstStyle>
          <a:p>
            <a:r>
              <a:rPr lang="zh-CN" altLang="en-US" dirty="0"/>
              <a:t>微软雅黑 </a:t>
            </a:r>
            <a:r>
              <a:rPr lang="en-US" altLang="zh-CN" dirty="0"/>
              <a:t>40pt </a:t>
            </a:r>
            <a:r>
              <a:rPr lang="zh-CN" altLang="en-US" dirty="0"/>
              <a:t>，居中，最多两行</a:t>
            </a:r>
          </a:p>
        </p:txBody>
      </p:sp>
    </p:spTree>
    <p:extLst>
      <p:ext uri="{BB962C8B-B14F-4D97-AF65-F5344CB8AC3E}">
        <p14:creationId xmlns:p14="http://schemas.microsoft.com/office/powerpoint/2010/main" val="1911086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custDataLst>
      <p:tags r:id="rId1"/>
    </p:custDataLst>
    <p:extLst>
      <p:ext uri="{BB962C8B-B14F-4D97-AF65-F5344CB8AC3E}">
        <p14:creationId xmlns:p14="http://schemas.microsoft.com/office/powerpoint/2010/main" val="425237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95290" y="44450"/>
            <a:ext cx="8186736" cy="579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10305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52463" y="384175"/>
            <a:ext cx="7923212" cy="465138"/>
          </a:xfrm>
        </p:spPr>
        <p:txBody>
          <a:bodyPr/>
          <a:lstStyle/>
          <a:p>
            <a:r>
              <a:rPr lang="zh-CN" altLang="en-US"/>
              <a:t>单击此处编辑母版标题样式</a:t>
            </a:r>
          </a:p>
        </p:txBody>
      </p:sp>
      <p:sp>
        <p:nvSpPr>
          <p:cNvPr id="3" name="表格占位符 2"/>
          <p:cNvSpPr>
            <a:spLocks noGrp="1"/>
          </p:cNvSpPr>
          <p:nvPr>
            <p:ph type="tbl" idx="1"/>
          </p:nvPr>
        </p:nvSpPr>
        <p:spPr>
          <a:xfrm>
            <a:off x="652465" y="955675"/>
            <a:ext cx="7929561" cy="5210175"/>
          </a:xfrm>
        </p:spPr>
        <p:txBody>
          <a:bodyPr/>
          <a:lstStyle/>
          <a:p>
            <a:pPr lvl="0"/>
            <a:endParaRPr lang="zh-CN" altLang="en-US" noProof="0"/>
          </a:p>
        </p:txBody>
      </p:sp>
    </p:spTree>
    <p:extLst>
      <p:ext uri="{BB962C8B-B14F-4D97-AF65-F5344CB8AC3E}">
        <p14:creationId xmlns:p14="http://schemas.microsoft.com/office/powerpoint/2010/main" val="560187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idx="12"/>
          </p:nvPr>
        </p:nvSpPr>
        <p:spPr/>
        <p:txBody>
          <a:bodyPr/>
          <a:lstStyle>
            <a:lvl1pPr>
              <a:defRPr/>
            </a:lvl1pPr>
          </a:lstStyle>
          <a:p>
            <a:r>
              <a:rPr lang="en-GB" dirty="0"/>
              <a:t>Slide </a:t>
            </a:r>
            <a:fld id="{440F5867-744E-4AA6-B0ED-4C44D2DFBB7B}" type="slidenum">
              <a:rPr lang="en-GB"/>
              <a:pPr/>
              <a:t>‹#›</a:t>
            </a:fld>
            <a:endParaRPr lang="en-GB" dirty="0"/>
          </a:p>
        </p:txBody>
      </p:sp>
    </p:spTree>
    <p:extLst>
      <p:ext uri="{BB962C8B-B14F-4D97-AF65-F5344CB8AC3E}">
        <p14:creationId xmlns:p14="http://schemas.microsoft.com/office/powerpoint/2010/main" val="165619728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2464" y="955675"/>
            <a:ext cx="3887787" cy="5210175"/>
          </a:xfrm>
        </p:spPr>
        <p:txBody>
          <a:bodyPr/>
          <a:lstStyle>
            <a:lvl1pPr>
              <a:defRPr sz="2099"/>
            </a:lvl1pPr>
            <a:lvl2pPr>
              <a:defRPr sz="1799"/>
            </a:lvl2pPr>
            <a:lvl3pPr>
              <a:defRPr sz="1499"/>
            </a:lvl3pPr>
            <a:lvl4pPr>
              <a:defRPr sz="1349"/>
            </a:lvl4pPr>
            <a:lvl5pPr>
              <a:defRPr sz="1349"/>
            </a:lvl5pPr>
            <a:lvl6pPr>
              <a:defRPr sz="1349"/>
            </a:lvl6pPr>
            <a:lvl7pPr>
              <a:defRPr sz="1349"/>
            </a:lvl7pPr>
            <a:lvl8pPr>
              <a:defRPr sz="1349"/>
            </a:lvl8pPr>
            <a:lvl9pPr>
              <a:defRPr sz="134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92652" y="955675"/>
            <a:ext cx="3889375" cy="5210175"/>
          </a:xfrm>
        </p:spPr>
        <p:txBody>
          <a:bodyPr/>
          <a:lstStyle>
            <a:lvl1pPr>
              <a:defRPr sz="2099"/>
            </a:lvl1pPr>
            <a:lvl2pPr>
              <a:defRPr sz="1799"/>
            </a:lvl2pPr>
            <a:lvl3pPr>
              <a:defRPr sz="1499"/>
            </a:lvl3pPr>
            <a:lvl4pPr>
              <a:defRPr sz="1349"/>
            </a:lvl4pPr>
            <a:lvl5pPr>
              <a:defRPr sz="1349"/>
            </a:lvl5pPr>
            <a:lvl6pPr>
              <a:defRPr sz="1349"/>
            </a:lvl6pPr>
            <a:lvl7pPr>
              <a:defRPr sz="1349"/>
            </a:lvl7pPr>
            <a:lvl8pPr>
              <a:defRPr sz="1349"/>
            </a:lvl8pPr>
            <a:lvl9pPr>
              <a:defRPr sz="134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262512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探索">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3"/>
            <a:ext cx="9144000" cy="5602265"/>
          </a:xfrm>
          <a:prstGeom prst="rect">
            <a:avLst/>
          </a:prstGeom>
        </p:spPr>
      </p:pic>
      <p:sp>
        <p:nvSpPr>
          <p:cNvPr id="7" name="L 形 6"/>
          <p:cNvSpPr/>
          <p:nvPr userDrawn="1"/>
        </p:nvSpPr>
        <p:spPr>
          <a:xfrm rot="5400000">
            <a:off x="5800425" y="2220409"/>
            <a:ext cx="701032" cy="53824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310" rtl="0" eaLnBrk="1" fontAlgn="auto" latinLnBrk="0" hangingPunct="1">
              <a:lnSpc>
                <a:spcPct val="100000"/>
              </a:lnSpc>
              <a:spcBef>
                <a:spcPts val="0"/>
              </a:spcBef>
              <a:spcAft>
                <a:spcPts val="0"/>
              </a:spcAft>
              <a:buClrTx/>
              <a:buSzTx/>
              <a:buFontTx/>
              <a:buNone/>
              <a:tabLst/>
              <a:defRPr/>
            </a:pPr>
            <a:endParaRPr kumimoji="1" lang="zh-CN" altLang="en-US" sz="675" b="0" i="0" u="none" strike="noStrike" kern="1200" cap="none" spc="0" normalizeH="0" baseline="0" noProof="0">
              <a:ln>
                <a:noFill/>
              </a:ln>
              <a:solidFill>
                <a:srgbClr val="1D1D1A"/>
              </a:solidFill>
              <a:effectLst/>
              <a:uLnTx/>
              <a:uFillTx/>
              <a:latin typeface="Arial"/>
              <a:ea typeface="微软雅黑"/>
              <a:cs typeface="+mn-cs"/>
            </a:endParaRPr>
          </a:p>
        </p:txBody>
      </p:sp>
      <p:sp>
        <p:nvSpPr>
          <p:cNvPr id="10"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673985" y="907095"/>
            <a:ext cx="4917935" cy="690255"/>
          </a:xfrm>
          <a:prstGeom prst="rect">
            <a:avLst/>
          </a:prstGeom>
          <a:ln>
            <a:noFill/>
            <a:prstDash val="dash"/>
          </a:ln>
        </p:spPr>
        <p:txBody>
          <a:bodyPr lIns="0" tIns="0" rIns="0" bIns="0" anchor="t">
            <a:normAutofit/>
          </a:bodyPr>
          <a:lstStyle>
            <a:lvl1pPr algn="l">
              <a:defRPr sz="2398"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696673" y="1949372"/>
            <a:ext cx="4899967" cy="643926"/>
          </a:xfrm>
          <a:prstGeom prst="rect">
            <a:avLst/>
          </a:prstGeom>
        </p:spPr>
        <p:txBody>
          <a:bodyPr/>
          <a:lstStyle>
            <a:lvl1pPr>
              <a:defRPr sz="1049">
                <a:solidFill>
                  <a:schemeClr val="tx1"/>
                </a:solidFill>
              </a:defRPr>
            </a:lvl1pPr>
          </a:lstStyle>
          <a:p>
            <a:pPr lvl="0"/>
            <a:r>
              <a:rPr lang="zh-CN" altLang="en-US" dirty="0"/>
              <a:t>单击此处添加文本</a:t>
            </a:r>
            <a:endParaRPr lang="en-US" dirty="0"/>
          </a:p>
        </p:txBody>
      </p:sp>
    </p:spTree>
    <p:extLst>
      <p:ext uri="{BB962C8B-B14F-4D97-AF65-F5344CB8AC3E}">
        <p14:creationId xmlns:p14="http://schemas.microsoft.com/office/powerpoint/2010/main" val="2730500153"/>
      </p:ext>
    </p:extLst>
  </p:cSld>
  <p:clrMapOvr>
    <a:masterClrMapping/>
  </p:clrMapOvr>
  <p:extLst>
    <p:ext uri="{DCECCB84-F9BA-43D5-87BE-67443E8EF086}">
      <p15:sldGuideLst xmlns:p15="http://schemas.microsoft.com/office/powerpoint/2012/main">
        <p15:guide id="1" orient="horz" pos="341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idx="12"/>
          </p:nvPr>
        </p:nvSpPr>
        <p:spPr/>
        <p:txBody>
          <a:bodyPr/>
          <a:lstStyle>
            <a:lvl1pPr>
              <a:defRPr/>
            </a:lvl1pPr>
          </a:lstStyle>
          <a:p>
            <a:r>
              <a:rPr lang="en-GB"/>
              <a:t>Slide </a:t>
            </a:r>
            <a:fld id="{3ABCC52B-A3F7-440B-BBF2-55191E6E7773}" type="slidenum">
              <a:rPr lang="en-GB"/>
              <a:pPr/>
              <a:t>‹#›</a:t>
            </a:fld>
            <a:endParaRPr lang="en-GB"/>
          </a:p>
        </p:txBody>
      </p:sp>
    </p:spTree>
    <p:extLst>
      <p:ext uri="{BB962C8B-B14F-4D97-AF65-F5344CB8AC3E}">
        <p14:creationId xmlns:p14="http://schemas.microsoft.com/office/powerpoint/2010/main" val="111955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08413"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6613" y="1981200"/>
            <a:ext cx="3810000"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idx="12"/>
          </p:nvPr>
        </p:nvSpPr>
        <p:spPr/>
        <p:txBody>
          <a:bodyPr/>
          <a:lstStyle>
            <a:lvl1pPr>
              <a:defRPr/>
            </a:lvl1pPr>
          </a:lstStyle>
          <a:p>
            <a:r>
              <a:rPr lang="en-GB"/>
              <a:t>Slide </a:t>
            </a:r>
            <a:fld id="{1CD163DD-D5E7-41DA-95F2-71530C24F8C3}" type="slidenum">
              <a:rPr lang="en-GB"/>
              <a:pPr/>
              <a:t>‹#›</a:t>
            </a:fld>
            <a:endParaRPr lang="en-GB"/>
          </a:p>
        </p:txBody>
      </p:sp>
    </p:spTree>
    <p:extLst>
      <p:ext uri="{BB962C8B-B14F-4D97-AF65-F5344CB8AC3E}">
        <p14:creationId xmlns:p14="http://schemas.microsoft.com/office/powerpoint/2010/main" val="382289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Slide Number Placeholder 4"/>
          <p:cNvSpPr>
            <a:spLocks noGrp="1"/>
          </p:cNvSpPr>
          <p:nvPr>
            <p:ph type="sldNum" idx="12"/>
          </p:nvPr>
        </p:nvSpPr>
        <p:spPr/>
        <p:txBody>
          <a:bodyPr/>
          <a:lstStyle>
            <a:lvl1pPr>
              <a:defRPr/>
            </a:lvl1pPr>
          </a:lstStyle>
          <a:p>
            <a:r>
              <a:rPr lang="en-GB"/>
              <a:t>Slide </a:t>
            </a:r>
            <a:fld id="{06B781AF-4CCF-49B0-A572-DE54FBE5D942}" type="slidenum">
              <a:rPr lang="en-GB"/>
              <a:pPr/>
              <a:t>‹#›</a:t>
            </a:fld>
            <a:endParaRPr lang="en-GB"/>
          </a:p>
        </p:txBody>
      </p:sp>
    </p:spTree>
    <p:extLst>
      <p:ext uri="{BB962C8B-B14F-4D97-AF65-F5344CB8AC3E}">
        <p14:creationId xmlns:p14="http://schemas.microsoft.com/office/powerpoint/2010/main" val="469244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lvl1pPr>
              <a:defRPr/>
            </a:lvl1pPr>
          </a:lstStyle>
          <a:p>
            <a:r>
              <a:rPr lang="en-GB"/>
              <a:t>Slide </a:t>
            </a:r>
            <a:fld id="{F5D8E26B-7BCF-4D25-9C89-0168A6618F18}" type="slidenum">
              <a:rPr lang="en-GB"/>
              <a:pPr/>
              <a:t>‹#›</a:t>
            </a:fld>
            <a:endParaRPr lang="en-GB"/>
          </a:p>
        </p:txBody>
      </p:sp>
    </p:spTree>
    <p:extLst>
      <p:ext uri="{BB962C8B-B14F-4D97-AF65-F5344CB8AC3E}">
        <p14:creationId xmlns:p14="http://schemas.microsoft.com/office/powerpoint/2010/main" val="2243382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388094" y="165101"/>
            <a:ext cx="8367821" cy="888186"/>
          </a:xfrm>
        </p:spPr>
        <p:txBody>
          <a:bodyPr>
            <a:noAutofit/>
          </a:bodyPr>
          <a:lstStyle>
            <a:lvl1pPr marL="0" marR="0" indent="0" algn="l" defTabSz="913212" rtl="0" eaLnBrk="1" fontAlgn="auto" latinLnBrk="0" hangingPunct="1">
              <a:lnSpc>
                <a:spcPct val="100000"/>
              </a:lnSpc>
              <a:spcBef>
                <a:spcPct val="0"/>
              </a:spcBef>
              <a:spcAft>
                <a:spcPts val="0"/>
              </a:spcAft>
              <a:buClrTx/>
              <a:buSzTx/>
              <a:buFontTx/>
              <a:buNone/>
              <a:tabLst/>
              <a:defRPr sz="2697" b="0">
                <a:solidFill>
                  <a:schemeClr val="tx1">
                    <a:lumMod val="65000"/>
                    <a:lumOff val="35000"/>
                  </a:schemeClr>
                </a:solidFill>
              </a:defRPr>
            </a:lvl1pPr>
          </a:lstStyle>
          <a:p>
            <a:r>
              <a:rPr lang="en-US" altLang="zh-CN" dirty="0"/>
              <a:t>Headline in Arial Regular 36 point</a:t>
            </a:r>
          </a:p>
        </p:txBody>
      </p:sp>
      <p:sp>
        <p:nvSpPr>
          <p:cNvPr id="3" name="副标题 2"/>
          <p:cNvSpPr>
            <a:spLocks noGrp="1"/>
          </p:cNvSpPr>
          <p:nvPr>
            <p:ph type="subTitle" idx="1" hasCustomPrompt="1"/>
          </p:nvPr>
        </p:nvSpPr>
        <p:spPr>
          <a:xfrm>
            <a:off x="388094" y="1269265"/>
            <a:ext cx="8367821" cy="5031593"/>
          </a:xfrm>
        </p:spPr>
        <p:txBody>
          <a:bodyPr>
            <a:normAutofit/>
          </a:bodyPr>
          <a:lstStyle>
            <a:lvl1pPr marL="0" marR="0" indent="0" algn="l" defTabSz="913212" rtl="0" eaLnBrk="1" fontAlgn="auto" latinLnBrk="0" hangingPunct="1">
              <a:lnSpc>
                <a:spcPct val="100000"/>
              </a:lnSpc>
              <a:spcBef>
                <a:spcPct val="20000"/>
              </a:spcBef>
              <a:spcAft>
                <a:spcPts val="0"/>
              </a:spcAft>
              <a:buClrTx/>
              <a:buSzTx/>
              <a:buFont typeface="Arial" pitchFamily="34" charset="0"/>
              <a:buNone/>
              <a:tabLst/>
              <a:defRPr sz="1798" baseline="0">
                <a:solidFill>
                  <a:schemeClr val="tx1">
                    <a:lumMod val="65000"/>
                    <a:lumOff val="35000"/>
                  </a:schemeClr>
                </a:solidFill>
              </a:defRPr>
            </a:lvl1pPr>
            <a:lvl2pPr marL="456606" indent="0" algn="ctr">
              <a:buNone/>
              <a:defRPr>
                <a:solidFill>
                  <a:schemeClr val="tx1">
                    <a:tint val="75000"/>
                  </a:schemeClr>
                </a:solidFill>
              </a:defRPr>
            </a:lvl2pPr>
            <a:lvl3pPr marL="913212" indent="0" algn="ctr">
              <a:buNone/>
              <a:defRPr>
                <a:solidFill>
                  <a:schemeClr val="tx1">
                    <a:tint val="75000"/>
                  </a:schemeClr>
                </a:solidFill>
              </a:defRPr>
            </a:lvl3pPr>
            <a:lvl4pPr marL="1369817" indent="0" algn="ctr">
              <a:buNone/>
              <a:defRPr>
                <a:solidFill>
                  <a:schemeClr val="tx1">
                    <a:tint val="75000"/>
                  </a:schemeClr>
                </a:solidFill>
              </a:defRPr>
            </a:lvl4pPr>
            <a:lvl5pPr marL="1826424" indent="0" algn="ctr">
              <a:buNone/>
              <a:defRPr>
                <a:solidFill>
                  <a:schemeClr val="tx1">
                    <a:tint val="75000"/>
                  </a:schemeClr>
                </a:solidFill>
              </a:defRPr>
            </a:lvl5pPr>
            <a:lvl6pPr marL="2283029" indent="0" algn="ctr">
              <a:buNone/>
              <a:defRPr>
                <a:solidFill>
                  <a:schemeClr val="tx1">
                    <a:tint val="75000"/>
                  </a:schemeClr>
                </a:solidFill>
              </a:defRPr>
            </a:lvl6pPr>
            <a:lvl7pPr marL="2739635" indent="0" algn="ctr">
              <a:buNone/>
              <a:defRPr>
                <a:solidFill>
                  <a:schemeClr val="tx1">
                    <a:tint val="75000"/>
                  </a:schemeClr>
                </a:solidFill>
              </a:defRPr>
            </a:lvl7pPr>
            <a:lvl8pPr marL="3196240" indent="0" algn="ctr">
              <a:buNone/>
              <a:defRPr>
                <a:solidFill>
                  <a:schemeClr val="tx1">
                    <a:tint val="75000"/>
                  </a:schemeClr>
                </a:solidFill>
              </a:defRPr>
            </a:lvl8pPr>
            <a:lvl9pPr marL="3652846" indent="0" algn="ctr">
              <a:buNone/>
              <a:defRPr>
                <a:solidFill>
                  <a:schemeClr val="tx1">
                    <a:tint val="75000"/>
                  </a:schemeClr>
                </a:solidFill>
              </a:defRPr>
            </a:lvl9pPr>
          </a:lstStyle>
          <a:p>
            <a:r>
              <a:rPr lang="en-US" altLang="zh-CN" dirty="0"/>
              <a:t>Copy text in Arial Regular 20 - 32 point </a:t>
            </a:r>
          </a:p>
        </p:txBody>
      </p:sp>
    </p:spTree>
    <p:extLst>
      <p:ext uri="{BB962C8B-B14F-4D97-AF65-F5344CB8AC3E}">
        <p14:creationId xmlns:p14="http://schemas.microsoft.com/office/powerpoint/2010/main" val="231172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185753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85749" y="336813"/>
            <a:ext cx="7841173" cy="759668"/>
          </a:xfrm>
          <a:prstGeom prst="rect">
            <a:avLst/>
          </a:prstGeom>
          <a:noFill/>
          <a:ln w="9525" algn="ctr">
            <a:noFill/>
            <a:miter lim="800000"/>
            <a:headEnd/>
            <a:tailEnd/>
          </a:ln>
          <a:effectLst/>
        </p:spPr>
        <p:txBody>
          <a:bodyPr vert="horz" wrap="square" lIns="91404" tIns="45700" rIns="91404" bIns="45700" numCol="1" anchor="ctr" anchorCtr="0" compatLnSpc="1">
            <a:prstTxWarp prst="textNoShape">
              <a:avLst/>
            </a:prstTxWarp>
          </a:bodyPr>
          <a:lstStyle>
            <a:lvl1pPr marL="0" indent="0">
              <a:buFont typeface="Arial" pitchFamily="34" charset="0"/>
              <a:buNone/>
              <a:defRPr lang="zh-CN" altLang="en-US" sz="2997" b="0" dirty="0">
                <a:solidFill>
                  <a:schemeClr val="tx2"/>
                </a:solidFill>
                <a:latin typeface="FrutigerNext LT Light" pitchFamily="34" charset="0"/>
                <a:ea typeface="黑体" pitchFamily="49" charset="-122"/>
              </a:defRPr>
            </a:lvl1pPr>
          </a:lstStyle>
          <a:p>
            <a:pPr lvl="0"/>
            <a:r>
              <a:rPr lang="en-US" altLang="zh-CN" dirty="0"/>
              <a:t>HEADLINE TEXT TO BE PLACED</a:t>
            </a:r>
            <a:endParaRPr lang="zh-CN" altLang="en-US" dirty="0"/>
          </a:p>
        </p:txBody>
      </p:sp>
    </p:spTree>
    <p:extLst>
      <p:ext uri="{BB962C8B-B14F-4D97-AF65-F5344CB8AC3E}">
        <p14:creationId xmlns:p14="http://schemas.microsoft.com/office/powerpoint/2010/main" val="408536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image" Target="../media/image2.jpeg"/><Relationship Id="rId2" Type="http://schemas.openxmlformats.org/officeDocument/2006/relationships/slideLayout" Target="../slideLayouts/slideLayout8.xml"/><Relationship Id="rId16" Type="http://schemas.openxmlformats.org/officeDocument/2006/relationships/theme" Target="../theme/theme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685800"/>
            <a:ext cx="7770813" cy="1065213"/>
          </a:xfrm>
          <a:prstGeom prst="rect">
            <a:avLst/>
          </a:prstGeom>
          <a:noFill/>
          <a:ln w="9525">
            <a:noFill/>
            <a:round/>
            <a:headEnd/>
            <a:tailEnd/>
          </a:ln>
          <a:effectLst/>
        </p:spPr>
        <p:txBody>
          <a:bodyPr vert="horz" wrap="square" lIns="92160" tIns="46080" rIns="92160" bIns="4608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685800" y="1981200"/>
            <a:ext cx="7770813" cy="4113213"/>
          </a:xfrm>
          <a:prstGeom prst="rect">
            <a:avLst/>
          </a:prstGeom>
          <a:noFill/>
          <a:ln w="9525">
            <a:noFill/>
            <a:round/>
            <a:headEnd/>
            <a:tailEnd/>
          </a:ln>
          <a:effectLst/>
        </p:spPr>
        <p:txBody>
          <a:bodyPr vert="horz" wrap="square" lIns="92160" tIns="46080" rIns="92160" bIns="4608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a:p>
            <a:pPr lvl="4"/>
            <a:r>
              <a:rPr lang="en-GB" dirty="0"/>
              <a:t>Eighth Outline Level</a:t>
            </a:r>
          </a:p>
          <a:p>
            <a:pPr lvl="4"/>
            <a:r>
              <a:rPr lang="en-GB" dirty="0"/>
              <a:t>Ninth Outline Level</a:t>
            </a:r>
          </a:p>
        </p:txBody>
      </p:sp>
      <p:sp>
        <p:nvSpPr>
          <p:cNvPr id="1029" name="Rectangle 5"/>
          <p:cNvSpPr>
            <a:spLocks noGrp="1" noChangeArrowheads="1"/>
          </p:cNvSpPr>
          <p:nvPr>
            <p:ph type="sldNum"/>
          </p:nvPr>
        </p:nvSpPr>
        <p:spPr bwMode="auto">
          <a:xfrm>
            <a:off x="4344988" y="6475413"/>
            <a:ext cx="528637" cy="3635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Arial Unicode MS" charset="0"/>
              </a:defRPr>
            </a:lvl1pPr>
          </a:lstStyle>
          <a:p>
            <a:pPr defTabSz="449263" eaLnBrk="0" fontAlgn="base" hangingPunct="0">
              <a:spcBef>
                <a:spcPct val="0"/>
              </a:spcBef>
              <a:spcAft>
                <a:spcPct val="0"/>
              </a:spcAft>
              <a:buClr>
                <a:srgbClr val="000000"/>
              </a:buClr>
              <a:buSzPct val="100000"/>
              <a:buFont typeface="Times New Roman" pitchFamily="16" charset="0"/>
              <a:buNone/>
            </a:pPr>
            <a:r>
              <a:rPr lang="en-GB"/>
              <a:t>Slide </a:t>
            </a:r>
            <a:fld id="{D09C756B-EB39-4236-ADBB-73052B179AE4}" type="slidenum">
              <a:rPr lang="en-GB"/>
              <a:pPr defTabSz="449263" eaLnBrk="0" fontAlgn="base" hangingPunct="0">
                <a:spcBef>
                  <a:spcPct val="0"/>
                </a:spcBef>
                <a:spcAft>
                  <a:spcPct val="0"/>
                </a:spcAft>
                <a:buClr>
                  <a:srgbClr val="000000"/>
                </a:buClr>
                <a:buSzPct val="100000"/>
                <a:buFont typeface="Times New Roman" pitchFamily="16" charset="0"/>
                <a:buNone/>
              </a:pPr>
              <a:t>‹#›</a:t>
            </a:fld>
            <a:endParaRPr lang="en-GB"/>
          </a:p>
        </p:txBody>
      </p:sp>
      <p:sp>
        <p:nvSpPr>
          <p:cNvPr id="1030" name="Line 6"/>
          <p:cNvSpPr>
            <a:spLocks noChangeShapeType="1"/>
          </p:cNvSpPr>
          <p:nvPr/>
        </p:nvSpPr>
        <p:spPr bwMode="auto">
          <a:xfrm>
            <a:off x="685800" y="609600"/>
            <a:ext cx="7772400" cy="1588"/>
          </a:xfrm>
          <a:prstGeom prst="line">
            <a:avLst/>
          </a:prstGeom>
          <a:noFill/>
          <a:ln w="12600">
            <a:solidFill>
              <a:srgbClr val="000000"/>
            </a:solidFill>
            <a:miter lim="800000"/>
            <a:headEnd/>
            <a:tailEnd/>
          </a:ln>
          <a:effectLst/>
        </p:spPr>
        <p:txBody>
          <a:bodyPr/>
          <a:lstStyle/>
          <a:p>
            <a:pPr defTabSz="449263" eaLnBrk="0" fontAlgn="base" hangingPunct="0">
              <a:spcBef>
                <a:spcPct val="0"/>
              </a:spcBef>
              <a:spcAft>
                <a:spcPct val="0"/>
              </a:spcAft>
              <a:buClr>
                <a:srgbClr val="000000"/>
              </a:buClr>
              <a:buSzPct val="100000"/>
              <a:buFont typeface="Times New Roman" pitchFamily="16" charset="0"/>
              <a:buNone/>
            </a:pPr>
            <a:endParaRPr lang="en-GB" sz="2400" dirty="0">
              <a:solidFill>
                <a:srgbClr val="000000"/>
              </a:solidFill>
            </a:endParaRPr>
          </a:p>
        </p:txBody>
      </p:sp>
      <p:sp>
        <p:nvSpPr>
          <p:cNvPr id="1031" name="Rectangle 7"/>
          <p:cNvSpPr>
            <a:spLocks noChangeArrowheads="1"/>
          </p:cNvSpPr>
          <p:nvPr userDrawn="1"/>
        </p:nvSpPr>
        <p:spPr bwMode="auto">
          <a:xfrm>
            <a:off x="684213" y="6475413"/>
            <a:ext cx="748603" cy="184666"/>
          </a:xfrm>
          <a:prstGeom prst="rect">
            <a:avLst/>
          </a:prstGeom>
          <a:noFill/>
          <a:ln w="9525">
            <a:noFill/>
            <a:round/>
            <a:headEnd/>
            <a:tailEnd/>
          </a:ln>
          <a:effectLst/>
        </p:spPr>
        <p:txBody>
          <a:bodyPr wrap="none" lIns="0" tIns="0" rIns="0" bIns="0">
            <a:spAutoFit/>
          </a:bodyPr>
          <a:lstStyle/>
          <a:p>
            <a:pPr defTabSz="449263" eaLnBrk="0" fontAlgn="base" hangingPunct="0">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dirty="0" smtClean="0">
                <a:solidFill>
                  <a:srgbClr val="000000"/>
                </a:solidFill>
              </a:rPr>
              <a:t>March 2025</a:t>
            </a:r>
            <a:endParaRPr lang="en-GB" sz="1200" dirty="0">
              <a:solidFill>
                <a:srgbClr val="000000"/>
              </a:solidFill>
            </a:endParaRPr>
          </a:p>
        </p:txBody>
      </p:sp>
      <p:sp>
        <p:nvSpPr>
          <p:cNvPr id="1032" name="Line 8"/>
          <p:cNvSpPr>
            <a:spLocks noChangeShapeType="1"/>
          </p:cNvSpPr>
          <p:nvPr/>
        </p:nvSpPr>
        <p:spPr bwMode="auto">
          <a:xfrm>
            <a:off x="685800" y="6477000"/>
            <a:ext cx="7848600" cy="1588"/>
          </a:xfrm>
          <a:prstGeom prst="line">
            <a:avLst/>
          </a:prstGeom>
          <a:noFill/>
          <a:ln w="12600">
            <a:solidFill>
              <a:srgbClr val="000000"/>
            </a:solidFill>
            <a:miter lim="800000"/>
            <a:headEnd/>
            <a:tailEnd/>
          </a:ln>
          <a:effectLst/>
        </p:spPr>
        <p:txBody>
          <a:bodyPr/>
          <a:lstStyle/>
          <a:p>
            <a:pPr defTabSz="449263" eaLnBrk="0" fontAlgn="base" hangingPunct="0">
              <a:spcBef>
                <a:spcPct val="0"/>
              </a:spcBef>
              <a:spcAft>
                <a:spcPct val="0"/>
              </a:spcAft>
              <a:buClr>
                <a:srgbClr val="000000"/>
              </a:buClr>
              <a:buSzPct val="100000"/>
              <a:buFont typeface="Times New Roman" pitchFamily="16" charset="0"/>
              <a:buNone/>
            </a:pPr>
            <a:endParaRPr lang="en-GB" sz="2400">
              <a:solidFill>
                <a:srgbClr val="000000"/>
              </a:solidFill>
            </a:endParaRPr>
          </a:p>
        </p:txBody>
      </p:sp>
      <p:sp>
        <p:nvSpPr>
          <p:cNvPr id="10" name="Date Placeholder 3"/>
          <p:cNvSpPr txBox="1">
            <a:spLocks/>
          </p:cNvSpPr>
          <p:nvPr userDrawn="1"/>
        </p:nvSpPr>
        <p:spPr bwMode="auto">
          <a:xfrm>
            <a:off x="5000628" y="357166"/>
            <a:ext cx="3500462" cy="2730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defRPr/>
            </a:lvl1pPr>
          </a:lstStyle>
          <a:p>
            <a:pPr algn="r" defTabSz="449263" eaLnBrk="0" fontAlgn="base" hangingPunct="0">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0000"/>
                </a:solidFill>
                <a:cs typeface="Arial Unicode MS" charset="0"/>
              </a:rPr>
              <a:t>doc.: </a:t>
            </a:r>
            <a:r>
              <a:rPr lang="en-US" altLang="zh-CN" b="1" dirty="0" err="1">
                <a:solidFill>
                  <a:srgbClr val="000000"/>
                </a:solidFill>
                <a:cs typeface="Arial Unicode MS" charset="0"/>
              </a:rPr>
              <a:t>iSLA</a:t>
            </a:r>
            <a:r>
              <a:rPr lang="en-GB" b="1" dirty="0" smtClean="0">
                <a:solidFill>
                  <a:srgbClr val="000000"/>
                </a:solidFill>
                <a:cs typeface="Arial Unicode MS" charset="0"/>
              </a:rPr>
              <a:t>-25/</a:t>
            </a:r>
            <a:r>
              <a:rPr lang="en-US" altLang="zh-CN" b="1" dirty="0" err="1">
                <a:solidFill>
                  <a:srgbClr val="000000"/>
                </a:solidFill>
                <a:cs typeface="Arial Unicode MS" charset="0"/>
              </a:rPr>
              <a:t>xxxx</a:t>
            </a:r>
            <a:r>
              <a:rPr lang="en-GB" b="1" dirty="0">
                <a:solidFill>
                  <a:srgbClr val="000000"/>
                </a:solidFill>
                <a:cs typeface="Arial Unicode MS" charset="0"/>
              </a:rPr>
              <a:t>r0</a:t>
            </a:r>
          </a:p>
        </p:txBody>
      </p:sp>
      <p:pic>
        <p:nvPicPr>
          <p:cNvPr id="11" name="Picture 2" descr="https://img0.baidu.com/it/u=2707654702,1591402717&amp;fm=253&amp;fmt=auto&amp;app=120&amp;f=JPEG?w=712&amp;h=634"/>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72490" y="37322"/>
            <a:ext cx="610756" cy="54384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userDrawn="1"/>
        </p:nvSpPr>
        <p:spPr>
          <a:xfrm>
            <a:off x="6580071" y="6429246"/>
            <a:ext cx="2069093" cy="276999"/>
          </a:xfrm>
          <a:prstGeom prst="rect">
            <a:avLst/>
          </a:prstGeom>
        </p:spPr>
        <p:txBody>
          <a:bodyPr wrap="none">
            <a:spAutoFit/>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ltLang="en-US" sz="1200" kern="1200" dirty="0" smtClean="0">
                <a:solidFill>
                  <a:srgbClr val="000000"/>
                </a:solidFill>
                <a:latin typeface="+mn-lt"/>
                <a:ea typeface="+mn-ea"/>
                <a:cs typeface="+mn-cs"/>
              </a:rPr>
              <a:t>Huawei </a:t>
            </a:r>
            <a:r>
              <a:rPr lang="en-US" altLang="zh-CN" sz="1200" kern="1200" dirty="0" smtClean="0">
                <a:solidFill>
                  <a:srgbClr val="000000"/>
                </a:solidFill>
                <a:latin typeface="+mn-lt"/>
                <a:ea typeface="+mn-ea"/>
                <a:cs typeface="+mn-cs"/>
              </a:rPr>
              <a:t>Technologies. Co. Ltd</a:t>
            </a:r>
            <a:endParaRPr lang="zh-CN" altLang="en-US" sz="1200" kern="1200" dirty="0" smtClean="0">
              <a:solidFill>
                <a:srgbClr val="000000"/>
              </a:solidFill>
              <a:latin typeface="+mn-lt"/>
              <a:ea typeface="+mn-ea"/>
              <a:cs typeface="+mn-cs"/>
            </a:endParaRPr>
          </a:p>
        </p:txBody>
      </p:sp>
    </p:spTree>
    <p:extLst>
      <p:ext uri="{BB962C8B-B14F-4D97-AF65-F5344CB8AC3E}">
        <p14:creationId xmlns:p14="http://schemas.microsoft.com/office/powerpoint/2010/main" val="41845796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timing>
    <p:tnLst>
      <p:par>
        <p:cTn id="1" dur="indefinite" restart="never" nodeType="tmRoot"/>
      </p:par>
    </p:tnLst>
  </p:timing>
  <p:hf hdr="0"/>
  <p:txStyles>
    <p:titleStyle>
      <a:lvl1pPr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mj-lt"/>
          <a:ea typeface="+mj-ea"/>
          <a:cs typeface="+mj-cs"/>
        </a:defRPr>
      </a:lvl1pPr>
      <a:lvl2pPr marL="742950" indent="-28575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2pPr>
      <a:lvl3pPr marL="1143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3pPr>
      <a:lvl4pPr marL="1600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4pPr>
      <a:lvl5pPr marL="20574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5pPr>
      <a:lvl6pPr marL="25146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6pPr>
      <a:lvl7pPr marL="29718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7pPr>
      <a:lvl8pPr marL="3429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8pPr>
      <a:lvl9pPr marL="3886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itchFamily="16" charset="0"/>
        <a:defRPr sz="2400" b="1">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6" charset="0"/>
        <a:defRPr>
          <a:solidFill>
            <a:srgbClr val="000000"/>
          </a:solidFill>
          <a:latin typeface="+mn-lt"/>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0" y="0"/>
            <a:ext cx="9141620" cy="6856412"/>
          </a:xfrm>
          <a:prstGeom prst="rect">
            <a:avLst/>
          </a:prstGeom>
        </p:spPr>
      </p:pic>
      <p:sp>
        <p:nvSpPr>
          <p:cNvPr id="2" name="标题占位符 1"/>
          <p:cNvSpPr>
            <a:spLocks noGrp="1"/>
          </p:cNvSpPr>
          <p:nvPr>
            <p:ph type="title"/>
          </p:nvPr>
        </p:nvSpPr>
        <p:spPr>
          <a:xfrm>
            <a:off x="478076" y="127103"/>
            <a:ext cx="8229600" cy="1142999"/>
          </a:xfrm>
          <a:prstGeom prst="rect">
            <a:avLst/>
          </a:prstGeom>
        </p:spPr>
        <p:txBody>
          <a:bodyPr vert="horz" lIns="121892" tIns="60948" rIns="121892" bIns="60948"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412778"/>
            <a:ext cx="8229600" cy="4525433"/>
          </a:xfrm>
          <a:prstGeom prst="rect">
            <a:avLst/>
          </a:prstGeom>
        </p:spPr>
        <p:txBody>
          <a:bodyPr vert="horz" lIns="121892" tIns="60948" rIns="121892" bIns="60948"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76413681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3" r:id="rId13"/>
    <p:sldLayoutId id="2147483694" r:id="rId14"/>
    <p:sldLayoutId id="2147483695" r:id="rId15"/>
  </p:sldLayoutIdLst>
  <p:txStyles>
    <p:titleStyle>
      <a:lvl1pPr algn="l" defTabSz="913212" rtl="0" eaLnBrk="1" latinLnBrk="0" hangingPunct="1">
        <a:spcBef>
          <a:spcPct val="0"/>
        </a:spcBef>
        <a:buNone/>
        <a:defRPr sz="2399" b="1" kern="1200">
          <a:solidFill>
            <a:srgbClr val="990000"/>
          </a:solidFill>
          <a:latin typeface="+mj-lt"/>
          <a:ea typeface="+mj-ea"/>
          <a:cs typeface="+mj-cs"/>
        </a:defRPr>
      </a:lvl1pPr>
    </p:titleStyle>
    <p:bodyStyle>
      <a:lvl1pPr marL="342453" indent="-342453" algn="l" defTabSz="913212" rtl="0" eaLnBrk="1" latinLnBrk="0" hangingPunct="1">
        <a:spcBef>
          <a:spcPct val="20000"/>
        </a:spcBef>
        <a:buFont typeface="Arial" pitchFamily="34" charset="0"/>
        <a:buChar char="•"/>
        <a:defRPr sz="3221" kern="1200">
          <a:solidFill>
            <a:schemeClr val="tx1"/>
          </a:solidFill>
          <a:latin typeface="+mn-lt"/>
          <a:ea typeface="+mn-ea"/>
          <a:cs typeface="+mn-cs"/>
        </a:defRPr>
      </a:lvl1pPr>
      <a:lvl2pPr marL="741985" indent="-285379" algn="l" defTabSz="913212" rtl="0" eaLnBrk="1" latinLnBrk="0" hangingPunct="1">
        <a:spcBef>
          <a:spcPct val="20000"/>
        </a:spcBef>
        <a:buFont typeface="Arial" pitchFamily="34" charset="0"/>
        <a:buChar char="–"/>
        <a:defRPr sz="2772" kern="1200">
          <a:solidFill>
            <a:schemeClr val="tx1"/>
          </a:solidFill>
          <a:latin typeface="+mn-lt"/>
          <a:ea typeface="+mn-ea"/>
          <a:cs typeface="+mn-cs"/>
        </a:defRPr>
      </a:lvl2pPr>
      <a:lvl3pPr marL="1141516" indent="-228305" algn="l" defTabSz="913212" rtl="0" eaLnBrk="1" latinLnBrk="0" hangingPunct="1">
        <a:spcBef>
          <a:spcPct val="20000"/>
        </a:spcBef>
        <a:buFont typeface="Arial" pitchFamily="34" charset="0"/>
        <a:buChar char="•"/>
        <a:defRPr sz="2398" kern="1200">
          <a:solidFill>
            <a:schemeClr val="tx1"/>
          </a:solidFill>
          <a:latin typeface="+mn-lt"/>
          <a:ea typeface="+mn-ea"/>
          <a:cs typeface="+mn-cs"/>
        </a:defRPr>
      </a:lvl3pPr>
      <a:lvl4pPr marL="1598122" indent="-228305" algn="l" defTabSz="913212" rtl="0" eaLnBrk="1" latinLnBrk="0" hangingPunct="1">
        <a:spcBef>
          <a:spcPct val="20000"/>
        </a:spcBef>
        <a:buFont typeface="Arial" pitchFamily="34" charset="0"/>
        <a:buChar char="–"/>
        <a:defRPr sz="2023" kern="1200">
          <a:solidFill>
            <a:schemeClr val="tx1"/>
          </a:solidFill>
          <a:latin typeface="+mn-lt"/>
          <a:ea typeface="+mn-ea"/>
          <a:cs typeface="+mn-cs"/>
        </a:defRPr>
      </a:lvl4pPr>
      <a:lvl5pPr marL="2054726" indent="-228305" algn="l" defTabSz="913212" rtl="0" eaLnBrk="1" latinLnBrk="0" hangingPunct="1">
        <a:spcBef>
          <a:spcPct val="20000"/>
        </a:spcBef>
        <a:buFont typeface="Arial" pitchFamily="34" charset="0"/>
        <a:buChar char="»"/>
        <a:defRPr sz="2023" kern="1200">
          <a:solidFill>
            <a:schemeClr val="tx1"/>
          </a:solidFill>
          <a:latin typeface="+mn-lt"/>
          <a:ea typeface="+mn-ea"/>
          <a:cs typeface="+mn-cs"/>
        </a:defRPr>
      </a:lvl5pPr>
      <a:lvl6pPr marL="2511331" indent="-228305" algn="l" defTabSz="913212" rtl="0" eaLnBrk="1" latinLnBrk="0" hangingPunct="1">
        <a:spcBef>
          <a:spcPct val="20000"/>
        </a:spcBef>
        <a:buFont typeface="Arial" pitchFamily="34" charset="0"/>
        <a:buChar char="•"/>
        <a:defRPr sz="2023" kern="1200">
          <a:solidFill>
            <a:schemeClr val="tx1"/>
          </a:solidFill>
          <a:latin typeface="+mn-lt"/>
          <a:ea typeface="+mn-ea"/>
          <a:cs typeface="+mn-cs"/>
        </a:defRPr>
      </a:lvl6pPr>
      <a:lvl7pPr marL="2967936" indent="-228305" algn="l" defTabSz="913212" rtl="0" eaLnBrk="1" latinLnBrk="0" hangingPunct="1">
        <a:spcBef>
          <a:spcPct val="20000"/>
        </a:spcBef>
        <a:buFont typeface="Arial" pitchFamily="34" charset="0"/>
        <a:buChar char="•"/>
        <a:defRPr sz="2023" kern="1200">
          <a:solidFill>
            <a:schemeClr val="tx1"/>
          </a:solidFill>
          <a:latin typeface="+mn-lt"/>
          <a:ea typeface="+mn-ea"/>
          <a:cs typeface="+mn-cs"/>
        </a:defRPr>
      </a:lvl7pPr>
      <a:lvl8pPr marL="3424543" indent="-228305" algn="l" defTabSz="913212" rtl="0" eaLnBrk="1" latinLnBrk="0" hangingPunct="1">
        <a:spcBef>
          <a:spcPct val="20000"/>
        </a:spcBef>
        <a:buFont typeface="Arial" pitchFamily="34" charset="0"/>
        <a:buChar char="•"/>
        <a:defRPr sz="2023" kern="1200">
          <a:solidFill>
            <a:schemeClr val="tx1"/>
          </a:solidFill>
          <a:latin typeface="+mn-lt"/>
          <a:ea typeface="+mn-ea"/>
          <a:cs typeface="+mn-cs"/>
        </a:defRPr>
      </a:lvl8pPr>
      <a:lvl9pPr marL="3881149" indent="-228305" algn="l" defTabSz="913212" rtl="0" eaLnBrk="1" latinLnBrk="0" hangingPunct="1">
        <a:spcBef>
          <a:spcPct val="20000"/>
        </a:spcBef>
        <a:buFont typeface="Arial" pitchFamily="34" charset="0"/>
        <a:buChar char="•"/>
        <a:defRPr sz="2023" kern="1200">
          <a:solidFill>
            <a:schemeClr val="tx1"/>
          </a:solidFill>
          <a:latin typeface="+mn-lt"/>
          <a:ea typeface="+mn-ea"/>
          <a:cs typeface="+mn-cs"/>
        </a:defRPr>
      </a:lvl9pPr>
    </p:bodyStyle>
    <p:otherStyle>
      <a:defPPr>
        <a:defRPr lang="zh-CN"/>
      </a:defPPr>
      <a:lvl1pPr marL="0" algn="l" defTabSz="913212" rtl="0" eaLnBrk="1" latinLnBrk="0" hangingPunct="1">
        <a:defRPr sz="1798" kern="1200">
          <a:solidFill>
            <a:schemeClr val="tx1"/>
          </a:solidFill>
          <a:latin typeface="+mn-lt"/>
          <a:ea typeface="+mn-ea"/>
          <a:cs typeface="+mn-cs"/>
        </a:defRPr>
      </a:lvl1pPr>
      <a:lvl2pPr marL="456606" algn="l" defTabSz="913212" rtl="0" eaLnBrk="1" latinLnBrk="0" hangingPunct="1">
        <a:defRPr sz="1798" kern="1200">
          <a:solidFill>
            <a:schemeClr val="tx1"/>
          </a:solidFill>
          <a:latin typeface="+mn-lt"/>
          <a:ea typeface="+mn-ea"/>
          <a:cs typeface="+mn-cs"/>
        </a:defRPr>
      </a:lvl2pPr>
      <a:lvl3pPr marL="913212" algn="l" defTabSz="913212" rtl="0" eaLnBrk="1" latinLnBrk="0" hangingPunct="1">
        <a:defRPr sz="1798" kern="1200">
          <a:solidFill>
            <a:schemeClr val="tx1"/>
          </a:solidFill>
          <a:latin typeface="+mn-lt"/>
          <a:ea typeface="+mn-ea"/>
          <a:cs typeface="+mn-cs"/>
        </a:defRPr>
      </a:lvl3pPr>
      <a:lvl4pPr marL="1369817" algn="l" defTabSz="913212" rtl="0" eaLnBrk="1" latinLnBrk="0" hangingPunct="1">
        <a:defRPr sz="1798" kern="1200">
          <a:solidFill>
            <a:schemeClr val="tx1"/>
          </a:solidFill>
          <a:latin typeface="+mn-lt"/>
          <a:ea typeface="+mn-ea"/>
          <a:cs typeface="+mn-cs"/>
        </a:defRPr>
      </a:lvl4pPr>
      <a:lvl5pPr marL="1826424" algn="l" defTabSz="913212" rtl="0" eaLnBrk="1" latinLnBrk="0" hangingPunct="1">
        <a:defRPr sz="1798" kern="1200">
          <a:solidFill>
            <a:schemeClr val="tx1"/>
          </a:solidFill>
          <a:latin typeface="+mn-lt"/>
          <a:ea typeface="+mn-ea"/>
          <a:cs typeface="+mn-cs"/>
        </a:defRPr>
      </a:lvl5pPr>
      <a:lvl6pPr marL="2283029" algn="l" defTabSz="913212" rtl="0" eaLnBrk="1" latinLnBrk="0" hangingPunct="1">
        <a:defRPr sz="1798" kern="1200">
          <a:solidFill>
            <a:schemeClr val="tx1"/>
          </a:solidFill>
          <a:latin typeface="+mn-lt"/>
          <a:ea typeface="+mn-ea"/>
          <a:cs typeface="+mn-cs"/>
        </a:defRPr>
      </a:lvl6pPr>
      <a:lvl7pPr marL="2739635" algn="l" defTabSz="913212" rtl="0" eaLnBrk="1" latinLnBrk="0" hangingPunct="1">
        <a:defRPr sz="1798" kern="1200">
          <a:solidFill>
            <a:schemeClr val="tx1"/>
          </a:solidFill>
          <a:latin typeface="+mn-lt"/>
          <a:ea typeface="+mn-ea"/>
          <a:cs typeface="+mn-cs"/>
        </a:defRPr>
      </a:lvl7pPr>
      <a:lvl8pPr marL="3196240" algn="l" defTabSz="913212" rtl="0" eaLnBrk="1" latinLnBrk="0" hangingPunct="1">
        <a:defRPr sz="1798" kern="1200">
          <a:solidFill>
            <a:schemeClr val="tx1"/>
          </a:solidFill>
          <a:latin typeface="+mn-lt"/>
          <a:ea typeface="+mn-ea"/>
          <a:cs typeface="+mn-cs"/>
        </a:defRPr>
      </a:lvl8pPr>
      <a:lvl9pPr marL="3652846" algn="l" defTabSz="913212" rtl="0" eaLnBrk="1" latinLnBrk="0" hangingPunct="1">
        <a:defRPr sz="17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or.chay@huawei.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idx="12"/>
          </p:nvPr>
        </p:nvSpPr>
        <p:spPr/>
        <p:txBody>
          <a:bodyPr/>
          <a:lstStyle/>
          <a:p>
            <a:r>
              <a:rPr lang="en-GB" dirty="0"/>
              <a:t>Slide </a:t>
            </a:r>
            <a:fld id="{93823DB3-BAA4-4F4A-B4B3-ED9ABE70E976}" type="slidenum">
              <a:rPr lang="en-GB"/>
              <a:pPr/>
              <a:t>1</a:t>
            </a:fld>
            <a:endParaRPr lang="en-GB" dirty="0"/>
          </a:p>
        </p:txBody>
      </p:sp>
      <p:sp>
        <p:nvSpPr>
          <p:cNvPr id="3073" name="Rectangle 1"/>
          <p:cNvSpPr>
            <a:spLocks noGrp="1" noChangeArrowheads="1"/>
          </p:cNvSpPr>
          <p:nvPr>
            <p:ph type="title"/>
          </p:nvPr>
        </p:nvSpPr>
        <p:spPr>
          <a:xfrm>
            <a:off x="685800" y="685800"/>
            <a:ext cx="7772400" cy="10668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dirty="0" smtClean="0">
                <a:solidFill>
                  <a:schemeClr val="bg1"/>
                </a:solidFill>
              </a:rPr>
              <a:t>SI</a:t>
            </a:r>
            <a:r>
              <a:rPr lang="en-US" altLang="en-US" sz="2800" dirty="0">
                <a:solidFill>
                  <a:schemeClr val="bg1"/>
                </a:solidFill>
              </a:rPr>
              <a:t>: SLB-</a:t>
            </a:r>
            <a:r>
              <a:rPr lang="en-US" altLang="en-US" sz="2800" dirty="0" err="1">
                <a:solidFill>
                  <a:schemeClr val="bg1"/>
                </a:solidFill>
              </a:rPr>
              <a:t>mmW</a:t>
            </a:r>
            <a:r>
              <a:rPr lang="en-US" altLang="en-US" sz="2800" dirty="0">
                <a:solidFill>
                  <a:schemeClr val="bg1"/>
                </a:solidFill>
              </a:rPr>
              <a:t> Meeting # </a:t>
            </a:r>
            <a:r>
              <a:rPr lang="en-US" altLang="en-US" sz="2800" dirty="0" smtClean="0">
                <a:solidFill>
                  <a:schemeClr val="bg1"/>
                </a:solidFill>
              </a:rPr>
              <a:t>Beam Management Challenges</a:t>
            </a:r>
            <a:endParaRPr lang="en-GB" sz="2800" dirty="0">
              <a:solidFill>
                <a:schemeClr val="bg1"/>
              </a:solidFill>
            </a:endParaRPr>
          </a:p>
        </p:txBody>
      </p:sp>
      <p:sp>
        <p:nvSpPr>
          <p:cNvPr id="3074" name="Rectangle 2"/>
          <p:cNvSpPr>
            <a:spLocks noGrp="1" noChangeArrowheads="1"/>
          </p:cNvSpPr>
          <p:nvPr>
            <p:ph type="body" idx="1"/>
          </p:nvPr>
        </p:nvSpPr>
        <p:spPr>
          <a:xfrm>
            <a:off x="677594" y="1945640"/>
            <a:ext cx="7772400" cy="396875"/>
          </a:xfrm>
          <a:ln/>
        </p:spPr>
        <p:txBody>
          <a:bodyPr/>
          <a:lstStyle/>
          <a:p>
            <a:pPr algn="ctr">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sz="2000" dirty="0"/>
              <a:t>Date</a:t>
            </a:r>
            <a:r>
              <a:rPr lang="en-GB" sz="2000" dirty="0" smtClean="0"/>
              <a:t>: </a:t>
            </a:r>
            <a:r>
              <a:rPr lang="en-GB" sz="2000" b="0" dirty="0" smtClean="0"/>
              <a:t>2025-03-06</a:t>
            </a:r>
            <a:endParaRPr lang="en-GB" sz="2000" b="0" dirty="0"/>
          </a:p>
        </p:txBody>
      </p:sp>
      <p:graphicFrame>
        <p:nvGraphicFramePr>
          <p:cNvPr id="2" name="表格 1"/>
          <p:cNvGraphicFramePr>
            <a:graphicFrameLocks noGrp="1"/>
          </p:cNvGraphicFramePr>
          <p:nvPr>
            <p:extLst>
              <p:ext uri="{D42A27DB-BD31-4B8C-83A1-F6EECF244321}">
                <p14:modId xmlns:p14="http://schemas.microsoft.com/office/powerpoint/2010/main" val="3506650049"/>
              </p:ext>
            </p:extLst>
          </p:nvPr>
        </p:nvGraphicFramePr>
        <p:xfrm>
          <a:off x="648286" y="3088640"/>
          <a:ext cx="8073093" cy="1178560"/>
        </p:xfrm>
        <a:graphic>
          <a:graphicData uri="http://schemas.openxmlformats.org/drawingml/2006/table">
            <a:tbl>
              <a:tblPr firstRow="1" bandRow="1">
                <a:tableStyleId>{5C22544A-7EE6-4342-B048-85BDC9FD1C3A}</a:tableStyleId>
              </a:tblPr>
              <a:tblGrid>
                <a:gridCol w="2691031">
                  <a:extLst>
                    <a:ext uri="{9D8B030D-6E8A-4147-A177-3AD203B41FA5}">
                      <a16:colId xmlns:a16="http://schemas.microsoft.com/office/drawing/2014/main" val="20000"/>
                    </a:ext>
                  </a:extLst>
                </a:gridCol>
                <a:gridCol w="2691031">
                  <a:extLst>
                    <a:ext uri="{9D8B030D-6E8A-4147-A177-3AD203B41FA5}">
                      <a16:colId xmlns:a16="http://schemas.microsoft.com/office/drawing/2014/main" val="20001"/>
                    </a:ext>
                  </a:extLst>
                </a:gridCol>
                <a:gridCol w="2691031">
                  <a:extLst>
                    <a:ext uri="{9D8B030D-6E8A-4147-A177-3AD203B41FA5}">
                      <a16:colId xmlns:a16="http://schemas.microsoft.com/office/drawing/2014/main" val="20003"/>
                    </a:ext>
                  </a:extLst>
                </a:gridCol>
              </a:tblGrid>
              <a:tr h="330201">
                <a:tc>
                  <a:txBody>
                    <a:bodyPr/>
                    <a:lstStyle/>
                    <a:p>
                      <a:r>
                        <a:rPr lang="en-US" altLang="zh-CN" dirty="0">
                          <a:solidFill>
                            <a:schemeClr val="tx1"/>
                          </a:solidFill>
                          <a:latin typeface="+mn-lt"/>
                        </a:rPr>
                        <a:t>Affiliation</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latin typeface="+mn-lt"/>
                        </a:rPr>
                        <a:t>Contact </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latin typeface="+mn-lt"/>
                        </a:rPr>
                        <a:t>Email</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kern="1200" dirty="0" smtClean="0">
                          <a:solidFill>
                            <a:schemeClr val="tx1"/>
                          </a:solidFill>
                          <a:latin typeface="+mn-lt"/>
                          <a:ea typeface="+mn-ea"/>
                          <a:cs typeface="+mn-cs"/>
                        </a:rPr>
                        <a:t>Huawei </a:t>
                      </a:r>
                      <a:r>
                        <a:rPr lang="en-US" altLang="zh-CN" sz="1200" dirty="0" smtClean="0">
                          <a:solidFill>
                            <a:schemeClr val="tx1"/>
                          </a:solidFill>
                          <a:latin typeface="+mn-lt"/>
                        </a:rPr>
                        <a:t>Technologies.</a:t>
                      </a:r>
                      <a:r>
                        <a:rPr lang="en-US" altLang="zh-CN" sz="1200" baseline="0" dirty="0" smtClean="0">
                          <a:solidFill>
                            <a:schemeClr val="tx1"/>
                          </a:solidFill>
                          <a:latin typeface="+mn-lt"/>
                        </a:rPr>
                        <a:t> Co. Ltd</a:t>
                      </a:r>
                      <a:endParaRPr lang="zh-CN" altLang="en-US" sz="1200" dirty="0" smtClean="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altLang="zh-CN" sz="1200" kern="1200" dirty="0" smtClean="0">
                          <a:solidFill>
                            <a:schemeClr val="tx1"/>
                          </a:solidFill>
                          <a:latin typeface="+mn-lt"/>
                          <a:ea typeface="+mn-ea"/>
                          <a:cs typeface="+mn-cs"/>
                        </a:rPr>
                        <a:t>Dor Chay</a:t>
                      </a:r>
                      <a:endParaRPr lang="zh-CN" altLang="en-US" sz="12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200" dirty="0" smtClean="0">
                          <a:solidFill>
                            <a:schemeClr val="tx1"/>
                          </a:solidFill>
                          <a:latin typeface="+mn-lt"/>
                          <a:hlinkClick r:id="rId3"/>
                        </a:rPr>
                        <a:t>dor.chay@huawei.com</a:t>
                      </a:r>
                      <a:endParaRPr lang="zh-CN" altLang="en-US" sz="12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6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2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2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6" name="Rectangle 4"/>
          <p:cNvSpPr>
            <a:spLocks noChangeArrowheads="1"/>
          </p:cNvSpPr>
          <p:nvPr/>
        </p:nvSpPr>
        <p:spPr bwMode="auto">
          <a:xfrm>
            <a:off x="533400" y="2402840"/>
            <a:ext cx="1447800" cy="381000"/>
          </a:xfrm>
          <a:prstGeom prst="rect">
            <a:avLst/>
          </a:prstGeom>
          <a:noFill/>
          <a:ln w="9525">
            <a:noFill/>
            <a:round/>
            <a:headEnd/>
            <a:tailEnd/>
          </a:ln>
          <a:effectLst/>
        </p:spPr>
        <p:txBody>
          <a:bodyPr lIns="92160" tIns="46080" rIns="92160" bIns="46080"/>
          <a:lstStyle/>
          <a:p>
            <a:pPr defTabSz="449263" eaLnBrk="0" fontAlgn="base" hangingPunct="0">
              <a:spcBef>
                <a:spcPts val="500"/>
              </a:spcBef>
              <a:spcAft>
                <a:spcPct val="0"/>
              </a:spcAft>
              <a:buClr>
                <a:srgbClr val="000000"/>
              </a:buClr>
              <a:buSzPct val="100000"/>
              <a:buFont typeface="Times New Roman" pitchFamily="16" charset="0"/>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GB" sz="2000" dirty="0">
                <a:solidFill>
                  <a:srgbClr val="000000"/>
                </a:solidFill>
              </a:rPr>
              <a:t>Source:</a:t>
            </a:r>
          </a:p>
          <a:p>
            <a:pPr defTabSz="449263" eaLnBrk="0" fontAlgn="base" hangingPunct="0">
              <a:spcBef>
                <a:spcPts val="500"/>
              </a:spcBef>
              <a:spcAft>
                <a:spcPct val="0"/>
              </a:spcAft>
              <a:buClr>
                <a:srgbClr val="000000"/>
              </a:buClr>
              <a:buSzPct val="100000"/>
              <a:buFont typeface="Times New Roman" pitchFamily="16" charset="0"/>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GB" sz="2000" dirty="0">
              <a:solidFill>
                <a:srgbClr val="000000"/>
              </a:solidFill>
            </a:endParaRPr>
          </a:p>
        </p:txBody>
      </p:sp>
      <p:sp>
        <p:nvSpPr>
          <p:cNvPr id="14" name="TextBox 13"/>
          <p:cNvSpPr txBox="1"/>
          <p:nvPr/>
        </p:nvSpPr>
        <p:spPr>
          <a:xfrm>
            <a:off x="2484794" y="4643993"/>
            <a:ext cx="367176" cy="369332"/>
          </a:xfrm>
          <a:prstGeom prst="rect">
            <a:avLst/>
          </a:prstGeom>
          <a:noFill/>
        </p:spPr>
        <p:txBody>
          <a:bodyPr wrap="square" rtlCol="0">
            <a:spAutoFit/>
          </a:bodyPr>
          <a:lstStyle/>
          <a:p>
            <a:pPr algn="l"/>
            <a:r>
              <a:rPr lang="en-US" dirty="0" smtClean="0">
                <a:solidFill>
                  <a:schemeClr val="tx1"/>
                </a:solidFill>
                <a:sym typeface="Wingdings 2" panose="05020102010507070707" pitchFamily="18" charset="2"/>
              </a:rPr>
              <a:t></a:t>
            </a:r>
            <a:endParaRPr lang="en-US" dirty="0" smtClean="0">
              <a:solidFill>
                <a:schemeClr val="tx1"/>
              </a:solidFill>
            </a:endParaRPr>
          </a:p>
        </p:txBody>
      </p:sp>
      <p:grpSp>
        <p:nvGrpSpPr>
          <p:cNvPr id="18" name="Group 17"/>
          <p:cNvGrpSpPr/>
          <p:nvPr/>
        </p:nvGrpSpPr>
        <p:grpSpPr>
          <a:xfrm>
            <a:off x="648286" y="4624702"/>
            <a:ext cx="5670748" cy="388623"/>
            <a:chOff x="648286" y="4643993"/>
            <a:chExt cx="5670748" cy="388623"/>
          </a:xfrm>
        </p:grpSpPr>
        <p:grpSp>
          <p:nvGrpSpPr>
            <p:cNvPr id="5" name="Group 4"/>
            <p:cNvGrpSpPr/>
            <p:nvPr/>
          </p:nvGrpSpPr>
          <p:grpSpPr>
            <a:xfrm>
              <a:off x="881096" y="4643993"/>
              <a:ext cx="5437938" cy="369332"/>
              <a:chOff x="1336245" y="4643993"/>
              <a:chExt cx="5437938" cy="369332"/>
            </a:xfrm>
          </p:grpSpPr>
          <p:sp>
            <p:nvSpPr>
              <p:cNvPr id="3" name="Rectangle 2"/>
              <p:cNvSpPr/>
              <p:nvPr/>
            </p:nvSpPr>
            <p:spPr>
              <a:xfrm>
                <a:off x="1336245" y="4643993"/>
                <a:ext cx="1370888" cy="369332"/>
              </a:xfrm>
              <a:prstGeom prst="rect">
                <a:avLst/>
              </a:prstGeom>
            </p:spPr>
            <p:txBody>
              <a:bodyPr wrap="none">
                <a:spAutoFit/>
              </a:bodyPr>
              <a:lstStyle/>
              <a:p>
                <a:r>
                  <a:rPr lang="en-US" dirty="0"/>
                  <a:t>For </a:t>
                </a:r>
                <a:r>
                  <a:rPr lang="en-US" dirty="0" smtClean="0"/>
                  <a:t>approval</a:t>
                </a:r>
                <a:endParaRPr lang="en-US" dirty="0"/>
              </a:p>
            </p:txBody>
          </p:sp>
          <p:sp>
            <p:nvSpPr>
              <p:cNvPr id="9" name="Rectangle 8"/>
              <p:cNvSpPr/>
              <p:nvPr/>
            </p:nvSpPr>
            <p:spPr>
              <a:xfrm>
                <a:off x="3160056" y="4643993"/>
                <a:ext cx="1524776" cy="369332"/>
              </a:xfrm>
              <a:prstGeom prst="rect">
                <a:avLst/>
              </a:prstGeom>
            </p:spPr>
            <p:txBody>
              <a:bodyPr wrap="none">
                <a:spAutoFit/>
              </a:bodyPr>
              <a:lstStyle/>
              <a:p>
                <a:r>
                  <a:rPr lang="en-US" dirty="0" smtClean="0"/>
                  <a:t>For discussion</a:t>
                </a:r>
                <a:endParaRPr lang="en-US" dirty="0"/>
              </a:p>
            </p:txBody>
          </p:sp>
          <p:sp>
            <p:nvSpPr>
              <p:cNvPr id="10" name="Rectangle 9"/>
              <p:cNvSpPr/>
              <p:nvPr/>
            </p:nvSpPr>
            <p:spPr>
              <a:xfrm>
                <a:off x="5121166" y="4643993"/>
                <a:ext cx="1653017" cy="369332"/>
              </a:xfrm>
              <a:prstGeom prst="rect">
                <a:avLst/>
              </a:prstGeom>
            </p:spPr>
            <p:txBody>
              <a:bodyPr wrap="none">
                <a:spAutoFit/>
              </a:bodyPr>
              <a:lstStyle/>
              <a:p>
                <a:r>
                  <a:rPr lang="en-US" dirty="0" smtClean="0"/>
                  <a:t>For </a:t>
                </a:r>
                <a:r>
                  <a:rPr lang="en-US" dirty="0"/>
                  <a:t>information</a:t>
                </a:r>
              </a:p>
            </p:txBody>
          </p:sp>
        </p:grpSp>
        <p:sp>
          <p:nvSpPr>
            <p:cNvPr id="15" name="Rectangle 14"/>
            <p:cNvSpPr/>
            <p:nvPr/>
          </p:nvSpPr>
          <p:spPr>
            <a:xfrm>
              <a:off x="648286" y="466328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16" name="Rectangle 15"/>
            <p:cNvSpPr/>
            <p:nvPr/>
          </p:nvSpPr>
          <p:spPr>
            <a:xfrm>
              <a:off x="2479385" y="466328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sp>
          <p:nvSpPr>
            <p:cNvPr id="17" name="Rectangle 16"/>
            <p:cNvSpPr/>
            <p:nvPr/>
          </p:nvSpPr>
          <p:spPr>
            <a:xfrm>
              <a:off x="4455205" y="4663284"/>
              <a:ext cx="389850" cy="369332"/>
            </a:xfrm>
            <a:prstGeom prst="rect">
              <a:avLst/>
            </a:prstGeom>
          </p:spPr>
          <p:txBody>
            <a:bodyPr wrap="none">
              <a:spAutoFit/>
            </a:bodyPr>
            <a:lstStyle/>
            <a:p>
              <a:r>
                <a:rPr lang="en-US" dirty="0">
                  <a:sym typeface="Wingdings 2" panose="05020102010507070707" pitchFamily="18" charset="2"/>
                </a:rPr>
                <a:t></a:t>
              </a:r>
              <a:endParaRPr lang="en-US" dirty="0"/>
            </a:p>
          </p:txBody>
        </p:sp>
      </p:grpSp>
    </p:spTree>
    <p:extLst>
      <p:ext uri="{BB962C8B-B14F-4D97-AF65-F5344CB8AC3E}">
        <p14:creationId xmlns:p14="http://schemas.microsoft.com/office/powerpoint/2010/main" val="31744622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C6A9-20C4-440F-BC51-97DC4C9B7E71}"/>
              </a:ext>
            </a:extLst>
          </p:cNvPr>
          <p:cNvSpPr>
            <a:spLocks noGrp="1"/>
          </p:cNvSpPr>
          <p:nvPr>
            <p:ph type="title"/>
          </p:nvPr>
        </p:nvSpPr>
        <p:spPr/>
        <p:txBody>
          <a:bodyPr/>
          <a:lstStyle/>
          <a:p>
            <a:r>
              <a:rPr lang="en-US" dirty="0"/>
              <a:t>Challenge 2: Beam Failure </a:t>
            </a:r>
            <a:r>
              <a:rPr lang="en-US" dirty="0" smtClean="0"/>
              <a:t>Detection</a:t>
            </a:r>
            <a:endParaRPr lang="en-US" dirty="0"/>
          </a:p>
        </p:txBody>
      </p:sp>
      <p:sp>
        <p:nvSpPr>
          <p:cNvPr id="3" name="Content Placeholder 2">
            <a:extLst>
              <a:ext uri="{FF2B5EF4-FFF2-40B4-BE49-F238E27FC236}">
                <a16:creationId xmlns:a16="http://schemas.microsoft.com/office/drawing/2014/main" id="{918D7AE7-F661-4AD4-9210-88B6E5699ED9}"/>
              </a:ext>
            </a:extLst>
          </p:cNvPr>
          <p:cNvSpPr>
            <a:spLocks noGrp="1"/>
          </p:cNvSpPr>
          <p:nvPr>
            <p:ph idx="1"/>
          </p:nvPr>
        </p:nvSpPr>
        <p:spPr>
          <a:xfrm>
            <a:off x="685799" y="1647914"/>
            <a:ext cx="7866994" cy="4494213"/>
          </a:xfrm>
        </p:spPr>
        <p:txBody>
          <a:bodyPr/>
          <a:lstStyle/>
          <a:p>
            <a:pPr>
              <a:buFont typeface="Arial" panose="020B0604020202020204" pitchFamily="34" charset="0"/>
              <a:buChar char="•"/>
            </a:pPr>
            <a:r>
              <a:rPr lang="en-US" sz="1800" b="0" dirty="0" smtClean="0"/>
              <a:t>When discussing beam failure detection algorithm, there is a clear trade-off between the stability of our beam selection and latency</a:t>
            </a:r>
          </a:p>
          <a:p>
            <a:pPr>
              <a:buFont typeface="Arial" panose="020B0604020202020204" pitchFamily="34" charset="0"/>
              <a:buChar char="•"/>
            </a:pPr>
            <a:r>
              <a:rPr lang="en-US" sz="1800" b="0" dirty="0" smtClean="0"/>
              <a:t>One the one hand, if we declare “beam failure” upon every RSRP degradation event, we will initiate beam recovery very fast (good latency) but our beam selection will be unstable</a:t>
            </a:r>
          </a:p>
          <a:p>
            <a:pPr>
              <a:buFont typeface="Arial" panose="020B0604020202020204" pitchFamily="34" charset="0"/>
              <a:buChar char="•"/>
            </a:pPr>
            <a:r>
              <a:rPr lang="en-US" sz="1800" b="0" dirty="0" smtClean="0"/>
              <a:t>On the other hand, if we insist on staying with the selected beam for too long despite RSRP degradation, we will have good stability but may suffer from high latency in case the RSRP degradation is constant</a:t>
            </a:r>
            <a:endParaRPr lang="en-US" sz="1400" b="0" dirty="0" smtClean="0"/>
          </a:p>
          <a:p>
            <a:pPr>
              <a:buFont typeface="Arial" panose="020B0604020202020204" pitchFamily="34" charset="0"/>
              <a:buChar char="•"/>
            </a:pPr>
            <a:r>
              <a:rPr lang="en-US" sz="1800" dirty="0" smtClean="0"/>
              <a:t>There is a need for smart, adaptive beam failure algorithm to handle various channel dynamics (mobility, interference, blockage etc.)</a:t>
            </a:r>
          </a:p>
          <a:p>
            <a:pPr>
              <a:buFont typeface="Arial" panose="020B0604020202020204" pitchFamily="34" charset="0"/>
              <a:buChar char="•"/>
            </a:pPr>
            <a:r>
              <a:rPr lang="en-US" sz="1800" dirty="0" smtClean="0"/>
              <a:t>There is a need to use several link indications for detecting beam failure</a:t>
            </a:r>
          </a:p>
          <a:p>
            <a:pPr>
              <a:buFont typeface="Arial" panose="020B0604020202020204" pitchFamily="34" charset="0"/>
              <a:buChar char="•"/>
            </a:pPr>
            <a:r>
              <a:rPr lang="en-US" sz="1800" dirty="0" smtClean="0"/>
              <a:t>There is a need for reliance </a:t>
            </a:r>
            <a:r>
              <a:rPr lang="en-US" sz="1800" dirty="0" smtClean="0"/>
              <a:t>on </a:t>
            </a:r>
            <a:r>
              <a:rPr lang="en-US" sz="1800" dirty="0" smtClean="0"/>
              <a:t>FB1 for:</a:t>
            </a:r>
          </a:p>
          <a:p>
            <a:pPr lvl="1">
              <a:buFont typeface="Arial" panose="020B0604020202020204" pitchFamily="34" charset="0"/>
              <a:buChar char="•"/>
            </a:pPr>
            <a:r>
              <a:rPr lang="en-US" sz="1400" b="1" dirty="0" smtClean="0"/>
              <a:t>More link </a:t>
            </a:r>
            <a:r>
              <a:rPr lang="en-US" sz="1400" b="1" dirty="0"/>
              <a:t>indications</a:t>
            </a:r>
          </a:p>
          <a:p>
            <a:pPr lvl="1">
              <a:buFont typeface="Arial" panose="020B0604020202020204" pitchFamily="34" charset="0"/>
              <a:buChar char="•"/>
            </a:pPr>
            <a:r>
              <a:rPr lang="en-US" sz="1400" b="1" dirty="0" smtClean="0"/>
              <a:t>Fallback </a:t>
            </a:r>
          </a:p>
          <a:p>
            <a:pPr lvl="1">
              <a:buFont typeface="Arial" panose="020B0604020202020204" pitchFamily="34" charset="0"/>
              <a:buChar char="•"/>
            </a:pPr>
            <a:r>
              <a:rPr lang="en-US" sz="1400" b="1" dirty="0" smtClean="0"/>
              <a:t>Beam recovery message exchange</a:t>
            </a:r>
          </a:p>
          <a:p>
            <a:pPr lvl="1">
              <a:buFont typeface="Arial" panose="020B0604020202020204" pitchFamily="34" charset="0"/>
              <a:buChar char="•"/>
            </a:pPr>
            <a:endParaRPr lang="en-US" sz="1400" b="1" dirty="0" smtClean="0"/>
          </a:p>
          <a:p>
            <a:pPr marL="457200" lvl="1" indent="0"/>
            <a:endParaRPr lang="en-US" sz="1800" dirty="0"/>
          </a:p>
        </p:txBody>
      </p:sp>
      <p:sp>
        <p:nvSpPr>
          <p:cNvPr id="4" name="Slide Number Placeholder 3">
            <a:extLst>
              <a:ext uri="{FF2B5EF4-FFF2-40B4-BE49-F238E27FC236}">
                <a16:creationId xmlns:a16="http://schemas.microsoft.com/office/drawing/2014/main" id="{7ECDDC63-61E8-46BF-8AB2-D49AECFC17F0}"/>
              </a:ext>
            </a:extLst>
          </p:cNvPr>
          <p:cNvSpPr>
            <a:spLocks noGrp="1"/>
          </p:cNvSpPr>
          <p:nvPr>
            <p:ph type="sldNum" idx="12"/>
          </p:nvPr>
        </p:nvSpPr>
        <p:spPr/>
        <p:txBody>
          <a:bodyPr/>
          <a:lstStyle/>
          <a:p>
            <a:r>
              <a:rPr lang="en-GB"/>
              <a:t>Slide </a:t>
            </a:r>
            <a:fld id="{440F5867-744E-4AA6-B0ED-4C44D2DFBB7B}" type="slidenum">
              <a:rPr lang="en-GB" smtClean="0"/>
              <a:pPr/>
              <a:t>10</a:t>
            </a:fld>
            <a:endParaRPr lang="en-GB" dirty="0"/>
          </a:p>
        </p:txBody>
      </p:sp>
    </p:spTree>
    <p:extLst>
      <p:ext uri="{BB962C8B-B14F-4D97-AF65-F5344CB8AC3E}">
        <p14:creationId xmlns:p14="http://schemas.microsoft.com/office/powerpoint/2010/main" val="3624032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C6A9-20C4-440F-BC51-97DC4C9B7E71}"/>
              </a:ext>
            </a:extLst>
          </p:cNvPr>
          <p:cNvSpPr>
            <a:spLocks noGrp="1"/>
          </p:cNvSpPr>
          <p:nvPr>
            <p:ph type="title"/>
          </p:nvPr>
        </p:nvSpPr>
        <p:spPr/>
        <p:txBody>
          <a:bodyPr/>
          <a:lstStyle/>
          <a:p>
            <a:r>
              <a:rPr lang="en-US" dirty="0"/>
              <a:t>Challenge </a:t>
            </a:r>
            <a:r>
              <a:rPr lang="en-US" dirty="0" smtClean="0"/>
              <a:t>3: Frequency-selective </a:t>
            </a:r>
            <a:r>
              <a:rPr lang="en-US" dirty="0"/>
              <a:t>Beam </a:t>
            </a:r>
            <a:r>
              <a:rPr lang="en-US" dirty="0" smtClean="0"/>
              <a:t>Management</a:t>
            </a:r>
            <a:endParaRPr lang="en-US" dirty="0"/>
          </a:p>
        </p:txBody>
      </p:sp>
      <p:sp>
        <p:nvSpPr>
          <p:cNvPr id="3" name="Content Placeholder 2">
            <a:extLst>
              <a:ext uri="{FF2B5EF4-FFF2-40B4-BE49-F238E27FC236}">
                <a16:creationId xmlns:a16="http://schemas.microsoft.com/office/drawing/2014/main" id="{918D7AE7-F661-4AD4-9210-88B6E5699ED9}"/>
              </a:ext>
            </a:extLst>
          </p:cNvPr>
          <p:cNvSpPr>
            <a:spLocks noGrp="1"/>
          </p:cNvSpPr>
          <p:nvPr>
            <p:ph idx="1"/>
          </p:nvPr>
        </p:nvSpPr>
        <p:spPr>
          <a:xfrm>
            <a:off x="685799" y="1647914"/>
            <a:ext cx="7866994" cy="4494213"/>
          </a:xfrm>
        </p:spPr>
        <p:txBody>
          <a:bodyPr/>
          <a:lstStyle/>
          <a:p>
            <a:pPr>
              <a:buFont typeface="Arial" panose="020B0604020202020204" pitchFamily="34" charset="0"/>
              <a:buChar char="•"/>
            </a:pPr>
            <a:r>
              <a:rPr lang="en-US" sz="1800" b="0" dirty="0" smtClean="0"/>
              <a:t>The </a:t>
            </a:r>
            <a:r>
              <a:rPr lang="en-US" sz="1800" b="0" dirty="0"/>
              <a:t>propagation characteristics of the </a:t>
            </a:r>
            <a:r>
              <a:rPr lang="en-US" sz="1800" b="0" dirty="0" err="1"/>
              <a:t>mmWave</a:t>
            </a:r>
            <a:r>
              <a:rPr lang="en-US" sz="1800" b="0" dirty="0"/>
              <a:t> </a:t>
            </a:r>
            <a:r>
              <a:rPr lang="en-US" sz="1800" b="0" dirty="0" smtClean="0"/>
              <a:t>band </a:t>
            </a:r>
            <a:r>
              <a:rPr lang="en-US" sz="1800" b="0" dirty="0"/>
              <a:t>are highly </a:t>
            </a:r>
            <a:r>
              <a:rPr lang="en-US" sz="1800" b="0" dirty="0" smtClean="0"/>
              <a:t>frequency dependent</a:t>
            </a:r>
            <a:r>
              <a:rPr lang="en-US" sz="1800" b="0" dirty="0"/>
              <a:t>. </a:t>
            </a:r>
            <a:endParaRPr lang="en-US" sz="1800" b="0" dirty="0" smtClean="0"/>
          </a:p>
          <a:p>
            <a:pPr>
              <a:buFont typeface="Arial" panose="020B0604020202020204" pitchFamily="34" charset="0"/>
              <a:buChar char="•"/>
            </a:pPr>
            <a:r>
              <a:rPr lang="en-US" sz="1800" b="0" dirty="0" smtClean="0"/>
              <a:t>The </a:t>
            </a:r>
            <a:r>
              <a:rPr lang="en-US" sz="1800" b="0" dirty="0"/>
              <a:t>channel </a:t>
            </a:r>
            <a:r>
              <a:rPr lang="en-US" sz="1800" b="0" dirty="0" smtClean="0"/>
              <a:t>conditions such </a:t>
            </a:r>
            <a:r>
              <a:rPr lang="en-US" sz="1800" b="0" dirty="0"/>
              <a:t>as path loss, delay </a:t>
            </a:r>
            <a:r>
              <a:rPr lang="en-US" sz="1800" b="0" dirty="0" smtClean="0"/>
              <a:t>spread </a:t>
            </a:r>
            <a:r>
              <a:rPr lang="en-US" sz="1800" b="0" dirty="0"/>
              <a:t>and </a:t>
            </a:r>
            <a:r>
              <a:rPr lang="en-US" sz="1800" b="0" dirty="0" smtClean="0"/>
              <a:t>multipath may vary in different sub-bands of the 60GHz band. </a:t>
            </a:r>
          </a:p>
          <a:p>
            <a:pPr>
              <a:buFont typeface="Arial" panose="020B0604020202020204" pitchFamily="34" charset="0"/>
              <a:buChar char="•"/>
            </a:pPr>
            <a:r>
              <a:rPr lang="en-US" sz="1800" b="0" dirty="0" smtClean="0"/>
              <a:t>This </a:t>
            </a:r>
            <a:r>
              <a:rPr lang="en-US" sz="1800" b="0" dirty="0"/>
              <a:t>means that the ideal beam for a particular frequency might not be the best at another frequency within </a:t>
            </a:r>
            <a:r>
              <a:rPr lang="en-US" sz="1800" b="0" dirty="0" smtClean="0"/>
              <a:t>FB2.</a:t>
            </a:r>
          </a:p>
          <a:p>
            <a:pPr marL="0" indent="0"/>
            <a:endParaRPr lang="en-US" sz="1800" b="0" dirty="0" smtClean="0"/>
          </a:p>
          <a:p>
            <a:endParaRPr lang="en-US" sz="1800" b="0" dirty="0"/>
          </a:p>
        </p:txBody>
      </p:sp>
      <p:sp>
        <p:nvSpPr>
          <p:cNvPr id="4" name="Slide Number Placeholder 3">
            <a:extLst>
              <a:ext uri="{FF2B5EF4-FFF2-40B4-BE49-F238E27FC236}">
                <a16:creationId xmlns:a16="http://schemas.microsoft.com/office/drawing/2014/main" id="{7ECDDC63-61E8-46BF-8AB2-D49AECFC17F0}"/>
              </a:ext>
            </a:extLst>
          </p:cNvPr>
          <p:cNvSpPr>
            <a:spLocks noGrp="1"/>
          </p:cNvSpPr>
          <p:nvPr>
            <p:ph type="sldNum" idx="12"/>
          </p:nvPr>
        </p:nvSpPr>
        <p:spPr/>
        <p:txBody>
          <a:bodyPr/>
          <a:lstStyle/>
          <a:p>
            <a:r>
              <a:rPr lang="en-GB"/>
              <a:t>Slide </a:t>
            </a:r>
            <a:fld id="{440F5867-744E-4AA6-B0ED-4C44D2DFBB7B}" type="slidenum">
              <a:rPr lang="en-GB" smtClean="0"/>
              <a:pPr/>
              <a:t>11</a:t>
            </a:fld>
            <a:endParaRPr lang="en-GB" dirty="0"/>
          </a:p>
        </p:txBody>
      </p:sp>
    </p:spTree>
    <p:extLst>
      <p:ext uri="{BB962C8B-B14F-4D97-AF65-F5344CB8AC3E}">
        <p14:creationId xmlns:p14="http://schemas.microsoft.com/office/powerpoint/2010/main" val="2718783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C6A9-20C4-440F-BC51-97DC4C9B7E71}"/>
              </a:ext>
            </a:extLst>
          </p:cNvPr>
          <p:cNvSpPr>
            <a:spLocks noGrp="1"/>
          </p:cNvSpPr>
          <p:nvPr>
            <p:ph type="title"/>
          </p:nvPr>
        </p:nvSpPr>
        <p:spPr/>
        <p:txBody>
          <a:bodyPr/>
          <a:lstStyle/>
          <a:p>
            <a:r>
              <a:rPr lang="en-US" dirty="0"/>
              <a:t>Challenge </a:t>
            </a:r>
            <a:r>
              <a:rPr lang="en-US" dirty="0" smtClean="0"/>
              <a:t>3: Frequency-selective </a:t>
            </a:r>
            <a:r>
              <a:rPr lang="en-US" dirty="0"/>
              <a:t>Beam </a:t>
            </a:r>
            <a:r>
              <a:rPr lang="en-US" dirty="0" smtClean="0"/>
              <a:t>Management</a:t>
            </a:r>
            <a:endParaRPr lang="en-US" dirty="0"/>
          </a:p>
        </p:txBody>
      </p:sp>
      <p:sp>
        <p:nvSpPr>
          <p:cNvPr id="3" name="Content Placeholder 2">
            <a:extLst>
              <a:ext uri="{FF2B5EF4-FFF2-40B4-BE49-F238E27FC236}">
                <a16:creationId xmlns:a16="http://schemas.microsoft.com/office/drawing/2014/main" id="{918D7AE7-F661-4AD4-9210-88B6E5699ED9}"/>
              </a:ext>
            </a:extLst>
          </p:cNvPr>
          <p:cNvSpPr>
            <a:spLocks noGrp="1"/>
          </p:cNvSpPr>
          <p:nvPr>
            <p:ph idx="1"/>
          </p:nvPr>
        </p:nvSpPr>
        <p:spPr>
          <a:xfrm>
            <a:off x="685800" y="1751013"/>
            <a:ext cx="7866994" cy="4494213"/>
          </a:xfrm>
        </p:spPr>
        <p:txBody>
          <a:bodyPr/>
          <a:lstStyle/>
          <a:p>
            <a:pPr marL="0" indent="0"/>
            <a:r>
              <a:rPr lang="en-US" sz="1800" b="0" dirty="0" smtClean="0"/>
              <a:t>Why would this affect SLB-</a:t>
            </a:r>
            <a:r>
              <a:rPr lang="en-US" sz="1800" b="0" dirty="0" err="1" smtClean="0"/>
              <a:t>mmW</a:t>
            </a:r>
            <a:r>
              <a:rPr lang="en-US" sz="1800" b="0" dirty="0" smtClean="0"/>
              <a:t> Beam Management?</a:t>
            </a:r>
          </a:p>
          <a:p>
            <a:pPr>
              <a:buFont typeface="Arial" panose="020B0604020202020204" pitchFamily="34" charset="0"/>
              <a:buChar char="•"/>
            </a:pPr>
            <a:r>
              <a:rPr lang="en-US" sz="1800" b="0" dirty="0" smtClean="0"/>
              <a:t>SLB-</a:t>
            </a:r>
            <a:r>
              <a:rPr lang="en-US" sz="1800" b="0" dirty="0" err="1" smtClean="0"/>
              <a:t>mmW</a:t>
            </a:r>
            <a:r>
              <a:rPr lang="en-US" sz="1800" b="0" dirty="0" smtClean="0"/>
              <a:t> is expected to operate in an open frequency band and deploy interference avoidance algorithms. Hence, we are expected to experience interference followed by frequency shift, which might affect our beam management </a:t>
            </a:r>
            <a:r>
              <a:rPr lang="en-US" sz="1800" b="0" dirty="0" smtClean="0"/>
              <a:t>algorithm</a:t>
            </a:r>
            <a:endParaRPr lang="en-US" sz="1800" b="0" dirty="0" smtClean="0"/>
          </a:p>
          <a:p>
            <a:pPr>
              <a:buFont typeface="Arial" panose="020B0604020202020204" pitchFamily="34" charset="0"/>
              <a:buChar char="•"/>
            </a:pPr>
            <a:r>
              <a:rPr lang="en-US" sz="1800" b="0" dirty="0"/>
              <a:t>SLB-</a:t>
            </a:r>
            <a:r>
              <a:rPr lang="en-US" sz="1800" b="0" dirty="0" err="1"/>
              <a:t>mmW</a:t>
            </a:r>
            <a:r>
              <a:rPr lang="en-US" sz="1800" b="0" dirty="0"/>
              <a:t> is </a:t>
            </a:r>
            <a:r>
              <a:rPr lang="en-US" sz="1800" b="0" dirty="0" smtClean="0"/>
              <a:t>expected to use wide bandwidths, </a:t>
            </a:r>
            <a:r>
              <a:rPr lang="en-US" sz="1800" b="0" dirty="0"/>
              <a:t>which can result in frequency-selective fading. The channel </a:t>
            </a:r>
            <a:r>
              <a:rPr lang="en-US" sz="1800" b="0" dirty="0" smtClean="0"/>
              <a:t>may </a:t>
            </a:r>
            <a:r>
              <a:rPr lang="en-US" sz="1800" b="0" dirty="0"/>
              <a:t>vary across different sub-bands of the available bandwidth, meaning that the ideal </a:t>
            </a:r>
            <a:r>
              <a:rPr lang="en-US" sz="1800" b="0" dirty="0" smtClean="0"/>
              <a:t>beam </a:t>
            </a:r>
            <a:r>
              <a:rPr lang="en-US" sz="1800" b="0" dirty="0"/>
              <a:t>might differ for each </a:t>
            </a:r>
            <a:r>
              <a:rPr lang="en-US" sz="1800" b="0" dirty="0" smtClean="0"/>
              <a:t>sub-band</a:t>
            </a:r>
            <a:endParaRPr lang="en-US" sz="1800" b="0" dirty="0"/>
          </a:p>
          <a:p>
            <a:pPr>
              <a:buFont typeface="Arial" panose="020B0604020202020204" pitchFamily="34" charset="0"/>
              <a:buChar char="•"/>
            </a:pPr>
            <a:r>
              <a:rPr lang="en-US" sz="1800" b="0" dirty="0" smtClean="0"/>
              <a:t>In addition, the SLB G-node may schedule G-link and T-link over different resource units (sub-bands) within the channel, resulting in different frequency, which </a:t>
            </a:r>
            <a:r>
              <a:rPr lang="en-US" sz="1800" b="0" dirty="0"/>
              <a:t>might affect our beam management </a:t>
            </a:r>
            <a:r>
              <a:rPr lang="en-US" sz="1800" b="0" dirty="0" smtClean="0"/>
              <a:t>algorithm</a:t>
            </a:r>
            <a:endParaRPr lang="en-US" sz="1800" b="0" dirty="0" smtClean="0"/>
          </a:p>
          <a:p>
            <a:pPr>
              <a:buFont typeface="Arial" panose="020B0604020202020204" pitchFamily="34" charset="0"/>
              <a:buChar char="•"/>
            </a:pPr>
            <a:endParaRPr lang="en-US" sz="1800" b="0" dirty="0" smtClean="0"/>
          </a:p>
          <a:p>
            <a:endParaRPr lang="en-US" sz="1800" b="0" dirty="0"/>
          </a:p>
        </p:txBody>
      </p:sp>
      <p:sp>
        <p:nvSpPr>
          <p:cNvPr id="4" name="Slide Number Placeholder 3">
            <a:extLst>
              <a:ext uri="{FF2B5EF4-FFF2-40B4-BE49-F238E27FC236}">
                <a16:creationId xmlns:a16="http://schemas.microsoft.com/office/drawing/2014/main" id="{7ECDDC63-61E8-46BF-8AB2-D49AECFC17F0}"/>
              </a:ext>
            </a:extLst>
          </p:cNvPr>
          <p:cNvSpPr>
            <a:spLocks noGrp="1"/>
          </p:cNvSpPr>
          <p:nvPr>
            <p:ph type="sldNum" idx="12"/>
          </p:nvPr>
        </p:nvSpPr>
        <p:spPr/>
        <p:txBody>
          <a:bodyPr/>
          <a:lstStyle/>
          <a:p>
            <a:r>
              <a:rPr lang="en-GB"/>
              <a:t>Slide </a:t>
            </a:r>
            <a:fld id="{440F5867-744E-4AA6-B0ED-4C44D2DFBB7B}" type="slidenum">
              <a:rPr lang="en-GB" smtClean="0"/>
              <a:pPr/>
              <a:t>12</a:t>
            </a:fld>
            <a:endParaRPr lang="en-GB" dirty="0"/>
          </a:p>
        </p:txBody>
      </p:sp>
    </p:spTree>
    <p:extLst>
      <p:ext uri="{BB962C8B-B14F-4D97-AF65-F5344CB8AC3E}">
        <p14:creationId xmlns:p14="http://schemas.microsoft.com/office/powerpoint/2010/main" val="823405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C6A9-20C4-440F-BC51-97DC4C9B7E71}"/>
              </a:ext>
            </a:extLst>
          </p:cNvPr>
          <p:cNvSpPr>
            <a:spLocks noGrp="1"/>
          </p:cNvSpPr>
          <p:nvPr>
            <p:ph type="title"/>
          </p:nvPr>
        </p:nvSpPr>
        <p:spPr/>
        <p:txBody>
          <a:bodyPr/>
          <a:lstStyle/>
          <a:p>
            <a:r>
              <a:rPr lang="en-US" dirty="0"/>
              <a:t>Challenge </a:t>
            </a:r>
            <a:r>
              <a:rPr lang="en-US" dirty="0" smtClean="0"/>
              <a:t>3: Frequency-selective </a:t>
            </a:r>
            <a:r>
              <a:rPr lang="en-US" dirty="0"/>
              <a:t>Beam </a:t>
            </a:r>
            <a:r>
              <a:rPr lang="en-US" dirty="0" smtClean="0"/>
              <a:t>Management</a:t>
            </a:r>
            <a:endParaRPr lang="en-US" dirty="0"/>
          </a:p>
        </p:txBody>
      </p:sp>
      <p:sp>
        <p:nvSpPr>
          <p:cNvPr id="3" name="Content Placeholder 2">
            <a:extLst>
              <a:ext uri="{FF2B5EF4-FFF2-40B4-BE49-F238E27FC236}">
                <a16:creationId xmlns:a16="http://schemas.microsoft.com/office/drawing/2014/main" id="{918D7AE7-F661-4AD4-9210-88B6E5699ED9}"/>
              </a:ext>
            </a:extLst>
          </p:cNvPr>
          <p:cNvSpPr>
            <a:spLocks noGrp="1"/>
          </p:cNvSpPr>
          <p:nvPr>
            <p:ph idx="1"/>
          </p:nvPr>
        </p:nvSpPr>
        <p:spPr>
          <a:xfrm>
            <a:off x="685800" y="1751013"/>
            <a:ext cx="7866994" cy="4494213"/>
          </a:xfrm>
        </p:spPr>
        <p:txBody>
          <a:bodyPr/>
          <a:lstStyle/>
          <a:p>
            <a:pPr marL="285750" indent="-285750">
              <a:buFont typeface="Arial" panose="020B0604020202020204" pitchFamily="34" charset="0"/>
              <a:buChar char="•"/>
            </a:pPr>
            <a:r>
              <a:rPr lang="en-US" sz="1800" dirty="0" smtClean="0"/>
              <a:t>There is a need for offline simulations or measurements of the ideal beam selection in different sub-bands of the 60GHz band under different use cases (LOS, NLOS, w/ vs. w/o interference etc.)</a:t>
            </a:r>
          </a:p>
          <a:p>
            <a:pPr marL="285750" indent="-285750">
              <a:buFont typeface="Arial" panose="020B0604020202020204" pitchFamily="34" charset="0"/>
              <a:buChar char="•"/>
            </a:pPr>
            <a:r>
              <a:rPr lang="en-US" sz="1800" dirty="0" smtClean="0"/>
              <a:t>There might be a need for </a:t>
            </a:r>
            <a:r>
              <a:rPr lang="en-US" sz="1800" dirty="0" smtClean="0"/>
              <a:t>frequency </a:t>
            </a:r>
            <a:r>
              <a:rPr lang="en-US" sz="1800" dirty="0" smtClean="0"/>
              <a:t>awareness in our beam management algorithm</a:t>
            </a:r>
          </a:p>
          <a:p>
            <a:endParaRPr lang="en-US" sz="1800" b="0" dirty="0"/>
          </a:p>
        </p:txBody>
      </p:sp>
      <p:sp>
        <p:nvSpPr>
          <p:cNvPr id="4" name="Slide Number Placeholder 3">
            <a:extLst>
              <a:ext uri="{FF2B5EF4-FFF2-40B4-BE49-F238E27FC236}">
                <a16:creationId xmlns:a16="http://schemas.microsoft.com/office/drawing/2014/main" id="{7ECDDC63-61E8-46BF-8AB2-D49AECFC17F0}"/>
              </a:ext>
            </a:extLst>
          </p:cNvPr>
          <p:cNvSpPr>
            <a:spLocks noGrp="1"/>
          </p:cNvSpPr>
          <p:nvPr>
            <p:ph type="sldNum" idx="12"/>
          </p:nvPr>
        </p:nvSpPr>
        <p:spPr/>
        <p:txBody>
          <a:bodyPr/>
          <a:lstStyle/>
          <a:p>
            <a:r>
              <a:rPr lang="en-GB"/>
              <a:t>Slide </a:t>
            </a:r>
            <a:fld id="{440F5867-744E-4AA6-B0ED-4C44D2DFBB7B}" type="slidenum">
              <a:rPr lang="en-GB" smtClean="0"/>
              <a:pPr/>
              <a:t>13</a:t>
            </a:fld>
            <a:endParaRPr lang="en-GB" dirty="0"/>
          </a:p>
        </p:txBody>
      </p:sp>
    </p:spTree>
    <p:extLst>
      <p:ext uri="{BB962C8B-B14F-4D97-AF65-F5344CB8AC3E}">
        <p14:creationId xmlns:p14="http://schemas.microsoft.com/office/powerpoint/2010/main" val="4140726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C6A9-20C4-440F-BC51-97DC4C9B7E71}"/>
              </a:ext>
            </a:extLst>
          </p:cNvPr>
          <p:cNvSpPr>
            <a:spLocks noGrp="1"/>
          </p:cNvSpPr>
          <p:nvPr>
            <p:ph type="title"/>
          </p:nvPr>
        </p:nvSpPr>
        <p:spPr/>
        <p:txBody>
          <a:bodyPr/>
          <a:lstStyle/>
          <a:p>
            <a:r>
              <a:rPr lang="en-US" dirty="0"/>
              <a:t>Challenge 4: Multiple T-nodes</a:t>
            </a:r>
          </a:p>
        </p:txBody>
      </p:sp>
      <p:sp>
        <p:nvSpPr>
          <p:cNvPr id="3" name="Content Placeholder 2">
            <a:extLst>
              <a:ext uri="{FF2B5EF4-FFF2-40B4-BE49-F238E27FC236}">
                <a16:creationId xmlns:a16="http://schemas.microsoft.com/office/drawing/2014/main" id="{918D7AE7-F661-4AD4-9210-88B6E5699ED9}"/>
              </a:ext>
            </a:extLst>
          </p:cNvPr>
          <p:cNvSpPr>
            <a:spLocks noGrp="1"/>
          </p:cNvSpPr>
          <p:nvPr>
            <p:ph idx="1"/>
          </p:nvPr>
        </p:nvSpPr>
        <p:spPr>
          <a:xfrm>
            <a:off x="685799" y="1647914"/>
            <a:ext cx="7866994" cy="4494213"/>
          </a:xfrm>
        </p:spPr>
        <p:txBody>
          <a:bodyPr/>
          <a:lstStyle/>
          <a:p>
            <a:pPr>
              <a:buFont typeface="Arial" panose="020B0604020202020204" pitchFamily="34" charset="0"/>
              <a:buChar char="•"/>
            </a:pPr>
            <a:r>
              <a:rPr lang="en-US" sz="1800" b="0" dirty="0" smtClean="0"/>
              <a:t>There </a:t>
            </a:r>
            <a:r>
              <a:rPr lang="en-US" sz="1800" b="0" dirty="0"/>
              <a:t>are several challenges that differ from </a:t>
            </a:r>
            <a:r>
              <a:rPr lang="en-US" sz="1800" b="0" dirty="0" smtClean="0"/>
              <a:t>beam management for a </a:t>
            </a:r>
            <a:r>
              <a:rPr lang="en-US" sz="1800" b="0" dirty="0"/>
              <a:t>single </a:t>
            </a:r>
            <a:r>
              <a:rPr lang="en-US" sz="1800" b="0" dirty="0" smtClean="0"/>
              <a:t>T-node compared to </a:t>
            </a:r>
            <a:r>
              <a:rPr lang="en-US" sz="1800" b="0" dirty="0"/>
              <a:t>beam management </a:t>
            </a:r>
            <a:r>
              <a:rPr lang="en-US" sz="1800" b="0" dirty="0" smtClean="0"/>
              <a:t>for multiple </a:t>
            </a:r>
            <a:r>
              <a:rPr lang="en-US" sz="1800" b="0" dirty="0"/>
              <a:t>T-nodes in </a:t>
            </a:r>
            <a:r>
              <a:rPr lang="en-US" sz="1800" b="0" dirty="0" smtClean="0"/>
              <a:t>parallel</a:t>
            </a:r>
          </a:p>
          <a:p>
            <a:pPr>
              <a:buFont typeface="Arial" panose="020B0604020202020204" pitchFamily="34" charset="0"/>
              <a:buChar char="•"/>
            </a:pPr>
            <a:r>
              <a:rPr lang="en-US" sz="1800" b="0" dirty="0" smtClean="0"/>
              <a:t>Note: in this discussion we assume that the G-node can only transmit with a single beam at any given moment</a:t>
            </a:r>
          </a:p>
          <a:p>
            <a:pPr>
              <a:buFont typeface="Arial" panose="020B0604020202020204" pitchFamily="34" charset="0"/>
              <a:buChar char="•"/>
            </a:pPr>
            <a:endParaRPr lang="en-US" sz="1800" b="0" dirty="0" smtClean="0"/>
          </a:p>
          <a:p>
            <a:pPr marL="457200" lvl="1" indent="0"/>
            <a:endParaRPr lang="en-US" sz="1800" dirty="0" smtClean="0"/>
          </a:p>
          <a:p>
            <a:pPr marL="457200" lvl="1" indent="0"/>
            <a:endParaRPr lang="en-US" sz="1800" dirty="0"/>
          </a:p>
        </p:txBody>
      </p:sp>
      <p:sp>
        <p:nvSpPr>
          <p:cNvPr id="4" name="Slide Number Placeholder 3">
            <a:extLst>
              <a:ext uri="{FF2B5EF4-FFF2-40B4-BE49-F238E27FC236}">
                <a16:creationId xmlns:a16="http://schemas.microsoft.com/office/drawing/2014/main" id="{7ECDDC63-61E8-46BF-8AB2-D49AECFC17F0}"/>
              </a:ext>
            </a:extLst>
          </p:cNvPr>
          <p:cNvSpPr>
            <a:spLocks noGrp="1"/>
          </p:cNvSpPr>
          <p:nvPr>
            <p:ph type="sldNum" idx="12"/>
          </p:nvPr>
        </p:nvSpPr>
        <p:spPr/>
        <p:txBody>
          <a:bodyPr/>
          <a:lstStyle/>
          <a:p>
            <a:r>
              <a:rPr lang="en-GB"/>
              <a:t>Slide </a:t>
            </a:r>
            <a:fld id="{440F5867-744E-4AA6-B0ED-4C44D2DFBB7B}" type="slidenum">
              <a:rPr lang="en-GB" smtClean="0"/>
              <a:pPr/>
              <a:t>14</a:t>
            </a:fld>
            <a:endParaRPr lang="en-GB" dirty="0"/>
          </a:p>
        </p:txBody>
      </p:sp>
      <p:pic>
        <p:nvPicPr>
          <p:cNvPr id="7" name="Picture 4" descr="HUAWEI MateBook X Pro Selling Point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566" t="31591" r="3282" b="17320"/>
          <a:stretch/>
        </p:blipFill>
        <p:spPr bwMode="auto">
          <a:xfrm>
            <a:off x="3598450" y="3928694"/>
            <a:ext cx="1963427" cy="113364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UAWEI Phones - HUAWEI Deutschla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069" t="11860" r="24438" b="12399"/>
          <a:stretch/>
        </p:blipFill>
        <p:spPr bwMode="auto">
          <a:xfrm>
            <a:off x="7488036" y="3051173"/>
            <a:ext cx="550780" cy="8393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UAWEI Phones - HUAWEI Deutschla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069" t="11860" r="24438" b="12399"/>
          <a:stretch/>
        </p:blipFill>
        <p:spPr bwMode="auto">
          <a:xfrm>
            <a:off x="7643507" y="5357979"/>
            <a:ext cx="550780" cy="83939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UAWEI Phones - HUAWEI Deutschla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069" t="11860" r="24438" b="12399"/>
          <a:stretch/>
        </p:blipFill>
        <p:spPr bwMode="auto">
          <a:xfrm>
            <a:off x="537010" y="4414419"/>
            <a:ext cx="550780" cy="839398"/>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rot="20682406">
            <a:off x="4597705" y="2907449"/>
            <a:ext cx="2572746" cy="1764754"/>
            <a:chOff x="3326441" y="2939722"/>
            <a:chExt cx="2572746" cy="2222283"/>
          </a:xfrm>
        </p:grpSpPr>
        <p:grpSp>
          <p:nvGrpSpPr>
            <p:cNvPr id="14" name="Group 13"/>
            <p:cNvGrpSpPr/>
            <p:nvPr/>
          </p:nvGrpSpPr>
          <p:grpSpPr>
            <a:xfrm>
              <a:off x="3326441" y="3417585"/>
              <a:ext cx="2092878" cy="1370948"/>
              <a:chOff x="2475101" y="4520037"/>
              <a:chExt cx="2092878" cy="1370948"/>
            </a:xfrm>
          </p:grpSpPr>
          <p:sp>
            <p:nvSpPr>
              <p:cNvPr id="27" name="Oval 24"/>
              <p:cNvSpPr/>
              <p:nvPr/>
            </p:nvSpPr>
            <p:spPr bwMode="auto">
              <a:xfrm rot="837789">
                <a:off x="2632298" y="5198678"/>
                <a:ext cx="1874897" cy="439316"/>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28" name="Oval 24"/>
              <p:cNvSpPr/>
              <p:nvPr/>
            </p:nvSpPr>
            <p:spPr bwMode="auto">
              <a:xfrm rot="1138648">
                <a:off x="2564413" y="5350352"/>
                <a:ext cx="1788497" cy="430623"/>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29" name="Oval 24"/>
              <p:cNvSpPr/>
              <p:nvPr/>
            </p:nvSpPr>
            <p:spPr bwMode="auto">
              <a:xfrm rot="19887967">
                <a:off x="2650712" y="4731061"/>
                <a:ext cx="1917267" cy="391067"/>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30" name="Oval 24"/>
              <p:cNvSpPr/>
              <p:nvPr/>
            </p:nvSpPr>
            <p:spPr bwMode="auto">
              <a:xfrm rot="19607055">
                <a:off x="2475101" y="4520037"/>
                <a:ext cx="1917267" cy="380652"/>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31" name="Oval 24"/>
              <p:cNvSpPr/>
              <p:nvPr/>
            </p:nvSpPr>
            <p:spPr bwMode="auto">
              <a:xfrm rot="1877139">
                <a:off x="2509975" y="5466521"/>
                <a:ext cx="1756525" cy="424464"/>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32" name="Oval 24"/>
              <p:cNvSpPr/>
              <p:nvPr/>
            </p:nvSpPr>
            <p:spPr bwMode="auto">
              <a:xfrm rot="21043677">
                <a:off x="2634319" y="4874978"/>
                <a:ext cx="1876972" cy="411562"/>
              </a:xfrm>
              <a:prstGeom prst="ellipse">
                <a:avLst/>
              </a:prstGeom>
              <a:solidFill>
                <a:srgbClr val="0070C0">
                  <a:alpha val="60000"/>
                </a:srgb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grpSp>
        <p:grpSp>
          <p:nvGrpSpPr>
            <p:cNvPr id="15" name="Group 14"/>
            <p:cNvGrpSpPr/>
            <p:nvPr/>
          </p:nvGrpSpPr>
          <p:grpSpPr>
            <a:xfrm>
              <a:off x="4952854" y="2939722"/>
              <a:ext cx="946333" cy="2222283"/>
              <a:chOff x="4952854" y="2939722"/>
              <a:chExt cx="946333" cy="2222283"/>
            </a:xfrm>
          </p:grpSpPr>
          <p:sp>
            <p:nvSpPr>
              <p:cNvPr id="17" name="Curved Right Arrow 16"/>
              <p:cNvSpPr/>
              <p:nvPr/>
            </p:nvSpPr>
            <p:spPr bwMode="auto">
              <a:xfrm rot="10800000">
                <a:off x="5320789" y="2939722"/>
                <a:ext cx="578398" cy="2222283"/>
              </a:xfrm>
              <a:prstGeom prst="curvedRightArrow">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18" name="TextBox 17"/>
              <p:cNvSpPr txBox="1"/>
              <p:nvPr/>
            </p:nvSpPr>
            <p:spPr>
              <a:xfrm rot="16200000">
                <a:off x="4989552" y="4044375"/>
                <a:ext cx="295936" cy="369332"/>
              </a:xfrm>
              <a:prstGeom prst="rect">
                <a:avLst/>
              </a:prstGeom>
              <a:noFill/>
            </p:spPr>
            <p:txBody>
              <a:bodyPr wrap="square" rtlCol="0">
                <a:spAutoFit/>
              </a:bodyPr>
              <a:lstStyle/>
              <a:p>
                <a:pPr algn="l"/>
                <a:r>
                  <a:rPr lang="en-US" dirty="0" smtClean="0">
                    <a:solidFill>
                      <a:schemeClr val="tx1"/>
                    </a:solidFill>
                  </a:rPr>
                  <a:t>…</a:t>
                </a:r>
              </a:p>
            </p:txBody>
          </p:sp>
          <p:sp>
            <p:nvSpPr>
              <p:cNvPr id="20" name="TextBox 19"/>
              <p:cNvSpPr txBox="1"/>
              <p:nvPr/>
            </p:nvSpPr>
            <p:spPr>
              <a:xfrm>
                <a:off x="5119482" y="4677075"/>
                <a:ext cx="295936" cy="261610"/>
              </a:xfrm>
              <a:prstGeom prst="rect">
                <a:avLst/>
              </a:prstGeom>
              <a:noFill/>
            </p:spPr>
            <p:txBody>
              <a:bodyPr wrap="square" rtlCol="0">
                <a:spAutoFit/>
              </a:bodyPr>
              <a:lstStyle/>
              <a:p>
                <a:pPr algn="l"/>
                <a:endParaRPr lang="en-US" sz="1100" dirty="0" smtClean="0">
                  <a:solidFill>
                    <a:schemeClr val="tx1"/>
                  </a:solidFill>
                </a:endParaRPr>
              </a:p>
            </p:txBody>
          </p:sp>
        </p:grpSp>
      </p:grpSp>
      <p:grpSp>
        <p:nvGrpSpPr>
          <p:cNvPr id="33" name="Group 32"/>
          <p:cNvGrpSpPr/>
          <p:nvPr/>
        </p:nvGrpSpPr>
        <p:grpSpPr>
          <a:xfrm rot="1182885">
            <a:off x="4967391" y="4503684"/>
            <a:ext cx="2572746" cy="1764754"/>
            <a:chOff x="3326441" y="2939722"/>
            <a:chExt cx="2572746" cy="2222283"/>
          </a:xfrm>
        </p:grpSpPr>
        <p:grpSp>
          <p:nvGrpSpPr>
            <p:cNvPr id="34" name="Group 33"/>
            <p:cNvGrpSpPr/>
            <p:nvPr/>
          </p:nvGrpSpPr>
          <p:grpSpPr>
            <a:xfrm>
              <a:off x="3326441" y="3417585"/>
              <a:ext cx="2092878" cy="1370948"/>
              <a:chOff x="2475101" y="4520037"/>
              <a:chExt cx="2092878" cy="1370948"/>
            </a:xfrm>
          </p:grpSpPr>
          <p:sp>
            <p:nvSpPr>
              <p:cNvPr id="39" name="Oval 24"/>
              <p:cNvSpPr/>
              <p:nvPr/>
            </p:nvSpPr>
            <p:spPr bwMode="auto">
              <a:xfrm rot="837789">
                <a:off x="2632298" y="5198678"/>
                <a:ext cx="1874897" cy="439316"/>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40" name="Oval 24"/>
              <p:cNvSpPr/>
              <p:nvPr/>
            </p:nvSpPr>
            <p:spPr bwMode="auto">
              <a:xfrm rot="1138648">
                <a:off x="2564413" y="5350352"/>
                <a:ext cx="1788497" cy="430623"/>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41" name="Oval 24"/>
              <p:cNvSpPr/>
              <p:nvPr/>
            </p:nvSpPr>
            <p:spPr bwMode="auto">
              <a:xfrm rot="19887967">
                <a:off x="2650712" y="4731061"/>
                <a:ext cx="1917267" cy="391067"/>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42" name="Oval 24"/>
              <p:cNvSpPr/>
              <p:nvPr/>
            </p:nvSpPr>
            <p:spPr bwMode="auto">
              <a:xfrm rot="19607055">
                <a:off x="2475101" y="4520037"/>
                <a:ext cx="1917267" cy="380652"/>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43" name="Oval 24"/>
              <p:cNvSpPr/>
              <p:nvPr/>
            </p:nvSpPr>
            <p:spPr bwMode="auto">
              <a:xfrm rot="1877139">
                <a:off x="2509975" y="5466521"/>
                <a:ext cx="1756525" cy="424464"/>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44" name="Oval 24"/>
              <p:cNvSpPr/>
              <p:nvPr/>
            </p:nvSpPr>
            <p:spPr bwMode="auto">
              <a:xfrm rot="21043677">
                <a:off x="2634319" y="4874978"/>
                <a:ext cx="1876972" cy="411562"/>
              </a:xfrm>
              <a:prstGeom prst="ellipse">
                <a:avLst/>
              </a:prstGeom>
              <a:solidFill>
                <a:schemeClr val="accent1">
                  <a:lumMod val="60000"/>
                  <a:lumOff val="4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grpSp>
        <p:grpSp>
          <p:nvGrpSpPr>
            <p:cNvPr id="35" name="Group 34"/>
            <p:cNvGrpSpPr/>
            <p:nvPr/>
          </p:nvGrpSpPr>
          <p:grpSpPr>
            <a:xfrm>
              <a:off x="4952854" y="2939722"/>
              <a:ext cx="946333" cy="2222283"/>
              <a:chOff x="4952854" y="2939722"/>
              <a:chExt cx="946333" cy="2222283"/>
            </a:xfrm>
          </p:grpSpPr>
          <p:sp>
            <p:nvSpPr>
              <p:cNvPr id="36" name="Curved Right Arrow 35"/>
              <p:cNvSpPr/>
              <p:nvPr/>
            </p:nvSpPr>
            <p:spPr bwMode="auto">
              <a:xfrm rot="10800000">
                <a:off x="5320789" y="2939722"/>
                <a:ext cx="578398" cy="2222283"/>
              </a:xfrm>
              <a:prstGeom prst="curvedRightArrow">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37" name="TextBox 36"/>
              <p:cNvSpPr txBox="1"/>
              <p:nvPr/>
            </p:nvSpPr>
            <p:spPr>
              <a:xfrm rot="16200000">
                <a:off x="4989552" y="4044375"/>
                <a:ext cx="295936" cy="369332"/>
              </a:xfrm>
              <a:prstGeom prst="rect">
                <a:avLst/>
              </a:prstGeom>
              <a:noFill/>
            </p:spPr>
            <p:txBody>
              <a:bodyPr wrap="square" rtlCol="0">
                <a:spAutoFit/>
              </a:bodyPr>
              <a:lstStyle/>
              <a:p>
                <a:pPr algn="l"/>
                <a:r>
                  <a:rPr lang="en-US" dirty="0" smtClean="0">
                    <a:solidFill>
                      <a:schemeClr val="tx1"/>
                    </a:solidFill>
                  </a:rPr>
                  <a:t>…</a:t>
                </a:r>
              </a:p>
            </p:txBody>
          </p:sp>
          <p:sp>
            <p:nvSpPr>
              <p:cNvPr id="38" name="TextBox 37"/>
              <p:cNvSpPr txBox="1"/>
              <p:nvPr/>
            </p:nvSpPr>
            <p:spPr>
              <a:xfrm>
                <a:off x="5119482" y="4677075"/>
                <a:ext cx="295936" cy="261610"/>
              </a:xfrm>
              <a:prstGeom prst="rect">
                <a:avLst/>
              </a:prstGeom>
              <a:noFill/>
            </p:spPr>
            <p:txBody>
              <a:bodyPr wrap="square" rtlCol="0">
                <a:spAutoFit/>
              </a:bodyPr>
              <a:lstStyle/>
              <a:p>
                <a:pPr algn="l"/>
                <a:endParaRPr lang="en-US" sz="1100" dirty="0" smtClean="0">
                  <a:solidFill>
                    <a:schemeClr val="tx1"/>
                  </a:solidFill>
                </a:endParaRPr>
              </a:p>
            </p:txBody>
          </p:sp>
        </p:grpSp>
      </p:grpSp>
      <p:grpSp>
        <p:nvGrpSpPr>
          <p:cNvPr id="45" name="Group 44"/>
          <p:cNvGrpSpPr/>
          <p:nvPr/>
        </p:nvGrpSpPr>
        <p:grpSpPr>
          <a:xfrm rot="10997193">
            <a:off x="1199222" y="3708705"/>
            <a:ext cx="2572746" cy="1764754"/>
            <a:chOff x="3326441" y="2939722"/>
            <a:chExt cx="2572746" cy="2222283"/>
          </a:xfrm>
        </p:grpSpPr>
        <p:grpSp>
          <p:nvGrpSpPr>
            <p:cNvPr id="46" name="Group 45"/>
            <p:cNvGrpSpPr/>
            <p:nvPr/>
          </p:nvGrpSpPr>
          <p:grpSpPr>
            <a:xfrm>
              <a:off x="3326441" y="3417585"/>
              <a:ext cx="2092878" cy="1370948"/>
              <a:chOff x="2475101" y="4520037"/>
              <a:chExt cx="2092878" cy="1370948"/>
            </a:xfrm>
          </p:grpSpPr>
          <p:sp>
            <p:nvSpPr>
              <p:cNvPr id="51" name="Oval 24"/>
              <p:cNvSpPr/>
              <p:nvPr/>
            </p:nvSpPr>
            <p:spPr bwMode="auto">
              <a:xfrm rot="837789">
                <a:off x="2632298" y="5198678"/>
                <a:ext cx="1874897" cy="439316"/>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52" name="Oval 24"/>
              <p:cNvSpPr/>
              <p:nvPr/>
            </p:nvSpPr>
            <p:spPr bwMode="auto">
              <a:xfrm rot="1138648">
                <a:off x="2564413" y="5350352"/>
                <a:ext cx="1788497" cy="430623"/>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53" name="Oval 24"/>
              <p:cNvSpPr/>
              <p:nvPr/>
            </p:nvSpPr>
            <p:spPr bwMode="auto">
              <a:xfrm rot="19887967">
                <a:off x="2650712" y="4731061"/>
                <a:ext cx="1917267" cy="391067"/>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54" name="Oval 24"/>
              <p:cNvSpPr/>
              <p:nvPr/>
            </p:nvSpPr>
            <p:spPr bwMode="auto">
              <a:xfrm rot="19607055">
                <a:off x="2475101" y="4520037"/>
                <a:ext cx="1917267" cy="380652"/>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55" name="Oval 24"/>
              <p:cNvSpPr/>
              <p:nvPr/>
            </p:nvSpPr>
            <p:spPr bwMode="auto">
              <a:xfrm rot="1877139">
                <a:off x="2509975" y="5466521"/>
                <a:ext cx="1756525" cy="424464"/>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56" name="Oval 24"/>
              <p:cNvSpPr/>
              <p:nvPr/>
            </p:nvSpPr>
            <p:spPr bwMode="auto">
              <a:xfrm rot="21043677">
                <a:off x="2634319" y="4874978"/>
                <a:ext cx="1876972" cy="411562"/>
              </a:xfrm>
              <a:prstGeom prst="ellipse">
                <a:avLst/>
              </a:prstGeom>
              <a:solidFill>
                <a:schemeClr val="accent4">
                  <a:lumMod val="60000"/>
                  <a:lumOff val="4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grpSp>
        <p:grpSp>
          <p:nvGrpSpPr>
            <p:cNvPr id="47" name="Group 46"/>
            <p:cNvGrpSpPr/>
            <p:nvPr/>
          </p:nvGrpSpPr>
          <p:grpSpPr>
            <a:xfrm>
              <a:off x="4952854" y="2939722"/>
              <a:ext cx="946333" cy="2222283"/>
              <a:chOff x="4952854" y="2939722"/>
              <a:chExt cx="946333" cy="2222283"/>
            </a:xfrm>
          </p:grpSpPr>
          <p:sp>
            <p:nvSpPr>
              <p:cNvPr id="48" name="Curved Right Arrow 47"/>
              <p:cNvSpPr/>
              <p:nvPr/>
            </p:nvSpPr>
            <p:spPr bwMode="auto">
              <a:xfrm rot="10800000">
                <a:off x="5320789" y="2939722"/>
                <a:ext cx="578398" cy="2222283"/>
              </a:xfrm>
              <a:prstGeom prst="curvedRightArrow">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49" name="TextBox 48"/>
              <p:cNvSpPr txBox="1"/>
              <p:nvPr/>
            </p:nvSpPr>
            <p:spPr>
              <a:xfrm rot="16200000">
                <a:off x="4989552" y="4044375"/>
                <a:ext cx="295936" cy="369332"/>
              </a:xfrm>
              <a:prstGeom prst="rect">
                <a:avLst/>
              </a:prstGeom>
              <a:noFill/>
            </p:spPr>
            <p:txBody>
              <a:bodyPr wrap="square" rtlCol="0">
                <a:spAutoFit/>
              </a:bodyPr>
              <a:lstStyle/>
              <a:p>
                <a:pPr algn="l"/>
                <a:r>
                  <a:rPr lang="en-US" dirty="0" smtClean="0">
                    <a:solidFill>
                      <a:schemeClr val="tx1"/>
                    </a:solidFill>
                  </a:rPr>
                  <a:t>…</a:t>
                </a:r>
              </a:p>
            </p:txBody>
          </p:sp>
          <p:sp>
            <p:nvSpPr>
              <p:cNvPr id="50" name="TextBox 49"/>
              <p:cNvSpPr txBox="1"/>
              <p:nvPr/>
            </p:nvSpPr>
            <p:spPr>
              <a:xfrm>
                <a:off x="5119482" y="4677075"/>
                <a:ext cx="295936" cy="261610"/>
              </a:xfrm>
              <a:prstGeom prst="rect">
                <a:avLst/>
              </a:prstGeom>
              <a:noFill/>
            </p:spPr>
            <p:txBody>
              <a:bodyPr wrap="square" rtlCol="0">
                <a:spAutoFit/>
              </a:bodyPr>
              <a:lstStyle/>
              <a:p>
                <a:pPr algn="l"/>
                <a:endParaRPr lang="en-US" sz="1100" dirty="0" smtClean="0">
                  <a:solidFill>
                    <a:schemeClr val="tx1"/>
                  </a:solidFill>
                </a:endParaRPr>
              </a:p>
            </p:txBody>
          </p:sp>
        </p:grpSp>
      </p:grpSp>
    </p:spTree>
    <p:extLst>
      <p:ext uri="{BB962C8B-B14F-4D97-AF65-F5344CB8AC3E}">
        <p14:creationId xmlns:p14="http://schemas.microsoft.com/office/powerpoint/2010/main" val="1125467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C6A9-20C4-440F-BC51-97DC4C9B7E71}"/>
              </a:ext>
            </a:extLst>
          </p:cNvPr>
          <p:cNvSpPr>
            <a:spLocks noGrp="1"/>
          </p:cNvSpPr>
          <p:nvPr>
            <p:ph type="title"/>
          </p:nvPr>
        </p:nvSpPr>
        <p:spPr/>
        <p:txBody>
          <a:bodyPr/>
          <a:lstStyle/>
          <a:p>
            <a:r>
              <a:rPr lang="en-US" dirty="0"/>
              <a:t>Challenge 4: Multiple T-nodes</a:t>
            </a:r>
          </a:p>
        </p:txBody>
      </p:sp>
      <p:sp>
        <p:nvSpPr>
          <p:cNvPr id="3" name="Content Placeholder 2">
            <a:extLst>
              <a:ext uri="{FF2B5EF4-FFF2-40B4-BE49-F238E27FC236}">
                <a16:creationId xmlns:a16="http://schemas.microsoft.com/office/drawing/2014/main" id="{918D7AE7-F661-4AD4-9210-88B6E5699ED9}"/>
              </a:ext>
            </a:extLst>
          </p:cNvPr>
          <p:cNvSpPr>
            <a:spLocks noGrp="1"/>
          </p:cNvSpPr>
          <p:nvPr>
            <p:ph idx="1"/>
          </p:nvPr>
        </p:nvSpPr>
        <p:spPr>
          <a:xfrm>
            <a:off x="685799" y="1647914"/>
            <a:ext cx="7866994" cy="4494213"/>
          </a:xfrm>
        </p:spPr>
        <p:txBody>
          <a:bodyPr/>
          <a:lstStyle/>
          <a:p>
            <a:pPr>
              <a:buFont typeface="Arial" panose="020B0604020202020204" pitchFamily="34" charset="0"/>
              <a:buChar char="•"/>
            </a:pPr>
            <a:r>
              <a:rPr lang="en-US" sz="1800" dirty="0" smtClean="0"/>
              <a:t>Beam </a:t>
            </a:r>
            <a:r>
              <a:rPr lang="en-US" sz="1800" dirty="0"/>
              <a:t>management </a:t>
            </a:r>
            <a:r>
              <a:rPr lang="en-US" sz="1800" dirty="0" smtClean="0"/>
              <a:t>overhead</a:t>
            </a:r>
            <a:r>
              <a:rPr lang="en-US" sz="1800" dirty="0"/>
              <a:t>: </a:t>
            </a:r>
            <a:r>
              <a:rPr lang="en-US" sz="1800" b="0" dirty="0" smtClean="0"/>
              <a:t>For </a:t>
            </a:r>
            <a:r>
              <a:rPr lang="en-US" sz="1800" b="0" dirty="0"/>
              <a:t>a single </a:t>
            </a:r>
            <a:r>
              <a:rPr lang="en-US" sz="1800" b="0" dirty="0" smtClean="0"/>
              <a:t>T-node, </a:t>
            </a:r>
            <a:r>
              <a:rPr lang="en-US" sz="1800" b="0" dirty="0"/>
              <a:t>beam management overhead is relatively low, as the system only needs to monitor and adjust beam parameters for that one </a:t>
            </a:r>
            <a:r>
              <a:rPr lang="en-US" sz="1800" b="0" dirty="0" smtClean="0"/>
              <a:t>device. </a:t>
            </a:r>
            <a:r>
              <a:rPr lang="en-US" sz="1800" b="0" dirty="0"/>
              <a:t>For </a:t>
            </a:r>
            <a:r>
              <a:rPr lang="en-US" sz="1800" b="0" dirty="0" smtClean="0"/>
              <a:t>multiple T-nodes, </a:t>
            </a:r>
            <a:r>
              <a:rPr lang="en-US" sz="1800" b="0" dirty="0"/>
              <a:t>beam management overhead increases </a:t>
            </a:r>
            <a:r>
              <a:rPr lang="en-US" sz="1800" b="0" dirty="0" smtClean="0"/>
              <a:t>in the order of number of T-nodes.</a:t>
            </a:r>
            <a:endParaRPr lang="en-US" sz="1800" b="0" dirty="0"/>
          </a:p>
          <a:p>
            <a:pPr>
              <a:buFont typeface="Arial" panose="020B0604020202020204" pitchFamily="34" charset="0"/>
              <a:buChar char="•"/>
            </a:pPr>
            <a:r>
              <a:rPr lang="en-US" sz="1800" dirty="0" smtClean="0"/>
              <a:t>Broadcast:</a:t>
            </a:r>
            <a:r>
              <a:rPr lang="en-US" sz="1800" b="0" dirty="0" smtClean="0"/>
              <a:t> all broadcast messages needs to be transmitted per T-node (per beam)</a:t>
            </a:r>
          </a:p>
          <a:p>
            <a:pPr>
              <a:buFont typeface="Arial" panose="020B0604020202020204" pitchFamily="34" charset="0"/>
              <a:buChar char="•"/>
            </a:pPr>
            <a:r>
              <a:rPr lang="en-US" sz="1800" dirty="0" smtClean="0"/>
              <a:t>Scheduling &amp; latency: </a:t>
            </a:r>
            <a:r>
              <a:rPr lang="en-US" sz="1800" b="0" dirty="0" smtClean="0"/>
              <a:t>scheduling changes because the G-node can (usually) only transmit to a single T-node per beam. This causes a latency challenge since we assume there is no transmission to more than one T-node in parallel.</a:t>
            </a:r>
            <a:endParaRPr lang="en-US" sz="1800" dirty="0" smtClean="0"/>
          </a:p>
          <a:p>
            <a:pPr>
              <a:buFont typeface="Arial" panose="020B0604020202020204" pitchFamily="34" charset="0"/>
              <a:buChar char="•"/>
            </a:pPr>
            <a:endParaRPr lang="en-US" sz="1800" b="0" dirty="0" smtClean="0"/>
          </a:p>
          <a:p>
            <a:pPr marL="457200" lvl="1" indent="0"/>
            <a:endParaRPr lang="en-US" sz="1800" dirty="0" smtClean="0"/>
          </a:p>
          <a:p>
            <a:pPr marL="457200" lvl="1" indent="0"/>
            <a:endParaRPr lang="en-US" sz="1800" dirty="0"/>
          </a:p>
        </p:txBody>
      </p:sp>
      <p:sp>
        <p:nvSpPr>
          <p:cNvPr id="4" name="Slide Number Placeholder 3">
            <a:extLst>
              <a:ext uri="{FF2B5EF4-FFF2-40B4-BE49-F238E27FC236}">
                <a16:creationId xmlns:a16="http://schemas.microsoft.com/office/drawing/2014/main" id="{7ECDDC63-61E8-46BF-8AB2-D49AECFC17F0}"/>
              </a:ext>
            </a:extLst>
          </p:cNvPr>
          <p:cNvSpPr>
            <a:spLocks noGrp="1"/>
          </p:cNvSpPr>
          <p:nvPr>
            <p:ph type="sldNum" idx="12"/>
          </p:nvPr>
        </p:nvSpPr>
        <p:spPr/>
        <p:txBody>
          <a:bodyPr/>
          <a:lstStyle/>
          <a:p>
            <a:r>
              <a:rPr lang="en-GB"/>
              <a:t>Slide </a:t>
            </a:r>
            <a:fld id="{440F5867-744E-4AA6-B0ED-4C44D2DFBB7B}" type="slidenum">
              <a:rPr lang="en-GB" smtClean="0"/>
              <a:pPr/>
              <a:t>15</a:t>
            </a:fld>
            <a:endParaRPr lang="en-GB" dirty="0"/>
          </a:p>
        </p:txBody>
      </p:sp>
    </p:spTree>
    <p:extLst>
      <p:ext uri="{BB962C8B-B14F-4D97-AF65-F5344CB8AC3E}">
        <p14:creationId xmlns:p14="http://schemas.microsoft.com/office/powerpoint/2010/main" val="2739449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C6A9-20C4-440F-BC51-97DC4C9B7E71}"/>
              </a:ext>
            </a:extLst>
          </p:cNvPr>
          <p:cNvSpPr>
            <a:spLocks noGrp="1"/>
          </p:cNvSpPr>
          <p:nvPr>
            <p:ph type="title"/>
          </p:nvPr>
        </p:nvSpPr>
        <p:spPr/>
        <p:txBody>
          <a:bodyPr/>
          <a:lstStyle/>
          <a:p>
            <a:r>
              <a:rPr lang="en-US" dirty="0"/>
              <a:t>Challenge 4: Multiple T-nodes</a:t>
            </a:r>
          </a:p>
        </p:txBody>
      </p:sp>
      <p:sp>
        <p:nvSpPr>
          <p:cNvPr id="3" name="Content Placeholder 2">
            <a:extLst>
              <a:ext uri="{FF2B5EF4-FFF2-40B4-BE49-F238E27FC236}">
                <a16:creationId xmlns:a16="http://schemas.microsoft.com/office/drawing/2014/main" id="{918D7AE7-F661-4AD4-9210-88B6E5699ED9}"/>
              </a:ext>
            </a:extLst>
          </p:cNvPr>
          <p:cNvSpPr>
            <a:spLocks noGrp="1"/>
          </p:cNvSpPr>
          <p:nvPr>
            <p:ph idx="1"/>
          </p:nvPr>
        </p:nvSpPr>
        <p:spPr>
          <a:xfrm>
            <a:off x="685799" y="1647914"/>
            <a:ext cx="7866994" cy="4494213"/>
          </a:xfrm>
        </p:spPr>
        <p:txBody>
          <a:bodyPr/>
          <a:lstStyle/>
          <a:p>
            <a:pPr>
              <a:buFont typeface="Arial" panose="020B0604020202020204" pitchFamily="34" charset="0"/>
              <a:buChar char="•"/>
            </a:pPr>
            <a:r>
              <a:rPr lang="en-US" sz="1800" dirty="0" smtClean="0"/>
              <a:t>Beam management algorithm, and specifically its overhead and latency, should be evaluated under multiple T-node use </a:t>
            </a:r>
            <a:r>
              <a:rPr lang="en-US" sz="1800" dirty="0" smtClean="0"/>
              <a:t>case</a:t>
            </a:r>
          </a:p>
          <a:p>
            <a:pPr>
              <a:buFont typeface="Arial" panose="020B0604020202020204" pitchFamily="34" charset="0"/>
              <a:buChar char="•"/>
            </a:pPr>
            <a:r>
              <a:rPr lang="en-US" sz="1800" dirty="0" smtClean="0"/>
              <a:t>We may need to rely on FB1 (sub-7GHz) for broadcast messages</a:t>
            </a:r>
            <a:endParaRPr lang="en-US" sz="1800" dirty="0" smtClean="0"/>
          </a:p>
          <a:p>
            <a:pPr marL="457200" lvl="1" indent="0"/>
            <a:endParaRPr lang="en-US" sz="1800" dirty="0" smtClean="0"/>
          </a:p>
          <a:p>
            <a:pPr marL="457200" lvl="1" indent="0"/>
            <a:endParaRPr lang="en-US" sz="1800" dirty="0"/>
          </a:p>
        </p:txBody>
      </p:sp>
      <p:sp>
        <p:nvSpPr>
          <p:cNvPr id="4" name="Slide Number Placeholder 3">
            <a:extLst>
              <a:ext uri="{FF2B5EF4-FFF2-40B4-BE49-F238E27FC236}">
                <a16:creationId xmlns:a16="http://schemas.microsoft.com/office/drawing/2014/main" id="{7ECDDC63-61E8-46BF-8AB2-D49AECFC17F0}"/>
              </a:ext>
            </a:extLst>
          </p:cNvPr>
          <p:cNvSpPr>
            <a:spLocks noGrp="1"/>
          </p:cNvSpPr>
          <p:nvPr>
            <p:ph type="sldNum" idx="12"/>
          </p:nvPr>
        </p:nvSpPr>
        <p:spPr/>
        <p:txBody>
          <a:bodyPr/>
          <a:lstStyle/>
          <a:p>
            <a:r>
              <a:rPr lang="en-GB"/>
              <a:t>Slide </a:t>
            </a:r>
            <a:fld id="{440F5867-744E-4AA6-B0ED-4C44D2DFBB7B}" type="slidenum">
              <a:rPr lang="en-GB" smtClean="0"/>
              <a:pPr/>
              <a:t>16</a:t>
            </a:fld>
            <a:endParaRPr lang="en-GB" dirty="0"/>
          </a:p>
        </p:txBody>
      </p:sp>
    </p:spTree>
    <p:extLst>
      <p:ext uri="{BB962C8B-B14F-4D97-AF65-F5344CB8AC3E}">
        <p14:creationId xmlns:p14="http://schemas.microsoft.com/office/powerpoint/2010/main" val="32117192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6529-8606-4502-8C78-845CCDCA58E0}"/>
              </a:ext>
            </a:extLst>
          </p:cNvPr>
          <p:cNvSpPr>
            <a:spLocks noGrp="1"/>
          </p:cNvSpPr>
          <p:nvPr>
            <p:ph type="title"/>
          </p:nvPr>
        </p:nvSpPr>
        <p:spPr/>
        <p:txBody>
          <a:bodyPr/>
          <a:lstStyle/>
          <a:p>
            <a:r>
              <a:rPr lang="en-US" dirty="0" smtClean="0"/>
              <a:t>Next Steps</a:t>
            </a:r>
            <a:endParaRPr lang="en-US" dirty="0"/>
          </a:p>
        </p:txBody>
      </p:sp>
      <p:sp>
        <p:nvSpPr>
          <p:cNvPr id="3" name="Content Placeholder 2">
            <a:extLst>
              <a:ext uri="{FF2B5EF4-FFF2-40B4-BE49-F238E27FC236}">
                <a16:creationId xmlns:a16="http://schemas.microsoft.com/office/drawing/2014/main" id="{AA3B5D18-A128-4C8A-9763-E97484452182}"/>
              </a:ext>
            </a:extLst>
          </p:cNvPr>
          <p:cNvSpPr>
            <a:spLocks noGrp="1"/>
          </p:cNvSpPr>
          <p:nvPr>
            <p:ph idx="1"/>
          </p:nvPr>
        </p:nvSpPr>
        <p:spPr>
          <a:xfrm>
            <a:off x="685799" y="1823545"/>
            <a:ext cx="7770813" cy="4113213"/>
          </a:xfrm>
        </p:spPr>
        <p:txBody>
          <a:bodyPr/>
          <a:lstStyle/>
          <a:p>
            <a:pPr marL="400050">
              <a:buFont typeface="Arial" panose="020B0604020202020204" pitchFamily="34" charset="0"/>
              <a:buChar char="•"/>
            </a:pPr>
            <a:r>
              <a:rPr lang="en-US" sz="1800" b="0" dirty="0" smtClean="0">
                <a:solidFill>
                  <a:schemeClr val="tx1"/>
                </a:solidFill>
              </a:rPr>
              <a:t>Address these challenges explicitly as part of our beam management study </a:t>
            </a:r>
            <a:r>
              <a:rPr lang="en-US" sz="1800" b="0" dirty="0" smtClean="0">
                <a:solidFill>
                  <a:schemeClr val="tx1"/>
                </a:solidFill>
              </a:rPr>
              <a:t>item</a:t>
            </a:r>
            <a:endParaRPr lang="en-US" sz="1800" b="0" dirty="0" smtClean="0">
              <a:solidFill>
                <a:schemeClr val="tx1"/>
              </a:solidFill>
            </a:endParaRPr>
          </a:p>
        </p:txBody>
      </p:sp>
      <p:sp>
        <p:nvSpPr>
          <p:cNvPr id="4" name="Slide Number Placeholder 3">
            <a:extLst>
              <a:ext uri="{FF2B5EF4-FFF2-40B4-BE49-F238E27FC236}">
                <a16:creationId xmlns:a16="http://schemas.microsoft.com/office/drawing/2014/main" id="{9845EE16-6543-4DB2-829A-B6A6E8D777DE}"/>
              </a:ext>
            </a:extLst>
          </p:cNvPr>
          <p:cNvSpPr>
            <a:spLocks noGrp="1"/>
          </p:cNvSpPr>
          <p:nvPr>
            <p:ph type="sldNum" idx="12"/>
          </p:nvPr>
        </p:nvSpPr>
        <p:spPr/>
        <p:txBody>
          <a:bodyPr/>
          <a:lstStyle/>
          <a:p>
            <a:r>
              <a:rPr lang="en-GB"/>
              <a:t>Slide </a:t>
            </a:r>
            <a:fld id="{440F5867-744E-4AA6-B0ED-4C44D2DFBB7B}" type="slidenum">
              <a:rPr lang="en-GB" smtClean="0"/>
              <a:pPr/>
              <a:t>17</a:t>
            </a:fld>
            <a:endParaRPr lang="en-GB" dirty="0"/>
          </a:p>
        </p:txBody>
      </p:sp>
    </p:spTree>
    <p:extLst>
      <p:ext uri="{BB962C8B-B14F-4D97-AF65-F5344CB8AC3E}">
        <p14:creationId xmlns:p14="http://schemas.microsoft.com/office/powerpoint/2010/main" val="4057224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2906713"/>
            <a:ext cx="7772400" cy="1362075"/>
          </a:xfrm>
        </p:spPr>
        <p:txBody>
          <a:bodyPr/>
          <a:lstStyle/>
          <a:p>
            <a:r>
              <a:rPr lang="en-US" dirty="0" smtClean="0"/>
              <a:t>Thank you</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r>
              <a:rPr lang="en-GB" smtClean="0"/>
              <a:t>Slide </a:t>
            </a:r>
            <a:fld id="{440F5867-744E-4AA6-B0ED-4C44D2DFBB7B}" type="slidenum">
              <a:rPr lang="en-GB" smtClean="0"/>
              <a:pPr/>
              <a:t>18</a:t>
            </a:fld>
            <a:endParaRPr lang="en-GB" dirty="0"/>
          </a:p>
        </p:txBody>
      </p:sp>
    </p:spTree>
    <p:extLst>
      <p:ext uri="{BB962C8B-B14F-4D97-AF65-F5344CB8AC3E}">
        <p14:creationId xmlns:p14="http://schemas.microsoft.com/office/powerpoint/2010/main" val="3985360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C6A9-20C4-440F-BC51-97DC4C9B7E71}"/>
              </a:ext>
            </a:extLst>
          </p:cNvPr>
          <p:cNvSpPr>
            <a:spLocks noGrp="1"/>
          </p:cNvSpPr>
          <p:nvPr>
            <p:ph type="title"/>
          </p:nvPr>
        </p:nvSpPr>
        <p:spPr/>
        <p:txBody>
          <a:bodyPr/>
          <a:lstStyle/>
          <a:p>
            <a:r>
              <a:rPr lang="en-US" altLang="zh-CN" dirty="0"/>
              <a:t>Contents</a:t>
            </a:r>
            <a:endParaRPr lang="en-US" dirty="0">
              <a:solidFill>
                <a:schemeClr val="tx1"/>
              </a:solidFill>
            </a:endParaRPr>
          </a:p>
        </p:txBody>
      </p:sp>
      <p:sp>
        <p:nvSpPr>
          <p:cNvPr id="3" name="Content Placeholder 2">
            <a:extLst>
              <a:ext uri="{FF2B5EF4-FFF2-40B4-BE49-F238E27FC236}">
                <a16:creationId xmlns:a16="http://schemas.microsoft.com/office/drawing/2014/main" id="{918D7AE7-F661-4AD4-9210-88B6E5699ED9}"/>
              </a:ext>
            </a:extLst>
          </p:cNvPr>
          <p:cNvSpPr>
            <a:spLocks noGrp="1"/>
          </p:cNvSpPr>
          <p:nvPr>
            <p:ph idx="1"/>
          </p:nvPr>
        </p:nvSpPr>
        <p:spPr>
          <a:xfrm>
            <a:off x="685799" y="1647914"/>
            <a:ext cx="7770813" cy="4494213"/>
          </a:xfrm>
        </p:spPr>
        <p:txBody>
          <a:bodyPr/>
          <a:lstStyle/>
          <a:p>
            <a:pPr>
              <a:buFont typeface="Arial" panose="020B0604020202020204" pitchFamily="34" charset="0"/>
              <a:buChar char="•"/>
            </a:pPr>
            <a:r>
              <a:rPr lang="en-US" sz="2000" dirty="0" smtClean="0"/>
              <a:t>Motivation</a:t>
            </a:r>
          </a:p>
          <a:p>
            <a:pPr>
              <a:buFont typeface="Arial" panose="020B0604020202020204" pitchFamily="34" charset="0"/>
              <a:buChar char="•"/>
            </a:pPr>
            <a:r>
              <a:rPr lang="en-US" sz="2000" dirty="0" smtClean="0"/>
              <a:t>Challenge 1: Asymmetric Link</a:t>
            </a:r>
          </a:p>
          <a:p>
            <a:pPr>
              <a:buFont typeface="Arial" panose="020B0604020202020204" pitchFamily="34" charset="0"/>
              <a:buChar char="•"/>
            </a:pPr>
            <a:r>
              <a:rPr lang="en-US" sz="2000" dirty="0"/>
              <a:t>Challenge 2: Beam Failure </a:t>
            </a:r>
            <a:r>
              <a:rPr lang="en-US" sz="2000" dirty="0" smtClean="0"/>
              <a:t>Detection</a:t>
            </a:r>
          </a:p>
          <a:p>
            <a:pPr>
              <a:buFont typeface="Arial" panose="020B0604020202020204" pitchFamily="34" charset="0"/>
              <a:buChar char="•"/>
            </a:pPr>
            <a:r>
              <a:rPr lang="en-US" sz="2000" dirty="0" smtClean="0"/>
              <a:t>Challenge 3: Frequency-selective Beam Management</a:t>
            </a:r>
            <a:endParaRPr lang="en-US" sz="2000" dirty="0"/>
          </a:p>
          <a:p>
            <a:pPr>
              <a:buFont typeface="Arial" panose="020B0604020202020204" pitchFamily="34" charset="0"/>
              <a:buChar char="•"/>
            </a:pPr>
            <a:r>
              <a:rPr lang="en-US" sz="2000" dirty="0" smtClean="0"/>
              <a:t>Challenge 4: Multiple T-nodes</a:t>
            </a:r>
          </a:p>
          <a:p>
            <a:pPr>
              <a:buFont typeface="Arial" panose="020B0604020202020204" pitchFamily="34" charset="0"/>
              <a:buChar char="•"/>
            </a:pPr>
            <a:r>
              <a:rPr lang="en-US" sz="2000" dirty="0" smtClean="0"/>
              <a:t>Next Steps</a:t>
            </a:r>
            <a:endParaRPr lang="en-US" sz="2000" dirty="0"/>
          </a:p>
          <a:p>
            <a:pPr>
              <a:buFont typeface="Arial" panose="020B0604020202020204" pitchFamily="34" charset="0"/>
              <a:buChar char="•"/>
            </a:pPr>
            <a:endParaRPr lang="en-US" sz="2000" dirty="0" smtClean="0"/>
          </a:p>
        </p:txBody>
      </p:sp>
      <p:sp>
        <p:nvSpPr>
          <p:cNvPr id="4" name="Slide Number Placeholder 3">
            <a:extLst>
              <a:ext uri="{FF2B5EF4-FFF2-40B4-BE49-F238E27FC236}">
                <a16:creationId xmlns:a16="http://schemas.microsoft.com/office/drawing/2014/main" id="{7ECDDC63-61E8-46BF-8AB2-D49AECFC17F0}"/>
              </a:ext>
            </a:extLst>
          </p:cNvPr>
          <p:cNvSpPr>
            <a:spLocks noGrp="1"/>
          </p:cNvSpPr>
          <p:nvPr>
            <p:ph type="sldNum" idx="12"/>
          </p:nvPr>
        </p:nvSpPr>
        <p:spPr/>
        <p:txBody>
          <a:bodyPr/>
          <a:lstStyle/>
          <a:p>
            <a:r>
              <a:rPr lang="en-GB"/>
              <a:t>Slide </a:t>
            </a:r>
            <a:fld id="{440F5867-744E-4AA6-B0ED-4C44D2DFBB7B}" type="slidenum">
              <a:rPr lang="en-GB" smtClean="0"/>
              <a:pPr/>
              <a:t>2</a:t>
            </a:fld>
            <a:endParaRPr lang="en-GB" dirty="0"/>
          </a:p>
        </p:txBody>
      </p:sp>
    </p:spTree>
    <p:extLst>
      <p:ext uri="{BB962C8B-B14F-4D97-AF65-F5344CB8AC3E}">
        <p14:creationId xmlns:p14="http://schemas.microsoft.com/office/powerpoint/2010/main" val="133853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C6A9-20C4-440F-BC51-97DC4C9B7E71}"/>
              </a:ext>
            </a:extLst>
          </p:cNvPr>
          <p:cNvSpPr>
            <a:spLocks noGrp="1"/>
          </p:cNvSpPr>
          <p:nvPr>
            <p:ph type="title"/>
          </p:nvPr>
        </p:nvSpPr>
        <p:spPr/>
        <p:txBody>
          <a:bodyPr/>
          <a:lstStyle/>
          <a:p>
            <a:r>
              <a:rPr lang="en-US" altLang="zh-CN" dirty="0" smtClean="0"/>
              <a:t>Motivation</a:t>
            </a:r>
            <a:endParaRPr lang="en-US" dirty="0">
              <a:solidFill>
                <a:schemeClr val="tx1"/>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18D7AE7-F661-4AD4-9210-88B6E5699ED9}"/>
                  </a:ext>
                </a:extLst>
              </p:cNvPr>
              <p:cNvSpPr>
                <a:spLocks noGrp="1"/>
              </p:cNvSpPr>
              <p:nvPr>
                <p:ph idx="1"/>
              </p:nvPr>
            </p:nvSpPr>
            <p:spPr>
              <a:xfrm>
                <a:off x="685798" y="1647914"/>
                <a:ext cx="8269015" cy="4494213"/>
              </a:xfrm>
            </p:spPr>
            <p:txBody>
              <a:bodyPr/>
              <a:lstStyle/>
              <a:p>
                <a:pPr>
                  <a:buFont typeface="Arial" panose="020B0604020202020204" pitchFamily="34" charset="0"/>
                  <a:buChar char="•"/>
                </a:pPr>
                <a:r>
                  <a:rPr lang="en-US" sz="1800" b="0" dirty="0" smtClean="0"/>
                  <a:t>In oppose to sub-7GHz wireless communication,</a:t>
                </a:r>
                <a:r>
                  <a:rPr lang="en-US" sz="1800" dirty="0" smtClean="0"/>
                  <a:t> </a:t>
                </a:r>
                <a:r>
                  <a:rPr lang="en-US" sz="1800" dirty="0" err="1" smtClean="0"/>
                  <a:t>mmWave</a:t>
                </a:r>
                <a:r>
                  <a:rPr lang="en-US" sz="1800" dirty="0" smtClean="0"/>
                  <a:t> isotropic (aka omnidirectional) transmission with decent range is usually impractical </a:t>
                </a:r>
                <a:r>
                  <a:rPr lang="en-US" sz="1800" b="0" dirty="0" smtClean="0"/>
                  <a:t>due to the high frequency (short wavelength) values</a:t>
                </a:r>
              </a:p>
              <a:p>
                <a:pPr>
                  <a:buFont typeface="Arial" panose="020B0604020202020204" pitchFamily="34" charset="0"/>
                  <a:buChar char="•"/>
                </a:pPr>
                <a:r>
                  <a:rPr lang="en-US" sz="1800" b="0" dirty="0" smtClean="0"/>
                  <a:t>This can be easily explained by </a:t>
                </a:r>
                <a:r>
                  <a:rPr lang="en-US" sz="1800" b="0" dirty="0" err="1" smtClean="0"/>
                  <a:t>Friis</a:t>
                </a:r>
                <a:r>
                  <a:rPr lang="en-US" sz="1800" b="0" dirty="0" smtClean="0"/>
                  <a:t>’ transmission equation, where the isotropic received power </a:t>
                </a:r>
                <a14:m>
                  <m:oMath xmlns:m="http://schemas.openxmlformats.org/officeDocument/2006/math">
                    <m:sSub>
                      <m:sSubPr>
                        <m:ctrlPr>
                          <a:rPr lang="en-US" sz="1800" b="0" i="1">
                            <a:latin typeface="Cambria Math" panose="02040503050406030204" pitchFamily="18" charset="0"/>
                          </a:rPr>
                        </m:ctrlPr>
                      </m:sSubPr>
                      <m:e>
                        <m:r>
                          <a:rPr lang="en-US" sz="1800" b="0" i="1">
                            <a:latin typeface="Cambria Math" panose="02040503050406030204" pitchFamily="18" charset="0"/>
                          </a:rPr>
                          <m:t>𝑃</m:t>
                        </m:r>
                      </m:e>
                      <m:sub>
                        <m:r>
                          <a:rPr lang="en-US" sz="1800" b="0" i="1">
                            <a:latin typeface="Cambria Math" panose="02040503050406030204" pitchFamily="18" charset="0"/>
                          </a:rPr>
                          <m:t>𝑅</m:t>
                        </m:r>
                      </m:sub>
                    </m:sSub>
                  </m:oMath>
                </a14:m>
                <a:r>
                  <a:rPr lang="en-US" sz="1800" b="0" dirty="0" smtClean="0"/>
                  <a:t> and its relation to the wavelength </a:t>
                </a:r>
                <a14:m>
                  <m:oMath xmlns:m="http://schemas.openxmlformats.org/officeDocument/2006/math">
                    <m:r>
                      <a:rPr lang="en-US" sz="1800" i="1">
                        <a:latin typeface="Cambria Math" panose="02040503050406030204" pitchFamily="18" charset="0"/>
                        <a:sym typeface="Symbol" panose="05050102010706020507" pitchFamily="18" charset="2"/>
                      </a:rPr>
                      <m:t> </m:t>
                    </m:r>
                  </m:oMath>
                </a14:m>
                <a:r>
                  <a:rPr lang="en-US" sz="1800" b="0" dirty="0" smtClean="0"/>
                  <a:t>is given by:</a:t>
                </a:r>
              </a:p>
              <a:p>
                <a:pPr marL="0" indent="0"/>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𝑅</m:t>
                          </m:r>
                        </m:sub>
                      </m:sSub>
                      <m:r>
                        <a:rPr lang="en-US" sz="1800" i="1" smtClean="0">
                          <a:latin typeface="Cambria Math" panose="02040503050406030204" pitchFamily="18" charset="0"/>
                        </a:rPr>
                        <m:t>=</m:t>
                      </m:r>
                      <m:sSub>
                        <m:sSubPr>
                          <m:ctrlPr>
                            <a:rPr lang="en-US" sz="1800" b="0" i="1">
                              <a:latin typeface="Cambria Math" panose="02040503050406030204" pitchFamily="18" charset="0"/>
                            </a:rPr>
                          </m:ctrlPr>
                        </m:sSubPr>
                        <m:e>
                          <m:r>
                            <a:rPr lang="en-US" sz="1800" b="0" i="1">
                              <a:latin typeface="Cambria Math" panose="02040503050406030204" pitchFamily="18" charset="0"/>
                            </a:rPr>
                            <m:t>𝑃</m:t>
                          </m:r>
                        </m:e>
                        <m:sub>
                          <m:r>
                            <a:rPr lang="en-US" sz="1800" b="0" i="1">
                              <a:latin typeface="Cambria Math" panose="02040503050406030204" pitchFamily="18" charset="0"/>
                            </a:rPr>
                            <m:t>𝑇</m:t>
                          </m:r>
                        </m:sub>
                      </m:sSub>
                      <m:sSub>
                        <m:sSubPr>
                          <m:ctrlPr>
                            <a:rPr lang="en-US" sz="1800" b="0" i="1">
                              <a:latin typeface="Cambria Math" panose="02040503050406030204" pitchFamily="18" charset="0"/>
                            </a:rPr>
                          </m:ctrlPr>
                        </m:sSubPr>
                        <m:e>
                          <m:r>
                            <a:rPr lang="en-US" sz="1800" b="0" i="1">
                              <a:latin typeface="Cambria Math" panose="02040503050406030204" pitchFamily="18" charset="0"/>
                            </a:rPr>
                            <m:t>𝐺</m:t>
                          </m:r>
                        </m:e>
                        <m:sub>
                          <m:r>
                            <a:rPr lang="en-US" sz="1800" b="0" i="1">
                              <a:latin typeface="Cambria Math" panose="02040503050406030204" pitchFamily="18" charset="0"/>
                            </a:rPr>
                            <m:t>𝑇</m:t>
                          </m:r>
                        </m:sub>
                      </m:sSub>
                      <m:sSub>
                        <m:sSubPr>
                          <m:ctrlPr>
                            <a:rPr lang="en-US" sz="1800" b="0" i="1">
                              <a:latin typeface="Cambria Math" panose="02040503050406030204" pitchFamily="18" charset="0"/>
                            </a:rPr>
                          </m:ctrlPr>
                        </m:sSubPr>
                        <m:e>
                          <m:r>
                            <a:rPr lang="en-US" sz="1800" b="0" i="1">
                              <a:latin typeface="Cambria Math" panose="02040503050406030204" pitchFamily="18" charset="0"/>
                            </a:rPr>
                            <m:t>𝐺</m:t>
                          </m:r>
                        </m:e>
                        <m:sub>
                          <m:r>
                            <a:rPr lang="en-US" sz="1800" b="0" i="1">
                              <a:latin typeface="Cambria Math" panose="02040503050406030204" pitchFamily="18" charset="0"/>
                            </a:rPr>
                            <m:t>𝑅</m:t>
                          </m:r>
                        </m:sub>
                      </m:sSub>
                      <m:sSup>
                        <m:sSupPr>
                          <m:ctrlPr>
                            <a:rPr lang="en-US" sz="1800" b="0" i="1" smtClean="0">
                              <a:latin typeface="Cambria Math" panose="02040503050406030204" pitchFamily="18" charset="0"/>
                            </a:rPr>
                          </m:ctrlPr>
                        </m:sSupPr>
                        <m:e>
                          <m:d>
                            <m:dPr>
                              <m:ctrlPr>
                                <a:rPr lang="en-US" sz="1800" b="0" i="1">
                                  <a:latin typeface="Cambria Math" panose="02040503050406030204" pitchFamily="18" charset="0"/>
                                </a:rPr>
                              </m:ctrlPr>
                            </m:dPr>
                            <m:e>
                              <m:f>
                                <m:fPr>
                                  <m:ctrlPr>
                                    <a:rPr lang="en-US" sz="1800" i="1">
                                      <a:latin typeface="Cambria Math" panose="02040503050406030204" pitchFamily="18" charset="0"/>
                                    </a:rPr>
                                  </m:ctrlPr>
                                </m:fPr>
                                <m:num>
                                  <m:r>
                                    <a:rPr lang="en-US" sz="1800" i="1">
                                      <a:latin typeface="Cambria Math" panose="02040503050406030204" pitchFamily="18" charset="0"/>
                                      <a:sym typeface="Symbol" panose="05050102010706020507" pitchFamily="18" charset="2"/>
                                    </a:rPr>
                                    <m:t></m:t>
                                  </m:r>
                                </m:num>
                                <m:den>
                                  <m:r>
                                    <a:rPr lang="en-US" sz="1800" b="0" i="1" smtClean="0">
                                      <a:latin typeface="Cambria Math" panose="02040503050406030204" pitchFamily="18" charset="0"/>
                                      <a:sym typeface="Symbol" panose="05050102010706020507" pitchFamily="18" charset="2"/>
                                    </a:rPr>
                                    <m:t>4</m:t>
                                  </m:r>
                                  <m:r>
                                    <a:rPr lang="en-US" sz="1800" b="0" i="1" smtClean="0">
                                      <a:latin typeface="Cambria Math" panose="02040503050406030204" pitchFamily="18" charset="0"/>
                                      <a:ea typeface="Cambria Math" panose="02040503050406030204" pitchFamily="18" charset="0"/>
                                      <a:sym typeface="Symbol" panose="05050102010706020507" pitchFamily="18" charset="2"/>
                                    </a:rPr>
                                    <m:t>𝜋</m:t>
                                  </m:r>
                                  <m:r>
                                    <a:rPr lang="en-US" sz="1800" b="0" i="1" smtClean="0">
                                      <a:latin typeface="Cambria Math" panose="02040503050406030204" pitchFamily="18" charset="0"/>
                                      <a:ea typeface="Cambria Math" panose="02040503050406030204" pitchFamily="18" charset="0"/>
                                      <a:sym typeface="Symbol" panose="05050102010706020507" pitchFamily="18" charset="2"/>
                                    </a:rPr>
                                    <m:t>𝑅</m:t>
                                  </m:r>
                                </m:den>
                              </m:f>
                            </m:e>
                          </m:d>
                        </m:e>
                        <m:sup>
                          <m:r>
                            <a:rPr lang="en-US" sz="1800" b="0" i="1" smtClean="0">
                              <a:latin typeface="Cambria Math" panose="02040503050406030204" pitchFamily="18" charset="0"/>
                            </a:rPr>
                            <m:t>2</m:t>
                          </m:r>
                        </m:sup>
                      </m:sSup>
                    </m:oMath>
                  </m:oMathPara>
                </a14:m>
                <a:endParaRPr lang="en-US" sz="1800" dirty="0" smtClean="0"/>
              </a:p>
              <a:p>
                <a:pPr>
                  <a:buFont typeface="Arial" panose="020B0604020202020204" pitchFamily="34" charset="0"/>
                  <a:buChar char="•"/>
                </a:pPr>
                <a:r>
                  <a:rPr lang="en-US" sz="1800" b="0" dirty="0" smtClean="0"/>
                  <a:t>Wireless </a:t>
                </a:r>
                <a:r>
                  <a:rPr lang="en-US" sz="1800" b="0" dirty="0"/>
                  <a:t>communication systems in </a:t>
                </a:r>
                <a:r>
                  <a:rPr lang="en-US" sz="1800" b="0" dirty="0" err="1"/>
                  <a:t>mmWave</a:t>
                </a:r>
                <a:r>
                  <a:rPr lang="en-US" sz="1800" b="0" dirty="0"/>
                  <a:t> also </a:t>
                </a:r>
                <a:r>
                  <a:rPr lang="en-US" sz="1800" b="0" dirty="0" smtClean="0"/>
                  <a:t>suffer </a:t>
                </a:r>
                <a:r>
                  <a:rPr lang="en-US" sz="1800" b="0" dirty="0"/>
                  <a:t>from severe non-line-of-sight path loss</a:t>
                </a:r>
                <a:r>
                  <a:rPr lang="en-US" sz="1800" b="0" dirty="0" smtClean="0"/>
                  <a:t>, </a:t>
                </a:r>
                <a:r>
                  <a:rPr lang="en-US" sz="1800" b="0" dirty="0"/>
                  <a:t>diffraction loss, oxygen absorption loss etc. </a:t>
                </a:r>
              </a:p>
              <a:p>
                <a:pPr>
                  <a:buFont typeface="Arial" panose="020B0604020202020204" pitchFamily="34" charset="0"/>
                  <a:buChar char="•"/>
                </a:pPr>
                <a:r>
                  <a:rPr lang="en-US" sz="1800" b="0" dirty="0" smtClean="0"/>
                  <a:t>The </a:t>
                </a:r>
                <a:r>
                  <a:rPr lang="en-US" sz="1800" b="0" dirty="0"/>
                  <a:t>solution to these problems can be either a phased array, a MIMO array or a hybrid array, combined with </a:t>
                </a:r>
                <a:r>
                  <a:rPr lang="en-US" sz="1800" b="0" dirty="0" smtClean="0"/>
                  <a:t>beamforming</a:t>
                </a:r>
                <a:r>
                  <a:rPr lang="en-US" sz="1800" b="0" dirty="0"/>
                  <a:t>, which enables for directional transmission and reception and increases the overall link budget due to the added beamforming gain. </a:t>
                </a:r>
              </a:p>
              <a:p>
                <a:pPr>
                  <a:buFont typeface="Arial" panose="020B0604020202020204" pitchFamily="34" charset="0"/>
                  <a:buChar char="•"/>
                </a:pPr>
                <a:r>
                  <a:rPr lang="en-US" sz="1800" b="0" dirty="0" smtClean="0"/>
                  <a:t>The </a:t>
                </a:r>
                <a:r>
                  <a:rPr lang="en-US" sz="1800" b="0" dirty="0"/>
                  <a:t>downside of this solution is that it comes with an added complexity and overhead that needs to be managed, hence the topic of “</a:t>
                </a:r>
                <a:r>
                  <a:rPr lang="en-US" sz="1800" dirty="0"/>
                  <a:t>beam management</a:t>
                </a:r>
                <a:r>
                  <a:rPr lang="en-US" sz="1800" b="0" dirty="0"/>
                  <a:t>”.</a:t>
                </a:r>
              </a:p>
            </p:txBody>
          </p:sp>
        </mc:Choice>
        <mc:Fallback>
          <p:sp>
            <p:nvSpPr>
              <p:cNvPr id="3" name="Content Placeholder 2">
                <a:extLst>
                  <a:ext uri="{FF2B5EF4-FFF2-40B4-BE49-F238E27FC236}">
                    <a16:creationId xmlns:a16="http://schemas.microsoft.com/office/drawing/2014/main" id="{918D7AE7-F661-4AD4-9210-88B6E5699ED9}"/>
                  </a:ext>
                </a:extLst>
              </p:cNvPr>
              <p:cNvSpPr>
                <a:spLocks noGrp="1" noRot="1" noChangeAspect="1" noMove="1" noResize="1" noEditPoints="1" noAdjustHandles="1" noChangeArrowheads="1" noChangeShapeType="1" noTextEdit="1"/>
              </p:cNvSpPr>
              <p:nvPr>
                <p:ph idx="1"/>
              </p:nvPr>
            </p:nvSpPr>
            <p:spPr>
              <a:xfrm>
                <a:off x="685798" y="1647914"/>
                <a:ext cx="8269015" cy="4494213"/>
              </a:xfrm>
              <a:blipFill>
                <a:blip r:embed="rId3"/>
                <a:stretch>
                  <a:fillRect l="-442" t="-678" b="-514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ECDDC63-61E8-46BF-8AB2-D49AECFC17F0}"/>
              </a:ext>
            </a:extLst>
          </p:cNvPr>
          <p:cNvSpPr>
            <a:spLocks noGrp="1"/>
          </p:cNvSpPr>
          <p:nvPr>
            <p:ph type="sldNum" idx="12"/>
          </p:nvPr>
        </p:nvSpPr>
        <p:spPr/>
        <p:txBody>
          <a:bodyPr/>
          <a:lstStyle/>
          <a:p>
            <a:r>
              <a:rPr lang="en-GB"/>
              <a:t>Slide </a:t>
            </a:r>
            <a:fld id="{440F5867-744E-4AA6-B0ED-4C44D2DFBB7B}" type="slidenum">
              <a:rPr lang="en-GB" smtClean="0"/>
              <a:pPr/>
              <a:t>3</a:t>
            </a:fld>
            <a:endParaRPr lang="en-GB" dirty="0"/>
          </a:p>
        </p:txBody>
      </p:sp>
    </p:spTree>
    <p:extLst>
      <p:ext uri="{BB962C8B-B14F-4D97-AF65-F5344CB8AC3E}">
        <p14:creationId xmlns:p14="http://schemas.microsoft.com/office/powerpoint/2010/main" val="3159198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C6A9-20C4-440F-BC51-97DC4C9B7E71}"/>
              </a:ext>
            </a:extLst>
          </p:cNvPr>
          <p:cNvSpPr>
            <a:spLocks noGrp="1"/>
          </p:cNvSpPr>
          <p:nvPr>
            <p:ph type="title"/>
          </p:nvPr>
        </p:nvSpPr>
        <p:spPr/>
        <p:txBody>
          <a:bodyPr/>
          <a:lstStyle/>
          <a:p>
            <a:r>
              <a:rPr lang="en-US" altLang="zh-CN" dirty="0" smtClean="0"/>
              <a:t>Motivation</a:t>
            </a:r>
            <a:endParaRPr lang="en-US" dirty="0">
              <a:solidFill>
                <a:schemeClr val="tx1"/>
              </a:solidFill>
            </a:endParaRPr>
          </a:p>
        </p:txBody>
      </p:sp>
      <p:sp>
        <p:nvSpPr>
          <p:cNvPr id="3" name="Content Placeholder 2">
            <a:extLst>
              <a:ext uri="{FF2B5EF4-FFF2-40B4-BE49-F238E27FC236}">
                <a16:creationId xmlns:a16="http://schemas.microsoft.com/office/drawing/2014/main" id="{918D7AE7-F661-4AD4-9210-88B6E5699ED9}"/>
              </a:ext>
            </a:extLst>
          </p:cNvPr>
          <p:cNvSpPr>
            <a:spLocks noGrp="1"/>
          </p:cNvSpPr>
          <p:nvPr>
            <p:ph idx="1"/>
          </p:nvPr>
        </p:nvSpPr>
        <p:spPr>
          <a:xfrm>
            <a:off x="685798" y="1647914"/>
            <a:ext cx="8269015" cy="4494213"/>
          </a:xfrm>
        </p:spPr>
        <p:txBody>
          <a:bodyPr/>
          <a:lstStyle/>
          <a:p>
            <a:pPr>
              <a:buFont typeface="Arial" panose="020B0604020202020204" pitchFamily="34" charset="0"/>
              <a:buChar char="•"/>
            </a:pPr>
            <a:r>
              <a:rPr lang="en-US" sz="1800" dirty="0"/>
              <a:t>Beam management </a:t>
            </a:r>
            <a:r>
              <a:rPr lang="en-US" sz="1800" b="0" dirty="0"/>
              <a:t>is a set of processes for scanning, measuring, reporting and maintaining of </a:t>
            </a:r>
            <a:r>
              <a:rPr lang="en-US" sz="1800" b="0" dirty="0" err="1"/>
              <a:t>Tx</a:t>
            </a:r>
            <a:r>
              <a:rPr lang="en-US" sz="1800" b="0" dirty="0"/>
              <a:t>/Rx beams for </a:t>
            </a:r>
            <a:r>
              <a:rPr lang="en-US" sz="1800" b="0" dirty="0" smtClean="0"/>
              <a:t>enabling basic </a:t>
            </a:r>
            <a:r>
              <a:rPr lang="en-US" sz="1800" b="0" dirty="0"/>
              <a:t>communication up to optimal performance between two </a:t>
            </a:r>
            <a:r>
              <a:rPr lang="en-US" sz="1800" b="0" dirty="0" smtClean="0"/>
              <a:t>nodes</a:t>
            </a:r>
          </a:p>
          <a:p>
            <a:pPr>
              <a:buFont typeface="Arial" panose="020B0604020202020204" pitchFamily="34" charset="0"/>
              <a:buChar char="•"/>
            </a:pPr>
            <a:r>
              <a:rPr lang="en-US" sz="1800" b="0" dirty="0" smtClean="0"/>
              <a:t>Beam management comes with added complexity and overhead, and has several technical challenges that needs to be </a:t>
            </a:r>
            <a:r>
              <a:rPr lang="en-US" sz="1800" b="0" dirty="0" smtClean="0"/>
              <a:t>addressed</a:t>
            </a:r>
          </a:p>
          <a:p>
            <a:pPr>
              <a:buFont typeface="Arial" panose="020B0604020202020204" pitchFamily="34" charset="0"/>
              <a:buChar char="•"/>
            </a:pPr>
            <a:r>
              <a:rPr lang="en-US" sz="1800" b="0" dirty="0" smtClean="0"/>
              <a:t>In </a:t>
            </a:r>
            <a:r>
              <a:rPr lang="en-US" sz="1800" b="0" dirty="0" smtClean="0"/>
              <a:t>this presentation we present few of </a:t>
            </a:r>
            <a:r>
              <a:rPr lang="en-US" sz="1800" b="0" dirty="0" smtClean="0"/>
              <a:t>these </a:t>
            </a:r>
            <a:r>
              <a:rPr lang="en-US" sz="1800" b="0" dirty="0" smtClean="0"/>
              <a:t>technical </a:t>
            </a:r>
            <a:r>
              <a:rPr lang="en-US" sz="1800" b="0" dirty="0" smtClean="0"/>
              <a:t>challenges</a:t>
            </a:r>
            <a:endParaRPr lang="en-US" sz="1800" b="0" dirty="0"/>
          </a:p>
        </p:txBody>
      </p:sp>
      <p:sp>
        <p:nvSpPr>
          <p:cNvPr id="4" name="Slide Number Placeholder 3">
            <a:extLst>
              <a:ext uri="{FF2B5EF4-FFF2-40B4-BE49-F238E27FC236}">
                <a16:creationId xmlns:a16="http://schemas.microsoft.com/office/drawing/2014/main" id="{7ECDDC63-61E8-46BF-8AB2-D49AECFC17F0}"/>
              </a:ext>
            </a:extLst>
          </p:cNvPr>
          <p:cNvSpPr>
            <a:spLocks noGrp="1"/>
          </p:cNvSpPr>
          <p:nvPr>
            <p:ph type="sldNum" idx="12"/>
          </p:nvPr>
        </p:nvSpPr>
        <p:spPr/>
        <p:txBody>
          <a:bodyPr/>
          <a:lstStyle/>
          <a:p>
            <a:r>
              <a:rPr lang="en-GB"/>
              <a:t>Slide </a:t>
            </a:r>
            <a:fld id="{440F5867-744E-4AA6-B0ED-4C44D2DFBB7B}" type="slidenum">
              <a:rPr lang="en-GB" smtClean="0"/>
              <a:pPr/>
              <a:t>4</a:t>
            </a:fld>
            <a:endParaRPr lang="en-GB" dirty="0"/>
          </a:p>
        </p:txBody>
      </p:sp>
    </p:spTree>
    <p:extLst>
      <p:ext uri="{BB962C8B-B14F-4D97-AF65-F5344CB8AC3E}">
        <p14:creationId xmlns:p14="http://schemas.microsoft.com/office/powerpoint/2010/main" val="12482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C6A9-20C4-440F-BC51-97DC4C9B7E71}"/>
              </a:ext>
            </a:extLst>
          </p:cNvPr>
          <p:cNvSpPr>
            <a:spLocks noGrp="1"/>
          </p:cNvSpPr>
          <p:nvPr>
            <p:ph type="title"/>
          </p:nvPr>
        </p:nvSpPr>
        <p:spPr/>
        <p:txBody>
          <a:bodyPr/>
          <a:lstStyle/>
          <a:p>
            <a:r>
              <a:rPr lang="en-US" dirty="0"/>
              <a:t>Challenge 1: Asymmetric Link</a:t>
            </a:r>
          </a:p>
        </p:txBody>
      </p:sp>
      <p:sp>
        <p:nvSpPr>
          <p:cNvPr id="3" name="Content Placeholder 2">
            <a:extLst>
              <a:ext uri="{FF2B5EF4-FFF2-40B4-BE49-F238E27FC236}">
                <a16:creationId xmlns:a16="http://schemas.microsoft.com/office/drawing/2014/main" id="{918D7AE7-F661-4AD4-9210-88B6E5699ED9}"/>
              </a:ext>
            </a:extLst>
          </p:cNvPr>
          <p:cNvSpPr>
            <a:spLocks noGrp="1"/>
          </p:cNvSpPr>
          <p:nvPr>
            <p:ph idx="1"/>
          </p:nvPr>
        </p:nvSpPr>
        <p:spPr>
          <a:xfrm>
            <a:off x="685799" y="1647914"/>
            <a:ext cx="7770814" cy="4494213"/>
          </a:xfrm>
        </p:spPr>
        <p:txBody>
          <a:bodyPr/>
          <a:lstStyle/>
          <a:p>
            <a:pPr marL="457200" lvl="1" indent="0"/>
            <a:r>
              <a:rPr lang="en-US" sz="1800" dirty="0" smtClean="0"/>
              <a:t>The </a:t>
            </a:r>
            <a:r>
              <a:rPr lang="en-US" sz="1800" dirty="0"/>
              <a:t>asymmetric link problem occurs when the </a:t>
            </a:r>
            <a:r>
              <a:rPr lang="en-US" sz="1800" dirty="0" smtClean="0"/>
              <a:t>beamforming </a:t>
            </a:r>
            <a:r>
              <a:rPr lang="en-US" sz="1800" dirty="0"/>
              <a:t>characteristics </a:t>
            </a:r>
            <a:r>
              <a:rPr lang="en-US" sz="1800" dirty="0" smtClean="0"/>
              <a:t>of the G-node and T-node are </a:t>
            </a:r>
            <a:r>
              <a:rPr lang="en-US" sz="1800" dirty="0"/>
              <a:t>not identical. This creates issues </a:t>
            </a:r>
            <a:r>
              <a:rPr lang="en-US" sz="1800" dirty="0" smtClean="0"/>
              <a:t>where:</a:t>
            </a:r>
          </a:p>
          <a:p>
            <a:pPr lvl="1">
              <a:buFont typeface="Arial" panose="020B0604020202020204" pitchFamily="34" charset="0"/>
              <a:buChar char="•"/>
            </a:pPr>
            <a:r>
              <a:rPr lang="en-US" sz="1800" dirty="0" smtClean="0"/>
              <a:t>The G-node </a:t>
            </a:r>
            <a:r>
              <a:rPr lang="en-US" sz="1800" dirty="0"/>
              <a:t>might have a much more accurate and stronger </a:t>
            </a:r>
            <a:r>
              <a:rPr lang="en-US" sz="1800" dirty="0" smtClean="0"/>
              <a:t>beamforming, resulting in significant dB difference </a:t>
            </a:r>
            <a:r>
              <a:rPr lang="en-US" sz="1800" dirty="0"/>
              <a:t>(e.g</a:t>
            </a:r>
            <a:r>
              <a:rPr lang="en-US" sz="1800" dirty="0" smtClean="0"/>
              <a:t>. </a:t>
            </a:r>
            <a:r>
              <a:rPr lang="en-US" sz="1800" dirty="0"/>
              <a:t>because it has more antennas or more sophisticated beamforming techniques</a:t>
            </a:r>
            <a:r>
              <a:rPr lang="en-US" sz="1800" dirty="0" smtClean="0"/>
              <a:t>)</a:t>
            </a:r>
          </a:p>
          <a:p>
            <a:pPr lvl="1">
              <a:buFont typeface="Arial" panose="020B0604020202020204" pitchFamily="34" charset="0"/>
              <a:buChar char="•"/>
            </a:pPr>
            <a:r>
              <a:rPr lang="en-US" sz="1800" dirty="0" smtClean="0"/>
              <a:t>The T-node, </a:t>
            </a:r>
            <a:r>
              <a:rPr lang="en-US" sz="1800" dirty="0"/>
              <a:t>on the other hand, </a:t>
            </a:r>
            <a:r>
              <a:rPr lang="en-US" sz="1800" dirty="0" smtClean="0"/>
              <a:t>might </a:t>
            </a:r>
            <a:r>
              <a:rPr lang="en-US" sz="1800" dirty="0"/>
              <a:t>not be able to provide the same quality of beamforming. This often happens because the </a:t>
            </a:r>
            <a:r>
              <a:rPr lang="en-US" sz="1800" dirty="0" smtClean="0"/>
              <a:t>T-node </a:t>
            </a:r>
            <a:r>
              <a:rPr lang="en-US" sz="1800" dirty="0" smtClean="0"/>
              <a:t>might </a:t>
            </a:r>
            <a:r>
              <a:rPr lang="en-US" sz="1800" dirty="0"/>
              <a:t>have fewer antennas, limited computational power, or lower capability in adjusting its beam compared to the </a:t>
            </a:r>
            <a:r>
              <a:rPr lang="en-US" sz="1800" dirty="0" smtClean="0"/>
              <a:t>G-node.</a:t>
            </a:r>
          </a:p>
        </p:txBody>
      </p:sp>
      <p:sp>
        <p:nvSpPr>
          <p:cNvPr id="4" name="Slide Number Placeholder 3">
            <a:extLst>
              <a:ext uri="{FF2B5EF4-FFF2-40B4-BE49-F238E27FC236}">
                <a16:creationId xmlns:a16="http://schemas.microsoft.com/office/drawing/2014/main" id="{7ECDDC63-61E8-46BF-8AB2-D49AECFC17F0}"/>
              </a:ext>
            </a:extLst>
          </p:cNvPr>
          <p:cNvSpPr>
            <a:spLocks noGrp="1"/>
          </p:cNvSpPr>
          <p:nvPr>
            <p:ph type="sldNum" idx="12"/>
          </p:nvPr>
        </p:nvSpPr>
        <p:spPr/>
        <p:txBody>
          <a:bodyPr/>
          <a:lstStyle/>
          <a:p>
            <a:r>
              <a:rPr lang="en-GB"/>
              <a:t>Slide </a:t>
            </a:r>
            <a:fld id="{440F5867-744E-4AA6-B0ED-4C44D2DFBB7B}" type="slidenum">
              <a:rPr lang="en-GB" smtClean="0"/>
              <a:pPr/>
              <a:t>5</a:t>
            </a:fld>
            <a:endParaRPr lang="en-GB" dirty="0"/>
          </a:p>
        </p:txBody>
      </p:sp>
      <p:grpSp>
        <p:nvGrpSpPr>
          <p:cNvPr id="9" name="Group 8"/>
          <p:cNvGrpSpPr/>
          <p:nvPr/>
        </p:nvGrpSpPr>
        <p:grpSpPr>
          <a:xfrm>
            <a:off x="1920959" y="4422099"/>
            <a:ext cx="5905332" cy="1721881"/>
            <a:chOff x="1691548" y="4583154"/>
            <a:chExt cx="5905332" cy="1721881"/>
          </a:xfrm>
        </p:grpSpPr>
        <p:pic>
          <p:nvPicPr>
            <p:cNvPr id="5" name="Picture 4" descr="HUAWEI MateBook X Pro Selling Point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566" t="31591" r="3282" b="17320"/>
            <a:stretch/>
          </p:blipFill>
          <p:spPr bwMode="auto">
            <a:xfrm>
              <a:off x="1868069" y="4748373"/>
              <a:ext cx="1549924" cy="8948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UAWEI Phones - HUAWEI Deutschla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069" t="11860" r="24438" b="12399"/>
            <a:stretch/>
          </p:blipFill>
          <p:spPr bwMode="auto">
            <a:xfrm>
              <a:off x="6068734" y="4882380"/>
              <a:ext cx="550780" cy="83939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969252" y="5721778"/>
              <a:ext cx="945931" cy="369332"/>
            </a:xfrm>
            <a:prstGeom prst="rect">
              <a:avLst/>
            </a:prstGeom>
            <a:noFill/>
          </p:spPr>
          <p:txBody>
            <a:bodyPr wrap="square" rtlCol="0">
              <a:spAutoFit/>
            </a:bodyPr>
            <a:lstStyle/>
            <a:p>
              <a:pPr algn="l"/>
              <a:r>
                <a:rPr lang="en-US" dirty="0" smtClean="0"/>
                <a:t>T-node</a:t>
              </a:r>
              <a:endParaRPr lang="en-US" dirty="0" smtClean="0">
                <a:solidFill>
                  <a:schemeClr val="tx1"/>
                </a:solidFill>
              </a:endParaRPr>
            </a:p>
          </p:txBody>
        </p:sp>
        <p:sp>
          <p:nvSpPr>
            <p:cNvPr id="8" name="TextBox 7"/>
            <p:cNvSpPr txBox="1"/>
            <p:nvPr/>
          </p:nvSpPr>
          <p:spPr>
            <a:xfrm>
              <a:off x="2116966" y="5605905"/>
              <a:ext cx="945931" cy="369332"/>
            </a:xfrm>
            <a:prstGeom prst="rect">
              <a:avLst/>
            </a:prstGeom>
            <a:noFill/>
          </p:spPr>
          <p:txBody>
            <a:bodyPr wrap="square" rtlCol="0">
              <a:spAutoFit/>
            </a:bodyPr>
            <a:lstStyle/>
            <a:p>
              <a:pPr algn="l"/>
              <a:r>
                <a:rPr lang="en-US" dirty="0" smtClean="0"/>
                <a:t>G-node</a:t>
              </a:r>
              <a:endParaRPr lang="en-US" dirty="0" smtClean="0">
                <a:solidFill>
                  <a:schemeClr val="tx1"/>
                </a:solidFill>
              </a:endParaRPr>
            </a:p>
          </p:txBody>
        </p:sp>
        <p:pic>
          <p:nvPicPr>
            <p:cNvPr id="1026" name="Picture 2" descr="Figure 3. Prototype 64-patch array antenna (generates one millimeter-wave bea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3031" y="4583154"/>
              <a:ext cx="441434" cy="44143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igure 3. Prototype 64-patch array antenna (generates one millimeter-wave beam)"/>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3713" t="13000" r="36485" b="37686"/>
            <a:stretch/>
          </p:blipFill>
          <p:spPr bwMode="auto">
            <a:xfrm>
              <a:off x="5878770" y="4614365"/>
              <a:ext cx="189963" cy="18810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5512905" y="5935703"/>
              <a:ext cx="2083975" cy="369332"/>
            </a:xfrm>
            <a:prstGeom prst="rect">
              <a:avLst/>
            </a:prstGeom>
            <a:noFill/>
          </p:spPr>
          <p:txBody>
            <a:bodyPr wrap="square" rtlCol="0">
              <a:spAutoFit/>
            </a:bodyPr>
            <a:lstStyle/>
            <a:p>
              <a:pPr algn="l"/>
              <a:r>
                <a:rPr lang="en-US" dirty="0" smtClean="0"/>
                <a:t>4x4 phased array</a:t>
              </a:r>
              <a:endParaRPr lang="en-US" dirty="0" smtClean="0">
                <a:solidFill>
                  <a:schemeClr val="tx1"/>
                </a:solidFill>
              </a:endParaRPr>
            </a:p>
          </p:txBody>
        </p:sp>
        <p:sp>
          <p:nvSpPr>
            <p:cNvPr id="13" name="TextBox 12"/>
            <p:cNvSpPr txBox="1"/>
            <p:nvPr/>
          </p:nvSpPr>
          <p:spPr>
            <a:xfrm>
              <a:off x="1691548" y="5808488"/>
              <a:ext cx="2083975" cy="369332"/>
            </a:xfrm>
            <a:prstGeom prst="rect">
              <a:avLst/>
            </a:prstGeom>
            <a:noFill/>
          </p:spPr>
          <p:txBody>
            <a:bodyPr wrap="square" rtlCol="0">
              <a:spAutoFit/>
            </a:bodyPr>
            <a:lstStyle/>
            <a:p>
              <a:pPr algn="l"/>
              <a:r>
                <a:rPr lang="en-US" dirty="0" smtClean="0"/>
                <a:t>8x8 phased array</a:t>
              </a:r>
              <a:endParaRPr lang="en-US" dirty="0" smtClean="0">
                <a:solidFill>
                  <a:schemeClr val="tx1"/>
                </a:solidFill>
              </a:endParaRPr>
            </a:p>
          </p:txBody>
        </p:sp>
      </p:grpSp>
      <p:sp>
        <p:nvSpPr>
          <p:cNvPr id="10" name="TextBox 9"/>
          <p:cNvSpPr txBox="1"/>
          <p:nvPr/>
        </p:nvSpPr>
        <p:spPr>
          <a:xfrm>
            <a:off x="2392709" y="6087722"/>
            <a:ext cx="6313777" cy="307777"/>
          </a:xfrm>
          <a:prstGeom prst="rect">
            <a:avLst/>
          </a:prstGeom>
          <a:noFill/>
        </p:spPr>
        <p:txBody>
          <a:bodyPr wrap="square" rtlCol="0">
            <a:spAutoFit/>
          </a:bodyPr>
          <a:lstStyle/>
          <a:p>
            <a:pPr algn="l"/>
            <a:r>
              <a:rPr lang="en-US" sz="1400" dirty="0" smtClean="0"/>
              <a:t>Example: a G-node with more antennas than the T-node</a:t>
            </a:r>
            <a:endParaRPr lang="en-US" sz="1400" dirty="0" smtClean="0">
              <a:solidFill>
                <a:schemeClr val="tx1"/>
              </a:solidFill>
            </a:endParaRPr>
          </a:p>
        </p:txBody>
      </p:sp>
    </p:spTree>
    <p:extLst>
      <p:ext uri="{BB962C8B-B14F-4D97-AF65-F5344CB8AC3E}">
        <p14:creationId xmlns:p14="http://schemas.microsoft.com/office/powerpoint/2010/main" val="4103831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C6A9-20C4-440F-BC51-97DC4C9B7E71}"/>
              </a:ext>
            </a:extLst>
          </p:cNvPr>
          <p:cNvSpPr>
            <a:spLocks noGrp="1"/>
          </p:cNvSpPr>
          <p:nvPr>
            <p:ph type="title"/>
          </p:nvPr>
        </p:nvSpPr>
        <p:spPr/>
        <p:txBody>
          <a:bodyPr/>
          <a:lstStyle/>
          <a:p>
            <a:r>
              <a:rPr lang="en-US" dirty="0"/>
              <a:t>Challenge 1: Asymmetric Link</a:t>
            </a:r>
          </a:p>
        </p:txBody>
      </p:sp>
      <p:sp>
        <p:nvSpPr>
          <p:cNvPr id="3" name="Content Placeholder 2">
            <a:extLst>
              <a:ext uri="{FF2B5EF4-FFF2-40B4-BE49-F238E27FC236}">
                <a16:creationId xmlns:a16="http://schemas.microsoft.com/office/drawing/2014/main" id="{918D7AE7-F661-4AD4-9210-88B6E5699ED9}"/>
              </a:ext>
            </a:extLst>
          </p:cNvPr>
          <p:cNvSpPr>
            <a:spLocks noGrp="1"/>
          </p:cNvSpPr>
          <p:nvPr>
            <p:ph idx="1"/>
          </p:nvPr>
        </p:nvSpPr>
        <p:spPr>
          <a:xfrm>
            <a:off x="685799" y="1647914"/>
            <a:ext cx="7866994" cy="4494213"/>
          </a:xfrm>
        </p:spPr>
        <p:txBody>
          <a:bodyPr/>
          <a:lstStyle/>
          <a:p>
            <a:pPr lvl="1">
              <a:buFont typeface="Arial" panose="020B0604020202020204" pitchFamily="34" charset="0"/>
              <a:buChar char="•"/>
            </a:pPr>
            <a:r>
              <a:rPr lang="en-US" sz="1800" dirty="0" smtClean="0"/>
              <a:t>A T-node that listens to the G-node beam sweeping and wants to send a beam reporting back need to have enough T-link link margin</a:t>
            </a:r>
          </a:p>
          <a:p>
            <a:pPr lvl="1">
              <a:buFont typeface="Arial" panose="020B0604020202020204" pitchFamily="34" charset="0"/>
              <a:buChar char="•"/>
            </a:pPr>
            <a:r>
              <a:rPr lang="en-US" sz="1800" dirty="0" smtClean="0"/>
              <a:t>However, its </a:t>
            </a:r>
            <a:r>
              <a:rPr lang="en-US" sz="1800" dirty="0" err="1" smtClean="0"/>
              <a:t>Tx</a:t>
            </a:r>
            <a:r>
              <a:rPr lang="en-US" sz="1800" dirty="0" smtClean="0"/>
              <a:t> beam is not established yet, and the link margin for a response in a quasi-omnidirectional mode might not be sufficient</a:t>
            </a:r>
          </a:p>
          <a:p>
            <a:pPr marL="457200" lvl="1" indent="0"/>
            <a:endParaRPr lang="en-US" sz="1800" dirty="0"/>
          </a:p>
        </p:txBody>
      </p:sp>
      <p:sp>
        <p:nvSpPr>
          <p:cNvPr id="4" name="Slide Number Placeholder 3">
            <a:extLst>
              <a:ext uri="{FF2B5EF4-FFF2-40B4-BE49-F238E27FC236}">
                <a16:creationId xmlns:a16="http://schemas.microsoft.com/office/drawing/2014/main" id="{7ECDDC63-61E8-46BF-8AB2-D49AECFC17F0}"/>
              </a:ext>
            </a:extLst>
          </p:cNvPr>
          <p:cNvSpPr>
            <a:spLocks noGrp="1"/>
          </p:cNvSpPr>
          <p:nvPr>
            <p:ph type="sldNum" idx="12"/>
          </p:nvPr>
        </p:nvSpPr>
        <p:spPr/>
        <p:txBody>
          <a:bodyPr/>
          <a:lstStyle/>
          <a:p>
            <a:r>
              <a:rPr lang="en-GB"/>
              <a:t>Slide </a:t>
            </a:r>
            <a:fld id="{440F5867-744E-4AA6-B0ED-4C44D2DFBB7B}" type="slidenum">
              <a:rPr lang="en-GB" smtClean="0"/>
              <a:pPr/>
              <a:t>6</a:t>
            </a:fld>
            <a:endParaRPr lang="en-GB" dirty="0"/>
          </a:p>
        </p:txBody>
      </p:sp>
      <p:grpSp>
        <p:nvGrpSpPr>
          <p:cNvPr id="45" name="Group 44"/>
          <p:cNvGrpSpPr/>
          <p:nvPr/>
        </p:nvGrpSpPr>
        <p:grpSpPr>
          <a:xfrm>
            <a:off x="916208" y="3318004"/>
            <a:ext cx="8247409" cy="2902953"/>
            <a:chOff x="885438" y="3153916"/>
            <a:chExt cx="8247409" cy="2902953"/>
          </a:xfrm>
        </p:grpSpPr>
        <p:grpSp>
          <p:nvGrpSpPr>
            <p:cNvPr id="5" name="Group 4"/>
            <p:cNvGrpSpPr/>
            <p:nvPr/>
          </p:nvGrpSpPr>
          <p:grpSpPr>
            <a:xfrm>
              <a:off x="885438" y="3153916"/>
              <a:ext cx="8247409" cy="2902953"/>
              <a:chOff x="1025317" y="3664866"/>
              <a:chExt cx="8247409" cy="2902953"/>
            </a:xfrm>
          </p:grpSpPr>
          <p:cxnSp>
            <p:nvCxnSpPr>
              <p:cNvPr id="6" name="Straight Arrow Connector 5"/>
              <p:cNvCxnSpPr/>
              <p:nvPr/>
            </p:nvCxnSpPr>
            <p:spPr bwMode="auto">
              <a:xfrm>
                <a:off x="6574228" y="6306209"/>
                <a:ext cx="2418420" cy="0"/>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7" name="Straight Arrow Connector 6"/>
              <p:cNvCxnSpPr/>
              <p:nvPr/>
            </p:nvCxnSpPr>
            <p:spPr bwMode="auto">
              <a:xfrm flipV="1">
                <a:off x="6572118" y="3752196"/>
                <a:ext cx="0" cy="255401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8" name="Rectangle 7"/>
              <p:cNvSpPr/>
              <p:nvPr/>
            </p:nvSpPr>
            <p:spPr bwMode="auto">
              <a:xfrm>
                <a:off x="6574229" y="5960410"/>
                <a:ext cx="118240" cy="149169"/>
              </a:xfrm>
              <a:prstGeom prst="rect">
                <a:avLst/>
              </a:prstGeom>
              <a:solidFill>
                <a:schemeClr val="tx2">
                  <a:lumMod val="10000"/>
                  <a:lumOff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grpSp>
            <p:nvGrpSpPr>
              <p:cNvPr id="9" name="Group 8"/>
              <p:cNvGrpSpPr/>
              <p:nvPr/>
            </p:nvGrpSpPr>
            <p:grpSpPr>
              <a:xfrm>
                <a:off x="1025317" y="3839230"/>
                <a:ext cx="5184364" cy="2255183"/>
                <a:chOff x="2294983" y="2947733"/>
                <a:chExt cx="5184364" cy="2255183"/>
              </a:xfrm>
            </p:grpSpPr>
            <p:grpSp>
              <p:nvGrpSpPr>
                <p:cNvPr id="24" name="Group 23"/>
                <p:cNvGrpSpPr/>
                <p:nvPr/>
              </p:nvGrpSpPr>
              <p:grpSpPr>
                <a:xfrm>
                  <a:off x="3326441" y="3417585"/>
                  <a:ext cx="2092878" cy="1370948"/>
                  <a:chOff x="2475101" y="4520037"/>
                  <a:chExt cx="2092878" cy="1370948"/>
                </a:xfrm>
              </p:grpSpPr>
              <p:sp>
                <p:nvSpPr>
                  <p:cNvPr id="37" name="Oval 24"/>
                  <p:cNvSpPr/>
                  <p:nvPr/>
                </p:nvSpPr>
                <p:spPr bwMode="auto">
                  <a:xfrm rot="837789">
                    <a:off x="2632298" y="5198678"/>
                    <a:ext cx="1874897" cy="439316"/>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38" name="Oval 24"/>
                  <p:cNvSpPr/>
                  <p:nvPr/>
                </p:nvSpPr>
                <p:spPr bwMode="auto">
                  <a:xfrm rot="1138648">
                    <a:off x="2564413" y="5350352"/>
                    <a:ext cx="1788497" cy="430623"/>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39" name="Oval 24"/>
                  <p:cNvSpPr/>
                  <p:nvPr/>
                </p:nvSpPr>
                <p:spPr bwMode="auto">
                  <a:xfrm rot="19887967">
                    <a:off x="2650712" y="4731061"/>
                    <a:ext cx="1917267" cy="391067"/>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40" name="Oval 24"/>
                  <p:cNvSpPr/>
                  <p:nvPr/>
                </p:nvSpPr>
                <p:spPr bwMode="auto">
                  <a:xfrm rot="19607055">
                    <a:off x="2475101" y="4520037"/>
                    <a:ext cx="1917267" cy="380652"/>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41" name="Oval 24"/>
                  <p:cNvSpPr/>
                  <p:nvPr/>
                </p:nvSpPr>
                <p:spPr bwMode="auto">
                  <a:xfrm rot="1877139">
                    <a:off x="2509975" y="5466521"/>
                    <a:ext cx="1756525" cy="424464"/>
                  </a:xfrm>
                  <a:prstGeom prst="ellipse">
                    <a:avLst/>
                  </a:prstGeom>
                  <a:solidFill>
                    <a:schemeClr val="tx2">
                      <a:lumMod val="10000"/>
                      <a:lumOff val="9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sp>
                <p:nvSpPr>
                  <p:cNvPr id="42" name="Oval 24"/>
                  <p:cNvSpPr/>
                  <p:nvPr/>
                </p:nvSpPr>
                <p:spPr bwMode="auto">
                  <a:xfrm rot="20795636">
                    <a:off x="2594573" y="4880860"/>
                    <a:ext cx="1917267" cy="411563"/>
                  </a:xfrm>
                  <a:prstGeom prst="ellipse">
                    <a:avLst/>
                  </a:prstGeom>
                  <a:solidFill>
                    <a:srgbClr val="0070C0">
                      <a:alpha val="60000"/>
                    </a:srgb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buClr>
                        <a:srgbClr val="CC9900"/>
                      </a:buClr>
                      <a:buFont typeface="Wingdings" pitchFamily="2" charset="2"/>
                      <a:buChar char="n"/>
                    </a:pPr>
                    <a:endParaRPr lang="en-US" sz="1200" b="1" kern="0" dirty="0">
                      <a:solidFill>
                        <a:prstClr val="white"/>
                      </a:solidFill>
                      <a:latin typeface="Arial" panose="020B0604020202020204" pitchFamily="34" charset="0"/>
                      <a:cs typeface="Arial" pitchFamily="34" charset="0"/>
                    </a:endParaRPr>
                  </a:p>
                </p:txBody>
              </p:sp>
            </p:grpSp>
            <p:grpSp>
              <p:nvGrpSpPr>
                <p:cNvPr id="25" name="Group 24"/>
                <p:cNvGrpSpPr/>
                <p:nvPr/>
              </p:nvGrpSpPr>
              <p:grpSpPr>
                <a:xfrm>
                  <a:off x="2294983" y="2947733"/>
                  <a:ext cx="5184364" cy="2255183"/>
                  <a:chOff x="2294983" y="2947733"/>
                  <a:chExt cx="5184364" cy="2255183"/>
                </a:xfrm>
              </p:grpSpPr>
              <p:grpSp>
                <p:nvGrpSpPr>
                  <p:cNvPr id="26" name="Group 25"/>
                  <p:cNvGrpSpPr/>
                  <p:nvPr/>
                </p:nvGrpSpPr>
                <p:grpSpPr>
                  <a:xfrm>
                    <a:off x="2294983" y="3982786"/>
                    <a:ext cx="5184364" cy="928679"/>
                    <a:chOff x="1443643" y="5085238"/>
                    <a:chExt cx="5184364" cy="928679"/>
                  </a:xfrm>
                </p:grpSpPr>
                <p:pic>
                  <p:nvPicPr>
                    <p:cNvPr id="35" name="Picture 4" descr="HUAWEI MateBook X Pro Selling Point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566" t="31591" r="3282" b="17320"/>
                    <a:stretch/>
                  </p:blipFill>
                  <p:spPr bwMode="auto">
                    <a:xfrm>
                      <a:off x="1443643" y="5085238"/>
                      <a:ext cx="1549924" cy="89489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HUAWEI Phones - HUAWEI Deutschla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069" t="11860" r="24438" b="12399"/>
                    <a:stretch/>
                  </p:blipFill>
                  <p:spPr bwMode="auto">
                    <a:xfrm>
                      <a:off x="6077227" y="5174519"/>
                      <a:ext cx="550780" cy="839398"/>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Curved Right Arrow 26"/>
                  <p:cNvSpPr/>
                  <p:nvPr/>
                </p:nvSpPr>
                <p:spPr bwMode="auto">
                  <a:xfrm rot="10800000">
                    <a:off x="5313065" y="2947733"/>
                    <a:ext cx="578398" cy="2222283"/>
                  </a:xfrm>
                  <a:prstGeom prst="curvedRightArrow">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28" name="TextBox 27"/>
                  <p:cNvSpPr txBox="1"/>
                  <p:nvPr/>
                </p:nvSpPr>
                <p:spPr>
                  <a:xfrm rot="16200000">
                    <a:off x="4989552" y="4044375"/>
                    <a:ext cx="295936" cy="369332"/>
                  </a:xfrm>
                  <a:prstGeom prst="rect">
                    <a:avLst/>
                  </a:prstGeom>
                  <a:noFill/>
                </p:spPr>
                <p:txBody>
                  <a:bodyPr wrap="square" rtlCol="0">
                    <a:spAutoFit/>
                  </a:bodyPr>
                  <a:lstStyle/>
                  <a:p>
                    <a:pPr algn="l"/>
                    <a:r>
                      <a:rPr lang="en-US" dirty="0" smtClean="0">
                        <a:solidFill>
                          <a:schemeClr val="tx1"/>
                        </a:solidFill>
                      </a:rPr>
                      <a:t>…</a:t>
                    </a:r>
                  </a:p>
                </p:txBody>
              </p:sp>
              <p:sp>
                <p:nvSpPr>
                  <p:cNvPr id="29" name="TextBox 28"/>
                  <p:cNvSpPr txBox="1"/>
                  <p:nvPr/>
                </p:nvSpPr>
                <p:spPr>
                  <a:xfrm>
                    <a:off x="4980921" y="4941306"/>
                    <a:ext cx="295936" cy="261610"/>
                  </a:xfrm>
                  <a:prstGeom prst="rect">
                    <a:avLst/>
                  </a:prstGeom>
                  <a:noFill/>
                </p:spPr>
                <p:txBody>
                  <a:bodyPr wrap="square" rtlCol="0">
                    <a:spAutoFit/>
                  </a:bodyPr>
                  <a:lstStyle/>
                  <a:p>
                    <a:pPr algn="l"/>
                    <a:r>
                      <a:rPr lang="en-US" sz="1100" dirty="0" smtClean="0">
                        <a:solidFill>
                          <a:schemeClr val="tx1"/>
                        </a:solidFill>
                      </a:rPr>
                      <a:t>0</a:t>
                    </a:r>
                  </a:p>
                </p:txBody>
              </p:sp>
              <p:sp>
                <p:nvSpPr>
                  <p:cNvPr id="30" name="TextBox 29"/>
                  <p:cNvSpPr txBox="1"/>
                  <p:nvPr/>
                </p:nvSpPr>
                <p:spPr>
                  <a:xfrm>
                    <a:off x="5119482" y="4677075"/>
                    <a:ext cx="295936" cy="261610"/>
                  </a:xfrm>
                  <a:prstGeom prst="rect">
                    <a:avLst/>
                  </a:prstGeom>
                  <a:noFill/>
                </p:spPr>
                <p:txBody>
                  <a:bodyPr wrap="square" rtlCol="0">
                    <a:spAutoFit/>
                  </a:bodyPr>
                  <a:lstStyle/>
                  <a:p>
                    <a:pPr algn="l"/>
                    <a:r>
                      <a:rPr lang="en-US" sz="1100" dirty="0" smtClean="0">
                        <a:solidFill>
                          <a:schemeClr val="tx1"/>
                        </a:solidFill>
                      </a:rPr>
                      <a:t>1</a:t>
                    </a:r>
                  </a:p>
                </p:txBody>
              </p:sp>
              <p:sp>
                <p:nvSpPr>
                  <p:cNvPr id="31" name="TextBox 30"/>
                  <p:cNvSpPr txBox="1"/>
                  <p:nvPr/>
                </p:nvSpPr>
                <p:spPr>
                  <a:xfrm>
                    <a:off x="5299865" y="4423799"/>
                    <a:ext cx="295936" cy="261610"/>
                  </a:xfrm>
                  <a:prstGeom prst="rect">
                    <a:avLst/>
                  </a:prstGeom>
                  <a:noFill/>
                </p:spPr>
                <p:txBody>
                  <a:bodyPr wrap="square" rtlCol="0">
                    <a:spAutoFit/>
                  </a:bodyPr>
                  <a:lstStyle/>
                  <a:p>
                    <a:pPr algn="l"/>
                    <a:r>
                      <a:rPr lang="en-US" sz="1100" dirty="0" smtClean="0">
                        <a:solidFill>
                          <a:schemeClr val="tx1"/>
                        </a:solidFill>
                      </a:rPr>
                      <a:t>2</a:t>
                    </a:r>
                  </a:p>
                </p:txBody>
              </p:sp>
              <p:sp>
                <p:nvSpPr>
                  <p:cNvPr id="32" name="TextBox 31"/>
                  <p:cNvSpPr txBox="1"/>
                  <p:nvPr/>
                </p:nvSpPr>
                <p:spPr>
                  <a:xfrm>
                    <a:off x="5326703" y="3677233"/>
                    <a:ext cx="414439" cy="261610"/>
                  </a:xfrm>
                  <a:prstGeom prst="rect">
                    <a:avLst/>
                  </a:prstGeom>
                  <a:noFill/>
                </p:spPr>
                <p:txBody>
                  <a:bodyPr wrap="square" rtlCol="0">
                    <a:spAutoFit/>
                  </a:bodyPr>
                  <a:lstStyle/>
                  <a:p>
                    <a:pPr algn="l"/>
                    <a:r>
                      <a:rPr lang="en-US" sz="1100" dirty="0" smtClean="0">
                        <a:solidFill>
                          <a:schemeClr val="tx1"/>
                        </a:solidFill>
                      </a:rPr>
                      <a:t>N-3</a:t>
                    </a:r>
                  </a:p>
                </p:txBody>
              </p:sp>
              <p:sp>
                <p:nvSpPr>
                  <p:cNvPr id="33" name="TextBox 32"/>
                  <p:cNvSpPr txBox="1"/>
                  <p:nvPr/>
                </p:nvSpPr>
                <p:spPr>
                  <a:xfrm>
                    <a:off x="5225663" y="3323540"/>
                    <a:ext cx="414439" cy="261610"/>
                  </a:xfrm>
                  <a:prstGeom prst="rect">
                    <a:avLst/>
                  </a:prstGeom>
                  <a:noFill/>
                </p:spPr>
                <p:txBody>
                  <a:bodyPr wrap="square" rtlCol="0">
                    <a:spAutoFit/>
                  </a:bodyPr>
                  <a:lstStyle/>
                  <a:p>
                    <a:pPr algn="l"/>
                    <a:r>
                      <a:rPr lang="en-US" sz="1100" dirty="0" smtClean="0">
                        <a:solidFill>
                          <a:schemeClr val="tx1"/>
                        </a:solidFill>
                      </a:rPr>
                      <a:t>N-2</a:t>
                    </a:r>
                  </a:p>
                </p:txBody>
              </p:sp>
              <p:sp>
                <p:nvSpPr>
                  <p:cNvPr id="34" name="TextBox 33"/>
                  <p:cNvSpPr txBox="1"/>
                  <p:nvPr/>
                </p:nvSpPr>
                <p:spPr>
                  <a:xfrm>
                    <a:off x="5007255" y="2956149"/>
                    <a:ext cx="414439" cy="261610"/>
                  </a:xfrm>
                  <a:prstGeom prst="rect">
                    <a:avLst/>
                  </a:prstGeom>
                  <a:noFill/>
                </p:spPr>
                <p:txBody>
                  <a:bodyPr wrap="square" rtlCol="0">
                    <a:spAutoFit/>
                  </a:bodyPr>
                  <a:lstStyle/>
                  <a:p>
                    <a:pPr algn="l"/>
                    <a:r>
                      <a:rPr lang="en-US" sz="1100" dirty="0" smtClean="0">
                        <a:solidFill>
                          <a:schemeClr val="tx1"/>
                        </a:solidFill>
                      </a:rPr>
                      <a:t>N-1</a:t>
                    </a:r>
                  </a:p>
                </p:txBody>
              </p:sp>
            </p:grpSp>
          </p:grpSp>
          <p:sp>
            <p:nvSpPr>
              <p:cNvPr id="10" name="TextBox 9"/>
              <p:cNvSpPr txBox="1"/>
              <p:nvPr/>
            </p:nvSpPr>
            <p:spPr>
              <a:xfrm>
                <a:off x="5582223" y="3664866"/>
                <a:ext cx="1007863" cy="261610"/>
              </a:xfrm>
              <a:prstGeom prst="rect">
                <a:avLst/>
              </a:prstGeom>
              <a:noFill/>
            </p:spPr>
            <p:txBody>
              <a:bodyPr wrap="square" rtlCol="0">
                <a:spAutoFit/>
              </a:bodyPr>
              <a:lstStyle/>
              <a:p>
                <a:pPr algn="l"/>
                <a:r>
                  <a:rPr lang="en-US" sz="1100" dirty="0" smtClean="0">
                    <a:solidFill>
                      <a:schemeClr val="tx1"/>
                    </a:solidFill>
                  </a:rPr>
                  <a:t>Beam Number</a:t>
                </a:r>
              </a:p>
            </p:txBody>
          </p:sp>
          <p:sp>
            <p:nvSpPr>
              <p:cNvPr id="11" name="TextBox 10"/>
              <p:cNvSpPr txBox="1"/>
              <p:nvPr/>
            </p:nvSpPr>
            <p:spPr>
              <a:xfrm>
                <a:off x="8476230" y="6306209"/>
                <a:ext cx="796496" cy="261610"/>
              </a:xfrm>
              <a:prstGeom prst="rect">
                <a:avLst/>
              </a:prstGeom>
              <a:noFill/>
            </p:spPr>
            <p:txBody>
              <a:bodyPr wrap="square" rtlCol="0">
                <a:spAutoFit/>
              </a:bodyPr>
              <a:lstStyle/>
              <a:p>
                <a:pPr algn="l"/>
                <a:r>
                  <a:rPr lang="en-US" sz="1100" dirty="0" smtClean="0">
                    <a:solidFill>
                      <a:schemeClr val="tx1"/>
                    </a:solidFill>
                  </a:rPr>
                  <a:t>SNR [dB]</a:t>
                </a:r>
              </a:p>
            </p:txBody>
          </p:sp>
          <p:sp>
            <p:nvSpPr>
              <p:cNvPr id="12" name="TextBox 11"/>
              <p:cNvSpPr txBox="1"/>
              <p:nvPr/>
            </p:nvSpPr>
            <p:spPr>
              <a:xfrm>
                <a:off x="6299554" y="5907911"/>
                <a:ext cx="295936" cy="261610"/>
              </a:xfrm>
              <a:prstGeom prst="rect">
                <a:avLst/>
              </a:prstGeom>
              <a:noFill/>
            </p:spPr>
            <p:txBody>
              <a:bodyPr wrap="square" rtlCol="0">
                <a:spAutoFit/>
              </a:bodyPr>
              <a:lstStyle/>
              <a:p>
                <a:pPr algn="l"/>
                <a:r>
                  <a:rPr lang="en-US" sz="1100" dirty="0" smtClean="0">
                    <a:solidFill>
                      <a:schemeClr val="tx1"/>
                    </a:solidFill>
                  </a:rPr>
                  <a:t>0</a:t>
                </a:r>
              </a:p>
            </p:txBody>
          </p:sp>
          <p:sp>
            <p:nvSpPr>
              <p:cNvPr id="13" name="Rectangle 12"/>
              <p:cNvSpPr/>
              <p:nvPr/>
            </p:nvSpPr>
            <p:spPr bwMode="auto">
              <a:xfrm>
                <a:off x="6574228" y="5416784"/>
                <a:ext cx="414661" cy="162626"/>
              </a:xfrm>
              <a:prstGeom prst="rect">
                <a:avLst/>
              </a:prstGeom>
              <a:solidFill>
                <a:schemeClr val="tx2">
                  <a:lumMod val="10000"/>
                  <a:lumOff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14" name="Rectangle 13"/>
              <p:cNvSpPr/>
              <p:nvPr/>
            </p:nvSpPr>
            <p:spPr bwMode="auto">
              <a:xfrm>
                <a:off x="6574229" y="5685054"/>
                <a:ext cx="274674" cy="166637"/>
              </a:xfrm>
              <a:prstGeom prst="rect">
                <a:avLst/>
              </a:prstGeom>
              <a:solidFill>
                <a:schemeClr val="tx2">
                  <a:lumMod val="10000"/>
                  <a:lumOff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15" name="TextBox 14"/>
              <p:cNvSpPr txBox="1"/>
              <p:nvPr/>
            </p:nvSpPr>
            <p:spPr>
              <a:xfrm rot="16200000">
                <a:off x="6656255" y="4994725"/>
                <a:ext cx="295936" cy="369332"/>
              </a:xfrm>
              <a:prstGeom prst="rect">
                <a:avLst/>
              </a:prstGeom>
              <a:noFill/>
            </p:spPr>
            <p:txBody>
              <a:bodyPr wrap="square" rtlCol="0">
                <a:spAutoFit/>
              </a:bodyPr>
              <a:lstStyle/>
              <a:p>
                <a:pPr algn="l"/>
                <a:r>
                  <a:rPr lang="en-US" dirty="0" smtClean="0">
                    <a:solidFill>
                      <a:schemeClr val="tx1"/>
                    </a:solidFill>
                  </a:rPr>
                  <a:t>…</a:t>
                </a:r>
              </a:p>
            </p:txBody>
          </p:sp>
          <p:sp>
            <p:nvSpPr>
              <p:cNvPr id="16" name="Rectangle 15"/>
              <p:cNvSpPr/>
              <p:nvPr/>
            </p:nvSpPr>
            <p:spPr bwMode="auto">
              <a:xfrm>
                <a:off x="6574228" y="4674106"/>
                <a:ext cx="2106664" cy="173685"/>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17" name="Rectangle 16"/>
              <p:cNvSpPr/>
              <p:nvPr/>
            </p:nvSpPr>
            <p:spPr bwMode="auto">
              <a:xfrm>
                <a:off x="6572118" y="4347065"/>
                <a:ext cx="1694793" cy="154778"/>
              </a:xfrm>
              <a:prstGeom prst="rect">
                <a:avLst/>
              </a:prstGeom>
              <a:solidFill>
                <a:schemeClr val="tx2">
                  <a:lumMod val="10000"/>
                  <a:lumOff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18" name="Rectangle 17"/>
              <p:cNvSpPr/>
              <p:nvPr/>
            </p:nvSpPr>
            <p:spPr bwMode="auto">
              <a:xfrm>
                <a:off x="6574227" y="3974993"/>
                <a:ext cx="1300656" cy="160086"/>
              </a:xfrm>
              <a:prstGeom prst="rect">
                <a:avLst/>
              </a:prstGeom>
              <a:solidFill>
                <a:schemeClr val="tx2">
                  <a:lumMod val="10000"/>
                  <a:lumOff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en-US" sz="2400" b="0" i="0" u="none" strike="noStrike" cap="none" normalizeH="0" baseline="0" smtClean="0">
                  <a:ln>
                    <a:noFill/>
                  </a:ln>
                  <a:solidFill>
                    <a:schemeClr val="bg1"/>
                  </a:solidFill>
                  <a:effectLst/>
                  <a:latin typeface="Times New Roman" pitchFamily="16" charset="0"/>
                  <a:ea typeface="MS Gothic" charset="-128"/>
                </a:endParaRPr>
              </a:p>
            </p:txBody>
          </p:sp>
          <p:sp>
            <p:nvSpPr>
              <p:cNvPr id="19" name="TextBox 18"/>
              <p:cNvSpPr txBox="1"/>
              <p:nvPr/>
            </p:nvSpPr>
            <p:spPr>
              <a:xfrm>
                <a:off x="6294150" y="5633768"/>
                <a:ext cx="295936" cy="261610"/>
              </a:xfrm>
              <a:prstGeom prst="rect">
                <a:avLst/>
              </a:prstGeom>
              <a:noFill/>
            </p:spPr>
            <p:txBody>
              <a:bodyPr wrap="square" rtlCol="0">
                <a:spAutoFit/>
              </a:bodyPr>
              <a:lstStyle/>
              <a:p>
                <a:pPr algn="l"/>
                <a:r>
                  <a:rPr lang="en-US" sz="1100" dirty="0" smtClean="0">
                    <a:solidFill>
                      <a:schemeClr val="tx1"/>
                    </a:solidFill>
                  </a:rPr>
                  <a:t>1</a:t>
                </a:r>
              </a:p>
            </p:txBody>
          </p:sp>
          <p:sp>
            <p:nvSpPr>
              <p:cNvPr id="20" name="TextBox 19"/>
              <p:cNvSpPr txBox="1"/>
              <p:nvPr/>
            </p:nvSpPr>
            <p:spPr>
              <a:xfrm>
                <a:off x="6302852" y="5364009"/>
                <a:ext cx="295936" cy="261610"/>
              </a:xfrm>
              <a:prstGeom prst="rect">
                <a:avLst/>
              </a:prstGeom>
              <a:noFill/>
            </p:spPr>
            <p:txBody>
              <a:bodyPr wrap="square" rtlCol="0">
                <a:spAutoFit/>
              </a:bodyPr>
              <a:lstStyle/>
              <a:p>
                <a:pPr algn="l"/>
                <a:r>
                  <a:rPr lang="en-US" sz="1100" dirty="0" smtClean="0">
                    <a:solidFill>
                      <a:schemeClr val="tx1"/>
                    </a:solidFill>
                  </a:rPr>
                  <a:t>2</a:t>
                </a:r>
              </a:p>
            </p:txBody>
          </p:sp>
          <p:sp>
            <p:nvSpPr>
              <p:cNvPr id="21" name="TextBox 20"/>
              <p:cNvSpPr txBox="1"/>
              <p:nvPr/>
            </p:nvSpPr>
            <p:spPr>
              <a:xfrm>
                <a:off x="6218910" y="4624385"/>
                <a:ext cx="414439" cy="261610"/>
              </a:xfrm>
              <a:prstGeom prst="rect">
                <a:avLst/>
              </a:prstGeom>
              <a:noFill/>
            </p:spPr>
            <p:txBody>
              <a:bodyPr wrap="square" rtlCol="0">
                <a:spAutoFit/>
              </a:bodyPr>
              <a:lstStyle/>
              <a:p>
                <a:pPr algn="l"/>
                <a:r>
                  <a:rPr lang="en-US" sz="1100" dirty="0" smtClean="0">
                    <a:solidFill>
                      <a:schemeClr val="tx1"/>
                    </a:solidFill>
                  </a:rPr>
                  <a:t>N-3</a:t>
                </a:r>
              </a:p>
            </p:txBody>
          </p:sp>
          <p:sp>
            <p:nvSpPr>
              <p:cNvPr id="22" name="TextBox 21"/>
              <p:cNvSpPr txBox="1"/>
              <p:nvPr/>
            </p:nvSpPr>
            <p:spPr>
              <a:xfrm>
                <a:off x="6219557" y="4297197"/>
                <a:ext cx="414439" cy="261610"/>
              </a:xfrm>
              <a:prstGeom prst="rect">
                <a:avLst/>
              </a:prstGeom>
              <a:noFill/>
            </p:spPr>
            <p:txBody>
              <a:bodyPr wrap="square" rtlCol="0">
                <a:spAutoFit/>
              </a:bodyPr>
              <a:lstStyle/>
              <a:p>
                <a:pPr algn="l"/>
                <a:r>
                  <a:rPr lang="en-US" sz="1100" dirty="0" smtClean="0">
                    <a:solidFill>
                      <a:schemeClr val="tx1"/>
                    </a:solidFill>
                  </a:rPr>
                  <a:t>N-2</a:t>
                </a:r>
              </a:p>
            </p:txBody>
          </p:sp>
          <p:sp>
            <p:nvSpPr>
              <p:cNvPr id="23" name="TextBox 22"/>
              <p:cNvSpPr txBox="1"/>
              <p:nvPr/>
            </p:nvSpPr>
            <p:spPr>
              <a:xfrm>
                <a:off x="6218910" y="3958545"/>
                <a:ext cx="414439" cy="261610"/>
              </a:xfrm>
              <a:prstGeom prst="rect">
                <a:avLst/>
              </a:prstGeom>
              <a:noFill/>
            </p:spPr>
            <p:txBody>
              <a:bodyPr wrap="square" rtlCol="0">
                <a:spAutoFit/>
              </a:bodyPr>
              <a:lstStyle/>
              <a:p>
                <a:pPr algn="l"/>
                <a:r>
                  <a:rPr lang="en-US" sz="1100" dirty="0" smtClean="0">
                    <a:solidFill>
                      <a:schemeClr val="tx1"/>
                    </a:solidFill>
                  </a:rPr>
                  <a:t>N-1</a:t>
                </a:r>
              </a:p>
            </p:txBody>
          </p:sp>
        </p:grpSp>
        <p:pic>
          <p:nvPicPr>
            <p:cNvPr id="43" name="Picture 2" descr="Figure 3. Prototype 64-patch array antenna (generates one millimeter-wave bea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85479" y="4332573"/>
              <a:ext cx="441434" cy="44143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Figure 3. Prototype 64-patch array antenna (generates one millimeter-wave beam)"/>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3713" t="13000" r="36485" b="37686"/>
            <a:stretch/>
          </p:blipFill>
          <p:spPr bwMode="auto">
            <a:xfrm>
              <a:off x="5285185" y="4264213"/>
              <a:ext cx="199360" cy="197406"/>
            </a:xfrm>
            <a:prstGeom prst="rect">
              <a:avLst/>
            </a:prstGeom>
            <a:noFill/>
            <a:extLst>
              <a:ext uri="{909E8E84-426E-40DD-AFC4-6F175D3DCCD1}">
                <a14:hiddenFill xmlns:a14="http://schemas.microsoft.com/office/drawing/2010/main">
                  <a:solidFill>
                    <a:srgbClr val="FFFFFF"/>
                  </a:solidFill>
                </a14:hiddenFill>
              </a:ext>
            </a:extLst>
          </p:spPr>
        </p:pic>
      </p:grpSp>
      <p:sp>
        <p:nvSpPr>
          <p:cNvPr id="95" name="TextBox 94"/>
          <p:cNvSpPr txBox="1"/>
          <p:nvPr/>
        </p:nvSpPr>
        <p:spPr>
          <a:xfrm>
            <a:off x="5420099" y="5530493"/>
            <a:ext cx="945931" cy="369332"/>
          </a:xfrm>
          <a:prstGeom prst="rect">
            <a:avLst/>
          </a:prstGeom>
          <a:noFill/>
        </p:spPr>
        <p:txBody>
          <a:bodyPr wrap="square" rtlCol="0">
            <a:spAutoFit/>
          </a:bodyPr>
          <a:lstStyle/>
          <a:p>
            <a:pPr algn="l"/>
            <a:r>
              <a:rPr lang="en-US" dirty="0" smtClean="0"/>
              <a:t>T-node</a:t>
            </a:r>
            <a:endParaRPr lang="en-US" dirty="0" smtClean="0">
              <a:solidFill>
                <a:schemeClr val="tx1"/>
              </a:solidFill>
            </a:endParaRPr>
          </a:p>
        </p:txBody>
      </p:sp>
      <p:sp>
        <p:nvSpPr>
          <p:cNvPr id="96" name="TextBox 95"/>
          <p:cNvSpPr txBox="1"/>
          <p:nvPr/>
        </p:nvSpPr>
        <p:spPr>
          <a:xfrm>
            <a:off x="1133629" y="5449817"/>
            <a:ext cx="945931" cy="369332"/>
          </a:xfrm>
          <a:prstGeom prst="rect">
            <a:avLst/>
          </a:prstGeom>
          <a:noFill/>
        </p:spPr>
        <p:txBody>
          <a:bodyPr wrap="square" rtlCol="0">
            <a:spAutoFit/>
          </a:bodyPr>
          <a:lstStyle/>
          <a:p>
            <a:pPr algn="l"/>
            <a:r>
              <a:rPr lang="en-US" dirty="0" smtClean="0"/>
              <a:t>G-node</a:t>
            </a:r>
            <a:endParaRPr lang="en-US" dirty="0" smtClean="0">
              <a:solidFill>
                <a:schemeClr val="tx1"/>
              </a:solidFill>
            </a:endParaRPr>
          </a:p>
        </p:txBody>
      </p:sp>
      <p:sp>
        <p:nvSpPr>
          <p:cNvPr id="97" name="TextBox 96"/>
          <p:cNvSpPr txBox="1"/>
          <p:nvPr/>
        </p:nvSpPr>
        <p:spPr>
          <a:xfrm>
            <a:off x="5013369" y="5835481"/>
            <a:ext cx="2083975" cy="369332"/>
          </a:xfrm>
          <a:prstGeom prst="rect">
            <a:avLst/>
          </a:prstGeom>
          <a:noFill/>
        </p:spPr>
        <p:txBody>
          <a:bodyPr wrap="square" rtlCol="0">
            <a:spAutoFit/>
          </a:bodyPr>
          <a:lstStyle/>
          <a:p>
            <a:pPr algn="l"/>
            <a:r>
              <a:rPr lang="en-US" dirty="0" smtClean="0"/>
              <a:t>4x4 phased array</a:t>
            </a:r>
            <a:endParaRPr lang="en-US" dirty="0" smtClean="0">
              <a:solidFill>
                <a:schemeClr val="tx1"/>
              </a:solidFill>
            </a:endParaRPr>
          </a:p>
        </p:txBody>
      </p:sp>
      <p:sp>
        <p:nvSpPr>
          <p:cNvPr id="98" name="TextBox 97"/>
          <p:cNvSpPr txBox="1"/>
          <p:nvPr/>
        </p:nvSpPr>
        <p:spPr>
          <a:xfrm>
            <a:off x="735647" y="5728707"/>
            <a:ext cx="2083975" cy="369332"/>
          </a:xfrm>
          <a:prstGeom prst="rect">
            <a:avLst/>
          </a:prstGeom>
          <a:noFill/>
        </p:spPr>
        <p:txBody>
          <a:bodyPr wrap="square" rtlCol="0">
            <a:spAutoFit/>
          </a:bodyPr>
          <a:lstStyle/>
          <a:p>
            <a:pPr algn="l"/>
            <a:r>
              <a:rPr lang="en-US" dirty="0" smtClean="0"/>
              <a:t>8x8 phased array</a:t>
            </a:r>
            <a:endParaRPr lang="en-US" dirty="0" smtClean="0">
              <a:solidFill>
                <a:schemeClr val="tx1"/>
              </a:solidFill>
            </a:endParaRPr>
          </a:p>
        </p:txBody>
      </p:sp>
      <p:cxnSp>
        <p:nvCxnSpPr>
          <p:cNvPr id="102" name="Straight Arrow Connector 101"/>
          <p:cNvCxnSpPr/>
          <p:nvPr/>
        </p:nvCxnSpPr>
        <p:spPr bwMode="auto">
          <a:xfrm>
            <a:off x="4554890" y="3998980"/>
            <a:ext cx="960426" cy="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106" name="Straight Arrow Connector 105"/>
          <p:cNvCxnSpPr/>
          <p:nvPr/>
        </p:nvCxnSpPr>
        <p:spPr bwMode="auto">
          <a:xfrm flipH="1" flipV="1">
            <a:off x="4577294" y="5133015"/>
            <a:ext cx="861457" cy="964"/>
          </a:xfrm>
          <a:prstGeom prst="straightConnector1">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114" name="TextBox 113"/>
          <p:cNvSpPr txBox="1"/>
          <p:nvPr/>
        </p:nvSpPr>
        <p:spPr>
          <a:xfrm>
            <a:off x="4618420" y="3472126"/>
            <a:ext cx="1031902" cy="523220"/>
          </a:xfrm>
          <a:prstGeom prst="rect">
            <a:avLst/>
          </a:prstGeom>
          <a:noFill/>
        </p:spPr>
        <p:txBody>
          <a:bodyPr wrap="square" rtlCol="0">
            <a:spAutoFit/>
          </a:bodyPr>
          <a:lstStyle/>
          <a:p>
            <a:pPr algn="l"/>
            <a:r>
              <a:rPr lang="en-US" sz="1400" dirty="0" smtClean="0">
                <a:solidFill>
                  <a:srgbClr val="00B050"/>
                </a:solidFill>
              </a:rPr>
              <a:t>G-link works</a:t>
            </a:r>
          </a:p>
        </p:txBody>
      </p:sp>
      <p:sp>
        <p:nvSpPr>
          <p:cNvPr id="115" name="TextBox 114"/>
          <p:cNvSpPr txBox="1"/>
          <p:nvPr/>
        </p:nvSpPr>
        <p:spPr>
          <a:xfrm>
            <a:off x="4482898" y="5170287"/>
            <a:ext cx="1164722" cy="523220"/>
          </a:xfrm>
          <a:prstGeom prst="rect">
            <a:avLst/>
          </a:prstGeom>
          <a:noFill/>
        </p:spPr>
        <p:txBody>
          <a:bodyPr wrap="square" rtlCol="0">
            <a:spAutoFit/>
          </a:bodyPr>
          <a:lstStyle/>
          <a:p>
            <a:pPr algn="ctr"/>
            <a:r>
              <a:rPr lang="en-US" sz="1400" dirty="0">
                <a:solidFill>
                  <a:srgbClr val="FF0000"/>
                </a:solidFill>
              </a:rPr>
              <a:t>T</a:t>
            </a:r>
            <a:r>
              <a:rPr lang="en-US" sz="1400" dirty="0" smtClean="0">
                <a:solidFill>
                  <a:srgbClr val="FF0000"/>
                </a:solidFill>
              </a:rPr>
              <a:t>-link doesn’t work</a:t>
            </a:r>
          </a:p>
        </p:txBody>
      </p:sp>
    </p:spTree>
    <p:extLst>
      <p:ext uri="{BB962C8B-B14F-4D97-AF65-F5344CB8AC3E}">
        <p14:creationId xmlns:p14="http://schemas.microsoft.com/office/powerpoint/2010/main" val="1023245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C6A9-20C4-440F-BC51-97DC4C9B7E71}"/>
              </a:ext>
            </a:extLst>
          </p:cNvPr>
          <p:cNvSpPr>
            <a:spLocks noGrp="1"/>
          </p:cNvSpPr>
          <p:nvPr>
            <p:ph type="title"/>
          </p:nvPr>
        </p:nvSpPr>
        <p:spPr/>
        <p:txBody>
          <a:bodyPr/>
          <a:lstStyle/>
          <a:p>
            <a:r>
              <a:rPr lang="en-US" dirty="0"/>
              <a:t>Challenge 1: Asymmetric Link</a:t>
            </a:r>
          </a:p>
        </p:txBody>
      </p:sp>
      <p:sp>
        <p:nvSpPr>
          <p:cNvPr id="3" name="Content Placeholder 2">
            <a:extLst>
              <a:ext uri="{FF2B5EF4-FFF2-40B4-BE49-F238E27FC236}">
                <a16:creationId xmlns:a16="http://schemas.microsoft.com/office/drawing/2014/main" id="{918D7AE7-F661-4AD4-9210-88B6E5699ED9}"/>
              </a:ext>
            </a:extLst>
          </p:cNvPr>
          <p:cNvSpPr>
            <a:spLocks noGrp="1"/>
          </p:cNvSpPr>
          <p:nvPr>
            <p:ph idx="1"/>
          </p:nvPr>
        </p:nvSpPr>
        <p:spPr>
          <a:xfrm>
            <a:off x="685799" y="1647914"/>
            <a:ext cx="7866994" cy="4494213"/>
          </a:xfrm>
        </p:spPr>
        <p:txBody>
          <a:bodyPr/>
          <a:lstStyle/>
          <a:p>
            <a:pPr marL="457200" lvl="1" indent="0"/>
            <a:r>
              <a:rPr lang="en-US" sz="1800" dirty="0" smtClean="0"/>
              <a:t>Potential solutions:</a:t>
            </a:r>
          </a:p>
          <a:p>
            <a:pPr lvl="1">
              <a:buFont typeface="Arial" panose="020B0604020202020204" pitchFamily="34" charset="0"/>
              <a:buChar char="•"/>
            </a:pPr>
            <a:r>
              <a:rPr lang="en-US" sz="1800" dirty="0" smtClean="0"/>
              <a:t>Assume reciprocity (not always possible)</a:t>
            </a:r>
          </a:p>
          <a:p>
            <a:pPr lvl="1">
              <a:buFont typeface="Arial" panose="020B0604020202020204" pitchFamily="34" charset="0"/>
              <a:buChar char="•"/>
            </a:pPr>
            <a:r>
              <a:rPr lang="en-US" sz="1800" dirty="0" smtClean="0"/>
              <a:t>Add a beam sweeping procedure that includes sweeping of both links </a:t>
            </a:r>
            <a:r>
              <a:rPr lang="en-US" sz="1800" dirty="0" smtClean="0"/>
              <a:t>(results </a:t>
            </a:r>
            <a:r>
              <a:rPr lang="en-US" sz="1800" dirty="0" smtClean="0"/>
              <a:t>in longer convergence time and thus higher latency)</a:t>
            </a:r>
          </a:p>
          <a:p>
            <a:pPr lvl="1">
              <a:buFont typeface="Arial" panose="020B0604020202020204" pitchFamily="34" charset="0"/>
              <a:buChar char="•"/>
            </a:pPr>
            <a:r>
              <a:rPr lang="en-US" sz="1800" dirty="0" smtClean="0"/>
              <a:t>Find smart ways to identify an asymmetric link cases and adapt the beam sweeping flow only for these specific cases</a:t>
            </a:r>
          </a:p>
          <a:p>
            <a:pPr marL="457200" lvl="1" indent="0"/>
            <a:endParaRPr lang="en-US" sz="1800" dirty="0" smtClean="0"/>
          </a:p>
          <a:p>
            <a:pPr marL="457200" lvl="1" indent="0"/>
            <a:endParaRPr lang="en-US" sz="1800" dirty="0" smtClean="0"/>
          </a:p>
          <a:p>
            <a:pPr marL="457200" lvl="1" indent="0"/>
            <a:endParaRPr lang="en-US" sz="1800" dirty="0"/>
          </a:p>
        </p:txBody>
      </p:sp>
      <p:sp>
        <p:nvSpPr>
          <p:cNvPr id="4" name="Slide Number Placeholder 3">
            <a:extLst>
              <a:ext uri="{FF2B5EF4-FFF2-40B4-BE49-F238E27FC236}">
                <a16:creationId xmlns:a16="http://schemas.microsoft.com/office/drawing/2014/main" id="{7ECDDC63-61E8-46BF-8AB2-D49AECFC17F0}"/>
              </a:ext>
            </a:extLst>
          </p:cNvPr>
          <p:cNvSpPr>
            <a:spLocks noGrp="1"/>
          </p:cNvSpPr>
          <p:nvPr>
            <p:ph type="sldNum" idx="12"/>
          </p:nvPr>
        </p:nvSpPr>
        <p:spPr/>
        <p:txBody>
          <a:bodyPr/>
          <a:lstStyle/>
          <a:p>
            <a:r>
              <a:rPr lang="en-GB"/>
              <a:t>Slide </a:t>
            </a:r>
            <a:fld id="{440F5867-744E-4AA6-B0ED-4C44D2DFBB7B}" type="slidenum">
              <a:rPr lang="en-GB" smtClean="0"/>
              <a:pPr/>
              <a:t>7</a:t>
            </a:fld>
            <a:endParaRPr lang="en-GB" dirty="0"/>
          </a:p>
        </p:txBody>
      </p:sp>
    </p:spTree>
    <p:extLst>
      <p:ext uri="{BB962C8B-B14F-4D97-AF65-F5344CB8AC3E}">
        <p14:creationId xmlns:p14="http://schemas.microsoft.com/office/powerpoint/2010/main" val="21711383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C6A9-20C4-440F-BC51-97DC4C9B7E71}"/>
              </a:ext>
            </a:extLst>
          </p:cNvPr>
          <p:cNvSpPr>
            <a:spLocks noGrp="1"/>
          </p:cNvSpPr>
          <p:nvPr>
            <p:ph type="title"/>
          </p:nvPr>
        </p:nvSpPr>
        <p:spPr/>
        <p:txBody>
          <a:bodyPr/>
          <a:lstStyle/>
          <a:p>
            <a:r>
              <a:rPr lang="en-US" dirty="0"/>
              <a:t>Challenge </a:t>
            </a:r>
            <a:r>
              <a:rPr lang="en-US" dirty="0" smtClean="0"/>
              <a:t>2: </a:t>
            </a:r>
            <a:r>
              <a:rPr lang="en-US" dirty="0"/>
              <a:t>Beam Failure </a:t>
            </a:r>
            <a:r>
              <a:rPr lang="en-US" dirty="0" smtClean="0"/>
              <a:t>Detection</a:t>
            </a:r>
            <a:endParaRPr lang="en-US" dirty="0"/>
          </a:p>
        </p:txBody>
      </p:sp>
      <p:sp>
        <p:nvSpPr>
          <p:cNvPr id="3" name="Content Placeholder 2">
            <a:extLst>
              <a:ext uri="{FF2B5EF4-FFF2-40B4-BE49-F238E27FC236}">
                <a16:creationId xmlns:a16="http://schemas.microsoft.com/office/drawing/2014/main" id="{918D7AE7-F661-4AD4-9210-88B6E5699ED9}"/>
              </a:ext>
            </a:extLst>
          </p:cNvPr>
          <p:cNvSpPr>
            <a:spLocks noGrp="1"/>
          </p:cNvSpPr>
          <p:nvPr>
            <p:ph idx="1"/>
          </p:nvPr>
        </p:nvSpPr>
        <p:spPr>
          <a:xfrm>
            <a:off x="685799" y="1647914"/>
            <a:ext cx="8111360" cy="4494213"/>
          </a:xfrm>
        </p:spPr>
        <p:txBody>
          <a:bodyPr/>
          <a:lstStyle/>
          <a:p>
            <a:pPr marL="285750" indent="-285750">
              <a:buFont typeface="Arial" panose="020B0604020202020204" pitchFamily="34" charset="0"/>
              <a:buChar char="•"/>
            </a:pPr>
            <a:r>
              <a:rPr lang="en-US" sz="1800" b="0" dirty="0" smtClean="0"/>
              <a:t>In FB2 (</a:t>
            </a:r>
            <a:r>
              <a:rPr lang="en-US" sz="1800" b="0" dirty="0" err="1" smtClean="0"/>
              <a:t>mmWave</a:t>
            </a:r>
            <a:r>
              <a:rPr lang="en-US" sz="1800" b="0" dirty="0"/>
              <a:t>) </a:t>
            </a:r>
            <a:r>
              <a:rPr lang="en-US" sz="1800" b="0" dirty="0" smtClean="0"/>
              <a:t>directional communication, </a:t>
            </a:r>
            <a:r>
              <a:rPr lang="en-US" sz="1800" b="0" dirty="0"/>
              <a:t>the </a:t>
            </a:r>
            <a:r>
              <a:rPr lang="en-US" sz="1800" b="0" dirty="0" smtClean="0"/>
              <a:t>link </a:t>
            </a:r>
            <a:r>
              <a:rPr lang="en-US" sz="1800" b="0" dirty="0"/>
              <a:t>between </a:t>
            </a:r>
            <a:r>
              <a:rPr lang="en-US" sz="1800" b="0" dirty="0" smtClean="0"/>
              <a:t>G-node </a:t>
            </a:r>
            <a:r>
              <a:rPr lang="en-US" sz="1800" b="0" dirty="0"/>
              <a:t>and </a:t>
            </a:r>
            <a:r>
              <a:rPr lang="en-US" sz="1800" b="0" dirty="0" smtClean="0"/>
              <a:t>T-node </a:t>
            </a:r>
            <a:r>
              <a:rPr lang="en-US" sz="1800" b="0" dirty="0"/>
              <a:t>is </a:t>
            </a:r>
            <a:r>
              <a:rPr lang="en-US" sz="1800" b="0" dirty="0" smtClean="0"/>
              <a:t>very susceptible </a:t>
            </a:r>
            <a:r>
              <a:rPr lang="en-US" sz="1800" b="0" dirty="0"/>
              <a:t>to </a:t>
            </a:r>
            <a:r>
              <a:rPr lang="en-US" sz="1800" b="0" dirty="0" smtClean="0"/>
              <a:t>channel dynamics like high mobility, blockage, interference etc.</a:t>
            </a:r>
          </a:p>
          <a:p>
            <a:pPr marL="285750" indent="-285750">
              <a:buFont typeface="Arial" panose="020B0604020202020204" pitchFamily="34" charset="0"/>
              <a:buChar char="•"/>
            </a:pPr>
            <a:r>
              <a:rPr lang="en-US" sz="1800" b="0" dirty="0" smtClean="0"/>
              <a:t>For example, a slight tilting of the T-node can cause beam failure:</a:t>
            </a:r>
          </a:p>
          <a:p>
            <a:pPr marL="285750" indent="-285750">
              <a:buFont typeface="Arial" panose="020B0604020202020204" pitchFamily="34" charset="0"/>
              <a:buChar char="•"/>
            </a:pPr>
            <a:endParaRPr lang="en-US" sz="1800" b="0" dirty="0" smtClean="0"/>
          </a:p>
          <a:p>
            <a:pPr marL="0" indent="0"/>
            <a:endParaRPr lang="en-US" sz="1800" dirty="0" smtClean="0"/>
          </a:p>
          <a:p>
            <a:pPr marL="457200" lvl="1" indent="0"/>
            <a:endParaRPr lang="en-US" sz="1800" dirty="0" smtClean="0"/>
          </a:p>
          <a:p>
            <a:pPr marL="457200" lvl="1" indent="0"/>
            <a:endParaRPr lang="en-US" sz="1800" dirty="0" smtClean="0"/>
          </a:p>
          <a:p>
            <a:pPr marL="457200" lvl="1" indent="0"/>
            <a:endParaRPr lang="en-US" sz="1800" dirty="0"/>
          </a:p>
        </p:txBody>
      </p:sp>
      <p:sp>
        <p:nvSpPr>
          <p:cNvPr id="4" name="Slide Number Placeholder 3">
            <a:extLst>
              <a:ext uri="{FF2B5EF4-FFF2-40B4-BE49-F238E27FC236}">
                <a16:creationId xmlns:a16="http://schemas.microsoft.com/office/drawing/2014/main" id="{7ECDDC63-61E8-46BF-8AB2-D49AECFC17F0}"/>
              </a:ext>
            </a:extLst>
          </p:cNvPr>
          <p:cNvSpPr>
            <a:spLocks noGrp="1"/>
          </p:cNvSpPr>
          <p:nvPr>
            <p:ph type="sldNum" idx="12"/>
          </p:nvPr>
        </p:nvSpPr>
        <p:spPr/>
        <p:txBody>
          <a:bodyPr/>
          <a:lstStyle/>
          <a:p>
            <a:r>
              <a:rPr lang="en-GB"/>
              <a:t>Slide </a:t>
            </a:r>
            <a:fld id="{440F5867-744E-4AA6-B0ED-4C44D2DFBB7B}" type="slidenum">
              <a:rPr lang="en-GB" smtClean="0"/>
              <a:pPr/>
              <a:t>8</a:t>
            </a:fld>
            <a:endParaRPr lang="en-GB" dirty="0"/>
          </a:p>
        </p:txBody>
      </p:sp>
      <p:sp>
        <p:nvSpPr>
          <p:cNvPr id="5" name="Oval 24"/>
          <p:cNvSpPr/>
          <p:nvPr/>
        </p:nvSpPr>
        <p:spPr bwMode="auto">
          <a:xfrm rot="20795636">
            <a:off x="2662095" y="3429177"/>
            <a:ext cx="1917267" cy="215809"/>
          </a:xfrm>
          <a:prstGeom prst="ellipse">
            <a:avLst/>
          </a:prstGeom>
          <a:solidFill>
            <a:srgbClr val="0070C0">
              <a:alpha val="60000"/>
            </a:srgb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r>
              <a:rPr lang="en-US" sz="3200" b="1" dirty="0">
                <a:solidFill>
                  <a:srgbClr val="00B050"/>
                </a:solidFill>
                <a:sym typeface="Wingdings 2" panose="05020102010507070707" pitchFamily="18" charset="2"/>
              </a:rPr>
              <a:t> </a:t>
            </a:r>
            <a:endParaRPr lang="en-US" sz="3200" b="1" dirty="0">
              <a:solidFill>
                <a:srgbClr val="00B050"/>
              </a:solidFill>
            </a:endParaRPr>
          </a:p>
        </p:txBody>
      </p:sp>
      <p:pic>
        <p:nvPicPr>
          <p:cNvPr id="6" name="Picture 4" descr="HUAWEI MateBook X Pro Selling Point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566" t="31591" r="3282" b="17320"/>
          <a:stretch/>
        </p:blipFill>
        <p:spPr bwMode="auto">
          <a:xfrm>
            <a:off x="1282440" y="3243418"/>
            <a:ext cx="1549924" cy="8948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UAWEI Phones - HUAWEI Deutschla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069" t="11860" r="24438" b="12399"/>
          <a:stretch/>
        </p:blipFill>
        <p:spPr bwMode="auto">
          <a:xfrm>
            <a:off x="6885333" y="3331524"/>
            <a:ext cx="550780" cy="839398"/>
          </a:xfrm>
          <a:prstGeom prst="rect">
            <a:avLst/>
          </a:prstGeom>
          <a:noFill/>
          <a:extLst>
            <a:ext uri="{909E8E84-426E-40DD-AFC4-6F175D3DCCD1}">
              <a14:hiddenFill xmlns:a14="http://schemas.microsoft.com/office/drawing/2010/main">
                <a:solidFill>
                  <a:srgbClr val="FFFFFF"/>
                </a:solidFill>
              </a14:hiddenFill>
            </a:ext>
          </a:extLst>
        </p:spPr>
      </p:pic>
      <p:sp>
        <p:nvSpPr>
          <p:cNvPr id="8" name="Oval 24"/>
          <p:cNvSpPr/>
          <p:nvPr/>
        </p:nvSpPr>
        <p:spPr bwMode="auto">
          <a:xfrm rot="525629">
            <a:off x="4756655" y="3355998"/>
            <a:ext cx="2042260" cy="199124"/>
          </a:xfrm>
          <a:prstGeom prst="ellipse">
            <a:avLst/>
          </a:prstGeom>
          <a:solidFill>
            <a:schemeClr val="accent1">
              <a:lumMod val="60000"/>
              <a:lumOff val="4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r>
              <a:rPr lang="en-US" sz="2400" dirty="0" smtClean="0">
                <a:solidFill>
                  <a:srgbClr val="00B050"/>
                </a:solidFill>
                <a:sym typeface="Wingdings 2" panose="05020102010507070707" pitchFamily="18" charset="2"/>
              </a:rPr>
              <a:t>   </a:t>
            </a:r>
            <a:r>
              <a:rPr lang="en-US" sz="3200" b="1" dirty="0" smtClean="0">
                <a:solidFill>
                  <a:srgbClr val="00B050"/>
                </a:solidFill>
                <a:sym typeface="Wingdings 2" panose="05020102010507070707" pitchFamily="18" charset="2"/>
              </a:rPr>
              <a:t></a:t>
            </a:r>
            <a:endParaRPr lang="en-US" sz="2400" b="1" dirty="0">
              <a:solidFill>
                <a:srgbClr val="00B050"/>
              </a:solidFill>
            </a:endParaRPr>
          </a:p>
        </p:txBody>
      </p:sp>
      <p:sp>
        <p:nvSpPr>
          <p:cNvPr id="10" name="Oval 24"/>
          <p:cNvSpPr/>
          <p:nvPr/>
        </p:nvSpPr>
        <p:spPr bwMode="auto">
          <a:xfrm rot="20795636">
            <a:off x="2659807" y="5167219"/>
            <a:ext cx="1917267" cy="196079"/>
          </a:xfrm>
          <a:prstGeom prst="ellipse">
            <a:avLst/>
          </a:prstGeom>
          <a:solidFill>
            <a:srgbClr val="0070C0">
              <a:alpha val="60000"/>
            </a:srgb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r>
              <a:rPr lang="en-US" sz="3200" dirty="0">
                <a:solidFill>
                  <a:srgbClr val="FF0000"/>
                </a:solidFill>
                <a:sym typeface="Wingdings 2" panose="05020102010507070707" pitchFamily="18" charset="2"/>
              </a:rPr>
              <a:t></a:t>
            </a:r>
            <a:endParaRPr lang="en-US" sz="3200" dirty="0">
              <a:solidFill>
                <a:srgbClr val="FF0000"/>
              </a:solidFill>
            </a:endParaRPr>
          </a:p>
        </p:txBody>
      </p:sp>
      <p:pic>
        <p:nvPicPr>
          <p:cNvPr id="11" name="Picture 4" descr="HUAWEI MateBook X Pro Selling Point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566" t="31591" r="3282" b="17320"/>
          <a:stretch/>
        </p:blipFill>
        <p:spPr bwMode="auto">
          <a:xfrm>
            <a:off x="1282439" y="4981191"/>
            <a:ext cx="1549924" cy="8948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UAWEI Phones - HUAWEI Deutschla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069" t="11860" r="24438" b="12399"/>
          <a:stretch/>
        </p:blipFill>
        <p:spPr bwMode="auto">
          <a:xfrm rot="18426664">
            <a:off x="7110798" y="4973079"/>
            <a:ext cx="550780" cy="839398"/>
          </a:xfrm>
          <a:prstGeom prst="rect">
            <a:avLst/>
          </a:prstGeom>
          <a:noFill/>
          <a:extLst>
            <a:ext uri="{909E8E84-426E-40DD-AFC4-6F175D3DCCD1}">
              <a14:hiddenFill xmlns:a14="http://schemas.microsoft.com/office/drawing/2010/main">
                <a:solidFill>
                  <a:srgbClr val="FFFFFF"/>
                </a:solidFill>
              </a14:hiddenFill>
            </a:ext>
          </a:extLst>
        </p:spPr>
      </p:pic>
      <p:sp>
        <p:nvSpPr>
          <p:cNvPr id="13" name="Oval 24"/>
          <p:cNvSpPr/>
          <p:nvPr/>
        </p:nvSpPr>
        <p:spPr bwMode="auto">
          <a:xfrm rot="525629">
            <a:off x="4757973" y="5093871"/>
            <a:ext cx="2042260" cy="181806"/>
          </a:xfrm>
          <a:prstGeom prst="ellipse">
            <a:avLst/>
          </a:prstGeom>
          <a:solidFill>
            <a:schemeClr val="accent1">
              <a:lumMod val="60000"/>
              <a:lumOff val="40000"/>
              <a:alpha val="60000"/>
            </a:schemeClr>
          </a:solidFill>
          <a:ln w="9525" cap="flat" cmpd="sng" algn="ctr">
            <a:noFill/>
            <a:prstDash val="solid"/>
          </a:ln>
          <a:effectLst>
            <a:outerShdw blurRad="40000" dist="23000" dir="5400000" rotWithShape="0">
              <a:srgbClr val="000000">
                <a:alpha val="35000"/>
              </a:srgbClr>
            </a:outerShdw>
          </a:effectLst>
          <a:extLst/>
        </p:spPr>
        <p:txBody>
          <a:bodyPr vert="horz" wrap="square" lIns="91416" tIns="45708" rIns="91416" bIns="45708" numCol="1" rtlCol="0" anchor="ctr" anchorCtr="0" compatLnSpc="1">
            <a:prstTxWarp prst="textNoShape">
              <a:avLst/>
            </a:prstTxWarp>
          </a:bodyPr>
          <a:lstStyle/>
          <a:p>
            <a:pPr algn="ctr"/>
            <a:r>
              <a:rPr lang="en-US" sz="3200" dirty="0">
                <a:solidFill>
                  <a:srgbClr val="FF0000"/>
                </a:solidFill>
                <a:sym typeface="Wingdings 2" panose="05020102010507070707" pitchFamily="18" charset="2"/>
              </a:rPr>
              <a:t></a:t>
            </a:r>
            <a:endParaRPr lang="en-US" sz="2400" dirty="0">
              <a:solidFill>
                <a:srgbClr val="FF0000"/>
              </a:solidFill>
            </a:endParaRPr>
          </a:p>
        </p:txBody>
      </p:sp>
      <p:cxnSp>
        <p:nvCxnSpPr>
          <p:cNvPr id="16" name="Straight Arrow Connector 15"/>
          <p:cNvCxnSpPr/>
          <p:nvPr/>
        </p:nvCxnSpPr>
        <p:spPr bwMode="auto">
          <a:xfrm>
            <a:off x="7196959" y="4240924"/>
            <a:ext cx="7882" cy="60697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8" name="TextBox 17"/>
          <p:cNvSpPr txBox="1"/>
          <p:nvPr/>
        </p:nvSpPr>
        <p:spPr>
          <a:xfrm>
            <a:off x="7204841" y="4329917"/>
            <a:ext cx="805070" cy="369332"/>
          </a:xfrm>
          <a:prstGeom prst="rect">
            <a:avLst/>
          </a:prstGeom>
          <a:noFill/>
        </p:spPr>
        <p:txBody>
          <a:bodyPr wrap="square" rtlCol="0">
            <a:spAutoFit/>
          </a:bodyPr>
          <a:lstStyle/>
          <a:p>
            <a:pPr algn="l"/>
            <a:r>
              <a:rPr lang="en-US" dirty="0" smtClean="0">
                <a:solidFill>
                  <a:schemeClr val="tx1"/>
                </a:solidFill>
              </a:rPr>
              <a:t>Tilt</a:t>
            </a:r>
          </a:p>
        </p:txBody>
      </p:sp>
    </p:spTree>
    <p:extLst>
      <p:ext uri="{BB962C8B-B14F-4D97-AF65-F5344CB8AC3E}">
        <p14:creationId xmlns:p14="http://schemas.microsoft.com/office/powerpoint/2010/main" val="815432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C6A9-20C4-440F-BC51-97DC4C9B7E71}"/>
              </a:ext>
            </a:extLst>
          </p:cNvPr>
          <p:cNvSpPr>
            <a:spLocks noGrp="1"/>
          </p:cNvSpPr>
          <p:nvPr>
            <p:ph type="title"/>
          </p:nvPr>
        </p:nvSpPr>
        <p:spPr/>
        <p:txBody>
          <a:bodyPr/>
          <a:lstStyle/>
          <a:p>
            <a:r>
              <a:rPr lang="en-US" dirty="0"/>
              <a:t>Challenge </a:t>
            </a:r>
            <a:r>
              <a:rPr lang="en-US" dirty="0" smtClean="0"/>
              <a:t>2: </a:t>
            </a:r>
            <a:r>
              <a:rPr lang="en-US" dirty="0"/>
              <a:t>Beam Failure </a:t>
            </a:r>
            <a:r>
              <a:rPr lang="en-US" dirty="0" smtClean="0"/>
              <a:t>Detection</a:t>
            </a:r>
            <a:endParaRPr lang="en-US" dirty="0"/>
          </a:p>
        </p:txBody>
      </p:sp>
      <p:sp>
        <p:nvSpPr>
          <p:cNvPr id="3" name="Content Placeholder 2">
            <a:extLst>
              <a:ext uri="{FF2B5EF4-FFF2-40B4-BE49-F238E27FC236}">
                <a16:creationId xmlns:a16="http://schemas.microsoft.com/office/drawing/2014/main" id="{918D7AE7-F661-4AD4-9210-88B6E5699ED9}"/>
              </a:ext>
            </a:extLst>
          </p:cNvPr>
          <p:cNvSpPr>
            <a:spLocks noGrp="1"/>
          </p:cNvSpPr>
          <p:nvPr>
            <p:ph idx="1"/>
          </p:nvPr>
        </p:nvSpPr>
        <p:spPr>
          <a:xfrm>
            <a:off x="685799" y="1647914"/>
            <a:ext cx="8111360" cy="4494213"/>
          </a:xfrm>
        </p:spPr>
        <p:txBody>
          <a:bodyPr/>
          <a:lstStyle/>
          <a:p>
            <a:pPr marL="0" indent="0"/>
            <a:r>
              <a:rPr lang="en-US" sz="1800" b="0" dirty="0"/>
              <a:t>Beam failure can manifest in several ways, but the most common indicators include:</a:t>
            </a:r>
          </a:p>
          <a:p>
            <a:pPr>
              <a:buFont typeface="Arial" panose="020B0604020202020204" pitchFamily="34" charset="0"/>
              <a:buChar char="•"/>
            </a:pPr>
            <a:r>
              <a:rPr lang="en-US" sz="1800" dirty="0" smtClean="0"/>
              <a:t>Loss </a:t>
            </a:r>
            <a:r>
              <a:rPr lang="en-US" sz="1800" dirty="0"/>
              <a:t>of Signal </a:t>
            </a:r>
            <a:r>
              <a:rPr lang="en-US" sz="1800" dirty="0" smtClean="0"/>
              <a:t>Strength: </a:t>
            </a:r>
            <a:r>
              <a:rPr lang="en-US" sz="1800" b="0" dirty="0" smtClean="0"/>
              <a:t>The most obvious indicator of beam failure is a significant drop in signal strength or signal-to-noise ratio (SNR). If the signal strength falls below a threshold </a:t>
            </a:r>
            <a:r>
              <a:rPr lang="en-US" sz="1800" b="0" dirty="0" smtClean="0"/>
              <a:t>(up to no reception at all for a predefined period) due </a:t>
            </a:r>
            <a:r>
              <a:rPr lang="en-US" sz="1800" b="0" dirty="0" smtClean="0"/>
              <a:t>to misalignment or blockage, it could be a sign that the beam is no longer effective</a:t>
            </a:r>
          </a:p>
          <a:p>
            <a:pPr>
              <a:buFont typeface="Arial" panose="020B0604020202020204" pitchFamily="34" charset="0"/>
              <a:buChar char="•"/>
            </a:pPr>
            <a:r>
              <a:rPr lang="en-US" sz="1800" dirty="0" smtClean="0"/>
              <a:t>Increased </a:t>
            </a:r>
            <a:r>
              <a:rPr lang="en-US" sz="1800" dirty="0" smtClean="0"/>
              <a:t>Error Rates: </a:t>
            </a:r>
            <a:r>
              <a:rPr lang="en-US" sz="1800" b="0" dirty="0"/>
              <a:t>Beam failure might also be inferred from a sudden increase in </a:t>
            </a:r>
            <a:r>
              <a:rPr lang="en-US" sz="1800" b="0" dirty="0" smtClean="0"/>
              <a:t>PER/BER </a:t>
            </a:r>
            <a:r>
              <a:rPr lang="en-US" sz="1800" b="0" dirty="0"/>
              <a:t>or packet loss, as the communication link </a:t>
            </a:r>
            <a:r>
              <a:rPr lang="en-US" sz="1800" b="0" dirty="0" smtClean="0"/>
              <a:t>degrades</a:t>
            </a:r>
          </a:p>
          <a:p>
            <a:pPr>
              <a:buFont typeface="Arial" panose="020B0604020202020204" pitchFamily="34" charset="0"/>
              <a:buChar char="•"/>
            </a:pPr>
            <a:r>
              <a:rPr lang="en-US" sz="1800" dirty="0" smtClean="0"/>
              <a:t>Feedback </a:t>
            </a:r>
            <a:r>
              <a:rPr lang="en-US" sz="1800" dirty="0"/>
              <a:t>Signaling: </a:t>
            </a:r>
            <a:r>
              <a:rPr lang="en-US" sz="1800" b="0" dirty="0"/>
              <a:t>Some systems implement feedback mechanisms where the receiver informs the transmitter if the current beam is ineffective or if there is significant signal degradation. A lack of appropriate feedback (or the receipt of </a:t>
            </a:r>
            <a:r>
              <a:rPr lang="en-US" sz="1800" b="0" dirty="0" smtClean="0"/>
              <a:t>an explicit negative </a:t>
            </a:r>
            <a:r>
              <a:rPr lang="en-US" sz="1800" b="0" dirty="0"/>
              <a:t>feedback) might indicate beam </a:t>
            </a:r>
            <a:r>
              <a:rPr lang="en-US" sz="1800" b="0" dirty="0" smtClean="0"/>
              <a:t>failure</a:t>
            </a:r>
            <a:endParaRPr lang="en-US" sz="1800" b="0" dirty="0"/>
          </a:p>
          <a:p>
            <a:pPr marL="457200" lvl="1" indent="0"/>
            <a:endParaRPr lang="en-US" sz="1800" dirty="0" smtClean="0"/>
          </a:p>
          <a:p>
            <a:pPr marL="457200" lvl="1" indent="0"/>
            <a:endParaRPr lang="en-US" sz="1800" dirty="0" smtClean="0"/>
          </a:p>
          <a:p>
            <a:pPr marL="457200" lvl="1" indent="0"/>
            <a:endParaRPr lang="en-US" sz="1800" dirty="0" smtClean="0"/>
          </a:p>
          <a:p>
            <a:pPr marL="457200" lvl="1" indent="0"/>
            <a:endParaRPr lang="en-US" sz="1800" dirty="0"/>
          </a:p>
        </p:txBody>
      </p:sp>
      <p:sp>
        <p:nvSpPr>
          <p:cNvPr id="4" name="Slide Number Placeholder 3">
            <a:extLst>
              <a:ext uri="{FF2B5EF4-FFF2-40B4-BE49-F238E27FC236}">
                <a16:creationId xmlns:a16="http://schemas.microsoft.com/office/drawing/2014/main" id="{7ECDDC63-61E8-46BF-8AB2-D49AECFC17F0}"/>
              </a:ext>
            </a:extLst>
          </p:cNvPr>
          <p:cNvSpPr>
            <a:spLocks noGrp="1"/>
          </p:cNvSpPr>
          <p:nvPr>
            <p:ph type="sldNum" idx="12"/>
          </p:nvPr>
        </p:nvSpPr>
        <p:spPr/>
        <p:txBody>
          <a:bodyPr/>
          <a:lstStyle/>
          <a:p>
            <a:r>
              <a:rPr lang="en-GB"/>
              <a:t>Slide </a:t>
            </a:r>
            <a:fld id="{440F5867-744E-4AA6-B0ED-4C44D2DFBB7B}" type="slidenum">
              <a:rPr lang="en-GB" smtClean="0"/>
              <a:pPr/>
              <a:t>9</a:t>
            </a:fld>
            <a:endParaRPr lang="en-GB" dirty="0"/>
          </a:p>
        </p:txBody>
      </p:sp>
    </p:spTree>
    <p:extLst>
      <p:ext uri="{BB962C8B-B14F-4D97-AF65-F5344CB8AC3E}">
        <p14:creationId xmlns:p14="http://schemas.microsoft.com/office/powerpoint/2010/main" val="26371599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自定义 5">
      <a:dk1>
        <a:sysClr val="windowText" lastClr="000000"/>
      </a:dk1>
      <a:lt1>
        <a:srgbClr val="000000"/>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Theme">
      <a:majorFont>
        <a:latin typeface="Times New Roman"/>
        <a:ea typeface="MS Gothic"/>
        <a:cs typeface=""/>
      </a:majorFont>
      <a:minorFont>
        <a:latin typeface="Times New Roman"/>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S Gothic" charset="-128"/>
          </a:defRPr>
        </a:defPPr>
      </a:lstStyle>
    </a:lnDef>
    <a:txDef>
      <a:spPr>
        <a:noFill/>
      </a:spPr>
      <a:bodyPr wrap="square" rtlCol="0">
        <a:spAutoFit/>
      </a:bodyPr>
      <a:lstStyle>
        <a:defPPr algn="l">
          <a:defRPr dirty="0" smtClean="0">
            <a:solidFill>
              <a:schemeClr val="tx1"/>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F2D85B4-B705-4018-9CF0-E6E4BD03567D}" vid="{6A25E773-D890-44CD-BA7F-9C3E9F9CAE58}"/>
    </a:ext>
  </a:extLst>
</a:theme>
</file>

<file path=ppt/theme/theme2.xml><?xml version="1.0" encoding="utf-8"?>
<a:theme xmlns:a="http://schemas.openxmlformats.org/drawingml/2006/main" name="59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18577</TotalTime>
  <Words>1327</Words>
  <Application>Microsoft Office PowerPoint</Application>
  <PresentationFormat>On-screen Show (4:3)</PresentationFormat>
  <Paragraphs>167</Paragraphs>
  <Slides>18</Slides>
  <Notes>17</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18</vt:i4>
      </vt:variant>
    </vt:vector>
  </HeadingPairs>
  <TitlesOfParts>
    <vt:vector size="35" baseType="lpstr">
      <vt:lpstr>Microsoft YaHei</vt:lpstr>
      <vt:lpstr>Microsoft YaHei</vt:lpstr>
      <vt:lpstr>MS Gothic</vt:lpstr>
      <vt:lpstr>ＭＳ Ｐゴシック</vt:lpstr>
      <vt:lpstr>宋体</vt:lpstr>
      <vt:lpstr>Arial</vt:lpstr>
      <vt:lpstr>Arial Unicode MS</vt:lpstr>
      <vt:lpstr>Calibri</vt:lpstr>
      <vt:lpstr>Cambria Math</vt:lpstr>
      <vt:lpstr>FrutigerNext LT Light</vt:lpstr>
      <vt:lpstr>黑体</vt:lpstr>
      <vt:lpstr>Symbol</vt:lpstr>
      <vt:lpstr>Times New Roman</vt:lpstr>
      <vt:lpstr>Wingdings</vt:lpstr>
      <vt:lpstr>Wingdings 2</vt:lpstr>
      <vt:lpstr>Office Theme</vt:lpstr>
      <vt:lpstr>59_内容Copytext </vt:lpstr>
      <vt:lpstr>SI: SLB-mmW Meeting # Beam Management Challenges</vt:lpstr>
      <vt:lpstr>Contents</vt:lpstr>
      <vt:lpstr>Motivation</vt:lpstr>
      <vt:lpstr>Motivation</vt:lpstr>
      <vt:lpstr>Challenge 1: Asymmetric Link</vt:lpstr>
      <vt:lpstr>Challenge 1: Asymmetric Link</vt:lpstr>
      <vt:lpstr>Challenge 1: Asymmetric Link</vt:lpstr>
      <vt:lpstr>Challenge 2: Beam Failure Detection</vt:lpstr>
      <vt:lpstr>Challenge 2: Beam Failure Detection</vt:lpstr>
      <vt:lpstr>Challenge 2: Beam Failure Detection</vt:lpstr>
      <vt:lpstr>Challenge 3: Frequency-selective Beam Management</vt:lpstr>
      <vt:lpstr>Challenge 3: Frequency-selective Beam Management</vt:lpstr>
      <vt:lpstr>Challenge 3: Frequency-selective Beam Management</vt:lpstr>
      <vt:lpstr>Challenge 4: Multiple T-nodes</vt:lpstr>
      <vt:lpstr>Challenge 4: Multiple T-nodes</vt:lpstr>
      <vt:lpstr>Challenge 4: Multiple T-nodes</vt:lpstr>
      <vt:lpstr>Next Steps</vt:lpstr>
      <vt:lpstr>Thank you</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 SLB-mmW Meeting # Beam Management Challenges</dc:title>
  <dc:creator>Dor Chay</dc:creator>
  <cp:lastModifiedBy>Dor Chay</cp:lastModifiedBy>
  <cp:revision>236</cp:revision>
  <dcterms:created xsi:type="dcterms:W3CDTF">2024-10-30T02:35:12Z</dcterms:created>
  <dcterms:modified xsi:type="dcterms:W3CDTF">2025-02-18T09:24:45Z</dcterms:modified>
</cp:coreProperties>
</file>