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6"/>
  </p:notesMasterIdLst>
  <p:sldIdLst>
    <p:sldId id="270" r:id="rId2"/>
    <p:sldId id="277" r:id="rId3"/>
    <p:sldId id="275" r:id="rId4"/>
    <p:sldId id="276" r:id="rId5"/>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7" d="100"/>
          <a:sy n="117" d="100"/>
        </p:scale>
        <p:origin x="126" y="43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C538FC-1FB7-4BBC-BD20-C17EEB33F23E}" type="datetimeFigureOut">
              <a:rPr lang="zh-CN" altLang="en-US" smtClean="0"/>
              <a:t>2025/2/27</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FCF9AE-5516-41E6-AEB6-CF0EC648C492}" type="slidenum">
              <a:rPr lang="zh-CN" altLang="en-US" smtClean="0"/>
              <a:t>‹#›</a:t>
            </a:fld>
            <a:endParaRPr lang="zh-CN" altLang="en-US"/>
          </a:p>
        </p:txBody>
      </p:sp>
    </p:spTree>
    <p:extLst>
      <p:ext uri="{BB962C8B-B14F-4D97-AF65-F5344CB8AC3E}">
        <p14:creationId xmlns:p14="http://schemas.microsoft.com/office/powerpoint/2010/main" val="2679451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r>
              <a:rPr lang="en-US">
                <a:solidFill>
                  <a:prstClr val="black"/>
                </a:solidFill>
              </a:rPr>
              <a:t>Page </a:t>
            </a:r>
            <a:fld id="{465D53FD-DB5F-4815-BF01-6488A8FBD189}" type="slidenum">
              <a:rPr lang="en-US">
                <a:solidFill>
                  <a:prstClr val="black"/>
                </a:solidFill>
              </a:rPr>
              <a:pPr/>
              <a:t>1</a:t>
            </a:fld>
            <a:endParaRPr lang="en-US">
              <a:solidFill>
                <a:prstClr val="black"/>
              </a:solidFill>
            </a:endParaRPr>
          </a:p>
        </p:txBody>
      </p:sp>
      <p:sp>
        <p:nvSpPr>
          <p:cNvPr id="12289" name="Text Box 1"/>
          <p:cNvSpPr txBox="1">
            <a:spLocks noChangeArrowheads="1"/>
          </p:cNvSpPr>
          <p:nvPr/>
        </p:nvSpPr>
        <p:spPr bwMode="auto">
          <a:xfrm>
            <a:off x="1154113" y="701675"/>
            <a:ext cx="4625975" cy="3468688"/>
          </a:xfrm>
          <a:prstGeom prst="rect">
            <a:avLst/>
          </a:prstGeom>
          <a:solidFill>
            <a:srgbClr val="FFFFFF"/>
          </a:solidFill>
          <a:ln w="9525">
            <a:solidFill>
              <a:srgbClr val="000000"/>
            </a:solidFill>
            <a:miter lim="800000"/>
            <a:headEnd/>
            <a:tailEnd/>
          </a:ln>
          <a:effectLst/>
        </p:spPr>
        <p:txBody>
          <a:bodyPr wrap="none" anchor="ctr"/>
          <a:lstStyle/>
          <a:p>
            <a:pPr defTabSz="449263" eaLnBrk="0" fontAlgn="base" hangingPunct="0">
              <a:spcBef>
                <a:spcPct val="0"/>
              </a:spcBef>
              <a:spcAft>
                <a:spcPct val="0"/>
              </a:spcAft>
              <a:buClr>
                <a:srgbClr val="000000"/>
              </a:buClr>
              <a:buSzPct val="100000"/>
              <a:buFont typeface="Times New Roman" pitchFamily="16" charset="0"/>
              <a:buNone/>
            </a:pPr>
            <a:endParaRPr lang="en-GB" sz="2400">
              <a:solidFill>
                <a:srgbClr val="FFFFFF"/>
              </a:solidFill>
              <a:latin typeface="Times New Roman" pitchFamily="16" charset="0"/>
              <a:ea typeface="MS Gothic" charset="-128"/>
            </a:endParaRPr>
          </a:p>
        </p:txBody>
      </p:sp>
      <p:sp>
        <p:nvSpPr>
          <p:cNvPr id="12290" name="Rectangle 2"/>
          <p:cNvSpPr txBox="1">
            <a:spLocks noGrp="1" noChangeArrowheads="1"/>
          </p:cNvSpPr>
          <p:nvPr>
            <p:ph type="body"/>
          </p:nvPr>
        </p:nvSpPr>
        <p:spPr bwMode="auto">
          <a:xfrm>
            <a:off x="923925" y="4408488"/>
            <a:ext cx="5086350" cy="4270375"/>
          </a:xfrm>
          <a:prstGeom prst="rect">
            <a:avLst/>
          </a:prstGeom>
          <a:noFill/>
          <a:ln>
            <a:round/>
            <a:headEnd/>
            <a:tailEnd/>
          </a:ln>
        </p:spPr>
        <p:txBody>
          <a:bodyPr wrap="none" anchor="ctr"/>
          <a:lstStyle/>
          <a:p>
            <a:endParaRPr lang="en-US"/>
          </a:p>
        </p:txBody>
      </p:sp>
    </p:spTree>
    <p:extLst>
      <p:ext uri="{BB962C8B-B14F-4D97-AF65-F5344CB8AC3E}">
        <p14:creationId xmlns:p14="http://schemas.microsoft.com/office/powerpoint/2010/main" val="515995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5" name="Rectangle 6"/>
          <p:cNvSpPr>
            <a:spLocks noGrp="1" noChangeArrowheads="1"/>
          </p:cNvSpPr>
          <p:nvPr>
            <p:ph type="sldNum" sz="quarter" idx="11"/>
          </p:nvPr>
        </p:nvSpPr>
        <p:spPr>
          <a:xfrm>
            <a:off x="4342399" y="6475413"/>
            <a:ext cx="535403" cy="184666"/>
          </a:xfrm>
          <a:ln/>
        </p:spPr>
        <p:txBody>
          <a:bodyPr/>
          <a:lstStyle>
            <a:lvl1pPr>
              <a:defRPr sz="1200"/>
            </a:lvl1pPr>
          </a:lstStyle>
          <a:p>
            <a:pPr>
              <a:defRPr/>
            </a:pPr>
            <a:r>
              <a:rPr lang="en-US" dirty="0">
                <a:solidFill>
                  <a:srgbClr val="000000"/>
                </a:solidFill>
              </a:rPr>
              <a:t>Slide </a:t>
            </a:r>
            <a:fld id="{67085262-DAF8-40EB-B101-2C509DD64786}" type="slidenum">
              <a:rPr lang="en-US" smtClean="0">
                <a:solidFill>
                  <a:srgbClr val="000000"/>
                </a:solidFill>
              </a:rPr>
              <a:pPr>
                <a:defRPr/>
              </a:pPr>
              <a:t>‹#›</a:t>
            </a:fld>
            <a:endParaRPr lang="en-US" dirty="0">
              <a:solidFill>
                <a:srgbClr val="000000"/>
              </a:solidFill>
            </a:endParaRPr>
          </a:p>
        </p:txBody>
      </p:sp>
    </p:spTree>
    <p:extLst>
      <p:ext uri="{BB962C8B-B14F-4D97-AF65-F5344CB8AC3E}">
        <p14:creationId xmlns:p14="http://schemas.microsoft.com/office/powerpoint/2010/main" val="12307614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6"/>
          <p:cNvSpPr>
            <a:spLocks noGrp="1" noChangeArrowheads="1"/>
          </p:cNvSpPr>
          <p:nvPr>
            <p:ph type="sldNum" sz="quarter" idx="11"/>
          </p:nvPr>
        </p:nvSpPr>
        <p:spPr>
          <a:xfrm>
            <a:off x="4342399" y="6475413"/>
            <a:ext cx="535403" cy="184666"/>
          </a:xfrm>
          <a:ln/>
        </p:spPr>
        <p:txBody>
          <a:bodyPr/>
          <a:lstStyle>
            <a:lvl1pPr>
              <a:defRPr sz="1200"/>
            </a:lvl1pPr>
          </a:lstStyle>
          <a:p>
            <a:pPr>
              <a:defRPr/>
            </a:pPr>
            <a:r>
              <a:rPr lang="en-US" dirty="0">
                <a:solidFill>
                  <a:srgbClr val="000000"/>
                </a:solidFill>
              </a:rPr>
              <a:t>Slide </a:t>
            </a:r>
            <a:fld id="{3099D1E7-2CFE-4362-BB72-AF97192842EA}" type="slidenum">
              <a:rPr lang="en-US" smtClean="0">
                <a:solidFill>
                  <a:srgbClr val="000000"/>
                </a:solidFill>
              </a:rPr>
              <a:pPr>
                <a:defRPr/>
              </a:pPr>
              <a:t>‹#›</a:t>
            </a:fld>
            <a:endParaRPr lang="en-US" dirty="0">
              <a:solidFill>
                <a:srgbClr val="000000"/>
              </a:solidFill>
            </a:endParaRPr>
          </a:p>
        </p:txBody>
      </p:sp>
    </p:spTree>
    <p:extLst>
      <p:ext uri="{BB962C8B-B14F-4D97-AF65-F5344CB8AC3E}">
        <p14:creationId xmlns:p14="http://schemas.microsoft.com/office/powerpoint/2010/main" val="27423610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5" name="Rectangle 6"/>
          <p:cNvSpPr>
            <a:spLocks noGrp="1" noChangeArrowheads="1"/>
          </p:cNvSpPr>
          <p:nvPr>
            <p:ph type="sldNum" sz="quarter" idx="11"/>
          </p:nvPr>
        </p:nvSpPr>
        <p:spPr>
          <a:xfrm>
            <a:off x="4342399" y="6475413"/>
            <a:ext cx="535403" cy="184666"/>
          </a:xfrm>
          <a:ln/>
        </p:spPr>
        <p:txBody>
          <a:bodyPr/>
          <a:lstStyle>
            <a:lvl1pPr>
              <a:defRPr sz="1200"/>
            </a:lvl1pPr>
          </a:lstStyle>
          <a:p>
            <a:pPr>
              <a:defRPr/>
            </a:pPr>
            <a:r>
              <a:rPr lang="en-US" dirty="0">
                <a:solidFill>
                  <a:srgbClr val="000000"/>
                </a:solidFill>
              </a:rPr>
              <a:t>Slide </a:t>
            </a:r>
            <a:fld id="{F9CC4226-5898-4289-B3B7-B3B638472375}" type="slidenum">
              <a:rPr lang="en-US" smtClean="0">
                <a:solidFill>
                  <a:srgbClr val="000000"/>
                </a:solidFill>
              </a:rPr>
              <a:pPr>
                <a:defRPr/>
              </a:pPr>
              <a:t>‹#›</a:t>
            </a:fld>
            <a:endParaRPr lang="en-US" dirty="0">
              <a:solidFill>
                <a:srgbClr val="000000"/>
              </a:solidFill>
            </a:endParaRPr>
          </a:p>
        </p:txBody>
      </p:sp>
    </p:spTree>
    <p:extLst>
      <p:ext uri="{BB962C8B-B14F-4D97-AF65-F5344CB8AC3E}">
        <p14:creationId xmlns:p14="http://schemas.microsoft.com/office/powerpoint/2010/main" val="41674406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6"/>
          <p:cNvSpPr>
            <a:spLocks noGrp="1" noChangeArrowheads="1"/>
          </p:cNvSpPr>
          <p:nvPr>
            <p:ph type="sldNum" sz="quarter" idx="11"/>
          </p:nvPr>
        </p:nvSpPr>
        <p:spPr>
          <a:xfrm>
            <a:off x="4342399" y="6475413"/>
            <a:ext cx="535403" cy="184666"/>
          </a:xfrm>
          <a:ln/>
        </p:spPr>
        <p:txBody>
          <a:bodyPr/>
          <a:lstStyle>
            <a:lvl1pPr>
              <a:defRPr sz="1200"/>
            </a:lvl1pPr>
          </a:lstStyle>
          <a:p>
            <a:pPr>
              <a:defRPr/>
            </a:pPr>
            <a:r>
              <a:rPr lang="en-US" dirty="0">
                <a:solidFill>
                  <a:srgbClr val="000000"/>
                </a:solidFill>
              </a:rPr>
              <a:t>Slide </a:t>
            </a:r>
            <a:fld id="{852FA7AA-22C1-4E97-88D6-3976232AE53D}" type="slidenum">
              <a:rPr lang="en-US" smtClean="0">
                <a:solidFill>
                  <a:srgbClr val="000000"/>
                </a:solidFill>
              </a:rPr>
              <a:pPr>
                <a:defRPr/>
              </a:pPr>
              <a:t>‹#›</a:t>
            </a:fld>
            <a:endParaRPr lang="en-US" dirty="0">
              <a:solidFill>
                <a:srgbClr val="000000"/>
              </a:solidFill>
            </a:endParaRPr>
          </a:p>
        </p:txBody>
      </p:sp>
    </p:spTree>
    <p:extLst>
      <p:ext uri="{BB962C8B-B14F-4D97-AF65-F5344CB8AC3E}">
        <p14:creationId xmlns:p14="http://schemas.microsoft.com/office/powerpoint/2010/main" val="32535626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Rectangle 6"/>
          <p:cNvSpPr>
            <a:spLocks noGrp="1" noChangeArrowheads="1"/>
          </p:cNvSpPr>
          <p:nvPr>
            <p:ph type="sldNum" sz="quarter" idx="11"/>
          </p:nvPr>
        </p:nvSpPr>
        <p:spPr>
          <a:xfrm>
            <a:off x="4342399" y="6475413"/>
            <a:ext cx="535403" cy="184666"/>
          </a:xfrm>
          <a:ln/>
        </p:spPr>
        <p:txBody>
          <a:bodyPr/>
          <a:lstStyle>
            <a:lvl1pPr>
              <a:defRPr sz="1200"/>
            </a:lvl1pPr>
          </a:lstStyle>
          <a:p>
            <a:pPr>
              <a:defRPr/>
            </a:pPr>
            <a:r>
              <a:rPr lang="en-US" dirty="0">
                <a:solidFill>
                  <a:srgbClr val="000000"/>
                </a:solidFill>
              </a:rPr>
              <a:t>Slide </a:t>
            </a:r>
            <a:fld id="{2EA5A18A-0502-4C7F-91C7-3FAD3C70332A}" type="slidenum">
              <a:rPr lang="en-US" smtClean="0">
                <a:solidFill>
                  <a:srgbClr val="000000"/>
                </a:solidFill>
              </a:rPr>
              <a:pPr>
                <a:defRPr/>
              </a:pPr>
              <a:t>‹#›</a:t>
            </a:fld>
            <a:endParaRPr lang="en-US" dirty="0">
              <a:solidFill>
                <a:srgbClr val="000000"/>
              </a:solidFill>
            </a:endParaRPr>
          </a:p>
        </p:txBody>
      </p:sp>
    </p:spTree>
    <p:extLst>
      <p:ext uri="{BB962C8B-B14F-4D97-AF65-F5344CB8AC3E}">
        <p14:creationId xmlns:p14="http://schemas.microsoft.com/office/powerpoint/2010/main" val="817982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Rectangle 6"/>
          <p:cNvSpPr>
            <a:spLocks noGrp="1" noChangeArrowheads="1"/>
          </p:cNvSpPr>
          <p:nvPr>
            <p:ph type="sldNum" sz="quarter" idx="11"/>
          </p:nvPr>
        </p:nvSpPr>
        <p:spPr>
          <a:xfrm>
            <a:off x="4342399" y="6475413"/>
            <a:ext cx="535403" cy="184666"/>
          </a:xfrm>
          <a:ln/>
        </p:spPr>
        <p:txBody>
          <a:bodyPr/>
          <a:lstStyle>
            <a:lvl1pPr>
              <a:defRPr sz="1200"/>
            </a:lvl1pPr>
          </a:lstStyle>
          <a:p>
            <a:pPr>
              <a:defRPr/>
            </a:pPr>
            <a:r>
              <a:rPr lang="en-US" dirty="0">
                <a:solidFill>
                  <a:srgbClr val="000000"/>
                </a:solidFill>
              </a:rPr>
              <a:t>Slide </a:t>
            </a:r>
            <a:fld id="{57D10478-073E-41FC-8CD8-273C831393DD}" type="slidenum">
              <a:rPr lang="en-US" smtClean="0">
                <a:solidFill>
                  <a:srgbClr val="000000"/>
                </a:solidFill>
              </a:rPr>
              <a:pPr>
                <a:defRPr/>
              </a:pPr>
              <a:t>‹#›</a:t>
            </a:fld>
            <a:endParaRPr lang="en-US" dirty="0">
              <a:solidFill>
                <a:srgbClr val="000000"/>
              </a:solidFill>
            </a:endParaRPr>
          </a:p>
        </p:txBody>
      </p:sp>
    </p:spTree>
    <p:extLst>
      <p:ext uri="{BB962C8B-B14F-4D97-AF65-F5344CB8AC3E}">
        <p14:creationId xmlns:p14="http://schemas.microsoft.com/office/powerpoint/2010/main" val="10912501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bwMode="auto">
          <a:xfrm>
            <a:off x="685800" y="685800"/>
            <a:ext cx="7772400" cy="1066800"/>
          </a:xfrm>
          <a:prstGeom prst="rect">
            <a:avLst/>
          </a:prstGeom>
          <a:noFill/>
          <a:ln w="9525">
            <a:noFill/>
            <a:miter lim="800000"/>
            <a:headEnd/>
            <a:tailEnd/>
          </a:ln>
        </p:spPr>
        <p:txBody>
          <a:bodyPr vert="horz" wrap="square" lIns="92075" tIns="46038" rIns="92075" bIns="46038" numCol="1" anchor="ctr" anchorCtr="0" compatLnSpc="1">
            <a:prstTxWarp prst="textNoShape">
              <a:avLst/>
            </a:prstTxWarp>
          </a:bodyPr>
          <a:lstStyle/>
          <a:p>
            <a:pPr lvl="0"/>
            <a:r>
              <a:rPr lang="en-US" dirty="0"/>
              <a:t>Click to edit Master title style</a:t>
            </a:r>
          </a:p>
        </p:txBody>
      </p:sp>
      <p:sp>
        <p:nvSpPr>
          <p:cNvPr id="6147"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30" name="Rectangle 6"/>
          <p:cNvSpPr>
            <a:spLocks noGrp="1" noChangeArrowheads="1"/>
          </p:cNvSpPr>
          <p:nvPr>
            <p:ph type="sldNum" sz="quarter" idx="4"/>
          </p:nvPr>
        </p:nvSpPr>
        <p:spPr bwMode="auto">
          <a:xfrm>
            <a:off x="4344988" y="6475413"/>
            <a:ext cx="530225" cy="182562"/>
          </a:xfrm>
          <a:prstGeom prst="rect">
            <a:avLst/>
          </a:prstGeom>
          <a:noFill/>
          <a:ln w="9525">
            <a:noFill/>
            <a:miter lim="800000"/>
            <a:headEnd/>
            <a:tailEnd/>
          </a:ln>
          <a:effectLst/>
        </p:spPr>
        <p:txBody>
          <a:bodyPr vert="horz" wrap="none" lIns="0" tIns="0" rIns="0" bIns="0" numCol="1" anchor="t" anchorCtr="0" compatLnSpc="1">
            <a:prstTxWarp prst="textNoShape">
              <a:avLst/>
            </a:prstTxWarp>
            <a:spAutoFit/>
          </a:bodyPr>
          <a:lstStyle>
            <a:lvl1pPr algn="ctr">
              <a:defRPr smtClean="0"/>
            </a:lvl1pPr>
          </a:lstStyle>
          <a:p>
            <a:pPr eaLnBrk="0" fontAlgn="base" hangingPunct="0">
              <a:spcBef>
                <a:spcPct val="0"/>
              </a:spcBef>
              <a:spcAft>
                <a:spcPct val="0"/>
              </a:spcAft>
              <a:defRPr/>
            </a:pPr>
            <a:r>
              <a:rPr lang="en-US" sz="1200" dirty="0">
                <a:solidFill>
                  <a:srgbClr val="000000"/>
                </a:solidFill>
              </a:rPr>
              <a:t>Slide </a:t>
            </a:r>
            <a:fld id="{1020D93E-1000-485A-B4A0-9946B8CFFE0D}" type="slidenum">
              <a:rPr lang="en-US" sz="1200">
                <a:solidFill>
                  <a:srgbClr val="000000"/>
                </a:solidFill>
              </a:rPr>
              <a:pPr eaLnBrk="0" fontAlgn="base" hangingPunct="0">
                <a:spcBef>
                  <a:spcPct val="0"/>
                </a:spcBef>
                <a:spcAft>
                  <a:spcPct val="0"/>
                </a:spcAft>
                <a:defRPr/>
              </a:pPr>
              <a:t>‹#›</a:t>
            </a:fld>
            <a:endParaRPr lang="en-US" sz="1200" dirty="0">
              <a:solidFill>
                <a:srgbClr val="000000"/>
              </a:solidFill>
            </a:endParaRPr>
          </a:p>
        </p:txBody>
      </p:sp>
      <p:sp>
        <p:nvSpPr>
          <p:cNvPr id="1032" name="Line 8"/>
          <p:cNvSpPr>
            <a:spLocks noChangeShapeType="1"/>
          </p:cNvSpPr>
          <p:nvPr/>
        </p:nvSpPr>
        <p:spPr bwMode="auto">
          <a:xfrm>
            <a:off x="685800" y="609600"/>
            <a:ext cx="7772400" cy="0"/>
          </a:xfrm>
          <a:prstGeom prst="line">
            <a:avLst/>
          </a:prstGeom>
          <a:noFill/>
          <a:ln w="12700">
            <a:solidFill>
              <a:schemeClr val="tx1"/>
            </a:solidFill>
            <a:round/>
            <a:headEnd type="none" w="sm" len="sm"/>
            <a:tailEnd type="none" w="sm" len="sm"/>
          </a:ln>
          <a:effectLst/>
        </p:spPr>
        <p:txBody>
          <a:bodyPr wrap="none" anchor="ctr"/>
          <a:lstStyle/>
          <a:p>
            <a:pPr eaLnBrk="0" fontAlgn="base" hangingPunct="0">
              <a:spcBef>
                <a:spcPct val="0"/>
              </a:spcBef>
              <a:spcAft>
                <a:spcPct val="0"/>
              </a:spcAft>
              <a:defRPr/>
            </a:pPr>
            <a:endParaRPr lang="en-US" sz="1200" dirty="0">
              <a:solidFill>
                <a:srgbClr val="000000"/>
              </a:solidFill>
            </a:endParaRPr>
          </a:p>
        </p:txBody>
      </p:sp>
      <p:sp>
        <p:nvSpPr>
          <p:cNvPr id="1034" name="Line 10"/>
          <p:cNvSpPr>
            <a:spLocks noChangeShapeType="1"/>
          </p:cNvSpPr>
          <p:nvPr/>
        </p:nvSpPr>
        <p:spPr bwMode="auto">
          <a:xfrm>
            <a:off x="685800" y="6477000"/>
            <a:ext cx="7848600" cy="0"/>
          </a:xfrm>
          <a:prstGeom prst="line">
            <a:avLst/>
          </a:prstGeom>
          <a:noFill/>
          <a:ln w="12700">
            <a:solidFill>
              <a:schemeClr val="tx1"/>
            </a:solidFill>
            <a:round/>
            <a:headEnd type="none" w="sm" len="sm"/>
            <a:tailEnd type="none" w="sm" len="sm"/>
          </a:ln>
          <a:effectLst/>
        </p:spPr>
        <p:txBody>
          <a:bodyPr wrap="none" anchor="ctr"/>
          <a:lstStyle/>
          <a:p>
            <a:pPr eaLnBrk="0" fontAlgn="base" hangingPunct="0">
              <a:spcBef>
                <a:spcPct val="0"/>
              </a:spcBef>
              <a:spcAft>
                <a:spcPct val="0"/>
              </a:spcAft>
              <a:defRPr/>
            </a:pPr>
            <a:endParaRPr lang="en-US" sz="1200" dirty="0">
              <a:solidFill>
                <a:srgbClr val="000000"/>
              </a:solidFill>
            </a:endParaRPr>
          </a:p>
        </p:txBody>
      </p:sp>
      <p:pic>
        <p:nvPicPr>
          <p:cNvPr id="11" name="Picture 2" descr="https://img0.baidu.com/it/u=2707654702,1591402717&amp;fm=253&amp;fmt=auto&amp;app=120&amp;f=JPEG?w=712&amp;h=634"/>
          <p:cNvPicPr>
            <a:picLocks noChangeAspect="1" noChangeArrowheads="1"/>
          </p:cNvPicPr>
          <p:nvPr userDrawn="1"/>
        </p:nvPicPr>
        <p:blipFill>
          <a:blip r:embed="rId8" cstate="print">
            <a:extLst>
              <a:ext uri="{28A0092B-C50C-407E-A947-70E740481C1C}">
                <a14:useLocalDpi xmlns:a14="http://schemas.microsoft.com/office/drawing/2010/main" val="0"/>
              </a:ext>
            </a:extLst>
          </a:blip>
          <a:srcRect/>
          <a:stretch>
            <a:fillRect/>
          </a:stretch>
        </p:blipFill>
        <p:spPr bwMode="auto">
          <a:xfrm>
            <a:off x="672490" y="37322"/>
            <a:ext cx="610756" cy="543848"/>
          </a:xfrm>
          <a:prstGeom prst="rect">
            <a:avLst/>
          </a:prstGeom>
          <a:noFill/>
          <a:extLst>
            <a:ext uri="{909E8E84-426E-40DD-AFC4-6F175D3DCCD1}">
              <a14:hiddenFill xmlns:a14="http://schemas.microsoft.com/office/drawing/2010/main">
                <a:solidFill>
                  <a:srgbClr val="FFFFFF"/>
                </a:solidFill>
              </a14:hiddenFill>
            </a:ext>
          </a:extLst>
        </p:spPr>
      </p:pic>
      <p:sp>
        <p:nvSpPr>
          <p:cNvPr id="12" name="Date Placeholder 3"/>
          <p:cNvSpPr txBox="1">
            <a:spLocks/>
          </p:cNvSpPr>
          <p:nvPr userDrawn="1"/>
        </p:nvSpPr>
        <p:spPr bwMode="auto">
          <a:xfrm>
            <a:off x="5000628" y="357166"/>
            <a:ext cx="3500462" cy="273050"/>
          </a:xfrm>
          <a:prstGeom prst="rect">
            <a:avLst/>
          </a:prstGeom>
          <a:noFill/>
          <a:ln w="9525">
            <a:noFill/>
            <a:round/>
            <a:headEnd/>
            <a:tailEnd/>
          </a:ln>
          <a:effectLst/>
        </p:spPr>
        <p:txBody>
          <a:bodyPr vert="horz" wrap="square" lIns="0" tIns="0" rIns="0" bIns="0" numCol="1" anchor="b" anchorCtr="0" compatLnSpc="1">
            <a:prstTxWarp prst="textNoShape">
              <a:avLst/>
            </a:prstTxWarp>
          </a:bodyPr>
          <a:lstStyle>
            <a:lvl1pPr>
              <a:defRPr/>
            </a:lvl1pPr>
          </a:lstStyle>
          <a:p>
            <a:pPr algn="r" defTabSz="449263" eaLnBrk="0" fontAlgn="base" hangingPunct="0">
              <a:spcBef>
                <a:spcPct val="0"/>
              </a:spcBef>
              <a:spcAft>
                <a:spcPct val="0"/>
              </a:spcAft>
              <a:buClr>
                <a:srgbClr val="000000"/>
              </a:buClr>
              <a:buSzPct val="100000"/>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b="1" dirty="0">
                <a:solidFill>
                  <a:srgbClr val="000000"/>
                </a:solidFill>
                <a:cs typeface="Arial Unicode MS" charset="0"/>
              </a:rPr>
              <a:t>doc.: </a:t>
            </a:r>
            <a:r>
              <a:rPr lang="en-US" altLang="zh-CN" b="1" dirty="0" err="1">
                <a:solidFill>
                  <a:srgbClr val="000000"/>
                </a:solidFill>
                <a:cs typeface="Arial Unicode MS" charset="0"/>
              </a:rPr>
              <a:t>iSLA</a:t>
            </a:r>
            <a:r>
              <a:rPr lang="en-GB" b="1" dirty="0">
                <a:solidFill>
                  <a:srgbClr val="000000"/>
                </a:solidFill>
                <a:cs typeface="Arial Unicode MS" charset="0"/>
              </a:rPr>
              <a:t>-24/</a:t>
            </a:r>
            <a:r>
              <a:rPr lang="en-US" altLang="zh-CN" b="1" dirty="0" err="1">
                <a:solidFill>
                  <a:srgbClr val="000000"/>
                </a:solidFill>
                <a:cs typeface="Arial Unicode MS" charset="0"/>
              </a:rPr>
              <a:t>xxxx</a:t>
            </a:r>
            <a:r>
              <a:rPr lang="en-GB" b="1" dirty="0">
                <a:solidFill>
                  <a:srgbClr val="000000"/>
                </a:solidFill>
                <a:cs typeface="Arial Unicode MS" charset="0"/>
              </a:rPr>
              <a:t>r0</a:t>
            </a:r>
          </a:p>
        </p:txBody>
      </p:sp>
      <p:sp>
        <p:nvSpPr>
          <p:cNvPr id="13" name="Rectangle 7"/>
          <p:cNvSpPr>
            <a:spLocks noChangeArrowheads="1"/>
          </p:cNvSpPr>
          <p:nvPr userDrawn="1"/>
        </p:nvSpPr>
        <p:spPr bwMode="auto">
          <a:xfrm>
            <a:off x="6858000" y="6472515"/>
            <a:ext cx="1676400" cy="187564"/>
          </a:xfrm>
          <a:prstGeom prst="rect">
            <a:avLst/>
          </a:prstGeom>
          <a:noFill/>
          <a:ln w="9525">
            <a:noFill/>
            <a:round/>
            <a:headEnd/>
            <a:tailEnd/>
          </a:ln>
          <a:effectLst/>
        </p:spPr>
        <p:txBody>
          <a:bodyPr wrap="square" lIns="0" tIns="0" rIns="0" bIns="0">
            <a:spAutoFit/>
          </a:bodyPr>
          <a:lstStyle/>
          <a:p>
            <a:pPr algn="r" defTabSz="449263" eaLnBrk="0" fontAlgn="base" hangingPunct="0">
              <a:spcBef>
                <a:spcPct val="0"/>
              </a:spcBef>
              <a:spcAft>
                <a:spcPct val="0"/>
              </a:spcAft>
              <a:buClr>
                <a:srgbClr val="000000"/>
              </a:buClr>
              <a:buSzPct val="100000"/>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1200" dirty="0">
                <a:solidFill>
                  <a:srgbClr val="000000"/>
                </a:solidFill>
              </a:rPr>
              <a:t>Affiliation</a:t>
            </a:r>
            <a:endParaRPr lang="en-GB" sz="1200" dirty="0">
              <a:solidFill>
                <a:srgbClr val="000000"/>
              </a:solidFill>
            </a:endParaRPr>
          </a:p>
        </p:txBody>
      </p:sp>
      <p:sp>
        <p:nvSpPr>
          <p:cNvPr id="14" name="Rectangle 7"/>
          <p:cNvSpPr>
            <a:spLocks noChangeArrowheads="1"/>
          </p:cNvSpPr>
          <p:nvPr userDrawn="1"/>
        </p:nvSpPr>
        <p:spPr bwMode="auto">
          <a:xfrm>
            <a:off x="684213" y="6475413"/>
            <a:ext cx="639214" cy="184666"/>
          </a:xfrm>
          <a:prstGeom prst="rect">
            <a:avLst/>
          </a:prstGeom>
          <a:noFill/>
          <a:ln w="9525">
            <a:noFill/>
            <a:round/>
            <a:headEnd/>
            <a:tailEnd/>
          </a:ln>
          <a:effectLst/>
        </p:spPr>
        <p:txBody>
          <a:bodyPr wrap="none" lIns="0" tIns="0" rIns="0" bIns="0">
            <a:spAutoFit/>
          </a:bodyPr>
          <a:lstStyle/>
          <a:p>
            <a:pPr defTabSz="449263" eaLnBrk="0" fontAlgn="base" hangingPunct="0">
              <a:spcBef>
                <a:spcPct val="0"/>
              </a:spcBef>
              <a:spcAft>
                <a:spcPct val="0"/>
              </a:spcAft>
              <a:buClr>
                <a:srgbClr val="000000"/>
              </a:buClr>
              <a:buSzPct val="100000"/>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sz="1200" dirty="0">
                <a:solidFill>
                  <a:srgbClr val="000000"/>
                </a:solidFill>
              </a:rPr>
              <a:t>Nov. 2024</a:t>
            </a:r>
            <a:endParaRPr lang="en-GB" sz="1200" dirty="0">
              <a:solidFill>
                <a:srgbClr val="000000"/>
              </a:solidFill>
            </a:endParaRPr>
          </a:p>
        </p:txBody>
      </p:sp>
    </p:spTree>
    <p:extLst>
      <p:ext uri="{BB962C8B-B14F-4D97-AF65-F5344CB8AC3E}">
        <p14:creationId xmlns:p14="http://schemas.microsoft.com/office/powerpoint/2010/main" val="272328914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8" r:id="rId5"/>
    <p:sldLayoutId id="2147483679" r:id="rId6"/>
  </p:sldLayoutIdLst>
  <p:hf hdr="0" dt="0"/>
  <p:txStyles>
    <p:titleStyle>
      <a:lvl1pPr algn="ctr" rtl="0" eaLnBrk="0" fontAlgn="base" hangingPunct="0">
        <a:spcBef>
          <a:spcPct val="0"/>
        </a:spcBef>
        <a:spcAft>
          <a:spcPct val="0"/>
        </a:spcAft>
        <a:defRPr sz="3200" b="1">
          <a:solidFill>
            <a:schemeClr val="tx2"/>
          </a:solidFill>
          <a:latin typeface="+mj-lt"/>
          <a:ea typeface="+mj-ea"/>
          <a:cs typeface="+mj-cs"/>
        </a:defRPr>
      </a:lvl1pPr>
      <a:lvl2pPr algn="ctr" rtl="0" eaLnBrk="0" fontAlgn="base" hangingPunct="0">
        <a:spcBef>
          <a:spcPct val="0"/>
        </a:spcBef>
        <a:spcAft>
          <a:spcPct val="0"/>
        </a:spcAft>
        <a:defRPr sz="3200" b="1">
          <a:solidFill>
            <a:schemeClr val="tx2"/>
          </a:solidFill>
          <a:latin typeface="Times New Roman" pitchFamily="18" charset="0"/>
        </a:defRPr>
      </a:lvl2pPr>
      <a:lvl3pPr algn="ctr" rtl="0" eaLnBrk="0" fontAlgn="base" hangingPunct="0">
        <a:spcBef>
          <a:spcPct val="0"/>
        </a:spcBef>
        <a:spcAft>
          <a:spcPct val="0"/>
        </a:spcAft>
        <a:defRPr sz="3200" b="1">
          <a:solidFill>
            <a:schemeClr val="tx2"/>
          </a:solidFill>
          <a:latin typeface="Times New Roman" pitchFamily="18" charset="0"/>
        </a:defRPr>
      </a:lvl3pPr>
      <a:lvl4pPr algn="ctr" rtl="0" eaLnBrk="0" fontAlgn="base" hangingPunct="0">
        <a:spcBef>
          <a:spcPct val="0"/>
        </a:spcBef>
        <a:spcAft>
          <a:spcPct val="0"/>
        </a:spcAft>
        <a:defRPr sz="3200" b="1">
          <a:solidFill>
            <a:schemeClr val="tx2"/>
          </a:solidFill>
          <a:latin typeface="Times New Roman" pitchFamily="18" charset="0"/>
        </a:defRPr>
      </a:lvl4pPr>
      <a:lvl5pPr algn="ctr" rtl="0" eaLnBrk="0" fontAlgn="base" hangingPunct="0">
        <a:spcBef>
          <a:spcPct val="0"/>
        </a:spcBef>
        <a:spcAft>
          <a:spcPct val="0"/>
        </a:spcAft>
        <a:defRPr sz="3200" b="1">
          <a:solidFill>
            <a:schemeClr val="tx2"/>
          </a:solidFill>
          <a:latin typeface="Times New Roman" pitchFamily="18" charset="0"/>
        </a:defRPr>
      </a:lvl5pPr>
      <a:lvl6pPr marL="457200" algn="ctr" rtl="0" eaLnBrk="0" fontAlgn="base" hangingPunct="0">
        <a:spcBef>
          <a:spcPct val="0"/>
        </a:spcBef>
        <a:spcAft>
          <a:spcPct val="0"/>
        </a:spcAft>
        <a:defRPr sz="3200" b="1">
          <a:solidFill>
            <a:schemeClr val="tx2"/>
          </a:solidFill>
          <a:latin typeface="Times New Roman" pitchFamily="18" charset="0"/>
        </a:defRPr>
      </a:lvl6pPr>
      <a:lvl7pPr marL="914400" algn="ctr" rtl="0" eaLnBrk="0" fontAlgn="base" hangingPunct="0">
        <a:spcBef>
          <a:spcPct val="0"/>
        </a:spcBef>
        <a:spcAft>
          <a:spcPct val="0"/>
        </a:spcAft>
        <a:defRPr sz="3200" b="1">
          <a:solidFill>
            <a:schemeClr val="tx2"/>
          </a:solidFill>
          <a:latin typeface="Times New Roman" pitchFamily="18" charset="0"/>
        </a:defRPr>
      </a:lvl7pPr>
      <a:lvl8pPr marL="1371600" algn="ctr" rtl="0" eaLnBrk="0" fontAlgn="base" hangingPunct="0">
        <a:spcBef>
          <a:spcPct val="0"/>
        </a:spcBef>
        <a:spcAft>
          <a:spcPct val="0"/>
        </a:spcAft>
        <a:defRPr sz="3200" b="1">
          <a:solidFill>
            <a:schemeClr val="tx2"/>
          </a:solidFill>
          <a:latin typeface="Times New Roman" pitchFamily="18" charset="0"/>
        </a:defRPr>
      </a:lvl8pPr>
      <a:lvl9pPr marL="1828800" algn="ctr" rtl="0" eaLnBrk="0" fontAlgn="base" hangingPunct="0">
        <a:spcBef>
          <a:spcPct val="0"/>
        </a:spcBef>
        <a:spcAft>
          <a:spcPct val="0"/>
        </a:spcAft>
        <a:defRPr sz="3200" b="1">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2000">
          <a:solidFill>
            <a:schemeClr val="tx1"/>
          </a:solidFill>
          <a:latin typeface="+mn-lt"/>
        </a:defRPr>
      </a:lvl2pPr>
      <a:lvl3pPr marL="1085850" indent="-228600" algn="l" rtl="0" eaLnBrk="0" fontAlgn="base" hangingPunct="0">
        <a:spcBef>
          <a:spcPct val="20000"/>
        </a:spcBef>
        <a:spcAft>
          <a:spcPct val="0"/>
        </a:spcAft>
        <a:buChar char="•"/>
        <a:defRPr>
          <a:solidFill>
            <a:schemeClr val="tx1"/>
          </a:solidFill>
          <a:latin typeface="+mn-lt"/>
        </a:defRPr>
      </a:lvl3pPr>
      <a:lvl4pPr marL="1428750" indent="-228600" algn="l" rtl="0" eaLnBrk="0" fontAlgn="base" hangingPunct="0">
        <a:spcBef>
          <a:spcPct val="20000"/>
        </a:spcBef>
        <a:spcAft>
          <a:spcPct val="0"/>
        </a:spcAft>
        <a:buChar char="–"/>
        <a:defRPr sz="1600">
          <a:solidFill>
            <a:schemeClr val="tx1"/>
          </a:solidFill>
          <a:latin typeface="+mn-lt"/>
        </a:defRPr>
      </a:lvl4pPr>
      <a:lvl5pPr marL="1771650" indent="-228600" algn="l" rtl="0" eaLnBrk="0" fontAlgn="base" hangingPunct="0">
        <a:spcBef>
          <a:spcPct val="20000"/>
        </a:spcBef>
        <a:spcAft>
          <a:spcPct val="0"/>
        </a:spcAft>
        <a:buChar char="•"/>
        <a:defRPr sz="1600">
          <a:solidFill>
            <a:schemeClr val="tx1"/>
          </a:solidFill>
          <a:latin typeface="+mn-lt"/>
        </a:defRPr>
      </a:lvl5pPr>
      <a:lvl6pPr marL="2228850" indent="-228600" algn="l" rtl="0" eaLnBrk="0" fontAlgn="base" hangingPunct="0">
        <a:spcBef>
          <a:spcPct val="20000"/>
        </a:spcBef>
        <a:spcAft>
          <a:spcPct val="0"/>
        </a:spcAft>
        <a:buChar char="•"/>
        <a:defRPr sz="1600">
          <a:solidFill>
            <a:schemeClr val="tx1"/>
          </a:solidFill>
          <a:latin typeface="+mn-lt"/>
        </a:defRPr>
      </a:lvl6pPr>
      <a:lvl7pPr marL="2686050" indent="-228600" algn="l" rtl="0" eaLnBrk="0" fontAlgn="base" hangingPunct="0">
        <a:spcBef>
          <a:spcPct val="20000"/>
        </a:spcBef>
        <a:spcAft>
          <a:spcPct val="0"/>
        </a:spcAft>
        <a:buChar char="•"/>
        <a:defRPr sz="1600">
          <a:solidFill>
            <a:schemeClr val="tx1"/>
          </a:solidFill>
          <a:latin typeface="+mn-lt"/>
        </a:defRPr>
      </a:lvl7pPr>
      <a:lvl8pPr marL="3143250" indent="-228600" algn="l" rtl="0" eaLnBrk="0" fontAlgn="base" hangingPunct="0">
        <a:spcBef>
          <a:spcPct val="20000"/>
        </a:spcBef>
        <a:spcAft>
          <a:spcPct val="0"/>
        </a:spcAft>
        <a:buChar char="•"/>
        <a:defRPr sz="1600">
          <a:solidFill>
            <a:schemeClr val="tx1"/>
          </a:solidFill>
          <a:latin typeface="+mn-lt"/>
        </a:defRPr>
      </a:lvl8pPr>
      <a:lvl9pPr marL="3600450" indent="-228600" algn="l" rtl="0" eaLnBrk="0" fontAlgn="base" hangingPunct="0">
        <a:spcBef>
          <a:spcPct val="20000"/>
        </a:spcBef>
        <a:spcAft>
          <a:spcPct val="0"/>
        </a:spcAft>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2.png"/><Relationship Id="rId1" Type="http://schemas.openxmlformats.org/officeDocument/2006/relationships/slideLayout" Target="../slideLayouts/slideLayout6.xml"/><Relationship Id="rId4" Type="http://schemas.openxmlformats.org/officeDocument/2006/relationships/image" Target="../media/image6.jpe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Rectangle 1"/>
          <p:cNvSpPr>
            <a:spLocks noGrp="1" noChangeArrowheads="1"/>
          </p:cNvSpPr>
          <p:nvPr>
            <p:ph type="title"/>
          </p:nvPr>
        </p:nvSpPr>
        <p:spPr>
          <a:xfrm>
            <a:off x="628943" y="1144587"/>
            <a:ext cx="7772400" cy="1066800"/>
          </a:xfrm>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zh-CN" dirty="0">
                <a:solidFill>
                  <a:schemeClr val="tx1"/>
                </a:solidFill>
              </a:rPr>
              <a:t>WI</a:t>
            </a:r>
            <a:r>
              <a:rPr lang="zh-CN" altLang="en-US" dirty="0">
                <a:solidFill>
                  <a:schemeClr val="tx1"/>
                </a:solidFill>
              </a:rPr>
              <a:t>：</a:t>
            </a:r>
            <a:r>
              <a:rPr lang="en-US" altLang="zh-CN" dirty="0">
                <a:solidFill>
                  <a:schemeClr val="tx1"/>
                </a:solidFill>
              </a:rPr>
              <a:t>SLB-</a:t>
            </a:r>
            <a:r>
              <a:rPr lang="en-US" altLang="zh-CN" dirty="0" err="1">
                <a:solidFill>
                  <a:schemeClr val="tx1"/>
                </a:solidFill>
              </a:rPr>
              <a:t>mmW</a:t>
            </a:r>
            <a:r>
              <a:rPr lang="en-US" altLang="zh-CN" dirty="0">
                <a:solidFill>
                  <a:schemeClr val="tx1"/>
                </a:solidFill>
              </a:rPr>
              <a:t> meeting #</a:t>
            </a:r>
            <a:br>
              <a:rPr lang="en-US" altLang="zh-CN" dirty="0">
                <a:solidFill>
                  <a:schemeClr val="bg1"/>
                </a:solidFill>
              </a:rPr>
            </a:br>
            <a:r>
              <a:rPr lang="en-US" altLang="zh-CN" dirty="0">
                <a:solidFill>
                  <a:srgbClr val="C00000"/>
                </a:solidFill>
              </a:rPr>
              <a:t>New Use Cases from Vehicular and Manufacturing Industry</a:t>
            </a:r>
            <a:br>
              <a:rPr lang="en-US" altLang="zh-CN" dirty="0">
                <a:solidFill>
                  <a:srgbClr val="C00000"/>
                </a:solidFill>
              </a:rPr>
            </a:br>
            <a:endParaRPr lang="en-GB" dirty="0"/>
          </a:p>
        </p:txBody>
      </p:sp>
      <p:sp>
        <p:nvSpPr>
          <p:cNvPr id="3074" name="Rectangle 2"/>
          <p:cNvSpPr>
            <a:spLocks noGrp="1" noChangeArrowheads="1"/>
          </p:cNvSpPr>
          <p:nvPr>
            <p:ph idx="1"/>
          </p:nvPr>
        </p:nvSpPr>
        <p:spPr>
          <a:xfrm>
            <a:off x="533400" y="2265899"/>
            <a:ext cx="7772400" cy="396875"/>
          </a:xfrm>
          <a:ln/>
        </p:spPr>
        <p:txBody>
          <a:bodyPr/>
          <a:lstStyle/>
          <a:p>
            <a:pPr algn="ctr">
              <a:spcBef>
                <a:spcPts val="500"/>
              </a:spcBef>
              <a:tabLst>
                <a:tab pos="912813" algn="l"/>
                <a:tab pos="1827213" algn="l"/>
                <a:tab pos="2741613" algn="l"/>
                <a:tab pos="3656013" algn="l"/>
                <a:tab pos="4570413" algn="l"/>
                <a:tab pos="5484813" algn="l"/>
                <a:tab pos="6399213" algn="l"/>
                <a:tab pos="7313613" algn="l"/>
                <a:tab pos="8228013" algn="l"/>
                <a:tab pos="9142413" algn="l"/>
                <a:tab pos="10056813" algn="l"/>
              </a:tabLst>
            </a:pPr>
            <a:r>
              <a:rPr lang="en-GB" sz="2000" dirty="0"/>
              <a:t>Date:</a:t>
            </a:r>
            <a:r>
              <a:rPr lang="en-GB" sz="2000" b="0" dirty="0"/>
              <a:t> 2025-02-26</a:t>
            </a:r>
          </a:p>
        </p:txBody>
      </p:sp>
      <p:sp>
        <p:nvSpPr>
          <p:cNvPr id="8" name="Slide Number Placeholder 5"/>
          <p:cNvSpPr>
            <a:spLocks noGrp="1"/>
          </p:cNvSpPr>
          <p:nvPr>
            <p:ph type="sldNum" sz="quarter" idx="11"/>
          </p:nvPr>
        </p:nvSpPr>
        <p:spPr/>
        <p:txBody>
          <a:bodyPr/>
          <a:lstStyle/>
          <a:p>
            <a:r>
              <a:rPr lang="en-GB" dirty="0"/>
              <a:t>Slide </a:t>
            </a:r>
            <a:fld id="{93823DB3-BAA4-4F4A-B4B3-ED9ABE70E976}" type="slidenum">
              <a:rPr lang="en-GB"/>
              <a:pPr/>
              <a:t>1</a:t>
            </a:fld>
            <a:endParaRPr lang="en-GB" dirty="0"/>
          </a:p>
        </p:txBody>
      </p:sp>
      <p:sp>
        <p:nvSpPr>
          <p:cNvPr id="3076" name="Rectangle 4"/>
          <p:cNvSpPr>
            <a:spLocks noChangeArrowheads="1"/>
          </p:cNvSpPr>
          <p:nvPr/>
        </p:nvSpPr>
        <p:spPr bwMode="auto">
          <a:xfrm>
            <a:off x="533400" y="2590799"/>
            <a:ext cx="1447800" cy="381000"/>
          </a:xfrm>
          <a:prstGeom prst="rect">
            <a:avLst/>
          </a:prstGeom>
          <a:noFill/>
          <a:ln w="9525">
            <a:noFill/>
            <a:round/>
            <a:headEnd/>
            <a:tailEnd/>
          </a:ln>
          <a:effectLst/>
        </p:spPr>
        <p:txBody>
          <a:bodyPr lIns="92160" tIns="46080" rIns="92160" bIns="46080"/>
          <a:lstStyle/>
          <a:p>
            <a:pPr defTabSz="449263" eaLnBrk="0" fontAlgn="base" hangingPunct="0">
              <a:spcBef>
                <a:spcPts val="500"/>
              </a:spcBef>
              <a:spcAft>
                <a:spcPct val="0"/>
              </a:spcAft>
              <a:buClr>
                <a:srgbClr val="000000"/>
              </a:buClr>
              <a:buSzPct val="100000"/>
              <a:buFont typeface="Times New Roman" pitchFamily="16" charset="0"/>
              <a:buNone/>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pPr>
            <a:r>
              <a:rPr lang="en-US" altLang="zh-CN" sz="2000" dirty="0">
                <a:solidFill>
                  <a:srgbClr val="000000"/>
                </a:solidFill>
              </a:rPr>
              <a:t>Source</a:t>
            </a:r>
            <a:r>
              <a:rPr lang="en-GB" sz="2000" dirty="0">
                <a:solidFill>
                  <a:srgbClr val="000000"/>
                </a:solidFill>
              </a:rPr>
              <a:t>:</a:t>
            </a:r>
          </a:p>
          <a:p>
            <a:pPr defTabSz="449263" eaLnBrk="0" fontAlgn="base" hangingPunct="0">
              <a:spcBef>
                <a:spcPts val="500"/>
              </a:spcBef>
              <a:spcAft>
                <a:spcPct val="0"/>
              </a:spcAft>
              <a:buClr>
                <a:srgbClr val="000000"/>
              </a:buClr>
              <a:buSzPct val="100000"/>
              <a:buFont typeface="Times New Roman" pitchFamily="16" charset="0"/>
              <a:buNone/>
              <a:tabLst>
                <a:tab pos="342900" algn="l"/>
                <a:tab pos="1257300" algn="l"/>
                <a:tab pos="2171700" algn="l"/>
                <a:tab pos="3086100" algn="l"/>
                <a:tab pos="4000500" algn="l"/>
                <a:tab pos="4914900" algn="l"/>
                <a:tab pos="5829300" algn="l"/>
                <a:tab pos="6743700" algn="l"/>
                <a:tab pos="7658100" algn="l"/>
                <a:tab pos="8572500" algn="l"/>
                <a:tab pos="9486900" algn="l"/>
                <a:tab pos="10401300" algn="l"/>
              </a:tabLst>
            </a:pPr>
            <a:endParaRPr lang="en-GB" sz="2000" dirty="0">
              <a:solidFill>
                <a:srgbClr val="000000"/>
              </a:solidFill>
            </a:endParaRPr>
          </a:p>
        </p:txBody>
      </p:sp>
      <p:graphicFrame>
        <p:nvGraphicFramePr>
          <p:cNvPr id="7" name="表格 6">
            <a:extLst>
              <a:ext uri="{FF2B5EF4-FFF2-40B4-BE49-F238E27FC236}">
                <a16:creationId xmlns:a16="http://schemas.microsoft.com/office/drawing/2014/main" id="{CDE3723D-BEFA-44BC-8539-59D7EDF283B7}"/>
              </a:ext>
            </a:extLst>
          </p:cNvPr>
          <p:cNvGraphicFramePr>
            <a:graphicFrameLocks noGrp="1"/>
          </p:cNvGraphicFramePr>
          <p:nvPr>
            <p:extLst>
              <p:ext uri="{D42A27DB-BD31-4B8C-83A1-F6EECF244321}">
                <p14:modId xmlns:p14="http://schemas.microsoft.com/office/powerpoint/2010/main" val="3969188669"/>
              </p:ext>
            </p:extLst>
          </p:nvPr>
        </p:nvGraphicFramePr>
        <p:xfrm>
          <a:off x="648286" y="3200400"/>
          <a:ext cx="7581315" cy="1219200"/>
        </p:xfrm>
        <a:graphic>
          <a:graphicData uri="http://schemas.openxmlformats.org/drawingml/2006/table">
            <a:tbl>
              <a:tblPr firstRow="1" bandRow="1">
                <a:tableStyleId>{5C22544A-7EE6-4342-B048-85BDC9FD1C3A}</a:tableStyleId>
              </a:tblPr>
              <a:tblGrid>
                <a:gridCol w="2527105">
                  <a:extLst>
                    <a:ext uri="{9D8B030D-6E8A-4147-A177-3AD203B41FA5}">
                      <a16:colId xmlns:a16="http://schemas.microsoft.com/office/drawing/2014/main" val="20000"/>
                    </a:ext>
                  </a:extLst>
                </a:gridCol>
                <a:gridCol w="2527105">
                  <a:extLst>
                    <a:ext uri="{9D8B030D-6E8A-4147-A177-3AD203B41FA5}">
                      <a16:colId xmlns:a16="http://schemas.microsoft.com/office/drawing/2014/main" val="20001"/>
                    </a:ext>
                  </a:extLst>
                </a:gridCol>
                <a:gridCol w="2527105">
                  <a:extLst>
                    <a:ext uri="{9D8B030D-6E8A-4147-A177-3AD203B41FA5}">
                      <a16:colId xmlns:a16="http://schemas.microsoft.com/office/drawing/2014/main" val="20003"/>
                    </a:ext>
                  </a:extLst>
                </a:gridCol>
              </a:tblGrid>
              <a:tr h="406400">
                <a:tc>
                  <a:txBody>
                    <a:bodyPr/>
                    <a:lstStyle/>
                    <a:p>
                      <a:r>
                        <a:rPr lang="en-US" altLang="zh-CN" dirty="0">
                          <a:solidFill>
                            <a:schemeClr val="tx1"/>
                          </a:solidFill>
                          <a:latin typeface="+mn-lt"/>
                        </a:rPr>
                        <a:t>Affiliation</a:t>
                      </a:r>
                      <a:endParaRPr lang="zh-CN" altLang="en-US" dirty="0">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dirty="0">
                          <a:solidFill>
                            <a:schemeClr val="tx1"/>
                          </a:solidFill>
                          <a:latin typeface="+mn-lt"/>
                        </a:rPr>
                        <a:t>Contact </a:t>
                      </a:r>
                      <a:endParaRPr lang="zh-CN" altLang="en-US" dirty="0">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dirty="0">
                          <a:solidFill>
                            <a:schemeClr val="tx1"/>
                          </a:solidFill>
                          <a:latin typeface="+mn-lt"/>
                        </a:rPr>
                        <a:t>Email</a:t>
                      </a:r>
                      <a:endParaRPr lang="zh-CN" altLang="en-US" dirty="0">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406400">
                <a:tc>
                  <a:txBody>
                    <a:bodyPr/>
                    <a:lstStyle/>
                    <a:p>
                      <a:r>
                        <a:rPr lang="en-US" altLang="zh-CN" sz="1200" dirty="0">
                          <a:solidFill>
                            <a:schemeClr val="tx1"/>
                          </a:solidFill>
                          <a:latin typeface="+mn-lt"/>
                        </a:rPr>
                        <a:t>Huawei Technologies.</a:t>
                      </a:r>
                      <a:r>
                        <a:rPr lang="en-US" altLang="zh-CN" sz="1200" baseline="0" dirty="0">
                          <a:solidFill>
                            <a:schemeClr val="tx1"/>
                          </a:solidFill>
                          <a:latin typeface="+mn-lt"/>
                        </a:rPr>
                        <a:t> Co. Ltd</a:t>
                      </a:r>
                      <a:endParaRPr lang="zh-CN" altLang="en-US" sz="1200" dirty="0">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1200" dirty="0">
                          <a:solidFill>
                            <a:schemeClr val="tx1"/>
                          </a:solidFill>
                          <a:latin typeface="+mn-lt"/>
                        </a:rPr>
                        <a:t>Francesc Fons</a:t>
                      </a:r>
                      <a:endParaRPr lang="zh-CN" altLang="en-US" sz="1200" dirty="0">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GB" altLang="zh-CN" sz="1200" dirty="0">
                          <a:solidFill>
                            <a:schemeClr val="tx1"/>
                          </a:solidFill>
                          <a:latin typeface="+mn-lt"/>
                        </a:rPr>
                        <a:t>francesc.fons@huawei.com</a:t>
                      </a:r>
                      <a:endParaRPr lang="zh-CN" altLang="en-US" sz="1200" dirty="0">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406400">
                <a:tc>
                  <a:txBody>
                    <a:bodyPr/>
                    <a:lstStyle/>
                    <a:p>
                      <a:endParaRPr lang="zh-CN" altLang="en-US" sz="1200" dirty="0">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200" dirty="0">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ltLang="en-US" sz="1200" dirty="0">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43670711"/>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1"/>
          </p:nvPr>
        </p:nvSpPr>
        <p:spPr/>
        <p:txBody>
          <a:bodyPr/>
          <a:lstStyle/>
          <a:p>
            <a:pPr>
              <a:defRPr/>
            </a:pPr>
            <a:r>
              <a:rPr lang="en-US" dirty="0">
                <a:solidFill>
                  <a:srgbClr val="000000"/>
                </a:solidFill>
              </a:rPr>
              <a:t>Slide </a:t>
            </a:r>
            <a:fld id="{57D10478-073E-41FC-8CD8-273C831393DD}" type="slidenum">
              <a:rPr lang="en-US" smtClean="0">
                <a:solidFill>
                  <a:srgbClr val="000000"/>
                </a:solidFill>
              </a:rPr>
              <a:pPr>
                <a:defRPr/>
              </a:pPr>
              <a:t>2</a:t>
            </a:fld>
            <a:endParaRPr lang="en-US" dirty="0">
              <a:solidFill>
                <a:srgbClr val="000000"/>
              </a:solidFill>
            </a:endParaRPr>
          </a:p>
        </p:txBody>
      </p:sp>
      <p:sp>
        <p:nvSpPr>
          <p:cNvPr id="4" name="Rectangle 2"/>
          <p:cNvSpPr txBox="1">
            <a:spLocks noChangeArrowheads="1"/>
          </p:cNvSpPr>
          <p:nvPr/>
        </p:nvSpPr>
        <p:spPr bwMode="auto">
          <a:xfrm>
            <a:off x="201881" y="763979"/>
            <a:ext cx="8740238"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spcBef>
                <a:spcPct val="20000"/>
              </a:spcBef>
              <a:buChar char="•"/>
              <a:defRPr sz="2400" b="1">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085850" indent="-228600">
              <a:spcBef>
                <a:spcPct val="20000"/>
              </a:spcBef>
              <a:buChar char="•"/>
              <a:defRPr>
                <a:solidFill>
                  <a:schemeClr val="tx1"/>
                </a:solidFill>
                <a:latin typeface="Times New Roman" panose="02020603050405020304" pitchFamily="18" charset="0"/>
              </a:defRPr>
            </a:lvl3pPr>
            <a:lvl4pPr marL="1428750" indent="-228600">
              <a:spcBef>
                <a:spcPct val="20000"/>
              </a:spcBef>
              <a:buChar char="–"/>
              <a:defRPr sz="1600">
                <a:solidFill>
                  <a:schemeClr val="tx1"/>
                </a:solidFill>
                <a:latin typeface="Times New Roman" panose="02020603050405020304" pitchFamily="18" charset="0"/>
              </a:defRPr>
            </a:lvl4pPr>
            <a:lvl5pPr marL="1771650" indent="-228600">
              <a:spcBef>
                <a:spcPct val="20000"/>
              </a:spcBef>
              <a:buChar char="•"/>
              <a:defRPr sz="1600">
                <a:solidFill>
                  <a:schemeClr val="tx1"/>
                </a:solidFill>
                <a:latin typeface="Times New Roman" panose="02020603050405020304" pitchFamily="18" charset="0"/>
              </a:defRPr>
            </a:lvl5pPr>
            <a:lvl6pPr marL="222885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68605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14325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60045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lgn="ctr" eaLnBrk="0" fontAlgn="base" hangingPunct="0">
              <a:spcBef>
                <a:spcPct val="0"/>
              </a:spcBef>
              <a:spcAft>
                <a:spcPct val="0"/>
              </a:spcAft>
              <a:buFontTx/>
              <a:buNone/>
            </a:pPr>
            <a:r>
              <a:rPr lang="en-GB" altLang="en-US" sz="2800" dirty="0">
                <a:solidFill>
                  <a:srgbClr val="000000"/>
                </a:solidFill>
              </a:rPr>
              <a:t>Child Presence Detection &amp; Seat Occupancy Detection </a:t>
            </a:r>
          </a:p>
        </p:txBody>
      </p:sp>
      <p:cxnSp>
        <p:nvCxnSpPr>
          <p:cNvPr id="6" name="直接箭头连接符 5">
            <a:extLst>
              <a:ext uri="{FF2B5EF4-FFF2-40B4-BE49-F238E27FC236}">
                <a16:creationId xmlns:a16="http://schemas.microsoft.com/office/drawing/2014/main" id="{A767B147-D183-4B9F-80A9-1B12F4346EE2}"/>
              </a:ext>
            </a:extLst>
          </p:cNvPr>
          <p:cNvCxnSpPr/>
          <p:nvPr/>
        </p:nvCxnSpPr>
        <p:spPr>
          <a:xfrm>
            <a:off x="4073211" y="5331954"/>
            <a:ext cx="0" cy="435811"/>
          </a:xfrm>
          <a:prstGeom prst="straightConnector1">
            <a:avLst/>
          </a:prstGeom>
          <a:ln w="19050">
            <a:solidFill>
              <a:schemeClr val="bg1">
                <a:lumMod val="60000"/>
                <a:lumOff val="4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7" name="矩形 26"/>
          <p:cNvSpPr/>
          <p:nvPr/>
        </p:nvSpPr>
        <p:spPr>
          <a:xfrm>
            <a:off x="213077" y="1501060"/>
            <a:ext cx="4175233" cy="2745367"/>
          </a:xfrm>
          <a:prstGeom prst="rect">
            <a:avLst/>
          </a:prstGeom>
        </p:spPr>
        <p:txBody>
          <a:bodyPr wrap="square">
            <a:spAutoFit/>
          </a:bodyPr>
          <a:lstStyle/>
          <a:p>
            <a:pPr eaLnBrk="0" fontAlgn="base" hangingPunct="0">
              <a:lnSpc>
                <a:spcPct val="95000"/>
              </a:lnSpc>
              <a:spcBef>
                <a:spcPct val="0"/>
              </a:spcBef>
              <a:spcAft>
                <a:spcPts val="600"/>
              </a:spcAft>
              <a:buSzPct val="25000"/>
            </a:pPr>
            <a:r>
              <a:rPr lang="en-US" altLang="zh-CN" sz="1200" b="1" u="sng" dirty="0">
                <a:solidFill>
                  <a:srgbClr val="000000"/>
                </a:solidFill>
              </a:rPr>
              <a:t>Pre-Conditions:  </a:t>
            </a:r>
          </a:p>
          <a:p>
            <a:pPr marL="233363" indent="-173038" eaLnBrk="0" fontAlgn="base" hangingPunct="0">
              <a:spcBef>
                <a:spcPct val="0"/>
              </a:spcBef>
              <a:spcAft>
                <a:spcPct val="0"/>
              </a:spcAft>
              <a:buFont typeface="Arial" charset="0"/>
              <a:buChar char="•"/>
            </a:pPr>
            <a:r>
              <a:rPr lang="en-US" altLang="zh-CN" sz="1200" dirty="0">
                <a:solidFill>
                  <a:srgbClr val="000000"/>
                </a:solidFill>
                <a:cs typeface="Arial" charset="0"/>
              </a:rPr>
              <a:t>The number of accidents involving forgotten children dying by hyperthermia in a locked vehicle has been increasing.</a:t>
            </a:r>
          </a:p>
          <a:p>
            <a:pPr marL="233363" indent="-173038" eaLnBrk="0" fontAlgn="base" hangingPunct="0">
              <a:spcBef>
                <a:spcPct val="0"/>
              </a:spcBef>
              <a:spcAft>
                <a:spcPct val="0"/>
              </a:spcAft>
              <a:buFont typeface="Arial" charset="0"/>
              <a:buChar char="•"/>
            </a:pPr>
            <a:r>
              <a:rPr lang="en-US" altLang="zh-CN" sz="1200" dirty="0">
                <a:solidFill>
                  <a:srgbClr val="000000"/>
                </a:solidFill>
                <a:cs typeface="Arial" charset="0"/>
              </a:rPr>
              <a:t>Child presence detection could become part of the safety assessment criteria in the European New Car Assessment </a:t>
            </a:r>
            <a:r>
              <a:rPr lang="en-US" altLang="zh-CN" sz="1200" dirty="0" err="1">
                <a:solidFill>
                  <a:srgbClr val="000000"/>
                </a:solidFill>
                <a:cs typeface="Arial" charset="0"/>
              </a:rPr>
              <a:t>Programme</a:t>
            </a:r>
            <a:r>
              <a:rPr lang="en-US" altLang="zh-CN" sz="1200" dirty="0">
                <a:solidFill>
                  <a:srgbClr val="000000"/>
                </a:solidFill>
                <a:cs typeface="Arial" charset="0"/>
              </a:rPr>
              <a:t> (Euro NCAP).</a:t>
            </a:r>
          </a:p>
          <a:p>
            <a:pPr marL="233363" indent="-173038" eaLnBrk="0" fontAlgn="base" hangingPunct="0">
              <a:spcBef>
                <a:spcPct val="0"/>
              </a:spcBef>
              <a:spcAft>
                <a:spcPct val="0"/>
              </a:spcAft>
              <a:buFont typeface="Arial" charset="0"/>
              <a:buChar char="•"/>
            </a:pPr>
            <a:r>
              <a:rPr lang="en-US" altLang="zh-CN" sz="1200" dirty="0">
                <a:solidFill>
                  <a:srgbClr val="000000"/>
                </a:solidFill>
                <a:cs typeface="Arial" charset="0"/>
              </a:rPr>
              <a:t>Current visual sensors which have blind spots, are unable to detect in scenarios where seats block the view, in dark conditions, or when a child is covered by clothe or blanket. The gravity sensor cannot distinguish between lifeform and heavy objects. If the weight is too small, it cannot trigger the gravity sensor, and if the face is too small, vision cannot recognize it. Therefore, there are challenges in detecting infants and children.</a:t>
            </a:r>
          </a:p>
        </p:txBody>
      </p:sp>
      <p:sp>
        <p:nvSpPr>
          <p:cNvPr id="28" name="Shape 276"/>
          <p:cNvSpPr txBox="1"/>
          <p:nvPr/>
        </p:nvSpPr>
        <p:spPr>
          <a:xfrm>
            <a:off x="4429166" y="3199331"/>
            <a:ext cx="4175233" cy="1253929"/>
          </a:xfrm>
          <a:prstGeom prst="rect">
            <a:avLst/>
          </a:prstGeom>
          <a:noFill/>
          <a:ln>
            <a:noFill/>
          </a:ln>
        </p:spPr>
        <p:txBody>
          <a:bodyPr lIns="91425" tIns="45700" rIns="91425" bIns="45700" anchor="t" anchorCtr="0">
            <a:noAutofit/>
          </a:bodyPr>
          <a:lstStyle/>
          <a:p>
            <a:pPr eaLnBrk="0" fontAlgn="base" hangingPunct="0">
              <a:lnSpc>
                <a:spcPct val="95000"/>
              </a:lnSpc>
              <a:spcBef>
                <a:spcPct val="0"/>
              </a:spcBef>
              <a:spcAft>
                <a:spcPts val="600"/>
              </a:spcAft>
              <a:buClr>
                <a:srgbClr val="000000"/>
              </a:buClr>
              <a:buSzPct val="25000"/>
              <a:buFont typeface="Arial"/>
              <a:buNone/>
            </a:pPr>
            <a:r>
              <a:rPr lang="en-US" sz="1200" b="1" u="sng" dirty="0">
                <a:solidFill>
                  <a:srgbClr val="000000"/>
                </a:solidFill>
                <a:sym typeface="Arial"/>
              </a:rPr>
              <a:t>Use Case:</a:t>
            </a:r>
          </a:p>
          <a:p>
            <a:pPr eaLnBrk="0" fontAlgn="base" hangingPunct="0">
              <a:buClr>
                <a:srgbClr val="000000"/>
              </a:buClr>
              <a:buSzPct val="100000"/>
              <a:buFont typeface="Arial"/>
              <a:buAutoNum type="arabicPeriod"/>
            </a:pPr>
            <a:r>
              <a:rPr lang="en-US" altLang="zh-CN" sz="1100" dirty="0">
                <a:solidFill>
                  <a:srgbClr val="000000"/>
                </a:solidFill>
                <a:ea typeface="Arial"/>
                <a:cs typeface="Arial" charset="0"/>
                <a:sym typeface="Arial"/>
              </a:rPr>
              <a:t> W</a:t>
            </a:r>
            <a:r>
              <a:rPr lang="en-US" altLang="zh-CN" sz="1100" dirty="0">
                <a:solidFill>
                  <a:srgbClr val="000000"/>
                </a:solidFill>
                <a:cs typeface="Arial" charset="0"/>
              </a:rPr>
              <a:t>hen </a:t>
            </a:r>
            <a:r>
              <a:rPr lang="en-US" altLang="zh-CN" sz="1100" dirty="0">
                <a:solidFill>
                  <a:srgbClr val="000000"/>
                </a:solidFill>
                <a:ea typeface="Arial"/>
                <a:cs typeface="Times New Roman" panose="02020603050405020304" pitchFamily="18" charset="0"/>
                <a:sym typeface="Arial"/>
              </a:rPr>
              <a:t>the mmW device </a:t>
            </a:r>
            <a:r>
              <a:rPr lang="en-US" altLang="zh-CN" sz="1100" dirty="0">
                <a:solidFill>
                  <a:srgbClr val="000000"/>
                </a:solidFill>
                <a:cs typeface="Arial" charset="0"/>
              </a:rPr>
              <a:t>detects that the driver has locked the car but a child is still left inside, it reminds the user.</a:t>
            </a:r>
          </a:p>
          <a:p>
            <a:pPr eaLnBrk="0" fontAlgn="base" hangingPunct="0">
              <a:buClr>
                <a:srgbClr val="000000"/>
              </a:buClr>
              <a:buSzPct val="100000"/>
              <a:buFont typeface="Arial"/>
              <a:buAutoNum type="arabicPeriod"/>
            </a:pPr>
            <a:r>
              <a:rPr lang="en-US" sz="1100" dirty="0">
                <a:solidFill>
                  <a:srgbClr val="000000"/>
                </a:solidFill>
                <a:ea typeface="Arial"/>
                <a:cs typeface="Times New Roman" panose="02020603050405020304" pitchFamily="18" charset="0"/>
                <a:sym typeface="Arial"/>
              </a:rPr>
              <a:t> Based on </a:t>
            </a:r>
            <a:r>
              <a:rPr lang="en-US" altLang="zh-CN" sz="1100" dirty="0">
                <a:solidFill>
                  <a:srgbClr val="000000"/>
                </a:solidFill>
                <a:ea typeface="Arial"/>
                <a:cs typeface="Times New Roman" panose="02020603050405020304" pitchFamily="18" charset="0"/>
                <a:sym typeface="Arial"/>
              </a:rPr>
              <a:t>mmW</a:t>
            </a:r>
            <a:r>
              <a:rPr lang="en-US" sz="1100" dirty="0">
                <a:solidFill>
                  <a:srgbClr val="000000"/>
                </a:solidFill>
                <a:ea typeface="Arial"/>
                <a:cs typeface="Times New Roman" panose="02020603050405020304" pitchFamily="18" charset="0"/>
                <a:sym typeface="Arial"/>
              </a:rPr>
              <a:t> device installed in the vehicle, the occupancy status of each seat is detected. If someone is sitting without wearing a seat belt, a reminder will be issued.</a:t>
            </a:r>
          </a:p>
        </p:txBody>
      </p:sp>
      <p:sp>
        <p:nvSpPr>
          <p:cNvPr id="10" name="矩形 9">
            <a:extLst>
              <a:ext uri="{FF2B5EF4-FFF2-40B4-BE49-F238E27FC236}">
                <a16:creationId xmlns:a16="http://schemas.microsoft.com/office/drawing/2014/main" id="{33F63ED7-BD9E-4C63-8BFF-99E942F96C51}"/>
              </a:ext>
            </a:extLst>
          </p:cNvPr>
          <p:cNvSpPr/>
          <p:nvPr/>
        </p:nvSpPr>
        <p:spPr>
          <a:xfrm>
            <a:off x="213077" y="4374792"/>
            <a:ext cx="4175233" cy="1461939"/>
          </a:xfrm>
          <a:prstGeom prst="rect">
            <a:avLst/>
          </a:prstGeom>
        </p:spPr>
        <p:txBody>
          <a:bodyPr wrap="square">
            <a:spAutoFit/>
          </a:bodyPr>
          <a:lstStyle/>
          <a:p>
            <a:pPr eaLnBrk="0" fontAlgn="base" hangingPunct="0">
              <a:spcAft>
                <a:spcPts val="600"/>
              </a:spcAft>
              <a:buSzPct val="25000"/>
            </a:pPr>
            <a:r>
              <a:rPr lang="en-US" altLang="zh-CN" sz="1200" b="1" u="sng" dirty="0">
                <a:solidFill>
                  <a:srgbClr val="000000"/>
                </a:solidFill>
              </a:rPr>
              <a:t>Application: </a:t>
            </a:r>
          </a:p>
          <a:p>
            <a:pPr marL="233363" indent="-173038" eaLnBrk="0" fontAlgn="base" hangingPunct="0">
              <a:spcBef>
                <a:spcPct val="0"/>
              </a:spcBef>
              <a:spcAft>
                <a:spcPct val="0"/>
              </a:spcAft>
              <a:buFont typeface="Arial" charset="0"/>
              <a:buChar char="•"/>
            </a:pPr>
            <a:r>
              <a:rPr lang="en-US" altLang="zh-CN" sz="1200" b="1" dirty="0">
                <a:solidFill>
                  <a:srgbClr val="000000"/>
                </a:solidFill>
                <a:cs typeface="Arial" charset="0"/>
              </a:rPr>
              <a:t>Child Presence Detection (CPD)</a:t>
            </a:r>
            <a:r>
              <a:rPr lang="en-US" altLang="zh-CN" sz="1200" dirty="0">
                <a:solidFill>
                  <a:srgbClr val="000000"/>
                </a:solidFill>
                <a:cs typeface="Arial" charset="0"/>
              </a:rPr>
              <a:t>:</a:t>
            </a:r>
            <a:r>
              <a:rPr lang="en-US" altLang="zh-CN" sz="1200" b="1" dirty="0">
                <a:solidFill>
                  <a:srgbClr val="000000"/>
                </a:solidFill>
                <a:cs typeface="Arial" charset="0"/>
              </a:rPr>
              <a:t> </a:t>
            </a:r>
            <a:r>
              <a:rPr lang="en-US" altLang="zh-CN" sz="1200" dirty="0">
                <a:solidFill>
                  <a:srgbClr val="000000"/>
                </a:solidFill>
                <a:cs typeface="Arial" charset="0"/>
              </a:rPr>
              <a:t>detect the presence of a child in car when the driver locks the car door.</a:t>
            </a:r>
          </a:p>
          <a:p>
            <a:pPr marL="233363" indent="-173038" eaLnBrk="0" fontAlgn="base" hangingPunct="0">
              <a:spcBef>
                <a:spcPct val="0"/>
              </a:spcBef>
              <a:spcAft>
                <a:spcPct val="0"/>
              </a:spcAft>
              <a:buFont typeface="Arial" charset="0"/>
              <a:buChar char="•"/>
            </a:pPr>
            <a:endParaRPr lang="en-US" altLang="zh-CN" sz="1200" dirty="0">
              <a:solidFill>
                <a:srgbClr val="000000"/>
              </a:solidFill>
              <a:cs typeface="Arial" charset="0"/>
            </a:endParaRPr>
          </a:p>
          <a:p>
            <a:pPr marL="233363" indent="-173038" eaLnBrk="0" fontAlgn="base" hangingPunct="0">
              <a:spcBef>
                <a:spcPct val="0"/>
              </a:spcBef>
              <a:spcAft>
                <a:spcPct val="0"/>
              </a:spcAft>
              <a:buFont typeface="Arial" charset="0"/>
              <a:buChar char="•"/>
            </a:pPr>
            <a:r>
              <a:rPr lang="en-US" altLang="zh-CN" sz="1200" b="1" dirty="0">
                <a:solidFill>
                  <a:srgbClr val="000000"/>
                </a:solidFill>
                <a:cs typeface="Arial" charset="0"/>
              </a:rPr>
              <a:t>Seat Occupancy Detection (SOD)</a:t>
            </a:r>
            <a:r>
              <a:rPr lang="en-US" altLang="zh-CN" sz="1200" dirty="0">
                <a:solidFill>
                  <a:srgbClr val="000000"/>
                </a:solidFill>
                <a:cs typeface="Arial" charset="0"/>
              </a:rPr>
              <a:t>:</a:t>
            </a:r>
            <a:r>
              <a:rPr lang="en-US" altLang="zh-CN" sz="1200" b="1" dirty="0">
                <a:solidFill>
                  <a:srgbClr val="000000"/>
                </a:solidFill>
                <a:cs typeface="Arial" charset="0"/>
              </a:rPr>
              <a:t> </a:t>
            </a:r>
            <a:r>
              <a:rPr lang="en-US" altLang="zh-CN" sz="1200" dirty="0">
                <a:solidFill>
                  <a:srgbClr val="000000"/>
                </a:solidFill>
                <a:cs typeface="Arial" charset="0"/>
              </a:rPr>
              <a:t>detect a lifeform in any seat to issue a seatbelt reminder, as well as to determine the force of airbag deployment in the event of a crash. </a:t>
            </a:r>
          </a:p>
        </p:txBody>
      </p:sp>
      <p:sp>
        <p:nvSpPr>
          <p:cNvPr id="11" name="矩形 10">
            <a:extLst>
              <a:ext uri="{FF2B5EF4-FFF2-40B4-BE49-F238E27FC236}">
                <a16:creationId xmlns:a16="http://schemas.microsoft.com/office/drawing/2014/main" id="{7A2D11F9-FC60-4E3B-A294-2138442CFD66}"/>
              </a:ext>
            </a:extLst>
          </p:cNvPr>
          <p:cNvSpPr/>
          <p:nvPr/>
        </p:nvSpPr>
        <p:spPr>
          <a:xfrm>
            <a:off x="4342399" y="1501060"/>
            <a:ext cx="4175233" cy="907941"/>
          </a:xfrm>
          <a:prstGeom prst="rect">
            <a:avLst/>
          </a:prstGeom>
        </p:spPr>
        <p:txBody>
          <a:bodyPr wrap="square">
            <a:spAutoFit/>
          </a:bodyPr>
          <a:lstStyle/>
          <a:p>
            <a:pPr eaLnBrk="0" fontAlgn="base" hangingPunct="0">
              <a:spcAft>
                <a:spcPts val="600"/>
              </a:spcAft>
              <a:buSzPct val="25000"/>
            </a:pPr>
            <a:r>
              <a:rPr lang="en-US" altLang="zh-CN" sz="1200" b="1" u="sng" dirty="0">
                <a:solidFill>
                  <a:srgbClr val="000000"/>
                </a:solidFill>
              </a:rPr>
              <a:t>Environment:</a:t>
            </a:r>
          </a:p>
          <a:p>
            <a:pPr marL="233363" indent="-173038" eaLnBrk="0" fontAlgn="base" hangingPunct="0">
              <a:spcBef>
                <a:spcPct val="0"/>
              </a:spcBef>
              <a:spcAft>
                <a:spcPct val="0"/>
              </a:spcAft>
              <a:buFont typeface="Arial" charset="0"/>
              <a:buChar char="•"/>
            </a:pPr>
            <a:r>
              <a:rPr lang="en-US" altLang="zh-CN" sz="1200" dirty="0">
                <a:solidFill>
                  <a:srgbClr val="000000"/>
                </a:solidFill>
                <a:cs typeface="Arial" charset="0"/>
              </a:rPr>
              <a:t>The mmW device may be installed in a vehicle to monitor the human body inside, with a distance usually less than 5 meters.</a:t>
            </a:r>
          </a:p>
        </p:txBody>
      </p:sp>
      <p:sp>
        <p:nvSpPr>
          <p:cNvPr id="12" name="矩形 11">
            <a:extLst>
              <a:ext uri="{FF2B5EF4-FFF2-40B4-BE49-F238E27FC236}">
                <a16:creationId xmlns:a16="http://schemas.microsoft.com/office/drawing/2014/main" id="{DAB3B299-2278-44C1-A321-BAE6E75E02B6}"/>
              </a:ext>
            </a:extLst>
          </p:cNvPr>
          <p:cNvSpPr/>
          <p:nvPr/>
        </p:nvSpPr>
        <p:spPr>
          <a:xfrm>
            <a:off x="4388310" y="2445308"/>
            <a:ext cx="4175233" cy="714042"/>
          </a:xfrm>
          <a:prstGeom prst="rect">
            <a:avLst/>
          </a:prstGeom>
        </p:spPr>
        <p:txBody>
          <a:bodyPr wrap="square">
            <a:spAutoFit/>
          </a:bodyPr>
          <a:lstStyle/>
          <a:p>
            <a:pPr eaLnBrk="0" fontAlgn="base" hangingPunct="0">
              <a:lnSpc>
                <a:spcPct val="95000"/>
              </a:lnSpc>
              <a:spcBef>
                <a:spcPct val="0"/>
              </a:spcBef>
              <a:spcAft>
                <a:spcPts val="600"/>
              </a:spcAft>
              <a:buSzPct val="25000"/>
            </a:pPr>
            <a:r>
              <a:rPr lang="en-US" altLang="zh-CN" sz="1200" b="1" u="sng" dirty="0">
                <a:solidFill>
                  <a:srgbClr val="000000"/>
                </a:solidFill>
              </a:rPr>
              <a:t>Traffic Conditions:  </a:t>
            </a:r>
          </a:p>
          <a:p>
            <a:pPr marL="233363" indent="-173038" eaLnBrk="0" fontAlgn="base" hangingPunct="0">
              <a:spcBef>
                <a:spcPct val="0"/>
              </a:spcBef>
              <a:spcAft>
                <a:spcPct val="0"/>
              </a:spcAft>
              <a:buFont typeface="Arial" charset="0"/>
              <a:buChar char="•"/>
            </a:pPr>
            <a:r>
              <a:rPr lang="en-US" altLang="zh-CN" sz="1200" dirty="0">
                <a:solidFill>
                  <a:srgbClr val="000000"/>
                </a:solidFill>
                <a:cs typeface="Arial" charset="0"/>
              </a:rPr>
              <a:t>There may be other moving targets in the vehicle that cause interference.</a:t>
            </a:r>
          </a:p>
        </p:txBody>
      </p:sp>
      <p:pic>
        <p:nvPicPr>
          <p:cNvPr id="4098" name="Picture 2" descr="C:\Users\y00807209\AppData\Roaming\WeLink_Desktop\appdata\IM\y00807209\ReceiveFiles\ScreenShot\D8B54E27-7726-485A-95E9-97A91459B237.png">
            <a:extLst>
              <a:ext uri="{FF2B5EF4-FFF2-40B4-BE49-F238E27FC236}">
                <a16:creationId xmlns:a16="http://schemas.microsoft.com/office/drawing/2014/main" id="{8A504D78-CCB3-4B22-B6D2-AEE287FDCE7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29166" y="4836061"/>
            <a:ext cx="2364246" cy="1101294"/>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圆角 2">
            <a:extLst>
              <a:ext uri="{FF2B5EF4-FFF2-40B4-BE49-F238E27FC236}">
                <a16:creationId xmlns:a16="http://schemas.microsoft.com/office/drawing/2014/main" id="{891AA232-FB4C-4CC2-B8FB-7329B06AEDDF}"/>
              </a:ext>
            </a:extLst>
          </p:cNvPr>
          <p:cNvSpPr/>
          <p:nvPr/>
        </p:nvSpPr>
        <p:spPr bwMode="auto">
          <a:xfrm>
            <a:off x="6154783" y="4929447"/>
            <a:ext cx="550464" cy="352628"/>
          </a:xfrm>
          <a:prstGeom prst="roundRect">
            <a:avLst/>
          </a:prstGeom>
          <a:solidFill>
            <a:srgbClr val="00B0F0"/>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900" b="0" i="0" u="none" strike="noStrike" cap="none" normalizeH="0" baseline="0" dirty="0">
                <a:ln>
                  <a:noFill/>
                </a:ln>
                <a:solidFill>
                  <a:schemeClr val="tx1"/>
                </a:solidFill>
                <a:effectLst/>
                <a:latin typeface="Times New Roman" pitchFamily="18" charset="0"/>
              </a:rPr>
              <a:t>mmW device</a:t>
            </a:r>
            <a:endParaRPr kumimoji="0" lang="zh-CN" altLang="en-US" sz="900" b="0" i="0" u="none" strike="noStrike" cap="none" normalizeH="0" baseline="0" dirty="0">
              <a:ln>
                <a:noFill/>
              </a:ln>
              <a:solidFill>
                <a:schemeClr val="tx1"/>
              </a:solidFill>
              <a:effectLst/>
              <a:latin typeface="Times New Roman" pitchFamily="18" charset="0"/>
            </a:endParaRPr>
          </a:p>
        </p:txBody>
      </p:sp>
      <p:pic>
        <p:nvPicPr>
          <p:cNvPr id="4106" name="Picture 10" descr="C:\Users\y00807209\AppData\Roaming\WeLink_Desktop\appdata\IM\y00807209\ReceiveFiles\ScreenShot\C72809B0-6576-4EA7-DF45-62FA4E1E8008.png">
            <a:extLst>
              <a:ext uri="{FF2B5EF4-FFF2-40B4-BE49-F238E27FC236}">
                <a16:creationId xmlns:a16="http://schemas.microsoft.com/office/drawing/2014/main" id="{C34B8CB3-719A-4695-8149-0B048E1D3A3C}"/>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11062" y="4655738"/>
            <a:ext cx="895480" cy="1461939"/>
          </a:xfrm>
          <a:prstGeom prst="rect">
            <a:avLst/>
          </a:prstGeom>
          <a:noFill/>
          <a:extLst>
            <a:ext uri="{909E8E84-426E-40DD-AFC4-6F175D3DCCD1}">
              <a14:hiddenFill xmlns:a14="http://schemas.microsoft.com/office/drawing/2010/main">
                <a:solidFill>
                  <a:srgbClr val="FFFFFF"/>
                </a:solidFill>
              </a14:hiddenFill>
            </a:ext>
          </a:extLst>
        </p:spPr>
      </p:pic>
      <p:pic>
        <p:nvPicPr>
          <p:cNvPr id="4110" name="Picture 14" descr="C:\Users\y00807209\AppData\Roaming\WeLink_Desktop\appdata\IM\y00807209\ReceiveFiles\ScreenShot\C00072F0-29A6-4799-ED2B-D6C27A3701A4.png">
            <a:extLst>
              <a:ext uri="{FF2B5EF4-FFF2-40B4-BE49-F238E27FC236}">
                <a16:creationId xmlns:a16="http://schemas.microsoft.com/office/drawing/2014/main" id="{482DCA7C-3CA5-4FFF-88E4-8BF10F45EC81}"/>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866000" y="4655738"/>
            <a:ext cx="963304" cy="14557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90029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1"/>
          </p:nvPr>
        </p:nvSpPr>
        <p:spPr/>
        <p:txBody>
          <a:bodyPr/>
          <a:lstStyle/>
          <a:p>
            <a:pPr>
              <a:defRPr/>
            </a:pPr>
            <a:r>
              <a:rPr lang="en-US" dirty="0">
                <a:solidFill>
                  <a:srgbClr val="000000"/>
                </a:solidFill>
              </a:rPr>
              <a:t>Slide </a:t>
            </a:r>
            <a:fld id="{57D10478-073E-41FC-8CD8-273C831393DD}" type="slidenum">
              <a:rPr lang="en-US" smtClean="0">
                <a:solidFill>
                  <a:srgbClr val="000000"/>
                </a:solidFill>
              </a:rPr>
              <a:pPr>
                <a:defRPr/>
              </a:pPr>
              <a:t>3</a:t>
            </a:fld>
            <a:endParaRPr lang="en-US" dirty="0">
              <a:solidFill>
                <a:srgbClr val="000000"/>
              </a:solidFill>
            </a:endParaRPr>
          </a:p>
        </p:txBody>
      </p:sp>
      <p:sp>
        <p:nvSpPr>
          <p:cNvPr id="4" name="Rectangle 2"/>
          <p:cNvSpPr txBox="1">
            <a:spLocks noChangeArrowheads="1"/>
          </p:cNvSpPr>
          <p:nvPr/>
        </p:nvSpPr>
        <p:spPr bwMode="auto">
          <a:xfrm>
            <a:off x="685800" y="728045"/>
            <a:ext cx="7537427"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spcBef>
                <a:spcPct val="20000"/>
              </a:spcBef>
              <a:buChar char="•"/>
              <a:defRPr sz="2400" b="1">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085850" indent="-228600">
              <a:spcBef>
                <a:spcPct val="20000"/>
              </a:spcBef>
              <a:buChar char="•"/>
              <a:defRPr>
                <a:solidFill>
                  <a:schemeClr val="tx1"/>
                </a:solidFill>
                <a:latin typeface="Times New Roman" panose="02020603050405020304" pitchFamily="18" charset="0"/>
              </a:defRPr>
            </a:lvl3pPr>
            <a:lvl4pPr marL="1428750" indent="-228600">
              <a:spcBef>
                <a:spcPct val="20000"/>
              </a:spcBef>
              <a:buChar char="–"/>
              <a:defRPr sz="1600">
                <a:solidFill>
                  <a:schemeClr val="tx1"/>
                </a:solidFill>
                <a:latin typeface="Times New Roman" panose="02020603050405020304" pitchFamily="18" charset="0"/>
              </a:defRPr>
            </a:lvl4pPr>
            <a:lvl5pPr marL="1771650" indent="-228600">
              <a:spcBef>
                <a:spcPct val="20000"/>
              </a:spcBef>
              <a:buChar char="•"/>
              <a:defRPr sz="1600">
                <a:solidFill>
                  <a:schemeClr val="tx1"/>
                </a:solidFill>
                <a:latin typeface="Times New Roman" panose="02020603050405020304" pitchFamily="18" charset="0"/>
              </a:defRPr>
            </a:lvl5pPr>
            <a:lvl6pPr marL="222885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68605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14325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60045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lgn="ctr" eaLnBrk="0" fontAlgn="base" hangingPunct="0">
              <a:spcBef>
                <a:spcPct val="0"/>
              </a:spcBef>
              <a:spcAft>
                <a:spcPct val="0"/>
              </a:spcAft>
              <a:buFontTx/>
              <a:buNone/>
            </a:pPr>
            <a:r>
              <a:rPr lang="en-GB" altLang="en-US" sz="2800" dirty="0">
                <a:solidFill>
                  <a:srgbClr val="000000"/>
                </a:solidFill>
              </a:rPr>
              <a:t>Driver/Passenger Vital Sign Monitoring</a:t>
            </a:r>
          </a:p>
        </p:txBody>
      </p:sp>
      <p:sp>
        <p:nvSpPr>
          <p:cNvPr id="27" name="矩形 26"/>
          <p:cNvSpPr/>
          <p:nvPr/>
        </p:nvSpPr>
        <p:spPr>
          <a:xfrm>
            <a:off x="373016" y="1680829"/>
            <a:ext cx="4333842" cy="1748171"/>
          </a:xfrm>
          <a:prstGeom prst="rect">
            <a:avLst/>
          </a:prstGeom>
        </p:spPr>
        <p:txBody>
          <a:bodyPr wrap="square">
            <a:spAutoFit/>
          </a:bodyPr>
          <a:lstStyle/>
          <a:p>
            <a:pPr eaLnBrk="0" fontAlgn="base" hangingPunct="0">
              <a:lnSpc>
                <a:spcPct val="95000"/>
              </a:lnSpc>
              <a:spcBef>
                <a:spcPct val="0"/>
              </a:spcBef>
              <a:spcAft>
                <a:spcPts val="600"/>
              </a:spcAft>
              <a:buSzPct val="25000"/>
            </a:pPr>
            <a:r>
              <a:rPr lang="en-US" altLang="zh-CN" sz="1200" b="1" u="sng" dirty="0">
                <a:solidFill>
                  <a:srgbClr val="000000"/>
                </a:solidFill>
              </a:rPr>
              <a:t>Pre-Conditions:  </a:t>
            </a:r>
          </a:p>
          <a:p>
            <a:pPr marL="233363" indent="-173038" eaLnBrk="0" fontAlgn="base" hangingPunct="0">
              <a:lnSpc>
                <a:spcPct val="95000"/>
              </a:lnSpc>
              <a:spcBef>
                <a:spcPct val="0"/>
              </a:spcBef>
              <a:spcAft>
                <a:spcPct val="0"/>
              </a:spcAft>
              <a:buFont typeface="Arial" charset="0"/>
              <a:buChar char="•"/>
            </a:pPr>
            <a:r>
              <a:rPr lang="en-US" altLang="zh-CN" sz="1200" dirty="0">
                <a:solidFill>
                  <a:srgbClr val="000000"/>
                </a:solidFill>
                <a:cs typeface="Arial" charset="0"/>
              </a:rPr>
              <a:t>Real-time monitoring of the driver's health condition to prevent accidents caused by sudden illnesses.</a:t>
            </a:r>
          </a:p>
          <a:p>
            <a:pPr marL="233363" indent="-173038" eaLnBrk="0" fontAlgn="base" hangingPunct="0">
              <a:lnSpc>
                <a:spcPct val="95000"/>
              </a:lnSpc>
              <a:spcBef>
                <a:spcPct val="0"/>
              </a:spcBef>
              <a:spcAft>
                <a:spcPct val="0"/>
              </a:spcAft>
              <a:buFont typeface="Arial" charset="0"/>
              <a:buChar char="•"/>
            </a:pPr>
            <a:r>
              <a:rPr lang="en-US" altLang="zh-CN" sz="1200" dirty="0">
                <a:solidFill>
                  <a:srgbClr val="000000"/>
                </a:solidFill>
                <a:cs typeface="Arial" charset="0"/>
              </a:rPr>
              <a:t>Based on the passenger's health data, adjust the in-car environment (such as temperature, air quality, etc.) to provide a more comfortable driving experience.</a:t>
            </a:r>
          </a:p>
          <a:p>
            <a:pPr marL="233363" indent="-173038" eaLnBrk="0" fontAlgn="base" hangingPunct="0">
              <a:lnSpc>
                <a:spcPct val="95000"/>
              </a:lnSpc>
              <a:spcBef>
                <a:spcPct val="0"/>
              </a:spcBef>
              <a:spcAft>
                <a:spcPct val="0"/>
              </a:spcAft>
              <a:buFont typeface="Arial" charset="0"/>
              <a:buChar char="•"/>
            </a:pPr>
            <a:r>
              <a:rPr lang="en-US" altLang="zh-CN" sz="1200" dirty="0">
                <a:solidFill>
                  <a:srgbClr val="000000"/>
                </a:solidFill>
                <a:cs typeface="Arial" charset="0"/>
              </a:rPr>
              <a:t>Detecting abnormal health conditions, the system issues a timely alarm and may activate the autonomous driving function to ensure safety.</a:t>
            </a:r>
          </a:p>
        </p:txBody>
      </p:sp>
      <p:sp>
        <p:nvSpPr>
          <p:cNvPr id="8" name="矩形 7">
            <a:extLst>
              <a:ext uri="{FF2B5EF4-FFF2-40B4-BE49-F238E27FC236}">
                <a16:creationId xmlns:a16="http://schemas.microsoft.com/office/drawing/2014/main" id="{5CB291DB-56B2-416B-91CE-15CE8836A85D}"/>
              </a:ext>
            </a:extLst>
          </p:cNvPr>
          <p:cNvSpPr/>
          <p:nvPr/>
        </p:nvSpPr>
        <p:spPr>
          <a:xfrm>
            <a:off x="373016" y="3586532"/>
            <a:ext cx="4282105" cy="1092607"/>
          </a:xfrm>
          <a:prstGeom prst="rect">
            <a:avLst/>
          </a:prstGeom>
        </p:spPr>
        <p:txBody>
          <a:bodyPr wrap="square">
            <a:spAutoFit/>
          </a:bodyPr>
          <a:lstStyle/>
          <a:p>
            <a:pPr eaLnBrk="0" fontAlgn="base" hangingPunct="0">
              <a:spcAft>
                <a:spcPts val="600"/>
              </a:spcAft>
              <a:buSzPct val="25000"/>
            </a:pPr>
            <a:r>
              <a:rPr lang="en-US" altLang="zh-CN" sz="1200" b="1" u="sng" dirty="0">
                <a:solidFill>
                  <a:srgbClr val="000000"/>
                </a:solidFill>
              </a:rPr>
              <a:t>Application: </a:t>
            </a:r>
          </a:p>
          <a:p>
            <a:pPr marL="233363" indent="-173038" eaLnBrk="0" fontAlgn="base" hangingPunct="0">
              <a:spcBef>
                <a:spcPct val="0"/>
              </a:spcBef>
              <a:spcAft>
                <a:spcPct val="0"/>
              </a:spcAft>
              <a:buFont typeface="Arial" charset="0"/>
              <a:buChar char="•"/>
            </a:pPr>
            <a:r>
              <a:rPr lang="en-US" altLang="zh-CN" sz="1200" b="1" dirty="0">
                <a:solidFill>
                  <a:srgbClr val="000000"/>
                </a:solidFill>
                <a:cs typeface="Arial" charset="0"/>
              </a:rPr>
              <a:t>Driver vital sign monitoring</a:t>
            </a:r>
            <a:r>
              <a:rPr lang="en-US" altLang="zh-CN" sz="1200" dirty="0">
                <a:solidFill>
                  <a:srgbClr val="000000"/>
                </a:solidFill>
                <a:cs typeface="Arial" charset="0"/>
              </a:rPr>
              <a:t>: monitor the heartbeat and respiration of the driver, to warn and remind of fatigue driving.</a:t>
            </a:r>
          </a:p>
          <a:p>
            <a:pPr marL="233363" indent="-173038" eaLnBrk="0" fontAlgn="base" hangingPunct="0">
              <a:spcBef>
                <a:spcPct val="0"/>
              </a:spcBef>
              <a:spcAft>
                <a:spcPct val="0"/>
              </a:spcAft>
              <a:buFont typeface="Arial" charset="0"/>
              <a:buChar char="•"/>
            </a:pPr>
            <a:r>
              <a:rPr lang="en-US" altLang="zh-CN" sz="1200" b="1" dirty="0">
                <a:solidFill>
                  <a:srgbClr val="000000"/>
                </a:solidFill>
                <a:cs typeface="Arial" charset="0"/>
              </a:rPr>
              <a:t>Passenger vital sign monitoring</a:t>
            </a:r>
            <a:r>
              <a:rPr lang="en-US" altLang="zh-CN" sz="1200" dirty="0">
                <a:solidFill>
                  <a:srgbClr val="000000"/>
                </a:solidFill>
                <a:cs typeface="Arial" charset="0"/>
              </a:rPr>
              <a:t>: monitor the heartbeat and respiration of the passenger.</a:t>
            </a:r>
          </a:p>
        </p:txBody>
      </p:sp>
      <p:sp>
        <p:nvSpPr>
          <p:cNvPr id="9" name="矩形 8">
            <a:extLst>
              <a:ext uri="{FF2B5EF4-FFF2-40B4-BE49-F238E27FC236}">
                <a16:creationId xmlns:a16="http://schemas.microsoft.com/office/drawing/2014/main" id="{9E2532F3-CD91-45E8-8E8C-08B141375A63}"/>
              </a:ext>
            </a:extLst>
          </p:cNvPr>
          <p:cNvSpPr/>
          <p:nvPr/>
        </p:nvSpPr>
        <p:spPr>
          <a:xfrm>
            <a:off x="297093" y="4900884"/>
            <a:ext cx="4175233" cy="907941"/>
          </a:xfrm>
          <a:prstGeom prst="rect">
            <a:avLst/>
          </a:prstGeom>
        </p:spPr>
        <p:txBody>
          <a:bodyPr wrap="square">
            <a:spAutoFit/>
          </a:bodyPr>
          <a:lstStyle/>
          <a:p>
            <a:pPr eaLnBrk="0" fontAlgn="base" hangingPunct="0">
              <a:spcAft>
                <a:spcPts val="600"/>
              </a:spcAft>
              <a:buSzPct val="25000"/>
            </a:pPr>
            <a:r>
              <a:rPr lang="en-US" altLang="zh-CN" sz="1200" b="1" u="sng" dirty="0">
                <a:solidFill>
                  <a:srgbClr val="000000"/>
                </a:solidFill>
              </a:rPr>
              <a:t>Environment:</a:t>
            </a:r>
          </a:p>
          <a:p>
            <a:pPr marL="233363" indent="-173038" eaLnBrk="0" fontAlgn="base" hangingPunct="0">
              <a:spcBef>
                <a:spcPct val="0"/>
              </a:spcBef>
              <a:spcAft>
                <a:spcPct val="0"/>
              </a:spcAft>
              <a:buFont typeface="Arial" charset="0"/>
              <a:buChar char="•"/>
            </a:pPr>
            <a:r>
              <a:rPr lang="en-US" altLang="zh-CN" sz="1200" dirty="0">
                <a:solidFill>
                  <a:srgbClr val="000000"/>
                </a:solidFill>
                <a:cs typeface="Arial" charset="0"/>
              </a:rPr>
              <a:t>The mmW device may be installed in a vehicle to monitor the vital signs of people, with a distance usually less than 5 meters.</a:t>
            </a:r>
          </a:p>
        </p:txBody>
      </p:sp>
      <p:sp>
        <p:nvSpPr>
          <p:cNvPr id="10" name="矩形 9">
            <a:extLst>
              <a:ext uri="{FF2B5EF4-FFF2-40B4-BE49-F238E27FC236}">
                <a16:creationId xmlns:a16="http://schemas.microsoft.com/office/drawing/2014/main" id="{C67B176B-C884-478C-AC9C-0C5D57DC8395}"/>
              </a:ext>
            </a:extLst>
          </p:cNvPr>
          <p:cNvSpPr/>
          <p:nvPr/>
        </p:nvSpPr>
        <p:spPr>
          <a:xfrm>
            <a:off x="4877802" y="1680829"/>
            <a:ext cx="4175233" cy="898708"/>
          </a:xfrm>
          <a:prstGeom prst="rect">
            <a:avLst/>
          </a:prstGeom>
        </p:spPr>
        <p:txBody>
          <a:bodyPr wrap="square">
            <a:spAutoFit/>
          </a:bodyPr>
          <a:lstStyle/>
          <a:p>
            <a:pPr eaLnBrk="0" fontAlgn="base" hangingPunct="0">
              <a:lnSpc>
                <a:spcPct val="95000"/>
              </a:lnSpc>
              <a:spcBef>
                <a:spcPct val="0"/>
              </a:spcBef>
              <a:spcAft>
                <a:spcPts val="600"/>
              </a:spcAft>
              <a:buClr>
                <a:srgbClr val="000000"/>
              </a:buClr>
              <a:buSzPct val="25000"/>
            </a:pPr>
            <a:r>
              <a:rPr lang="en-US" altLang="zh-CN" sz="1200" b="1" u="sng" dirty="0">
                <a:solidFill>
                  <a:srgbClr val="000000"/>
                </a:solidFill>
              </a:rPr>
              <a:t>Traffic Conditions:  </a:t>
            </a:r>
          </a:p>
          <a:p>
            <a:pPr marL="233363" indent="-173038" eaLnBrk="0" fontAlgn="base" hangingPunct="0">
              <a:spcBef>
                <a:spcPct val="0"/>
              </a:spcBef>
              <a:spcAft>
                <a:spcPct val="0"/>
              </a:spcAft>
              <a:buFont typeface="Arial" charset="0"/>
              <a:buChar char="•"/>
            </a:pPr>
            <a:r>
              <a:rPr lang="en-US" altLang="zh-CN" sz="1200" dirty="0">
                <a:solidFill>
                  <a:srgbClr val="000000"/>
                </a:solidFill>
                <a:cs typeface="Arial" charset="0"/>
              </a:rPr>
              <a:t>Monitoring breathing and heart rate for driver and passengers becomes challenging when they are in motion, as it can be difficult to accurately monitor these vital signs.</a:t>
            </a:r>
          </a:p>
        </p:txBody>
      </p:sp>
      <p:sp>
        <p:nvSpPr>
          <p:cNvPr id="11" name="Shape 276">
            <a:extLst>
              <a:ext uri="{FF2B5EF4-FFF2-40B4-BE49-F238E27FC236}">
                <a16:creationId xmlns:a16="http://schemas.microsoft.com/office/drawing/2014/main" id="{439B9586-9DCE-4B46-8C48-4A3AEBDA9E39}"/>
              </a:ext>
            </a:extLst>
          </p:cNvPr>
          <p:cNvSpPr txBox="1"/>
          <p:nvPr/>
        </p:nvSpPr>
        <p:spPr>
          <a:xfrm>
            <a:off x="4951665" y="2771954"/>
            <a:ext cx="4101370" cy="1314091"/>
          </a:xfrm>
          <a:prstGeom prst="rect">
            <a:avLst/>
          </a:prstGeom>
          <a:noFill/>
          <a:ln>
            <a:noFill/>
          </a:ln>
        </p:spPr>
        <p:txBody>
          <a:bodyPr lIns="91425" tIns="45700" rIns="91425" bIns="45700" anchor="t" anchorCtr="0">
            <a:noAutofit/>
          </a:bodyPr>
          <a:lstStyle/>
          <a:p>
            <a:pPr eaLnBrk="0" fontAlgn="base" hangingPunct="0">
              <a:lnSpc>
                <a:spcPct val="95000"/>
              </a:lnSpc>
              <a:spcBef>
                <a:spcPct val="0"/>
              </a:spcBef>
              <a:spcAft>
                <a:spcPts val="600"/>
              </a:spcAft>
              <a:buClr>
                <a:srgbClr val="000000"/>
              </a:buClr>
              <a:buSzPct val="25000"/>
            </a:pPr>
            <a:r>
              <a:rPr lang="en-US" sz="1200" b="1" u="sng" dirty="0">
                <a:solidFill>
                  <a:srgbClr val="000000"/>
                </a:solidFill>
                <a:sym typeface="Arial"/>
              </a:rPr>
              <a:t>Use Case:</a:t>
            </a:r>
          </a:p>
          <a:p>
            <a:pPr eaLnBrk="0" fontAlgn="base" hangingPunct="0">
              <a:buClr>
                <a:srgbClr val="000000"/>
              </a:buClr>
              <a:buSzPct val="100000"/>
              <a:buFont typeface="Arial"/>
              <a:buAutoNum type="arabicPeriod"/>
            </a:pPr>
            <a:r>
              <a:rPr lang="en-US" altLang="zh-CN" sz="1100" dirty="0">
                <a:solidFill>
                  <a:srgbClr val="000000"/>
                </a:solidFill>
                <a:cs typeface="Arial" charset="0"/>
              </a:rPr>
              <a:t> </a:t>
            </a:r>
            <a:r>
              <a:rPr lang="en-US" altLang="zh-CN" sz="1100" dirty="0">
                <a:solidFill>
                  <a:srgbClr val="000000"/>
                </a:solidFill>
                <a:ea typeface="Arial"/>
                <a:cs typeface="Times New Roman" panose="02020603050405020304" pitchFamily="18" charset="0"/>
                <a:sym typeface="Arial"/>
              </a:rPr>
              <a:t>The mmW device detects the vital signs of driver and passengers, and  provides warnings.</a:t>
            </a:r>
          </a:p>
        </p:txBody>
      </p:sp>
      <p:pic>
        <p:nvPicPr>
          <p:cNvPr id="20" name="Picture 2" descr="C:\Users\y00807209\AppData\Roaming\WeLink_Desktop\appdata\IM\y00807209\ReceiveFiles\ScreenShot\D8B54E27-7726-485A-95E9-97A91459B237.png">
            <a:extLst>
              <a:ext uri="{FF2B5EF4-FFF2-40B4-BE49-F238E27FC236}">
                <a16:creationId xmlns:a16="http://schemas.microsoft.com/office/drawing/2014/main" id="{37801249-571A-4104-A867-1FA583881BEA}"/>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82953" y="3654467"/>
            <a:ext cx="2364246" cy="1101294"/>
          </a:xfrm>
          <a:prstGeom prst="rect">
            <a:avLst/>
          </a:prstGeom>
          <a:noFill/>
          <a:extLst>
            <a:ext uri="{909E8E84-426E-40DD-AFC4-6F175D3DCCD1}">
              <a14:hiddenFill xmlns:a14="http://schemas.microsoft.com/office/drawing/2010/main">
                <a:solidFill>
                  <a:srgbClr val="FFFFFF"/>
                </a:solidFill>
              </a14:hiddenFill>
            </a:ext>
          </a:extLst>
        </p:spPr>
      </p:pic>
      <p:sp>
        <p:nvSpPr>
          <p:cNvPr id="21" name="矩形: 圆角 20">
            <a:extLst>
              <a:ext uri="{FF2B5EF4-FFF2-40B4-BE49-F238E27FC236}">
                <a16:creationId xmlns:a16="http://schemas.microsoft.com/office/drawing/2014/main" id="{D3A9CD19-D8EC-4A2F-8075-3C67A13141B0}"/>
              </a:ext>
            </a:extLst>
          </p:cNvPr>
          <p:cNvSpPr/>
          <p:nvPr/>
        </p:nvSpPr>
        <p:spPr bwMode="auto">
          <a:xfrm>
            <a:off x="7508570" y="3747853"/>
            <a:ext cx="550464" cy="352628"/>
          </a:xfrm>
          <a:prstGeom prst="roundRect">
            <a:avLst/>
          </a:prstGeom>
          <a:solidFill>
            <a:srgbClr val="00B0F0"/>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900" b="0" i="0" u="none" strike="noStrike" cap="none" normalizeH="0" baseline="0" dirty="0">
                <a:ln>
                  <a:noFill/>
                </a:ln>
                <a:solidFill>
                  <a:schemeClr val="tx1"/>
                </a:solidFill>
                <a:effectLst/>
                <a:latin typeface="Times New Roman" pitchFamily="18" charset="0"/>
              </a:rPr>
              <a:t>mmW device</a:t>
            </a:r>
            <a:endParaRPr kumimoji="0" lang="zh-CN" altLang="en-US" sz="900" b="0" i="0" u="none" strike="noStrike" cap="none" normalizeH="0" baseline="0" dirty="0">
              <a:ln>
                <a:noFill/>
              </a:ln>
              <a:solidFill>
                <a:schemeClr val="tx1"/>
              </a:solidFill>
              <a:effectLst/>
              <a:latin typeface="Times New Roman" pitchFamily="18" charset="0"/>
            </a:endParaRPr>
          </a:p>
        </p:txBody>
      </p:sp>
      <p:pic>
        <p:nvPicPr>
          <p:cNvPr id="3080" name="Picture 8" descr="https://img0.baidu.com/it/u=4096874858,1050612433&amp;fm=253&amp;fmt=auto&amp;app=138&amp;f=JPEG?w=500&amp;h=500">
            <a:extLst>
              <a:ext uri="{FF2B5EF4-FFF2-40B4-BE49-F238E27FC236}">
                <a16:creationId xmlns:a16="http://schemas.microsoft.com/office/drawing/2014/main" id="{CAC234BA-BA62-4FE0-871A-19C23EE4A28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68733" y="4900884"/>
            <a:ext cx="1368879" cy="1368879"/>
          </a:xfrm>
          <a:prstGeom prst="rect">
            <a:avLst/>
          </a:prstGeom>
          <a:noFill/>
          <a:extLst>
            <a:ext uri="{909E8E84-426E-40DD-AFC4-6F175D3DCCD1}">
              <a14:hiddenFill xmlns:a14="http://schemas.microsoft.com/office/drawing/2010/main">
                <a:solidFill>
                  <a:srgbClr val="FFFFFF"/>
                </a:solidFill>
              </a14:hiddenFill>
            </a:ext>
          </a:extLst>
        </p:spPr>
      </p:pic>
      <p:pic>
        <p:nvPicPr>
          <p:cNvPr id="24" name="图片 1" descr="Comp_8017565275.jpg">
            <a:extLst>
              <a:ext uri="{FF2B5EF4-FFF2-40B4-BE49-F238E27FC236}">
                <a16:creationId xmlns:a16="http://schemas.microsoft.com/office/drawing/2014/main" id="{72674370-FEE0-4A19-9BD6-250A5FFF8434}"/>
              </a:ext>
            </a:extLst>
          </p:cNvPr>
          <p:cNvPicPr>
            <a:picLocks noGrp="1" noChangeAspect="1"/>
          </p:cNvPicPr>
          <p:nvPr isPhoto="1"/>
        </p:nvPicPr>
        <p:blipFill>
          <a:blip r:embed="rId4" cstate="print">
            <a:extLst>
              <a:ext uri="{28A0092B-C50C-407E-A947-70E740481C1C}">
                <a14:useLocalDpi xmlns:a14="http://schemas.microsoft.com/office/drawing/2010/main" val="0"/>
              </a:ext>
            </a:extLst>
          </a:blip>
          <a:srcRect/>
          <a:stretch>
            <a:fillRect/>
          </a:stretch>
        </p:blipFill>
        <p:spPr bwMode="auto">
          <a:xfrm>
            <a:off x="6648615" y="4968558"/>
            <a:ext cx="1498584" cy="11999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538201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1"/>
          </p:nvPr>
        </p:nvSpPr>
        <p:spPr/>
        <p:txBody>
          <a:bodyPr/>
          <a:lstStyle/>
          <a:p>
            <a:pPr>
              <a:defRPr/>
            </a:pPr>
            <a:r>
              <a:rPr lang="en-US" dirty="0">
                <a:solidFill>
                  <a:srgbClr val="000000"/>
                </a:solidFill>
              </a:rPr>
              <a:t>Slide </a:t>
            </a:r>
            <a:fld id="{57D10478-073E-41FC-8CD8-273C831393DD}" type="slidenum">
              <a:rPr lang="en-US" smtClean="0">
                <a:solidFill>
                  <a:srgbClr val="000000"/>
                </a:solidFill>
              </a:rPr>
              <a:pPr>
                <a:defRPr/>
              </a:pPr>
              <a:t>4</a:t>
            </a:fld>
            <a:endParaRPr lang="en-US" dirty="0">
              <a:solidFill>
                <a:srgbClr val="000000"/>
              </a:solidFill>
            </a:endParaRPr>
          </a:p>
        </p:txBody>
      </p:sp>
      <p:sp>
        <p:nvSpPr>
          <p:cNvPr id="4" name="Rectangle 2"/>
          <p:cNvSpPr txBox="1">
            <a:spLocks noChangeArrowheads="1"/>
          </p:cNvSpPr>
          <p:nvPr/>
        </p:nvSpPr>
        <p:spPr bwMode="auto">
          <a:xfrm>
            <a:off x="685800" y="728045"/>
            <a:ext cx="7537427" cy="58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spcBef>
                <a:spcPct val="20000"/>
              </a:spcBef>
              <a:buChar char="•"/>
              <a:defRPr sz="2400" b="1">
                <a:solidFill>
                  <a:schemeClr val="tx1"/>
                </a:solidFill>
                <a:latin typeface="Times New Roman" panose="02020603050405020304" pitchFamily="18" charset="0"/>
              </a:defRPr>
            </a:lvl1pPr>
            <a:lvl2pPr marL="742950" indent="-285750">
              <a:spcBef>
                <a:spcPct val="20000"/>
              </a:spcBef>
              <a:buChar char="–"/>
              <a:defRPr sz="2000">
                <a:solidFill>
                  <a:schemeClr val="tx1"/>
                </a:solidFill>
                <a:latin typeface="Times New Roman" panose="02020603050405020304" pitchFamily="18" charset="0"/>
              </a:defRPr>
            </a:lvl2pPr>
            <a:lvl3pPr marL="1085850" indent="-228600">
              <a:spcBef>
                <a:spcPct val="20000"/>
              </a:spcBef>
              <a:buChar char="•"/>
              <a:defRPr>
                <a:solidFill>
                  <a:schemeClr val="tx1"/>
                </a:solidFill>
                <a:latin typeface="Times New Roman" panose="02020603050405020304" pitchFamily="18" charset="0"/>
              </a:defRPr>
            </a:lvl3pPr>
            <a:lvl4pPr marL="1428750" indent="-228600">
              <a:spcBef>
                <a:spcPct val="20000"/>
              </a:spcBef>
              <a:buChar char="–"/>
              <a:defRPr sz="1600">
                <a:solidFill>
                  <a:schemeClr val="tx1"/>
                </a:solidFill>
                <a:latin typeface="Times New Roman" panose="02020603050405020304" pitchFamily="18" charset="0"/>
              </a:defRPr>
            </a:lvl4pPr>
            <a:lvl5pPr marL="1771650" indent="-228600">
              <a:spcBef>
                <a:spcPct val="20000"/>
              </a:spcBef>
              <a:buChar char="•"/>
              <a:defRPr sz="1600">
                <a:solidFill>
                  <a:schemeClr val="tx1"/>
                </a:solidFill>
                <a:latin typeface="Times New Roman" panose="02020603050405020304" pitchFamily="18" charset="0"/>
              </a:defRPr>
            </a:lvl5pPr>
            <a:lvl6pPr marL="2228850" indent="-228600" eaLnBrk="0" fontAlgn="base" hangingPunct="0">
              <a:spcBef>
                <a:spcPct val="20000"/>
              </a:spcBef>
              <a:spcAft>
                <a:spcPct val="0"/>
              </a:spcAft>
              <a:buChar char="•"/>
              <a:defRPr sz="1600">
                <a:solidFill>
                  <a:schemeClr val="tx1"/>
                </a:solidFill>
                <a:latin typeface="Times New Roman" panose="02020603050405020304" pitchFamily="18" charset="0"/>
              </a:defRPr>
            </a:lvl6pPr>
            <a:lvl7pPr marL="2686050" indent="-228600" eaLnBrk="0" fontAlgn="base" hangingPunct="0">
              <a:spcBef>
                <a:spcPct val="20000"/>
              </a:spcBef>
              <a:spcAft>
                <a:spcPct val="0"/>
              </a:spcAft>
              <a:buChar char="•"/>
              <a:defRPr sz="1600">
                <a:solidFill>
                  <a:schemeClr val="tx1"/>
                </a:solidFill>
                <a:latin typeface="Times New Roman" panose="02020603050405020304" pitchFamily="18" charset="0"/>
              </a:defRPr>
            </a:lvl7pPr>
            <a:lvl8pPr marL="3143250" indent="-228600" eaLnBrk="0" fontAlgn="base" hangingPunct="0">
              <a:spcBef>
                <a:spcPct val="20000"/>
              </a:spcBef>
              <a:spcAft>
                <a:spcPct val="0"/>
              </a:spcAft>
              <a:buChar char="•"/>
              <a:defRPr sz="1600">
                <a:solidFill>
                  <a:schemeClr val="tx1"/>
                </a:solidFill>
                <a:latin typeface="Times New Roman" panose="02020603050405020304" pitchFamily="18" charset="0"/>
              </a:defRPr>
            </a:lvl8pPr>
            <a:lvl9pPr marL="3600450" indent="-228600" eaLnBrk="0" fontAlgn="base" hangingPunct="0">
              <a:spcBef>
                <a:spcPct val="20000"/>
              </a:spcBef>
              <a:spcAft>
                <a:spcPct val="0"/>
              </a:spcAft>
              <a:buChar char="•"/>
              <a:defRPr sz="1600">
                <a:solidFill>
                  <a:schemeClr val="tx1"/>
                </a:solidFill>
                <a:latin typeface="Times New Roman" panose="02020603050405020304" pitchFamily="18" charset="0"/>
              </a:defRPr>
            </a:lvl9pPr>
          </a:lstStyle>
          <a:p>
            <a:pPr algn="ctr" eaLnBrk="0" fontAlgn="base" hangingPunct="0">
              <a:spcBef>
                <a:spcPct val="0"/>
              </a:spcBef>
              <a:spcAft>
                <a:spcPct val="0"/>
              </a:spcAft>
              <a:buFontTx/>
              <a:buNone/>
            </a:pPr>
            <a:r>
              <a:rPr lang="en-GB" altLang="en-US" sz="2800" dirty="0">
                <a:solidFill>
                  <a:srgbClr val="000000"/>
                </a:solidFill>
              </a:rPr>
              <a:t>Gesture Recognition</a:t>
            </a:r>
          </a:p>
        </p:txBody>
      </p:sp>
      <p:sp>
        <p:nvSpPr>
          <p:cNvPr id="5" name="内容占位符 2"/>
          <p:cNvSpPr txBox="1">
            <a:spLocks/>
          </p:cNvSpPr>
          <p:nvPr/>
        </p:nvSpPr>
        <p:spPr>
          <a:xfrm>
            <a:off x="669560" y="1902468"/>
            <a:ext cx="4890300" cy="4114800"/>
          </a:xfrm>
          <a:prstGeom prst="rect">
            <a:avLst/>
          </a:prstGeom>
        </p:spPr>
        <p:txBody>
          <a:bodyPr/>
          <a:lstStyle>
            <a:lvl1pPr marL="342900" indent="-342900" algn="l" rtl="0" eaLnBrk="0" fontAlgn="base" hangingPunct="0">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2000">
                <a:solidFill>
                  <a:schemeClr val="tx1"/>
                </a:solidFill>
                <a:latin typeface="+mn-lt"/>
              </a:defRPr>
            </a:lvl2pPr>
            <a:lvl3pPr marL="1085850" indent="-228600" algn="l" rtl="0" eaLnBrk="0" fontAlgn="base" hangingPunct="0">
              <a:spcBef>
                <a:spcPct val="20000"/>
              </a:spcBef>
              <a:spcAft>
                <a:spcPct val="0"/>
              </a:spcAft>
              <a:buChar char="•"/>
              <a:defRPr>
                <a:solidFill>
                  <a:schemeClr val="tx1"/>
                </a:solidFill>
                <a:latin typeface="+mn-lt"/>
              </a:defRPr>
            </a:lvl3pPr>
            <a:lvl4pPr marL="1428750" indent="-228600" algn="l" rtl="0" eaLnBrk="0" fontAlgn="base" hangingPunct="0">
              <a:spcBef>
                <a:spcPct val="20000"/>
              </a:spcBef>
              <a:spcAft>
                <a:spcPct val="0"/>
              </a:spcAft>
              <a:buChar char="–"/>
              <a:defRPr sz="1600">
                <a:solidFill>
                  <a:schemeClr val="tx1"/>
                </a:solidFill>
                <a:latin typeface="+mn-lt"/>
              </a:defRPr>
            </a:lvl4pPr>
            <a:lvl5pPr marL="1771650" indent="-228600" algn="l" rtl="0" eaLnBrk="0" fontAlgn="base" hangingPunct="0">
              <a:spcBef>
                <a:spcPct val="20000"/>
              </a:spcBef>
              <a:spcAft>
                <a:spcPct val="0"/>
              </a:spcAft>
              <a:buChar char="•"/>
              <a:defRPr sz="1600">
                <a:solidFill>
                  <a:schemeClr val="tx1"/>
                </a:solidFill>
                <a:latin typeface="+mn-lt"/>
              </a:defRPr>
            </a:lvl5pPr>
            <a:lvl6pPr marL="2228850" indent="-228600" algn="l" rtl="0" eaLnBrk="0" fontAlgn="base" hangingPunct="0">
              <a:spcBef>
                <a:spcPct val="20000"/>
              </a:spcBef>
              <a:spcAft>
                <a:spcPct val="0"/>
              </a:spcAft>
              <a:buChar char="•"/>
              <a:defRPr sz="1600">
                <a:solidFill>
                  <a:schemeClr val="tx1"/>
                </a:solidFill>
                <a:latin typeface="+mn-lt"/>
              </a:defRPr>
            </a:lvl6pPr>
            <a:lvl7pPr marL="2686050" indent="-228600" algn="l" rtl="0" eaLnBrk="0" fontAlgn="base" hangingPunct="0">
              <a:spcBef>
                <a:spcPct val="20000"/>
              </a:spcBef>
              <a:spcAft>
                <a:spcPct val="0"/>
              </a:spcAft>
              <a:buChar char="•"/>
              <a:defRPr sz="1600">
                <a:solidFill>
                  <a:schemeClr val="tx1"/>
                </a:solidFill>
                <a:latin typeface="+mn-lt"/>
              </a:defRPr>
            </a:lvl7pPr>
            <a:lvl8pPr marL="3143250" indent="-228600" algn="l" rtl="0" eaLnBrk="0" fontAlgn="base" hangingPunct="0">
              <a:spcBef>
                <a:spcPct val="20000"/>
              </a:spcBef>
              <a:spcAft>
                <a:spcPct val="0"/>
              </a:spcAft>
              <a:buChar char="•"/>
              <a:defRPr sz="1600">
                <a:solidFill>
                  <a:schemeClr val="tx1"/>
                </a:solidFill>
                <a:latin typeface="+mn-lt"/>
              </a:defRPr>
            </a:lvl8pPr>
            <a:lvl9pPr marL="3600450" indent="-228600" algn="l" rtl="0" eaLnBrk="0" fontAlgn="base" hangingPunct="0">
              <a:spcBef>
                <a:spcPct val="20000"/>
              </a:spcBef>
              <a:spcAft>
                <a:spcPct val="0"/>
              </a:spcAft>
              <a:buChar char="•"/>
              <a:defRPr sz="1600">
                <a:solidFill>
                  <a:schemeClr val="tx1"/>
                </a:solidFill>
                <a:latin typeface="+mn-lt"/>
              </a:defRPr>
            </a:lvl9pPr>
          </a:lstStyle>
          <a:p>
            <a:endParaRPr lang="en-US" altLang="zh-CN" kern="0" dirty="0">
              <a:solidFill>
                <a:srgbClr val="000000"/>
              </a:solidFill>
            </a:endParaRPr>
          </a:p>
          <a:p>
            <a:endParaRPr lang="zh-CN" altLang="en-US" kern="0" dirty="0">
              <a:solidFill>
                <a:srgbClr val="000000"/>
              </a:solidFill>
            </a:endParaRPr>
          </a:p>
        </p:txBody>
      </p:sp>
      <p:cxnSp>
        <p:nvCxnSpPr>
          <p:cNvPr id="6" name="直接箭头连接符 5">
            <a:extLst>
              <a:ext uri="{FF2B5EF4-FFF2-40B4-BE49-F238E27FC236}">
                <a16:creationId xmlns:a16="http://schemas.microsoft.com/office/drawing/2014/main" id="{A767B147-D183-4B9F-80A9-1B12F4346EE2}"/>
              </a:ext>
            </a:extLst>
          </p:cNvPr>
          <p:cNvCxnSpPr/>
          <p:nvPr/>
        </p:nvCxnSpPr>
        <p:spPr>
          <a:xfrm>
            <a:off x="4179012" y="5213782"/>
            <a:ext cx="0" cy="435811"/>
          </a:xfrm>
          <a:prstGeom prst="straightConnector1">
            <a:avLst/>
          </a:prstGeom>
          <a:ln w="19050">
            <a:solidFill>
              <a:schemeClr val="bg1">
                <a:lumMod val="60000"/>
                <a:lumOff val="4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7" name="矩形 26"/>
          <p:cNvSpPr/>
          <p:nvPr/>
        </p:nvSpPr>
        <p:spPr>
          <a:xfrm>
            <a:off x="355203" y="1439736"/>
            <a:ext cx="4216797" cy="1748171"/>
          </a:xfrm>
          <a:prstGeom prst="rect">
            <a:avLst/>
          </a:prstGeom>
        </p:spPr>
        <p:txBody>
          <a:bodyPr wrap="square">
            <a:spAutoFit/>
          </a:bodyPr>
          <a:lstStyle/>
          <a:p>
            <a:pPr eaLnBrk="0" fontAlgn="base" hangingPunct="0">
              <a:lnSpc>
                <a:spcPct val="95000"/>
              </a:lnSpc>
              <a:spcBef>
                <a:spcPct val="0"/>
              </a:spcBef>
              <a:spcAft>
                <a:spcPts val="600"/>
              </a:spcAft>
              <a:buSzPct val="25000"/>
            </a:pPr>
            <a:r>
              <a:rPr lang="en-US" altLang="zh-CN" sz="1200" b="1" u="sng" dirty="0">
                <a:solidFill>
                  <a:srgbClr val="000000"/>
                </a:solidFill>
              </a:rPr>
              <a:t>Pre-Conditions:  </a:t>
            </a:r>
          </a:p>
          <a:p>
            <a:pPr marL="233363" indent="-173038" eaLnBrk="0" fontAlgn="base" hangingPunct="0">
              <a:lnSpc>
                <a:spcPct val="95000"/>
              </a:lnSpc>
              <a:spcBef>
                <a:spcPct val="0"/>
              </a:spcBef>
              <a:spcAft>
                <a:spcPct val="0"/>
              </a:spcAft>
              <a:buFont typeface="Arial" charset="0"/>
              <a:buChar char="•"/>
            </a:pPr>
            <a:r>
              <a:rPr lang="en-US" altLang="zh-CN" sz="1200" b="1" dirty="0">
                <a:solidFill>
                  <a:srgbClr val="000000"/>
                </a:solidFill>
                <a:cs typeface="Arial" charset="0"/>
              </a:rPr>
              <a:t>Enhancing Driving Safety</a:t>
            </a:r>
            <a:r>
              <a:rPr lang="en-US" altLang="zh-CN" sz="1200" dirty="0">
                <a:solidFill>
                  <a:srgbClr val="000000"/>
                </a:solidFill>
                <a:cs typeface="Arial" charset="0"/>
              </a:rPr>
              <a:t>: By using gesture recognition, drivers can adjust in-car systems (such as navigation, music, etc.) without diverting their attention, thereby reducing the risk of traffic accidents caused by distracted operation.</a:t>
            </a:r>
          </a:p>
          <a:p>
            <a:pPr marL="233363" indent="-173038" eaLnBrk="0" fontAlgn="base" hangingPunct="0">
              <a:lnSpc>
                <a:spcPct val="95000"/>
              </a:lnSpc>
              <a:spcBef>
                <a:spcPct val="0"/>
              </a:spcBef>
              <a:spcAft>
                <a:spcPct val="0"/>
              </a:spcAft>
              <a:buFont typeface="Arial" charset="0"/>
              <a:buChar char="•"/>
            </a:pPr>
            <a:r>
              <a:rPr lang="en-US" altLang="zh-CN" sz="1200" b="1" dirty="0">
                <a:solidFill>
                  <a:srgbClr val="000000"/>
                </a:solidFill>
                <a:cs typeface="Arial" charset="0"/>
              </a:rPr>
              <a:t>Optimizing User Experience: </a:t>
            </a:r>
            <a:r>
              <a:rPr lang="en-US" altLang="zh-CN" sz="1200" dirty="0">
                <a:solidFill>
                  <a:srgbClr val="000000"/>
                </a:solidFill>
                <a:cs typeface="Arial" charset="0"/>
              </a:rPr>
              <a:t>Passengers can control the in-car environment through simple gestures, such as adjusting the temperature, dimming the lights, etc., providing a more intelligent and convenient riding experience.</a:t>
            </a:r>
          </a:p>
        </p:txBody>
      </p:sp>
      <p:sp>
        <p:nvSpPr>
          <p:cNvPr id="8" name="矩形 7">
            <a:extLst>
              <a:ext uri="{FF2B5EF4-FFF2-40B4-BE49-F238E27FC236}">
                <a16:creationId xmlns:a16="http://schemas.microsoft.com/office/drawing/2014/main" id="{BCBA2929-6483-4201-A439-B57E87F3B546}"/>
              </a:ext>
            </a:extLst>
          </p:cNvPr>
          <p:cNvSpPr/>
          <p:nvPr/>
        </p:nvSpPr>
        <p:spPr>
          <a:xfrm>
            <a:off x="355203" y="3384168"/>
            <a:ext cx="4175233" cy="1092607"/>
          </a:xfrm>
          <a:prstGeom prst="rect">
            <a:avLst/>
          </a:prstGeom>
        </p:spPr>
        <p:txBody>
          <a:bodyPr wrap="square">
            <a:spAutoFit/>
          </a:bodyPr>
          <a:lstStyle/>
          <a:p>
            <a:pPr eaLnBrk="0" fontAlgn="base" hangingPunct="0">
              <a:spcAft>
                <a:spcPts val="600"/>
              </a:spcAft>
              <a:buSzPct val="25000"/>
            </a:pPr>
            <a:r>
              <a:rPr lang="en-US" altLang="zh-CN" sz="1200" b="1" u="sng" dirty="0">
                <a:solidFill>
                  <a:srgbClr val="000000"/>
                </a:solidFill>
              </a:rPr>
              <a:t>Application: </a:t>
            </a:r>
          </a:p>
          <a:p>
            <a:pPr marL="233363" indent="-173038" eaLnBrk="0" fontAlgn="base" hangingPunct="0">
              <a:spcBef>
                <a:spcPct val="0"/>
              </a:spcBef>
              <a:spcAft>
                <a:spcPct val="0"/>
              </a:spcAft>
              <a:buFont typeface="Arial" charset="0"/>
              <a:buChar char="•"/>
            </a:pPr>
            <a:r>
              <a:rPr lang="en-US" altLang="zh-CN" sz="1200" b="1" dirty="0">
                <a:solidFill>
                  <a:srgbClr val="000000"/>
                </a:solidFill>
                <a:cs typeface="Arial" charset="0"/>
              </a:rPr>
              <a:t>Gesture Recognition: </a:t>
            </a:r>
            <a:r>
              <a:rPr lang="en-US" altLang="zh-CN" sz="1200" dirty="0">
                <a:solidFill>
                  <a:srgbClr val="000000"/>
                </a:solidFill>
                <a:cs typeface="Arial" charset="0"/>
              </a:rPr>
              <a:t>Continuously monitor the gestures of driver and passengers, and control the operating system based on user gestures, thereby achieving intelligent interaction and enhancing the driving experience.</a:t>
            </a:r>
          </a:p>
        </p:txBody>
      </p:sp>
      <p:sp>
        <p:nvSpPr>
          <p:cNvPr id="9" name="矩形 8">
            <a:extLst>
              <a:ext uri="{FF2B5EF4-FFF2-40B4-BE49-F238E27FC236}">
                <a16:creationId xmlns:a16="http://schemas.microsoft.com/office/drawing/2014/main" id="{2172A158-B069-4D1D-B21D-995C09CA7C14}"/>
              </a:ext>
            </a:extLst>
          </p:cNvPr>
          <p:cNvSpPr/>
          <p:nvPr/>
        </p:nvSpPr>
        <p:spPr>
          <a:xfrm>
            <a:off x="355202" y="4673036"/>
            <a:ext cx="4175233" cy="907941"/>
          </a:xfrm>
          <a:prstGeom prst="rect">
            <a:avLst/>
          </a:prstGeom>
        </p:spPr>
        <p:txBody>
          <a:bodyPr wrap="square">
            <a:spAutoFit/>
          </a:bodyPr>
          <a:lstStyle/>
          <a:p>
            <a:pPr eaLnBrk="0" fontAlgn="base" hangingPunct="0">
              <a:spcAft>
                <a:spcPts val="600"/>
              </a:spcAft>
              <a:buSzPct val="25000"/>
            </a:pPr>
            <a:r>
              <a:rPr lang="en-US" altLang="zh-CN" sz="1200" b="1" u="sng" dirty="0">
                <a:solidFill>
                  <a:srgbClr val="000000"/>
                </a:solidFill>
              </a:rPr>
              <a:t>Environment:</a:t>
            </a:r>
          </a:p>
          <a:p>
            <a:pPr marL="233363" indent="-173038" eaLnBrk="0" fontAlgn="base" hangingPunct="0">
              <a:spcBef>
                <a:spcPct val="0"/>
              </a:spcBef>
              <a:spcAft>
                <a:spcPct val="0"/>
              </a:spcAft>
              <a:buFont typeface="Arial" charset="0"/>
              <a:buChar char="•"/>
            </a:pPr>
            <a:r>
              <a:rPr lang="en-US" altLang="zh-CN" sz="1200" dirty="0">
                <a:solidFill>
                  <a:srgbClr val="000000"/>
                </a:solidFill>
                <a:cs typeface="Arial" charset="0"/>
              </a:rPr>
              <a:t>The mmW device may be installed in a vehicle to detect and recognize the gesture, with a distance usually less than 2 meters.</a:t>
            </a:r>
          </a:p>
        </p:txBody>
      </p:sp>
      <p:sp>
        <p:nvSpPr>
          <p:cNvPr id="10" name="矩形 9">
            <a:extLst>
              <a:ext uri="{FF2B5EF4-FFF2-40B4-BE49-F238E27FC236}">
                <a16:creationId xmlns:a16="http://schemas.microsoft.com/office/drawing/2014/main" id="{E778593A-4BEA-4126-8DF5-C4A8B127A9DE}"/>
              </a:ext>
            </a:extLst>
          </p:cNvPr>
          <p:cNvSpPr/>
          <p:nvPr/>
        </p:nvSpPr>
        <p:spPr>
          <a:xfrm>
            <a:off x="4818425" y="1544263"/>
            <a:ext cx="4175233" cy="714042"/>
          </a:xfrm>
          <a:prstGeom prst="rect">
            <a:avLst/>
          </a:prstGeom>
        </p:spPr>
        <p:txBody>
          <a:bodyPr wrap="square">
            <a:spAutoFit/>
          </a:bodyPr>
          <a:lstStyle/>
          <a:p>
            <a:pPr eaLnBrk="0" fontAlgn="base" hangingPunct="0">
              <a:lnSpc>
                <a:spcPct val="95000"/>
              </a:lnSpc>
              <a:spcBef>
                <a:spcPct val="0"/>
              </a:spcBef>
              <a:spcAft>
                <a:spcPts val="600"/>
              </a:spcAft>
              <a:buSzPct val="25000"/>
            </a:pPr>
            <a:r>
              <a:rPr lang="en-US" altLang="zh-CN" sz="1200" b="1" u="sng" dirty="0">
                <a:solidFill>
                  <a:srgbClr val="000000"/>
                </a:solidFill>
              </a:rPr>
              <a:t>Traffic Conditions:  </a:t>
            </a:r>
          </a:p>
          <a:p>
            <a:pPr marL="233363" indent="-173038" eaLnBrk="0" fontAlgn="base" hangingPunct="0">
              <a:spcBef>
                <a:spcPct val="0"/>
              </a:spcBef>
              <a:spcAft>
                <a:spcPct val="0"/>
              </a:spcAft>
              <a:buFont typeface="Arial" charset="0"/>
              <a:buChar char="•"/>
            </a:pPr>
            <a:r>
              <a:rPr lang="en-US" altLang="zh-CN" sz="1200" dirty="0">
                <a:solidFill>
                  <a:srgbClr val="000000"/>
                </a:solidFill>
                <a:cs typeface="Arial" charset="0"/>
              </a:rPr>
              <a:t>It is necessary to accurately identify different gestures to avoid misrecognition of similar actions or gestures.</a:t>
            </a:r>
          </a:p>
        </p:txBody>
      </p:sp>
      <p:sp>
        <p:nvSpPr>
          <p:cNvPr id="11" name="Shape 276">
            <a:extLst>
              <a:ext uri="{FF2B5EF4-FFF2-40B4-BE49-F238E27FC236}">
                <a16:creationId xmlns:a16="http://schemas.microsoft.com/office/drawing/2014/main" id="{745707DC-BF43-4DD0-8B43-BF41941E4400}"/>
              </a:ext>
            </a:extLst>
          </p:cNvPr>
          <p:cNvSpPr txBox="1"/>
          <p:nvPr/>
        </p:nvSpPr>
        <p:spPr>
          <a:xfrm>
            <a:off x="4844793" y="2491911"/>
            <a:ext cx="4002330" cy="815368"/>
          </a:xfrm>
          <a:prstGeom prst="rect">
            <a:avLst/>
          </a:prstGeom>
          <a:noFill/>
          <a:ln>
            <a:noFill/>
          </a:ln>
        </p:spPr>
        <p:txBody>
          <a:bodyPr lIns="91425" tIns="45700" rIns="91425" bIns="45700" anchor="t" anchorCtr="0">
            <a:noAutofit/>
          </a:bodyPr>
          <a:lstStyle/>
          <a:p>
            <a:pPr eaLnBrk="0" fontAlgn="base" hangingPunct="0">
              <a:lnSpc>
                <a:spcPct val="95000"/>
              </a:lnSpc>
              <a:spcBef>
                <a:spcPct val="0"/>
              </a:spcBef>
              <a:spcAft>
                <a:spcPts val="600"/>
              </a:spcAft>
              <a:buClr>
                <a:srgbClr val="000000"/>
              </a:buClr>
              <a:buSzPct val="25000"/>
              <a:buFont typeface="Arial"/>
              <a:buNone/>
            </a:pPr>
            <a:r>
              <a:rPr lang="en-US" sz="1200" b="1" u="sng" dirty="0">
                <a:solidFill>
                  <a:srgbClr val="000000"/>
                </a:solidFill>
                <a:sym typeface="Arial"/>
              </a:rPr>
              <a:t>Use Case:</a:t>
            </a:r>
          </a:p>
          <a:p>
            <a:pPr eaLnBrk="0" fontAlgn="base" hangingPunct="0">
              <a:buClr>
                <a:srgbClr val="000000"/>
              </a:buClr>
              <a:buSzPct val="100000"/>
              <a:buFont typeface="Arial"/>
              <a:buAutoNum type="arabicPeriod"/>
            </a:pPr>
            <a:r>
              <a:rPr lang="en-US" altLang="zh-CN" sz="1100" dirty="0">
                <a:solidFill>
                  <a:srgbClr val="000000"/>
                </a:solidFill>
                <a:cs typeface="Arial" charset="0"/>
              </a:rPr>
              <a:t> </a:t>
            </a:r>
            <a:r>
              <a:rPr lang="en-US" altLang="zh-CN" sz="1100" dirty="0">
                <a:solidFill>
                  <a:srgbClr val="000000"/>
                </a:solidFill>
                <a:ea typeface="Arial"/>
                <a:cs typeface="Times New Roman" panose="02020603050405020304" pitchFamily="18" charset="0"/>
                <a:sym typeface="Arial"/>
              </a:rPr>
              <a:t>The mmW device detects and recognizes the gesture of driver and passengers, and  provides corresponding services.</a:t>
            </a:r>
          </a:p>
        </p:txBody>
      </p:sp>
      <p:pic>
        <p:nvPicPr>
          <p:cNvPr id="12" name="Picture 2" descr="C:\Users\y00807209\AppData\Roaming\WeLink_Desktop\appdata\IM\y00807209\ReceiveFiles\ScreenShot\D8B54E27-7726-485A-95E9-97A91459B237.png">
            <a:extLst>
              <a:ext uri="{FF2B5EF4-FFF2-40B4-BE49-F238E27FC236}">
                <a16:creationId xmlns:a16="http://schemas.microsoft.com/office/drawing/2014/main" id="{54612F1C-ED22-46EC-843F-EBC41F9EA129}"/>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687951" y="3488959"/>
            <a:ext cx="2364246" cy="1101294"/>
          </a:xfrm>
          <a:prstGeom prst="rect">
            <a:avLst/>
          </a:prstGeom>
          <a:noFill/>
          <a:extLst>
            <a:ext uri="{909E8E84-426E-40DD-AFC4-6F175D3DCCD1}">
              <a14:hiddenFill xmlns:a14="http://schemas.microsoft.com/office/drawing/2010/main">
                <a:solidFill>
                  <a:srgbClr val="FFFFFF"/>
                </a:solidFill>
              </a14:hiddenFill>
            </a:ext>
          </a:extLst>
        </p:spPr>
      </p:pic>
      <p:sp>
        <p:nvSpPr>
          <p:cNvPr id="13" name="矩形: 圆角 12">
            <a:extLst>
              <a:ext uri="{FF2B5EF4-FFF2-40B4-BE49-F238E27FC236}">
                <a16:creationId xmlns:a16="http://schemas.microsoft.com/office/drawing/2014/main" id="{F238F93B-F719-40F3-8BCA-2D34F852C3CF}"/>
              </a:ext>
            </a:extLst>
          </p:cNvPr>
          <p:cNvSpPr/>
          <p:nvPr/>
        </p:nvSpPr>
        <p:spPr bwMode="auto">
          <a:xfrm>
            <a:off x="7413568" y="3582345"/>
            <a:ext cx="550464" cy="352628"/>
          </a:xfrm>
          <a:prstGeom prst="roundRect">
            <a:avLst/>
          </a:prstGeom>
          <a:solidFill>
            <a:srgbClr val="00B0F0"/>
          </a:solidFill>
          <a:ln w="12700" cap="flat" cmpd="sng" algn="ctr">
            <a:no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900" b="0" i="0" u="none" strike="noStrike" cap="none" normalizeH="0" baseline="0" dirty="0">
                <a:ln>
                  <a:noFill/>
                </a:ln>
                <a:solidFill>
                  <a:schemeClr val="tx1"/>
                </a:solidFill>
                <a:effectLst/>
                <a:latin typeface="Times New Roman" pitchFamily="18" charset="0"/>
              </a:rPr>
              <a:t>mmW device</a:t>
            </a:r>
            <a:endParaRPr kumimoji="0" lang="zh-CN" altLang="en-US" sz="900" b="0" i="0" u="none" strike="noStrike" cap="none" normalizeH="0" baseline="0" dirty="0">
              <a:ln>
                <a:noFill/>
              </a:ln>
              <a:solidFill>
                <a:schemeClr val="tx1"/>
              </a:solidFill>
              <a:effectLst/>
              <a:latin typeface="Times New Roman" pitchFamily="18" charset="0"/>
            </a:endParaRPr>
          </a:p>
        </p:txBody>
      </p:sp>
      <p:pic>
        <p:nvPicPr>
          <p:cNvPr id="2050" name="Picture 2" descr="https://pic.rmb.bdstatic.com/bjh/news/72c9bdb106f4a6658d818d4b53fa1a76.png">
            <a:extLst>
              <a:ext uri="{FF2B5EF4-FFF2-40B4-BE49-F238E27FC236}">
                <a16:creationId xmlns:a16="http://schemas.microsoft.com/office/drawing/2014/main" id="{2E988439-DF58-4AAA-A4DD-ADCA19B5EFF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29755" y="4771933"/>
            <a:ext cx="2632406" cy="12083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5537254"/>
      </p:ext>
    </p:extLst>
  </p:cSld>
  <p:clrMapOvr>
    <a:masterClrMapping/>
  </p:clrMapOvr>
</p:sld>
</file>

<file path=ppt/theme/theme1.xml><?xml version="1.0" encoding="utf-8"?>
<a:theme xmlns:a="http://schemas.openxmlformats.org/drawingml/2006/main" name="ACcord Submission Templat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0066FF"/>
      </a:hlink>
      <a:folHlink>
        <a:srgbClr val="0000CC"/>
      </a:folHlink>
    </a:clrScheme>
    <a:fontScheme name="ACcord Submission Template">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2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2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ACcord Submission Template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ACcord Submission 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ACcord Submission Template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ACcord Submission Template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ACcord Submission Template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ACcord Submission Template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ACcord Submission Template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2004</TotalTime>
  <Words>727</Words>
  <Application>Microsoft Office PowerPoint</Application>
  <PresentationFormat>全屏显示(4:3)</PresentationFormat>
  <Paragraphs>59</Paragraphs>
  <Slides>4</Slides>
  <Notes>1</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4</vt:i4>
      </vt:variant>
    </vt:vector>
  </HeadingPairs>
  <TitlesOfParts>
    <vt:vector size="8" baseType="lpstr">
      <vt:lpstr>Arial</vt:lpstr>
      <vt:lpstr>Calibri</vt:lpstr>
      <vt:lpstr>Times New Roman</vt:lpstr>
      <vt:lpstr>ACcord Submission Template</vt:lpstr>
      <vt:lpstr>WI：SLB-mmW meeting # New Use Cases from Vehicular and Manufacturing Industry </vt:lpstr>
      <vt:lpstr>PowerPoint 演示文稿</vt:lpstr>
      <vt:lpstr>PowerPoint 演示文稿</vt:lpstr>
      <vt:lpstr>PowerPoint 演示文稿</vt:lpstr>
    </vt:vector>
  </TitlesOfParts>
  <Company>Huawei Technologies Co.,Ltd.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Use cases for SparkLink MMW (SLM)</dc:title>
  <dc:creator>Ming Gan</dc:creator>
  <cp:lastModifiedBy>Yanshen(WSTLab)</cp:lastModifiedBy>
  <cp:revision>102</cp:revision>
  <dcterms:created xsi:type="dcterms:W3CDTF">2024-10-31T12:19:19Z</dcterms:created>
  <dcterms:modified xsi:type="dcterms:W3CDTF">2025-02-27T05:59:28Z</dcterms:modified>
</cp:coreProperties>
</file>