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sldIdLst>
    <p:sldId id="257" r:id="rId2"/>
    <p:sldId id="260" r:id="rId3"/>
    <p:sldId id="258" r:id="rId4"/>
    <p:sldId id="261" r:id="rId5"/>
    <p:sldId id="262" r:id="rId6"/>
    <p:sldId id="263" r:id="rId7"/>
    <p:sldId id="264" r:id="rId8"/>
    <p:sldId id="265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030084A-101C-4C27-B8E9-5FC5CF73A6BD}">
          <p14:sldIdLst>
            <p14:sldId id="257"/>
            <p14:sldId id="260"/>
            <p14:sldId id="258"/>
            <p14:sldId id="261"/>
            <p14:sldId id="262"/>
            <p14:sldId id="263"/>
            <p14:sldId id="264"/>
            <p14:sldId id="265"/>
          </p14:sldIdLst>
        </p14:section>
        <p14:section name="Template Description" id="{80310DEC-1E74-4508-A65E-F577665C665C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图片 6" descr="ppt示范_画板 1 副本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04725" cy="7073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8727"/>
            <a:ext cx="9144000" cy="1571235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8165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9130" indent="0" algn="ctr">
              <a:buNone/>
              <a:defRPr sz="1600"/>
            </a:lvl8pPr>
            <a:lvl9pPr marL="365633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FD7B-9B53-1941-B29E-43392295018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515859"/>
            <a:ext cx="2743200" cy="205618"/>
          </a:xfrm>
        </p:spPr>
        <p:txBody>
          <a:bodyPr/>
          <a:lstStyle/>
          <a:p>
            <a:fld id="{0B246560-1F8F-4947-AE87-6EB2A80E6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15859"/>
            <a:ext cx="4114800" cy="205618"/>
          </a:xfrm>
        </p:spPr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515859"/>
            <a:ext cx="2743200" cy="205618"/>
          </a:xfrm>
        </p:spPr>
        <p:txBody>
          <a:bodyPr/>
          <a:lstStyle/>
          <a:p>
            <a:fld id="{A16564B4-1CED-4CD8-A8BE-01AE42E350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A9C8C48-817B-4F53-AAB7-CB4634C882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78" y="162854"/>
            <a:ext cx="533644" cy="365125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B710D99-8B57-4A90-9219-F73EEE91C037}"/>
              </a:ext>
            </a:extLst>
          </p:cNvPr>
          <p:cNvCxnSpPr/>
          <p:nvPr userDrawn="1"/>
        </p:nvCxnSpPr>
        <p:spPr>
          <a:xfrm>
            <a:off x="478395" y="593452"/>
            <a:ext cx="110696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D76D25B-EF96-4AA1-89E8-8BDAE97ADD8B}"/>
              </a:ext>
            </a:extLst>
          </p:cNvPr>
          <p:cNvCxnSpPr/>
          <p:nvPr userDrawn="1"/>
        </p:nvCxnSpPr>
        <p:spPr>
          <a:xfrm>
            <a:off x="478395" y="6473468"/>
            <a:ext cx="110696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73BAD75D-E88F-464A-ABA4-520359948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544"/>
            <a:ext cx="10515600" cy="4772884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6D967-BBBE-264A-9815-75B4B1C9974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38200" y="2493732"/>
            <a:ext cx="10515600" cy="1523632"/>
          </a:xfrm>
        </p:spPr>
        <p:txBody>
          <a:bodyPr>
            <a:no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ransition advClick="0"/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6560-1F8F-4947-AE87-6EB2A80E6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230581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E33CB-B710-E743-9E27-1DEDC006314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664978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413195"/>
            <a:ext cx="10515600" cy="49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04079"/>
            <a:ext cx="10515600" cy="4772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fld id="{A6276E4F-1B6F-974D-853F-5F8BAC1658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fld id="{A16564B4-1CED-4CD8-A8BE-01AE42E350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</p:sldLayoutIdLst>
  <p:hf hdr="0" ftr="0"/>
  <p:txStyles>
    <p:titleStyle>
      <a:lvl1pPr indent="0" algn="l" defTabSz="913765" rtl="0" eaLnBrk="1" latinLnBrk="0" hangingPunct="1">
        <a:lnSpc>
          <a:spcPct val="90000"/>
        </a:lnSpc>
        <a:spcBef>
          <a:spcPct val="0"/>
        </a:spcBef>
        <a:buFont typeface="Arial" panose="02080604020202020204" pitchFamily="34" charset="0"/>
        <a:buNone/>
        <a:defRPr sz="2400" b="1" kern="1200">
          <a:solidFill>
            <a:schemeClr val="tx1"/>
          </a:solidFill>
          <a:latin typeface="微软雅黑" charset="0"/>
          <a:ea typeface="微软雅黑" charset="0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100000"/>
        </a:lnSpc>
        <a:spcBef>
          <a:spcPts val="1000"/>
        </a:spcBef>
        <a:buClr>
          <a:srgbClr val="1F8066"/>
        </a:buClr>
        <a:buFont typeface="Arial" panose="02080604020202020204" pitchFamily="34" charset="0"/>
        <a:buChar char="•"/>
        <a:defRPr sz="2800" b="1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1pPr>
      <a:lvl2pPr marL="685800" indent="-228600" algn="l" defTabSz="913765" rtl="0" eaLnBrk="1" latinLnBrk="0" hangingPunct="1">
        <a:lnSpc>
          <a:spcPct val="100000"/>
        </a:lnSpc>
        <a:spcBef>
          <a:spcPts val="500"/>
        </a:spcBef>
        <a:buClr>
          <a:srgbClr val="1F8066"/>
        </a:buClr>
        <a:buFont typeface="Arial" panose="02080604020202020204" pitchFamily="34" charset="0"/>
        <a:buChar char="•"/>
        <a:defRPr sz="2400" b="1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2pPr>
      <a:lvl3pPr marL="1142365" indent="-228600" algn="l" defTabSz="913765" rtl="0" eaLnBrk="1" latinLnBrk="0" hangingPunct="1">
        <a:lnSpc>
          <a:spcPct val="100000"/>
        </a:lnSpc>
        <a:spcBef>
          <a:spcPts val="500"/>
        </a:spcBef>
        <a:buClr>
          <a:srgbClr val="1F8066"/>
        </a:buClr>
        <a:buFont typeface="Arial" panose="02080604020202020204" pitchFamily="34" charset="0"/>
        <a:buChar char="•"/>
        <a:defRPr sz="2000" b="1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3pPr>
      <a:lvl4pPr marL="1599565" indent="-228600" algn="l" defTabSz="913765" rtl="0" eaLnBrk="1" latinLnBrk="0" hangingPunct="1">
        <a:lnSpc>
          <a:spcPct val="100000"/>
        </a:lnSpc>
        <a:spcBef>
          <a:spcPts val="500"/>
        </a:spcBef>
        <a:buClr>
          <a:srgbClr val="1F8066"/>
        </a:buClr>
        <a:buFont typeface="Arial" panose="02080604020202020204" pitchFamily="34" charset="0"/>
        <a:buChar char="•"/>
        <a:defRPr sz="1800" b="1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4pPr>
      <a:lvl5pPr marL="2056765" indent="-228600" algn="l" defTabSz="913765" rtl="0" eaLnBrk="1" latinLnBrk="0" hangingPunct="1">
        <a:lnSpc>
          <a:spcPct val="100000"/>
        </a:lnSpc>
        <a:spcBef>
          <a:spcPts val="500"/>
        </a:spcBef>
        <a:buClr>
          <a:srgbClr val="1F8066"/>
        </a:buClr>
        <a:buFont typeface="Arial" panose="02080604020202020204" pitchFamily="34" charset="0"/>
        <a:buChar char="•"/>
        <a:defRPr sz="1800" b="1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wto.org/english/tratop_e/tbt_e/principles_standards_tbt_e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9A94D8-97DB-4815-A9B8-CADF1AA3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6560-1F8F-4947-AE87-6EB2A80E6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EF2E97-7878-47EE-83DF-61CEE436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12E8CB8D-3029-4278-91C9-9FFC841329DF}"/>
              </a:ext>
            </a:extLst>
          </p:cNvPr>
          <p:cNvSpPr txBox="1">
            <a:spLocks/>
          </p:cNvSpPr>
          <p:nvPr/>
        </p:nvSpPr>
        <p:spPr>
          <a:xfrm>
            <a:off x="838200" y="707368"/>
            <a:ext cx="10515600" cy="494609"/>
          </a:xfrm>
          <a:prstGeom prst="rect">
            <a:avLst/>
          </a:prstGeom>
        </p:spPr>
        <p:txBody>
          <a:bodyPr>
            <a:noAutofit/>
          </a:bodyPr>
          <a:lstStyle>
            <a:lvl1pPr indent="0" algn="ctr" defTabSz="913765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80604020202020204" pitchFamily="34" charset="0"/>
              <a:buNone/>
              <a:defRPr sz="2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+mj-cs"/>
              </a:defRPr>
            </a:lvl1pPr>
          </a:lstStyle>
          <a:p>
            <a:r>
              <a:rPr lang="en-US" altLang="zh-CN" dirty="0"/>
              <a:t>iSLA-2025-0050-R00-mmW.pptx</a:t>
            </a:r>
          </a:p>
        </p:txBody>
      </p:sp>
      <p:graphicFrame>
        <p:nvGraphicFramePr>
          <p:cNvPr id="14" name="表格 14">
            <a:extLst>
              <a:ext uri="{FF2B5EF4-FFF2-40B4-BE49-F238E27FC236}">
                <a16:creationId xmlns:a16="http://schemas.microsoft.com/office/drawing/2014/main" id="{40BD0ED1-D460-4F51-A308-63CAFD62F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664437"/>
              </p:ext>
            </p:extLst>
          </p:nvPr>
        </p:nvGraphicFramePr>
        <p:xfrm>
          <a:off x="2032000" y="4297258"/>
          <a:ext cx="81279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384609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473592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45418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Affiliation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Contact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Email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97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altLang="zh-CN" dirty="0"/>
                        <a:t>Wireless and More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altLang="zh-CN" dirty="0"/>
                        <a:t>Lorenzo Vangelista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altLang="zh-CN" dirty="0"/>
                        <a:t>Chair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757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10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164770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66708899-523C-443E-9673-3D2A7E009D24}"/>
              </a:ext>
            </a:extLst>
          </p:cNvPr>
          <p:cNvSpPr txBox="1"/>
          <p:nvPr/>
        </p:nvSpPr>
        <p:spPr>
          <a:xfrm>
            <a:off x="2089149" y="1319552"/>
            <a:ext cx="8013699" cy="108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8066"/>
              </a:buClr>
              <a:buSzTx/>
              <a:buFont typeface="Arial" panose="0208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iSLA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mmWave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standardisation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: </a:t>
            </a:r>
          </a:p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8066"/>
              </a:buClr>
              <a:buSzTx/>
              <a:buFont typeface="Arial" panose="02080604020202020204" pitchFamily="34" charset="0"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status and criticalities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D2626DC-0D23-498F-BF0C-83D27C76EAEB}"/>
              </a:ext>
            </a:extLst>
          </p:cNvPr>
          <p:cNvSpPr txBox="1"/>
          <p:nvPr/>
        </p:nvSpPr>
        <p:spPr>
          <a:xfrm>
            <a:off x="2089149" y="3371651"/>
            <a:ext cx="801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8066"/>
              </a:buClr>
              <a:buSzTx/>
              <a:buFont typeface="Arial" panose="02080604020202020204" pitchFamily="34" charset="0"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Date: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xxxx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charset="0"/>
                <a:ea typeface="微软雅黑" charset="0"/>
                <a:cs typeface="+mn-cs"/>
              </a:rPr>
              <a:t>-xxx-xx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4559C6A-DB0D-4220-BB44-715E72D59B12}"/>
              </a:ext>
            </a:extLst>
          </p:cNvPr>
          <p:cNvSpPr txBox="1"/>
          <p:nvPr/>
        </p:nvSpPr>
        <p:spPr>
          <a:xfrm>
            <a:off x="1105022" y="3740983"/>
            <a:ext cx="2476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Source: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5AF3500-F0BF-4721-B495-11F96AEFB590}"/>
              </a:ext>
            </a:extLst>
          </p:cNvPr>
          <p:cNvSpPr txBox="1"/>
          <p:nvPr/>
        </p:nvSpPr>
        <p:spPr>
          <a:xfrm>
            <a:off x="3047046" y="2781569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altLang="zh-CN" dirty="0"/>
              <a:t>For approval                  For discussion</a:t>
            </a:r>
            <a:r>
              <a:rPr kumimoji="0" lang="en-GB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               </a:t>
            </a:r>
            <a:r>
              <a:rPr lang="en-GB" altLang="zh-CN" dirty="0"/>
              <a:t>For information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436190-C09C-4106-BCD7-39E06B7866F8}"/>
              </a:ext>
            </a:extLst>
          </p:cNvPr>
          <p:cNvSpPr txBox="1"/>
          <p:nvPr/>
        </p:nvSpPr>
        <p:spPr>
          <a:xfrm>
            <a:off x="4821914" y="2709931"/>
            <a:ext cx="502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Wingdings 2" panose="05020102010507070707" pitchFamily="18" charset="2"/>
              </a:rPr>
              <a:t>R</a:t>
            </a:r>
            <a:endParaRPr lang="zh-CN" altLang="en-US" sz="3200" dirty="0">
              <a:latin typeface="Wingdings 2" panose="050201020105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1158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83775-4AFC-4707-A917-21570E31D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Copyright </a:t>
            </a:r>
            <a:r>
              <a:rPr lang="en-US" altLang="zh-CN" sz="2400" dirty="0"/>
              <a:t>Notification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89C2B15-945D-42D3-A4A5-BFFE8ED0C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325753"/>
            <a:ext cx="10515600" cy="2179447"/>
          </a:xfrm>
        </p:spPr>
        <p:txBody>
          <a:bodyPr>
            <a:normAutofit/>
          </a:bodyPr>
          <a:lstStyle/>
          <a:p>
            <a:r>
              <a:rPr lang="en-US" altLang="zh-CN" sz="1800" dirty="0"/>
              <a:t>By no means of any part of this document can be reproduced or used without prior written permission of International SparkLink Alliance. Copyright © 2020-2025 The International SparkLink Short-range Communications Alliance. All Rights Reserved.</a:t>
            </a:r>
            <a:endParaRPr lang="zh-CN" altLang="en-US" sz="1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6E26A0-7487-4E97-A251-E7B90805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6560-1F8F-4947-AE87-6EB2A80E6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7DDE77-4E6F-4275-8D33-F5D03941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38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1CDC49-6892-4FB5-A7B3-B998316B7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6560-1F8F-4947-AE87-6EB2A80E6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CD70EB5-2922-4A6F-AD6F-77BC64B2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65F1D83-D1D1-4786-AB87-4BE5BFC35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4643"/>
            <a:ext cx="10515600" cy="4979785"/>
          </a:xfrm>
        </p:spPr>
        <p:txBody>
          <a:bodyPr/>
          <a:lstStyle/>
          <a:p>
            <a:pPr marL="0" indent="0">
              <a:buNone/>
            </a:pPr>
            <a:r>
              <a:rPr lang="en-GB" altLang="zh-CN" dirty="0"/>
              <a:t>A quarter from the beginning</a:t>
            </a:r>
          </a:p>
          <a:p>
            <a:pPr marL="0" indent="0">
              <a:buNone/>
            </a:pPr>
            <a:endParaRPr lang="en-GB" altLang="zh-CN" dirty="0"/>
          </a:p>
          <a:p>
            <a:r>
              <a:rPr lang="en-GB" altLang="zh-CN" sz="2000" b="0" dirty="0"/>
              <a:t>Good start </a:t>
            </a:r>
          </a:p>
          <a:p>
            <a:r>
              <a:rPr lang="en-GB" altLang="zh-CN" sz="2000" b="0" dirty="0"/>
              <a:t>Several knowledgeable people and important companies</a:t>
            </a:r>
          </a:p>
          <a:p>
            <a:r>
              <a:rPr lang="en-GB" altLang="zh-CN" sz="2000" b="0" dirty="0"/>
              <a:t>A challenging task but doable</a:t>
            </a:r>
          </a:p>
          <a:p>
            <a:endParaRPr lang="en-GB" altLang="zh-CN" sz="2000" b="0" dirty="0"/>
          </a:p>
          <a:p>
            <a:r>
              <a:rPr lang="en-GB" altLang="zh-CN" sz="2000" b="0" dirty="0"/>
              <a:t>But is time to take a view from the top and see if/how we can improve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C4482B8-4193-41E3-BBFC-DD6BA150F011}"/>
              </a:ext>
            </a:extLst>
          </p:cNvPr>
          <p:cNvSpPr txBox="1">
            <a:spLocks/>
          </p:cNvSpPr>
          <p:nvPr/>
        </p:nvSpPr>
        <p:spPr>
          <a:xfrm>
            <a:off x="6858000" y="234950"/>
            <a:ext cx="4699000" cy="317500"/>
          </a:xfrm>
          <a:prstGeom prst="rect">
            <a:avLst/>
          </a:prstGeom>
        </p:spPr>
        <p:txBody>
          <a:bodyPr anchor="ctr">
            <a:noAutofit/>
          </a:bodyPr>
          <a:lstStyle>
            <a:lvl1pPr indent="0" algn="ctr" defTabSz="913765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80604020202020204" pitchFamily="34" charset="0"/>
              <a:buNone/>
              <a:defRPr sz="2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+mj-cs"/>
              </a:defRPr>
            </a:lvl1pPr>
          </a:lstStyle>
          <a:p>
            <a:pPr algn="r"/>
            <a:r>
              <a:rPr lang="en-US" altLang="zh-CN" sz="1400" b="0" dirty="0"/>
              <a:t>iSLA-2025-0050-R00-mmW</a:t>
            </a:r>
          </a:p>
        </p:txBody>
      </p:sp>
    </p:spTree>
    <p:extLst>
      <p:ext uri="{BB962C8B-B14F-4D97-AF65-F5344CB8AC3E}">
        <p14:creationId xmlns:p14="http://schemas.microsoft.com/office/powerpoint/2010/main" val="299826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976DD5-AABA-3BF7-F811-B5AF7A1D2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6560-1F8F-4947-AE87-6EB2A80E6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6CB2CF-C6AF-E838-D2D9-0499D0B4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86844C-0C2E-A130-8444-052E94564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Logistics / tools</a:t>
            </a:r>
          </a:p>
          <a:p>
            <a:endParaRPr lang="en-US" dirty="0"/>
          </a:p>
          <a:p>
            <a:r>
              <a:rPr lang="en-US" sz="1800" b="0" dirty="0"/>
              <a:t>We must have an IT collaboration tool</a:t>
            </a:r>
          </a:p>
          <a:p>
            <a:pPr lvl="1"/>
            <a:r>
              <a:rPr lang="en-US" sz="1400" b="0" dirty="0"/>
              <a:t>“and hoc” or commercial</a:t>
            </a:r>
          </a:p>
          <a:p>
            <a:pPr lvl="1"/>
            <a:r>
              <a:rPr lang="en-US" sz="1400" b="0" dirty="0"/>
              <a:t>Repository for any document, divided per groups/subgroups</a:t>
            </a:r>
          </a:p>
          <a:p>
            <a:pPr lvl="1"/>
            <a:r>
              <a:rPr lang="en-US" sz="1400" b="0" dirty="0"/>
              <a:t>Automatic numbering on uploading</a:t>
            </a:r>
          </a:p>
          <a:p>
            <a:pPr lvl="1"/>
            <a:r>
              <a:rPr lang="en-US" sz="1400" b="0" dirty="0"/>
              <a:t>Email reflectors which one should be able to join/leave dynamically</a:t>
            </a:r>
          </a:p>
          <a:p>
            <a:pPr lvl="1"/>
            <a:r>
              <a:rPr lang="en-US" sz="1400" b="0" dirty="0"/>
              <a:t>….</a:t>
            </a:r>
          </a:p>
          <a:p>
            <a:pPr lvl="1"/>
            <a:endParaRPr lang="en-US" sz="1400" b="0" dirty="0"/>
          </a:p>
          <a:p>
            <a:r>
              <a:rPr lang="en-US" sz="1800" b="0" dirty="0"/>
              <a:t>We must plan in advance the future face-to-face meetings for the whole 2025</a:t>
            </a:r>
          </a:p>
          <a:p>
            <a:r>
              <a:rPr lang="en-US" sz="1800" b="0" dirty="0"/>
              <a:t>We must have flexible and reliable systems  for conference calls</a:t>
            </a:r>
          </a:p>
          <a:p>
            <a:endParaRPr lang="en-US" sz="1800" b="0" dirty="0"/>
          </a:p>
          <a:p>
            <a:endParaRPr lang="en-US" sz="1800" b="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B4916E4-8ABB-1C5C-1E8D-851DE388A12D}"/>
              </a:ext>
            </a:extLst>
          </p:cNvPr>
          <p:cNvSpPr txBox="1">
            <a:spLocks/>
          </p:cNvSpPr>
          <p:nvPr/>
        </p:nvSpPr>
        <p:spPr>
          <a:xfrm>
            <a:off x="6858000" y="234950"/>
            <a:ext cx="4699000" cy="317500"/>
          </a:xfrm>
          <a:prstGeom prst="rect">
            <a:avLst/>
          </a:prstGeom>
        </p:spPr>
        <p:txBody>
          <a:bodyPr anchor="ctr">
            <a:noAutofit/>
          </a:bodyPr>
          <a:lstStyle>
            <a:lvl1pPr indent="0" algn="ctr" defTabSz="913765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80604020202020204" pitchFamily="34" charset="0"/>
              <a:buNone/>
              <a:defRPr sz="2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+mj-cs"/>
              </a:defRPr>
            </a:lvl1pPr>
          </a:lstStyle>
          <a:p>
            <a:pPr algn="r"/>
            <a:r>
              <a:rPr lang="en-US" altLang="zh-CN" sz="1400" b="0" dirty="0"/>
              <a:t>iSLA-2025-0050-R00-mmW</a:t>
            </a:r>
          </a:p>
        </p:txBody>
      </p:sp>
    </p:spTree>
    <p:extLst>
      <p:ext uri="{BB962C8B-B14F-4D97-AF65-F5344CB8AC3E}">
        <p14:creationId xmlns:p14="http://schemas.microsoft.com/office/powerpoint/2010/main" val="556031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5EBC53-31F9-3133-576C-3F428575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6560-1F8F-4947-AE87-6EB2A80E6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3A70A1-B891-C74B-B627-2A7BBF41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2685A-5BAE-9A35-6BB9-B03020AB4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4" y="914399"/>
            <a:ext cx="10717696" cy="551621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Technical progress</a:t>
            </a:r>
          </a:p>
          <a:p>
            <a:endParaRPr lang="en-US" dirty="0"/>
          </a:p>
          <a:p>
            <a:pPr>
              <a:spcAft>
                <a:spcPts val="600"/>
              </a:spcAft>
            </a:pPr>
            <a:r>
              <a:rPr lang="en-US" sz="2600" b="0" dirty="0"/>
              <a:t>Despite the effort and dedication still not progressing at the pace we should</a:t>
            </a:r>
          </a:p>
          <a:p>
            <a:pPr>
              <a:spcAft>
                <a:spcPts val="600"/>
              </a:spcAft>
            </a:pPr>
            <a:r>
              <a:rPr lang="en-US" sz="2600" b="0" dirty="0"/>
              <a:t>Missing the basic parameters decisions</a:t>
            </a:r>
          </a:p>
          <a:p>
            <a:pPr lvl="1">
              <a:spcAft>
                <a:spcPts val="600"/>
              </a:spcAft>
            </a:pPr>
            <a:r>
              <a:rPr lang="en-US" sz="1900" b="0" dirty="0"/>
              <a:t>OFDM </a:t>
            </a:r>
          </a:p>
          <a:p>
            <a:pPr lvl="1">
              <a:spcAft>
                <a:spcPts val="600"/>
              </a:spcAft>
            </a:pPr>
            <a:r>
              <a:rPr lang="en-US" sz="1900" b="0" dirty="0"/>
              <a:t>Number of carriers</a:t>
            </a:r>
          </a:p>
          <a:p>
            <a:pPr lvl="1">
              <a:spcAft>
                <a:spcPts val="600"/>
              </a:spcAft>
            </a:pPr>
            <a:r>
              <a:rPr lang="en-US" sz="1900" b="0" dirty="0"/>
              <a:t>Pilots</a:t>
            </a:r>
          </a:p>
          <a:p>
            <a:pPr lvl="1">
              <a:spcAft>
                <a:spcPts val="600"/>
              </a:spcAft>
            </a:pPr>
            <a:r>
              <a:rPr lang="en-US" sz="1900" b="0" dirty="0"/>
              <a:t>Sequences </a:t>
            </a:r>
          </a:p>
          <a:p>
            <a:pPr lvl="1">
              <a:spcAft>
                <a:spcPts val="600"/>
              </a:spcAft>
            </a:pPr>
            <a:r>
              <a:rPr lang="en-US" sz="1900" b="0" dirty="0"/>
              <a:t>etc.</a:t>
            </a:r>
          </a:p>
          <a:p>
            <a:pPr>
              <a:spcAft>
                <a:spcPts val="600"/>
              </a:spcAft>
            </a:pPr>
            <a:r>
              <a:rPr lang="en-US" sz="2600" b="0" dirty="0"/>
              <a:t>Let us try and progress the actual documents (deliverables)</a:t>
            </a:r>
          </a:p>
          <a:p>
            <a:pPr>
              <a:spcAft>
                <a:spcPts val="600"/>
              </a:spcAft>
            </a:pPr>
            <a:r>
              <a:rPr lang="en-US" sz="2600" b="0" dirty="0"/>
              <a:t>Let us dare and fix some basic parameters which are needed to kick-off the PHY simulations, the protocol enhancements and associated evaluations etc.</a:t>
            </a:r>
          </a:p>
          <a:p>
            <a:pPr lvl="1">
              <a:spcAft>
                <a:spcPts val="600"/>
              </a:spcAft>
            </a:pPr>
            <a:r>
              <a:rPr lang="en-US" sz="1900" b="0" dirty="0"/>
              <a:t>We can go for a staged approach, take the most important use case (maybe indoor consumer goods), and evolve later</a:t>
            </a:r>
          </a:p>
          <a:p>
            <a:pPr>
              <a:spcAft>
                <a:spcPts val="600"/>
              </a:spcAft>
            </a:pPr>
            <a:r>
              <a:rPr lang="en-US" sz="2600" b="0" dirty="0"/>
              <a:t>We must have everyone access to the baseline </a:t>
            </a:r>
            <a:r>
              <a:rPr lang="en-US" sz="2600" b="0" dirty="0" err="1"/>
              <a:t>Sparklink</a:t>
            </a:r>
            <a:r>
              <a:rPr lang="en-US" sz="2600" b="0" dirty="0"/>
              <a:t> standard</a:t>
            </a:r>
          </a:p>
          <a:p>
            <a:endParaRPr lang="en-US" sz="2000" b="0" dirty="0"/>
          </a:p>
          <a:p>
            <a:pPr marL="0" indent="0">
              <a:buNone/>
            </a:pPr>
            <a:r>
              <a:rPr lang="en-US" sz="2000" b="0" dirty="0"/>
              <a:t> 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2A2E0ACB-92B6-3962-0813-D74BBA8A6D5B}"/>
              </a:ext>
            </a:extLst>
          </p:cNvPr>
          <p:cNvSpPr txBox="1">
            <a:spLocks/>
          </p:cNvSpPr>
          <p:nvPr/>
        </p:nvSpPr>
        <p:spPr>
          <a:xfrm>
            <a:off x="6858000" y="234950"/>
            <a:ext cx="4699000" cy="317500"/>
          </a:xfrm>
          <a:prstGeom prst="rect">
            <a:avLst/>
          </a:prstGeom>
        </p:spPr>
        <p:txBody>
          <a:bodyPr anchor="ctr">
            <a:noAutofit/>
          </a:bodyPr>
          <a:lstStyle>
            <a:lvl1pPr indent="0" algn="ctr" defTabSz="913765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80604020202020204" pitchFamily="34" charset="0"/>
              <a:buNone/>
              <a:defRPr sz="2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+mj-cs"/>
              </a:defRPr>
            </a:lvl1pPr>
          </a:lstStyle>
          <a:p>
            <a:pPr algn="r"/>
            <a:r>
              <a:rPr lang="en-US" altLang="zh-CN" sz="1400" b="0" dirty="0"/>
              <a:t>iSLA-2025-0050-R00-mmW</a:t>
            </a:r>
          </a:p>
        </p:txBody>
      </p:sp>
    </p:spTree>
    <p:extLst>
      <p:ext uri="{BB962C8B-B14F-4D97-AF65-F5344CB8AC3E}">
        <p14:creationId xmlns:p14="http://schemas.microsoft.com/office/powerpoint/2010/main" val="163770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4A642-2E68-BE34-EE52-2B6DDD23A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0CFB1-2B70-9AD8-71F4-9DD2D547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6560-1F8F-4947-AE87-6EB2A80E6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7F07AA-5A82-9406-5F07-B5EA7D94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AE857-598C-7CBA-778F-C2261EA53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4" y="914399"/>
            <a:ext cx="10717696" cy="5516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Legal / organizational</a:t>
            </a:r>
          </a:p>
          <a:p>
            <a:endParaRPr lang="en-US" dirty="0"/>
          </a:p>
          <a:p>
            <a:pPr>
              <a:spcAft>
                <a:spcPts val="600"/>
              </a:spcAft>
            </a:pPr>
            <a:r>
              <a:rPr lang="en-US" sz="2600" b="0" dirty="0"/>
              <a:t>We need to implement and remember the 6 principles of regulations to be a world class organization (and avoid legal issues)</a:t>
            </a:r>
          </a:p>
          <a:p>
            <a:pPr>
              <a:spcAft>
                <a:spcPts val="600"/>
              </a:spcAft>
            </a:pPr>
            <a:r>
              <a:rPr lang="en-US" sz="2600" b="0" dirty="0"/>
              <a:t>It might be that the implementation </a:t>
            </a:r>
            <a:r>
              <a:rPr lang="en-US" sz="2600" b="0"/>
              <a:t>is already </a:t>
            </a:r>
            <a:r>
              <a:rPr lang="en-US" sz="2600" b="0" dirty="0"/>
              <a:t>in place; in that case we need to make the implementation  available and clear to anyone in the group (at least)</a:t>
            </a:r>
          </a:p>
          <a:p>
            <a:pPr>
              <a:spcAft>
                <a:spcPts val="600"/>
              </a:spcAft>
            </a:pPr>
            <a:endParaRPr lang="en-US" sz="2000" b="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B912E1B-1C42-14AC-83F9-50186FF47F0C}"/>
              </a:ext>
            </a:extLst>
          </p:cNvPr>
          <p:cNvSpPr txBox="1">
            <a:spLocks/>
          </p:cNvSpPr>
          <p:nvPr/>
        </p:nvSpPr>
        <p:spPr>
          <a:xfrm>
            <a:off x="6858000" y="234950"/>
            <a:ext cx="4699000" cy="317500"/>
          </a:xfrm>
          <a:prstGeom prst="rect">
            <a:avLst/>
          </a:prstGeom>
        </p:spPr>
        <p:txBody>
          <a:bodyPr anchor="ctr">
            <a:noAutofit/>
          </a:bodyPr>
          <a:lstStyle>
            <a:lvl1pPr indent="0" algn="ctr" defTabSz="913765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80604020202020204" pitchFamily="34" charset="0"/>
              <a:buNone/>
              <a:defRPr sz="2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+mj-cs"/>
              </a:defRPr>
            </a:lvl1pPr>
          </a:lstStyle>
          <a:p>
            <a:pPr algn="r"/>
            <a:r>
              <a:rPr lang="en-US" altLang="zh-CN" sz="1400" b="0" dirty="0"/>
              <a:t>iSLA-2025-0050-R00-mmW</a:t>
            </a:r>
          </a:p>
        </p:txBody>
      </p:sp>
    </p:spTree>
    <p:extLst>
      <p:ext uri="{BB962C8B-B14F-4D97-AF65-F5344CB8AC3E}">
        <p14:creationId xmlns:p14="http://schemas.microsoft.com/office/powerpoint/2010/main" val="3450202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A516C-3822-810E-050D-AE2A4FE6E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F6B712-534D-9EF6-8165-98D4AFBF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6560-1F8F-4947-AE87-6EB2A80E6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D44B45-69FC-63D1-DF74-6F5BD327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52C68-41D9-E2EB-4D49-ABA1CD142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4" y="914399"/>
            <a:ext cx="10717696" cy="5516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6 principles of standardization</a:t>
            </a:r>
          </a:p>
          <a:p>
            <a:endParaRPr lang="en-US" dirty="0"/>
          </a:p>
          <a:p>
            <a:pPr>
              <a:spcAft>
                <a:spcPts val="600"/>
              </a:spcAft>
            </a:pPr>
            <a:r>
              <a:rPr lang="en-US" sz="2600" b="0" dirty="0"/>
              <a:t>We need to implement and remember the 6 principles of regulations to be a world class organization (and avoid legal issues)</a:t>
            </a:r>
          </a:p>
          <a:p>
            <a:pPr>
              <a:spcAft>
                <a:spcPts val="600"/>
              </a:spcAft>
            </a:pPr>
            <a:r>
              <a:rPr lang="en-US" sz="2600" b="0" dirty="0"/>
              <a:t>It might be the implementation is in place; in that case we need to make the implementation  available and clear to anyone in the group (at least)</a:t>
            </a:r>
          </a:p>
          <a:p>
            <a:pPr>
              <a:spcAft>
                <a:spcPts val="600"/>
              </a:spcAft>
            </a:pPr>
            <a:endParaRPr lang="en-US" sz="2000" b="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5397D41-7215-25EE-0966-8CEEEF3BC3C9}"/>
              </a:ext>
            </a:extLst>
          </p:cNvPr>
          <p:cNvSpPr txBox="1">
            <a:spLocks/>
          </p:cNvSpPr>
          <p:nvPr/>
        </p:nvSpPr>
        <p:spPr>
          <a:xfrm>
            <a:off x="6858000" y="234950"/>
            <a:ext cx="4699000" cy="317500"/>
          </a:xfrm>
          <a:prstGeom prst="rect">
            <a:avLst/>
          </a:prstGeom>
        </p:spPr>
        <p:txBody>
          <a:bodyPr anchor="ctr">
            <a:noAutofit/>
          </a:bodyPr>
          <a:lstStyle>
            <a:lvl1pPr indent="0" algn="ctr" defTabSz="913765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80604020202020204" pitchFamily="34" charset="0"/>
              <a:buNone/>
              <a:defRPr sz="2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+mj-cs"/>
              </a:defRPr>
            </a:lvl1pPr>
          </a:lstStyle>
          <a:p>
            <a:pPr algn="r"/>
            <a:r>
              <a:rPr lang="en-US" altLang="zh-CN" sz="1400" b="0" dirty="0"/>
              <a:t>iSLA-2025-0050-R00-mmW</a:t>
            </a:r>
          </a:p>
        </p:txBody>
      </p:sp>
    </p:spTree>
    <p:extLst>
      <p:ext uri="{BB962C8B-B14F-4D97-AF65-F5344CB8AC3E}">
        <p14:creationId xmlns:p14="http://schemas.microsoft.com/office/powerpoint/2010/main" val="107172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97C61-A498-4B24-6EBC-746FFEA68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BB6633-60A9-A364-1E75-725AB55D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6560-1F8F-4947-AE87-6EB2A80E6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F74150-D66B-A5C8-7B07-1E8812C7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BB4D5-6CB7-E44D-9EAD-527B61E06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04" y="914399"/>
            <a:ext cx="10920896" cy="55162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6 principles of standardization - WTO</a:t>
            </a:r>
          </a:p>
          <a:p>
            <a:endParaRPr lang="en-US" dirty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+mn-lt"/>
              </a:rPr>
              <a:t>Transparency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GB" sz="2000" i="0" dirty="0">
                <a:solidFill>
                  <a:srgbClr val="3E474F"/>
                </a:solidFill>
                <a:effectLst/>
                <a:latin typeface="+mn-lt"/>
              </a:rPr>
              <a:t>Openness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GB" sz="2000" i="0" dirty="0">
                <a:solidFill>
                  <a:srgbClr val="3E474F"/>
                </a:solidFill>
                <a:effectLst/>
                <a:latin typeface="+mn-lt"/>
              </a:rPr>
              <a:t>Impartiality and Consensus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GB" sz="2000" i="0" dirty="0">
                <a:solidFill>
                  <a:srgbClr val="3E474F"/>
                </a:solidFill>
                <a:effectLst/>
                <a:latin typeface="+mn-lt"/>
              </a:rPr>
              <a:t>Effectiveness and Relevance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GB" sz="2000" i="0" dirty="0">
                <a:solidFill>
                  <a:srgbClr val="3E474F"/>
                </a:solidFill>
                <a:effectLst/>
                <a:latin typeface="+mn-lt"/>
              </a:rPr>
              <a:t>Coherence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GB" sz="2000" i="0" dirty="0">
                <a:solidFill>
                  <a:srgbClr val="3E474F"/>
                </a:solidFill>
                <a:effectLst/>
                <a:latin typeface="+mn-lt"/>
              </a:rPr>
              <a:t>Development Dimension</a:t>
            </a:r>
          </a:p>
          <a:p>
            <a:pPr marL="0" indent="0">
              <a:spcAft>
                <a:spcPts val="600"/>
              </a:spcAft>
              <a:buNone/>
            </a:pPr>
            <a:endParaRPr lang="en-GB" sz="2000" dirty="0">
              <a:solidFill>
                <a:srgbClr val="3E474F"/>
              </a:solidFill>
              <a:latin typeface="+mn-lt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GB" sz="2000" dirty="0">
                <a:solidFill>
                  <a:srgbClr val="3E474F"/>
                </a:solidFill>
                <a:latin typeface="+mn-lt"/>
              </a:rPr>
              <a:t>Appeal </a:t>
            </a:r>
            <a:r>
              <a:rPr lang="en-GB" sz="2000" b="0" dirty="0">
                <a:solidFill>
                  <a:srgbClr val="3E474F"/>
                </a:solidFill>
                <a:latin typeface="+mn-lt"/>
              </a:rPr>
              <a:t>is sometime included </a:t>
            </a:r>
          </a:p>
          <a:p>
            <a:pPr marL="0" indent="0">
              <a:spcAft>
                <a:spcPts val="600"/>
              </a:spcAft>
              <a:buNone/>
            </a:pPr>
            <a:endParaRPr lang="en-GB" sz="2000" i="0" dirty="0">
              <a:solidFill>
                <a:srgbClr val="3E474F"/>
              </a:solidFill>
              <a:effectLst/>
              <a:latin typeface="+mn-lt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2000" b="0" dirty="0">
                <a:hlinkClick r:id="rId2"/>
              </a:rPr>
              <a:t>https://www.wto.org/english/tratop_e/tbt_e/principles_standards_tbt_e.htm</a:t>
            </a:r>
            <a:endParaRPr lang="en-US" sz="2000" b="0" dirty="0"/>
          </a:p>
          <a:p>
            <a:pPr marL="0" indent="0">
              <a:spcAft>
                <a:spcPts val="600"/>
              </a:spcAft>
              <a:buNone/>
            </a:pPr>
            <a:endParaRPr lang="en-GB" sz="2000" dirty="0">
              <a:solidFill>
                <a:srgbClr val="3E474F"/>
              </a:solidFill>
              <a:latin typeface="+mn-lt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1FFD2BA-8546-AC05-A356-3FB8911D3EFC}"/>
              </a:ext>
            </a:extLst>
          </p:cNvPr>
          <p:cNvSpPr txBox="1">
            <a:spLocks/>
          </p:cNvSpPr>
          <p:nvPr/>
        </p:nvSpPr>
        <p:spPr>
          <a:xfrm>
            <a:off x="6858000" y="234950"/>
            <a:ext cx="4699000" cy="317500"/>
          </a:xfrm>
          <a:prstGeom prst="rect">
            <a:avLst/>
          </a:prstGeom>
        </p:spPr>
        <p:txBody>
          <a:bodyPr anchor="ctr">
            <a:noAutofit/>
          </a:bodyPr>
          <a:lstStyle>
            <a:lvl1pPr indent="0" algn="ctr" defTabSz="913765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80604020202020204" pitchFamily="34" charset="0"/>
              <a:buNone/>
              <a:defRPr sz="2400" b="1" kern="1200">
                <a:solidFill>
                  <a:schemeClr val="tx1"/>
                </a:solidFill>
                <a:latin typeface="微软雅黑" charset="0"/>
                <a:ea typeface="微软雅黑" charset="0"/>
                <a:cs typeface="+mj-cs"/>
              </a:defRPr>
            </a:lvl1pPr>
          </a:lstStyle>
          <a:p>
            <a:pPr algn="r"/>
            <a:r>
              <a:rPr lang="en-US" altLang="zh-CN" sz="1400" b="0" dirty="0"/>
              <a:t>iSLA-2025-0050-R00-mmW</a:t>
            </a:r>
          </a:p>
        </p:txBody>
      </p:sp>
      <p:pic>
        <p:nvPicPr>
          <p:cNvPr id="7" name="Picture 6" descr="A cover of a book&#10;&#10;AI-generated content may be incorrect.">
            <a:extLst>
              <a:ext uri="{FF2B5EF4-FFF2-40B4-BE49-F238E27FC236}">
                <a16:creationId xmlns:a16="http://schemas.microsoft.com/office/drawing/2014/main" id="{C6338C80-1AA0-ADFE-8365-E38B583DC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807" y="914399"/>
            <a:ext cx="3120888" cy="460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1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EE8F5-64C2-4757-A69A-91157DA25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Naming Rule and Example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6969BA-4AFC-4591-AE19-9AC049F2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46560-1F8F-4947-AE87-6EB2A80E6D55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2025/2/27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855683-A25D-40A4-88FD-3392B720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564B4-1CED-4CD8-A8BE-01AE42E3507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4FD812-BD65-4139-A71E-FC63098BCE16}"/>
              </a:ext>
            </a:extLst>
          </p:cNvPr>
          <p:cNvSpPr txBox="1"/>
          <p:nvPr/>
        </p:nvSpPr>
        <p:spPr>
          <a:xfrm>
            <a:off x="2811049" y="1337822"/>
            <a:ext cx="80459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iSLA</a:t>
            </a:r>
            <a:r>
              <a:rPr lang="en-GB" altLang="zh-CN" sz="1600" dirty="0"/>
              <a:t>-Year</a:t>
            </a:r>
            <a:r>
              <a:rPr lang="en-US" altLang="zh-CN" sz="1600" dirty="0"/>
              <a:t>-Meeting</a:t>
            </a:r>
            <a:r>
              <a:rPr lang="en-GB" altLang="zh-CN" sz="1600" dirty="0"/>
              <a:t>(</a:t>
            </a:r>
            <a:r>
              <a:rPr lang="en-US" altLang="zh-CN" sz="1600" dirty="0"/>
              <a:t>G</a:t>
            </a:r>
            <a:r>
              <a:rPr lang="en-GB" altLang="zh-CN" sz="1600" dirty="0"/>
              <a:t>xx)-doc#(</a:t>
            </a:r>
            <a:r>
              <a:rPr lang="en-GB" altLang="zh-CN" sz="1600" dirty="0" err="1"/>
              <a:t>xxxx</a:t>
            </a:r>
            <a:r>
              <a:rPr lang="en-GB" altLang="zh-CN" sz="1600" dirty="0"/>
              <a:t>)-</a:t>
            </a:r>
            <a:r>
              <a:rPr lang="en-GB" altLang="zh-CN" sz="1600" dirty="0">
                <a:solidFill>
                  <a:schemeClr val="accent6">
                    <a:lumMod val="75000"/>
                  </a:schemeClr>
                </a:solidFill>
              </a:rPr>
              <a:t>Revision#(</a:t>
            </a:r>
            <a:r>
              <a:rPr lang="en-GB" altLang="zh-CN" sz="1600" dirty="0" err="1">
                <a:solidFill>
                  <a:schemeClr val="accent6">
                    <a:lumMod val="75000"/>
                  </a:schemeClr>
                </a:solidFill>
              </a:rPr>
              <a:t>Rxx</a:t>
            </a:r>
            <a:r>
              <a:rPr lang="en-GB" altLang="zh-CN" sz="1600" dirty="0">
                <a:solidFill>
                  <a:schemeClr val="accent6">
                    <a:lumMod val="75000"/>
                  </a:schemeClr>
                </a:solidFill>
              </a:rPr>
              <a:t>)-</a:t>
            </a:r>
            <a:r>
              <a:rPr lang="en-GB" altLang="zh-CN" sz="1600" dirty="0">
                <a:solidFill>
                  <a:srgbClr val="FFC000"/>
                </a:solidFill>
              </a:rPr>
              <a:t>WID#(</a:t>
            </a:r>
            <a:r>
              <a:rPr lang="en-US" altLang="zh-CN" sz="1600" dirty="0">
                <a:solidFill>
                  <a:srgbClr val="FFC000"/>
                </a:solidFill>
              </a:rPr>
              <a:t>abb.</a:t>
            </a:r>
            <a:r>
              <a:rPr lang="en-GB" altLang="zh-CN" sz="1600" dirty="0">
                <a:solidFill>
                  <a:srgbClr val="FFC000"/>
                </a:solidFill>
              </a:rPr>
              <a:t>)</a:t>
            </a:r>
            <a:r>
              <a:rPr lang="en-US" altLang="zh-CN" sz="1600" dirty="0"/>
              <a:t>.</a:t>
            </a:r>
            <a:r>
              <a:rPr lang="en-US" altLang="zh-CN" sz="1600" dirty="0" err="1"/>
              <a:t>docx</a:t>
            </a:r>
            <a:r>
              <a:rPr lang="en-US" altLang="zh-CN" sz="1600" dirty="0"/>
              <a:t>/.</a:t>
            </a:r>
            <a:r>
              <a:rPr lang="en-US" altLang="zh-CN" sz="1600" dirty="0" err="1"/>
              <a:t>ppt</a:t>
            </a:r>
            <a:r>
              <a:rPr lang="en-US" altLang="zh-CN" sz="1600" dirty="0"/>
              <a:t>/.pdf/.</a:t>
            </a:r>
            <a:r>
              <a:rPr lang="en-US" altLang="zh-CN" sz="1600" dirty="0" err="1"/>
              <a:t>xls</a:t>
            </a:r>
            <a:r>
              <a:rPr lang="en-US" altLang="zh-CN" sz="1600" dirty="0"/>
              <a:t>/.zip</a:t>
            </a:r>
            <a:endParaRPr lang="zh-CN" altLang="en-US" sz="16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1441A70-DDCE-44A5-A938-01DA02383CAA}"/>
              </a:ext>
            </a:extLst>
          </p:cNvPr>
          <p:cNvCxnSpPr>
            <a:cxnSpLocks/>
          </p:cNvCxnSpPr>
          <p:nvPr/>
        </p:nvCxnSpPr>
        <p:spPr>
          <a:xfrm>
            <a:off x="3407171" y="1708980"/>
            <a:ext cx="0" cy="606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08D4382-A3C8-4A8E-BBDE-243DCCE69BB9}"/>
              </a:ext>
            </a:extLst>
          </p:cNvPr>
          <p:cNvCxnSpPr>
            <a:cxnSpLocks/>
          </p:cNvCxnSpPr>
          <p:nvPr/>
        </p:nvCxnSpPr>
        <p:spPr>
          <a:xfrm>
            <a:off x="4603314" y="1676376"/>
            <a:ext cx="0" cy="608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1A5ACF6-9D85-43CF-8FFE-0DB5238EDE81}"/>
              </a:ext>
            </a:extLst>
          </p:cNvPr>
          <p:cNvSpPr txBox="1"/>
          <p:nvPr/>
        </p:nvSpPr>
        <p:spPr>
          <a:xfrm>
            <a:off x="3981320" y="2394908"/>
            <a:ext cx="15514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 + Meeting Number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digits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Board meeting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Standard meeting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</a:p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Testing meeting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</a:p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Secure meeting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Spectrum meeting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</a:p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Vehicular Industry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</a:p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Terminal </a:t>
            </a:r>
            <a:r>
              <a:rPr lang="en-GB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Industry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Home Industry 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</a:p>
          <a:p>
            <a:pPr algn="just"/>
            <a:r>
              <a:rPr lang="en-US" altLang="zh-CN" sz="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Manufactoring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Industry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8D1F44D-DAC5-407A-BCF1-DE8FFC6BA25F}"/>
              </a:ext>
            </a:extLst>
          </p:cNvPr>
          <p:cNvCxnSpPr>
            <a:cxnSpLocks/>
          </p:cNvCxnSpPr>
          <p:nvPr/>
        </p:nvCxnSpPr>
        <p:spPr>
          <a:xfrm>
            <a:off x="5542591" y="1676376"/>
            <a:ext cx="0" cy="1028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1502BFC-60EA-40AF-A073-48F6185774E4}"/>
              </a:ext>
            </a:extLst>
          </p:cNvPr>
          <p:cNvSpPr txBox="1"/>
          <p:nvPr/>
        </p:nvSpPr>
        <p:spPr>
          <a:xfrm>
            <a:off x="5283239" y="2770470"/>
            <a:ext cx="10052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 number</a:t>
            </a:r>
          </a:p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digits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1620026-CBC2-4861-B0D7-37E80C37182F}"/>
              </a:ext>
            </a:extLst>
          </p:cNvPr>
          <p:cNvCxnSpPr>
            <a:cxnSpLocks/>
          </p:cNvCxnSpPr>
          <p:nvPr/>
        </p:nvCxnSpPr>
        <p:spPr>
          <a:xfrm>
            <a:off x="6780971" y="1648059"/>
            <a:ext cx="0" cy="1334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8719C15-07D5-4A85-908F-A9126752EDF5}"/>
              </a:ext>
            </a:extLst>
          </p:cNvPr>
          <p:cNvSpPr txBox="1"/>
          <p:nvPr/>
        </p:nvSpPr>
        <p:spPr>
          <a:xfrm>
            <a:off x="6288453" y="3029185"/>
            <a:ext cx="858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Revision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digits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5BBB082-468A-41AA-A8F6-E310590B4391}"/>
              </a:ext>
            </a:extLst>
          </p:cNvPr>
          <p:cNvCxnSpPr>
            <a:cxnSpLocks/>
          </p:cNvCxnSpPr>
          <p:nvPr/>
        </p:nvCxnSpPr>
        <p:spPr>
          <a:xfrm>
            <a:off x="7808047" y="1637437"/>
            <a:ext cx="0" cy="165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96E1874-0DE5-4101-8661-2287D60619DD}"/>
              </a:ext>
            </a:extLst>
          </p:cNvPr>
          <p:cNvSpPr txBox="1"/>
          <p:nvPr/>
        </p:nvSpPr>
        <p:spPr>
          <a:xfrm>
            <a:off x="7379030" y="3306828"/>
            <a:ext cx="11126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800" b="0" i="0" dirty="0">
                <a:solidFill>
                  <a:srgbClr val="333333"/>
                </a:solidFill>
                <a:effectLst/>
                <a:latin typeface="Helvetica Neue"/>
              </a:rPr>
              <a:t>Project abbreviation</a:t>
            </a:r>
            <a:br>
              <a:rPr lang="en-GB" altLang="zh-CN" sz="800" b="0" i="0" dirty="0">
                <a:solidFill>
                  <a:srgbClr val="333333"/>
                </a:solidFill>
                <a:effectLst/>
                <a:latin typeface="Helvetica Neue"/>
              </a:rPr>
            </a:b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digits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2E3B582-5200-4CC9-81DB-05C136848580}"/>
              </a:ext>
            </a:extLst>
          </p:cNvPr>
          <p:cNvSpPr txBox="1"/>
          <p:nvPr/>
        </p:nvSpPr>
        <p:spPr>
          <a:xfrm>
            <a:off x="2120616" y="4861560"/>
            <a:ext cx="866930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…/ </a:t>
            </a:r>
            <a:r>
              <a:rPr lang="en-US" altLang="zh-CN" dirty="0" err="1"/>
              <a:t>iSLA</a:t>
            </a:r>
            <a:r>
              <a:rPr lang="en-GB" altLang="zh-CN" dirty="0"/>
              <a:t>-</a:t>
            </a:r>
            <a:r>
              <a:rPr lang="en-GB" altLang="zh-CN" dirty="0">
                <a:solidFill>
                  <a:srgbClr val="0000FF"/>
                </a:solidFill>
              </a:rPr>
              <a:t>20</a:t>
            </a:r>
            <a:r>
              <a:rPr lang="en-GB" altLang="zh-CN" dirty="0">
                <a:solidFill>
                  <a:schemeClr val="accent1"/>
                </a:solidFill>
              </a:rPr>
              <a:t>25/</a:t>
            </a:r>
            <a:r>
              <a:rPr lang="en-US" altLang="zh-CN" dirty="0">
                <a:solidFill>
                  <a:schemeClr val="accent1"/>
                </a:solidFill>
              </a:rPr>
              <a:t>Standard/S05-</a:t>
            </a:r>
            <a:r>
              <a:rPr lang="en-US" altLang="zh-CN" dirty="0">
                <a:solidFill>
                  <a:schemeClr val="accent4"/>
                </a:solidFill>
              </a:rPr>
              <a:t>mmW</a:t>
            </a:r>
            <a:r>
              <a:rPr lang="en-US" altLang="zh-CN" dirty="0">
                <a:solidFill>
                  <a:schemeClr val="accent1"/>
                </a:solidFill>
              </a:rPr>
              <a:t>/</a:t>
            </a:r>
            <a:r>
              <a:rPr lang="en-US" altLang="zh-CN" dirty="0" err="1"/>
              <a:t>iSLA</a:t>
            </a:r>
            <a:r>
              <a:rPr lang="en-GB" altLang="zh-CN" dirty="0"/>
              <a:t>-</a:t>
            </a:r>
            <a:r>
              <a:rPr lang="en-GB" altLang="zh-CN" dirty="0">
                <a:solidFill>
                  <a:srgbClr val="0000FF"/>
                </a:solidFill>
              </a:rPr>
              <a:t>20</a:t>
            </a:r>
            <a:r>
              <a:rPr lang="en-GB" altLang="zh-CN" dirty="0">
                <a:solidFill>
                  <a:schemeClr val="accent1"/>
                </a:solidFill>
              </a:rPr>
              <a:t>25-</a:t>
            </a:r>
            <a:r>
              <a:rPr lang="en-US" altLang="zh-CN" dirty="0">
                <a:solidFill>
                  <a:schemeClr val="accent1"/>
                </a:solidFill>
              </a:rPr>
              <a:t>S05</a:t>
            </a:r>
            <a:r>
              <a:rPr lang="en-GB" altLang="zh-CN" dirty="0"/>
              <a:t>-3333-</a:t>
            </a:r>
            <a:r>
              <a:rPr lang="en-GB" altLang="zh-CN" dirty="0">
                <a:solidFill>
                  <a:schemeClr val="accent6"/>
                </a:solidFill>
              </a:rPr>
              <a:t>R02</a:t>
            </a:r>
            <a:r>
              <a:rPr lang="en-GB" altLang="zh-CN" dirty="0"/>
              <a:t>-</a:t>
            </a:r>
            <a:r>
              <a:rPr lang="en-GB" altLang="zh-CN" dirty="0">
                <a:solidFill>
                  <a:schemeClr val="accent4"/>
                </a:solidFill>
              </a:rPr>
              <a:t>mmW</a:t>
            </a:r>
            <a:r>
              <a:rPr lang="en-US" altLang="zh-CN" dirty="0"/>
              <a:t>.</a:t>
            </a:r>
            <a:r>
              <a:rPr lang="en-US" altLang="zh-CN" dirty="0" err="1"/>
              <a:t>docx</a:t>
            </a:r>
            <a:endParaRPr lang="en-US" altLang="zh-CN" dirty="0"/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3333 contributions </a:t>
            </a:r>
            <a:r>
              <a:rPr lang="en-US" altLang="zh-CN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revision 2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of </a:t>
            </a:r>
            <a:r>
              <a:rPr lang="en-US" altLang="zh-CN" sz="1600" dirty="0" err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mmW</a:t>
            </a:r>
            <a:r>
              <a:rPr lang="en-US" altLang="zh-CN" sz="1600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project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the 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5th standard meeting in 2025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C018360-D1E7-4D29-8ABE-9D7F7930F5F7}"/>
              </a:ext>
            </a:extLst>
          </p:cNvPr>
          <p:cNvSpPr txBox="1"/>
          <p:nvPr/>
        </p:nvSpPr>
        <p:spPr>
          <a:xfrm>
            <a:off x="978999" y="1342052"/>
            <a:ext cx="181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/>
              <a:t>Naming Rule</a:t>
            </a:r>
            <a:r>
              <a:rPr lang="zh-CN" altLang="en-US" dirty="0"/>
              <a:t>：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281CBB1-48FF-4BC2-A806-EA2AFFF0A9AF}"/>
              </a:ext>
            </a:extLst>
          </p:cNvPr>
          <p:cNvSpPr txBox="1"/>
          <p:nvPr/>
        </p:nvSpPr>
        <p:spPr>
          <a:xfrm>
            <a:off x="978999" y="4836504"/>
            <a:ext cx="1004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BEE06BB-5D2A-4469-902D-B04C192D39ED}"/>
              </a:ext>
            </a:extLst>
          </p:cNvPr>
          <p:cNvSpPr txBox="1"/>
          <p:nvPr/>
        </p:nvSpPr>
        <p:spPr>
          <a:xfrm>
            <a:off x="2120616" y="5553882"/>
            <a:ext cx="843056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…/ </a:t>
            </a:r>
            <a:r>
              <a:rPr lang="en-US" altLang="zh-CN" dirty="0" err="1"/>
              <a:t>iSLA</a:t>
            </a:r>
            <a:r>
              <a:rPr lang="en-GB" altLang="zh-CN" dirty="0"/>
              <a:t>-</a:t>
            </a:r>
            <a:r>
              <a:rPr lang="en-GB" altLang="zh-CN" dirty="0">
                <a:solidFill>
                  <a:srgbClr val="0000FF"/>
                </a:solidFill>
              </a:rPr>
              <a:t>20</a:t>
            </a:r>
            <a:r>
              <a:rPr lang="en-GB" altLang="zh-CN" dirty="0">
                <a:solidFill>
                  <a:schemeClr val="accent1"/>
                </a:solidFill>
              </a:rPr>
              <a:t>25/Vehicular/</a:t>
            </a:r>
            <a:r>
              <a:rPr lang="en-US" altLang="zh-CN" dirty="0">
                <a:solidFill>
                  <a:schemeClr val="accent1"/>
                </a:solidFill>
              </a:rPr>
              <a:t>V03/</a:t>
            </a:r>
            <a:r>
              <a:rPr lang="en-US" altLang="zh-CN" dirty="0" err="1"/>
              <a:t>iSLA</a:t>
            </a:r>
            <a:r>
              <a:rPr lang="en-GB" altLang="zh-CN" dirty="0"/>
              <a:t>-</a:t>
            </a:r>
            <a:r>
              <a:rPr lang="en-GB" altLang="zh-CN" dirty="0">
                <a:solidFill>
                  <a:srgbClr val="0000FF"/>
                </a:solidFill>
              </a:rPr>
              <a:t>20</a:t>
            </a:r>
            <a:r>
              <a:rPr lang="en-GB" altLang="zh-CN" dirty="0">
                <a:solidFill>
                  <a:schemeClr val="accent1"/>
                </a:solidFill>
              </a:rPr>
              <a:t>25-</a:t>
            </a:r>
            <a:r>
              <a:rPr lang="en-US" altLang="zh-CN" dirty="0">
                <a:solidFill>
                  <a:schemeClr val="accent1"/>
                </a:solidFill>
              </a:rPr>
              <a:t>V03</a:t>
            </a:r>
            <a:r>
              <a:rPr lang="en-GB" altLang="zh-CN" dirty="0"/>
              <a:t>-0001-</a:t>
            </a:r>
            <a:r>
              <a:rPr lang="en-GB" altLang="zh-CN" dirty="0">
                <a:solidFill>
                  <a:schemeClr val="accent6"/>
                </a:solidFill>
              </a:rPr>
              <a:t>R00</a:t>
            </a:r>
            <a:r>
              <a:rPr lang="en-US" altLang="zh-CN" dirty="0"/>
              <a:t>.zip</a:t>
            </a: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0001 contributions </a:t>
            </a:r>
            <a:r>
              <a:rPr lang="en-US" altLang="zh-CN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revision 0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in the </a:t>
            </a:r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4rd Vehicular Industry meeting </a:t>
            </a:r>
            <a:r>
              <a:rPr lang="en-US" altLang="zh-CN" sz="16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2025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内容占位符 2"/>
          <p:cNvSpPr>
            <a:spLocks noGrp="1"/>
          </p:cNvSpPr>
          <p:nvPr>
            <p:ph idx="1"/>
          </p:nvPr>
        </p:nvSpPr>
        <p:spPr>
          <a:xfrm>
            <a:off x="2063180" y="2575082"/>
            <a:ext cx="1444185" cy="1080128"/>
          </a:xfrm>
          <a:noFill/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700" b="0" dirty="0"/>
              <a:t>Group abbreviation: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 dirty="0"/>
              <a:t>Board – B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 dirty="0" err="1"/>
              <a:t>Req</a:t>
            </a:r>
            <a:r>
              <a:rPr lang="en-US" altLang="zh-CN" sz="700" b="0" dirty="0"/>
              <a:t>.&amp;Standard – S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 dirty="0" err="1"/>
              <a:t>Testing&amp;Certification</a:t>
            </a:r>
            <a:r>
              <a:rPr lang="en-US" altLang="zh-CN" sz="700" b="0" dirty="0"/>
              <a:t> – T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 dirty="0"/>
              <a:t>Frequency Spectrum – F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 dirty="0"/>
              <a:t>Cyber Security &amp; Safety – C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 dirty="0"/>
              <a:t>Vehicular – V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 dirty="0"/>
              <a:t>Terminal</a:t>
            </a:r>
            <a:r>
              <a:rPr lang="zh-CN" altLang="en-US" sz="700" b="0" dirty="0"/>
              <a:t>（</a:t>
            </a:r>
            <a:r>
              <a:rPr lang="en-US" altLang="zh-CN" sz="700" b="0" dirty="0"/>
              <a:t>Phone) – P 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 dirty="0"/>
              <a:t>Home –H</a:t>
            </a:r>
          </a:p>
          <a:p>
            <a:pPr marL="85725" indent="-85725">
              <a:spcBef>
                <a:spcPts val="0"/>
              </a:spcBef>
            </a:pPr>
            <a:r>
              <a:rPr lang="en-US" altLang="zh-CN" sz="700" b="0" dirty="0"/>
              <a:t>Manufacture -M</a:t>
            </a:r>
            <a:endParaRPr lang="zh-CN" altLang="en-US" sz="700" b="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1A5ACF6-9D85-43CF-8FFE-0DB5238EDE81}"/>
              </a:ext>
            </a:extLst>
          </p:cNvPr>
          <p:cNvSpPr txBox="1"/>
          <p:nvPr/>
        </p:nvSpPr>
        <p:spPr>
          <a:xfrm>
            <a:off x="2221382" y="2359638"/>
            <a:ext cx="12439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Year,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digits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5BBB082-468A-41AA-A8F6-E310590B4391}"/>
              </a:ext>
            </a:extLst>
          </p:cNvPr>
          <p:cNvCxnSpPr>
            <a:cxnSpLocks/>
          </p:cNvCxnSpPr>
          <p:nvPr/>
        </p:nvCxnSpPr>
        <p:spPr>
          <a:xfrm>
            <a:off x="9097038" y="1648059"/>
            <a:ext cx="0" cy="1659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D96E1874-0DE5-4101-8661-2287D60619DD}"/>
              </a:ext>
            </a:extLst>
          </p:cNvPr>
          <p:cNvSpPr txBox="1"/>
          <p:nvPr/>
        </p:nvSpPr>
        <p:spPr>
          <a:xfrm>
            <a:off x="8565253" y="3316656"/>
            <a:ext cx="14057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 Extension</a:t>
            </a: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zip if multiple files</a:t>
            </a:r>
          </a:p>
        </p:txBody>
      </p:sp>
    </p:spTree>
    <p:extLst>
      <p:ext uri="{BB962C8B-B14F-4D97-AF65-F5344CB8AC3E}">
        <p14:creationId xmlns:p14="http://schemas.microsoft.com/office/powerpoint/2010/main" val="4036792415"/>
      </p:ext>
    </p:extLst>
  </p:cSld>
  <p:clrMapOvr>
    <a:masterClrMapping/>
  </p:clrMapOvr>
</p:sld>
</file>

<file path=ppt/theme/theme1.xml><?xml version="1.0" encoding="utf-8"?>
<a:theme xmlns:a="http://schemas.openxmlformats.org/drawingml/2006/main" name="New-iSLA-Slides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-iSLA-Slides Template" id="{0F7A7405-0733-4D21-AA94-37BEAD109A6D}" vid="{1AD563AE-6F93-4BA3-A92A-BD4C338BB4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New-iSLA-Slides Template</Template>
  <TotalTime>182</TotalTime>
  <Words>663</Words>
  <Application>Microsoft Macintosh PowerPoint</Application>
  <PresentationFormat>Widescreen</PresentationFormat>
  <Paragraphs>126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微软雅黑</vt:lpstr>
      <vt:lpstr>Arial</vt:lpstr>
      <vt:lpstr>Calibri</vt:lpstr>
      <vt:lpstr>Helvetica Neue</vt:lpstr>
      <vt:lpstr>Wingdings 2</vt:lpstr>
      <vt:lpstr>思源黑体 CN Regular</vt:lpstr>
      <vt:lpstr>New-iSLA-Slides Template</vt:lpstr>
      <vt:lpstr>PowerPoint Presentation</vt:lpstr>
      <vt:lpstr>Copyright Notification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Naming Rule and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Yanshen(WSTLab)</dc:creator>
  <cp:lastModifiedBy>Lorenzo Vangelista</cp:lastModifiedBy>
  <cp:revision>50</cp:revision>
  <dcterms:created xsi:type="dcterms:W3CDTF">2025-01-13T06:17:36Z</dcterms:created>
  <dcterms:modified xsi:type="dcterms:W3CDTF">2025-02-27T16:25:29Z</dcterms:modified>
</cp:coreProperties>
</file>