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6" r:id="rId2"/>
    <p:sldId id="285" r:id="rId3"/>
    <p:sldId id="287" r:id="rId4"/>
    <p:sldId id="305" r:id="rId5"/>
    <p:sldId id="306" r:id="rId6"/>
    <p:sldId id="307" r:id="rId7"/>
    <p:sldId id="308" r:id="rId8"/>
    <p:sldId id="309" r:id="rId9"/>
    <p:sldId id="310" r:id="rId10"/>
    <p:sldId id="311" r:id="rId11"/>
    <p:sldId id="312" r:id="rId12"/>
    <p:sldId id="313" r:id="rId13"/>
    <p:sldId id="314" r:id="rId14"/>
    <p:sldId id="304" r:id="rId15"/>
    <p:sldId id="303" r:id="rId16"/>
  </p:sldIdLst>
  <p:sldSz cx="9144000" cy="6858000" type="screen4x3"/>
  <p:notesSz cx="6934200" cy="9280525"/>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ming(Ming Gan)" initials="GG" lastIdx="2" clrIdx="0">
    <p:extLst>
      <p:ext uri="{19B8F6BF-5375-455C-9EA6-DF929625EA0E}">
        <p15:presenceInfo xmlns:p15="http://schemas.microsoft.com/office/powerpoint/2012/main" userId="S-1-5-21-147214757-305610072-1517763936-26203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0" autoAdjust="0"/>
    <p:restoredTop sz="95986" autoAdjust="0"/>
  </p:normalViewPr>
  <p:slideViewPr>
    <p:cSldViewPr>
      <p:cViewPr varScale="1">
        <p:scale>
          <a:sx n="103" d="100"/>
          <a:sy n="103" d="100"/>
        </p:scale>
        <p:origin x="1155" y="57"/>
      </p:cViewPr>
      <p:guideLst>
        <p:guide orient="horz" pos="2160"/>
        <p:guide pos="2880"/>
      </p:guideLst>
    </p:cSldViewPr>
  </p:slideViewPr>
  <p:outlineViewPr>
    <p:cViewPr varScale="1">
      <p:scale>
        <a:sx n="170" d="200"/>
        <a:sy n="170" d="2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4" d="100"/>
          <a:sy n="84" d="100"/>
        </p:scale>
        <p:origin x="381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3550"/>
          </a:xfrm>
          <a:prstGeom prst="rect">
            <a:avLst/>
          </a:prstGeom>
        </p:spPr>
        <p:txBody>
          <a:bodyPr vert="horz" lIns="91440" tIns="45720" rIns="91440" bIns="45720" rtlCol="0"/>
          <a:lstStyle>
            <a:lvl1pPr algn="r">
              <a:defRPr sz="1200"/>
            </a:lvl1pPr>
          </a:lstStyle>
          <a:p>
            <a:fld id="{B87CCAAF-252C-4847-8D16-EDD6B40E4912}" type="datetimeFigureOut">
              <a:rPr lang="en-US" smtClean="0"/>
              <a:pPr/>
              <a:t>3/6/2025</a:t>
            </a:fld>
            <a:endParaRPr lang="en-US"/>
          </a:p>
        </p:txBody>
      </p:sp>
      <p:sp>
        <p:nvSpPr>
          <p:cNvPr id="4" name="Footer Placeholder 3"/>
          <p:cNvSpPr>
            <a:spLocks noGrp="1"/>
          </p:cNvSpPr>
          <p:nvPr>
            <p:ph type="ftr" sz="quarter" idx="2"/>
          </p:nvPr>
        </p:nvSpPr>
        <p:spPr>
          <a:xfrm>
            <a:off x="0" y="8815388"/>
            <a:ext cx="300513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815388"/>
            <a:ext cx="3005138" cy="463550"/>
          </a:xfrm>
          <a:prstGeom prst="rect">
            <a:avLst/>
          </a:prstGeom>
        </p:spPr>
        <p:txBody>
          <a:bodyPr vert="horz" lIns="91440" tIns="45720" rIns="91440" bIns="45720" rtlCol="0" anchor="b"/>
          <a:lstStyle>
            <a:lvl1pPr algn="r">
              <a:defRPr sz="1200"/>
            </a:lvl1pPr>
          </a:lstStyle>
          <a:p>
            <a:fld id="{29996500-462A-4966-9632-4197CBF31A04}" type="slidenum">
              <a:rPr lang="en-US" smtClean="0"/>
              <a:pPr/>
              <a:t>‹#›</a:t>
            </a:fld>
            <a:endParaRPr lang="en-US"/>
          </a:p>
        </p:txBody>
      </p:sp>
    </p:spTree>
    <p:extLst>
      <p:ext uri="{BB962C8B-B14F-4D97-AF65-F5344CB8AC3E}">
        <p14:creationId xmlns:p14="http://schemas.microsoft.com/office/powerpoint/2010/main" val="4043374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934200" cy="9280525"/>
          </a:xfrm>
          <a:prstGeom prst="roundRect">
            <a:avLst>
              <a:gd name="adj" fmla="val 19"/>
            </a:avLst>
          </a:prstGeom>
          <a:solidFill>
            <a:srgbClr val="FFFFFF"/>
          </a:solidFill>
          <a:ln w="9525">
            <a:noFill/>
            <a:round/>
            <a:headEnd/>
            <a:tailEnd/>
          </a:ln>
          <a:effectLst/>
        </p:spPr>
        <p:txBody>
          <a:bodyPr wrap="none" anchor="ctr"/>
          <a:lstStyle/>
          <a:p>
            <a:endParaRPr lang="en-GB"/>
          </a:p>
        </p:txBody>
      </p:sp>
      <p:sp>
        <p:nvSpPr>
          <p:cNvPr id="2052" name="Rectangle 4"/>
          <p:cNvSpPr>
            <a:spLocks noGrp="1" noRot="1" noChangeAspect="1" noChangeArrowheads="1"/>
          </p:cNvSpPr>
          <p:nvPr>
            <p:ph type="sldImg"/>
          </p:nvPr>
        </p:nvSpPr>
        <p:spPr bwMode="auto">
          <a:xfrm>
            <a:off x="1152525" y="701675"/>
            <a:ext cx="4627563" cy="3467100"/>
          </a:xfrm>
          <a:prstGeom prst="rect">
            <a:avLst/>
          </a:prstGeom>
          <a:noFill/>
          <a:ln w="12600">
            <a:solidFill>
              <a:srgbClr val="000000"/>
            </a:solidFill>
            <a:miter lim="800000"/>
            <a:headEnd/>
            <a:tailEnd/>
          </a:ln>
          <a:effectLst/>
        </p:spPr>
      </p:sp>
      <p:sp>
        <p:nvSpPr>
          <p:cNvPr id="2053" name="Rectangle 5"/>
          <p:cNvSpPr>
            <a:spLocks noGrp="1" noChangeArrowheads="1"/>
          </p:cNvSpPr>
          <p:nvPr>
            <p:ph type="body"/>
          </p:nvPr>
        </p:nvSpPr>
        <p:spPr bwMode="auto">
          <a:xfrm>
            <a:off x="923925" y="4408488"/>
            <a:ext cx="5084763" cy="4175125"/>
          </a:xfrm>
          <a:prstGeom prst="rect">
            <a:avLst/>
          </a:prstGeom>
          <a:noFill/>
          <a:ln w="9525">
            <a:noFill/>
            <a:round/>
            <a:headEnd/>
            <a:tailEnd/>
          </a:ln>
          <a:effectLst/>
        </p:spPr>
        <p:txBody>
          <a:bodyPr vert="horz" wrap="square" lIns="93600" tIns="46080" rIns="93600" bIns="46080" numCol="1" anchor="t" anchorCtr="0" compatLnSpc="1">
            <a:prstTxWarp prst="textNoShape">
              <a:avLst/>
            </a:prstTxWarp>
          </a:bodyPr>
          <a:lstStyle/>
          <a:p>
            <a:pPr lvl="0"/>
            <a:endParaRPr lang="en-US"/>
          </a:p>
        </p:txBody>
      </p:sp>
      <p:sp>
        <p:nvSpPr>
          <p:cNvPr id="2055" name="Rectangle 7"/>
          <p:cNvSpPr>
            <a:spLocks noGrp="1" noChangeArrowheads="1"/>
          </p:cNvSpPr>
          <p:nvPr>
            <p:ph type="sldNum"/>
          </p:nvPr>
        </p:nvSpPr>
        <p:spPr bwMode="auto">
          <a:xfrm>
            <a:off x="3222625" y="8985250"/>
            <a:ext cx="511175" cy="3635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US"/>
              <a:t>Page </a:t>
            </a:r>
            <a:fld id="{47A7FEEB-9CD2-43FE-843C-C5350BEACB45}" type="slidenum">
              <a:rPr lang="en-US"/>
              <a:pPr/>
              <a:t>‹#›</a:t>
            </a:fld>
            <a:endParaRPr lang="en-US"/>
          </a:p>
        </p:txBody>
      </p:sp>
      <p:sp>
        <p:nvSpPr>
          <p:cNvPr id="2057" name="Line 9"/>
          <p:cNvSpPr>
            <a:spLocks noChangeShapeType="1"/>
          </p:cNvSpPr>
          <p:nvPr/>
        </p:nvSpPr>
        <p:spPr bwMode="auto">
          <a:xfrm>
            <a:off x="723900" y="8983663"/>
            <a:ext cx="5486400" cy="1587"/>
          </a:xfrm>
          <a:prstGeom prst="line">
            <a:avLst/>
          </a:prstGeom>
          <a:noFill/>
          <a:ln w="12600">
            <a:solidFill>
              <a:srgbClr val="000000"/>
            </a:solidFill>
            <a:miter lim="800000"/>
            <a:headEnd/>
            <a:tailEnd/>
          </a:ln>
          <a:effectLst/>
        </p:spPr>
        <p:txBody>
          <a:bodyPr/>
          <a:lstStyle/>
          <a:p>
            <a:endParaRPr lang="en-GB"/>
          </a:p>
        </p:txBody>
      </p:sp>
      <p:sp>
        <p:nvSpPr>
          <p:cNvPr id="2058" name="Line 10"/>
          <p:cNvSpPr>
            <a:spLocks noChangeShapeType="1"/>
          </p:cNvSpPr>
          <p:nvPr/>
        </p:nvSpPr>
        <p:spPr bwMode="auto">
          <a:xfrm>
            <a:off x="647700" y="296863"/>
            <a:ext cx="5638800" cy="1587"/>
          </a:xfrm>
          <a:prstGeom prst="line">
            <a:avLst/>
          </a:prstGeom>
          <a:noFill/>
          <a:ln w="12600">
            <a:solidFill>
              <a:srgbClr val="000000"/>
            </a:solidFill>
            <a:miter lim="800000"/>
            <a:headEnd/>
            <a:tailEnd/>
          </a:ln>
          <a:effectLst/>
        </p:spPr>
        <p:txBody>
          <a:bodyPr/>
          <a:lstStyle/>
          <a:p>
            <a:endParaRPr lang="en-GB"/>
          </a:p>
        </p:txBody>
      </p:sp>
    </p:spTree>
    <p:extLst>
      <p:ext uri="{BB962C8B-B14F-4D97-AF65-F5344CB8AC3E}">
        <p14:creationId xmlns:p14="http://schemas.microsoft.com/office/powerpoint/2010/main" val="640659187"/>
      </p:ext>
    </p:extLst>
  </p:cSld>
  <p:clrMap bg1="lt1" tx1="dk1" bg2="lt2" tx2="dk2" accent1="accent1" accent2="accent2" accent3="accent3" accent4="accent4" accent5="accent5" accent6="accent6" hlink="hlink" folHlink="folHlink"/>
  <p:hf/>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27704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685800" y="19812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6613" y="19812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685800"/>
            <a:ext cx="7770813"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685800" y="1981200"/>
            <a:ext cx="7770813"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4344988" y="6475413"/>
            <a:ext cx="528637"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a:t>Slide </a:t>
            </a:r>
            <a:fld id="{D09C756B-EB39-4236-ADBB-73052B179AE4}" type="slidenum">
              <a:rPr lang="en-GB"/>
              <a:pPr/>
              <a:t>‹#›</a:t>
            </a:fld>
            <a:endParaRPr lang="en-GB"/>
          </a:p>
        </p:txBody>
      </p:sp>
      <p:sp>
        <p:nvSpPr>
          <p:cNvPr id="1030" name="Line 6"/>
          <p:cNvSpPr>
            <a:spLocks noChangeShapeType="1"/>
          </p:cNvSpPr>
          <p:nvPr/>
        </p:nvSpPr>
        <p:spPr bwMode="auto">
          <a:xfrm>
            <a:off x="685800" y="609600"/>
            <a:ext cx="7772400" cy="1588"/>
          </a:xfrm>
          <a:prstGeom prst="line">
            <a:avLst/>
          </a:prstGeom>
          <a:noFill/>
          <a:ln w="12600">
            <a:solidFill>
              <a:srgbClr val="000000"/>
            </a:solidFill>
            <a:miter lim="800000"/>
            <a:headEnd/>
            <a:tailEnd/>
          </a:ln>
          <a:effectLst/>
        </p:spPr>
        <p:txBody>
          <a:bodyPr/>
          <a:lstStyle/>
          <a:p>
            <a:endParaRPr lang="en-GB" dirty="0"/>
          </a:p>
        </p:txBody>
      </p:sp>
      <p:sp>
        <p:nvSpPr>
          <p:cNvPr id="1031" name="Rectangle 7"/>
          <p:cNvSpPr>
            <a:spLocks noChangeArrowheads="1"/>
          </p:cNvSpPr>
          <p:nvPr userDrawn="1"/>
        </p:nvSpPr>
        <p:spPr bwMode="auto">
          <a:xfrm>
            <a:off x="684213" y="6475413"/>
            <a:ext cx="602729" cy="184666"/>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Mar 2025</a:t>
            </a:r>
            <a:endParaRPr lang="en-GB" sz="1200" dirty="0">
              <a:solidFill>
                <a:srgbClr val="000000"/>
              </a:solidFill>
            </a:endParaRPr>
          </a:p>
        </p:txBody>
      </p:sp>
      <p:sp>
        <p:nvSpPr>
          <p:cNvPr id="1032" name="Line 8"/>
          <p:cNvSpPr>
            <a:spLocks noChangeShapeType="1"/>
          </p:cNvSpPr>
          <p:nvPr/>
        </p:nvSpPr>
        <p:spPr bwMode="auto">
          <a:xfrm>
            <a:off x="685800" y="6477000"/>
            <a:ext cx="7848600" cy="1588"/>
          </a:xfrm>
          <a:prstGeom prst="line">
            <a:avLst/>
          </a:prstGeom>
          <a:noFill/>
          <a:ln w="12600">
            <a:solidFill>
              <a:srgbClr val="000000"/>
            </a:solidFill>
            <a:miter lim="800000"/>
            <a:headEnd/>
            <a:tailEnd/>
          </a:ln>
          <a:effectLst/>
        </p:spPr>
        <p:txBody>
          <a:bodyPr/>
          <a:lstStyle/>
          <a:p>
            <a:endParaRPr lang="en-GB"/>
          </a:p>
        </p:txBody>
      </p:sp>
      <p:sp>
        <p:nvSpPr>
          <p:cNvPr id="10"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marL="0" marR="0" lvl="0" indent="0" algn="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doc.: </a:t>
            </a:r>
            <a:r>
              <a:rPr kumimoji="0" lang="en-US" altLang="zh-CN" sz="1800" b="1" i="0" u="none" strike="noStrike" kern="1200" cap="none" spc="0" normalizeH="0" baseline="0" noProof="0" dirty="0" err="1">
                <a:ln>
                  <a:noFill/>
                </a:ln>
                <a:solidFill>
                  <a:srgbClr val="000000"/>
                </a:solidFill>
                <a:effectLst/>
                <a:uLnTx/>
                <a:uFillTx/>
                <a:latin typeface="Times New Roman" pitchFamily="16" charset="0"/>
                <a:ea typeface="MS Gothic" charset="-128"/>
                <a:cs typeface="Arial Unicode MS" charset="0"/>
              </a:rPr>
              <a:t>iSLA</a:t>
            </a: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-24/</a:t>
            </a:r>
            <a:r>
              <a:rPr kumimoji="0" lang="en-US"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0001</a:t>
            </a: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r0</a:t>
            </a: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p:cNvSpPr>
            <a:spLocks noChangeArrowheads="1"/>
          </p:cNvSpPr>
          <p:nvPr userDrawn="1"/>
        </p:nvSpPr>
        <p:spPr bwMode="auto">
          <a:xfrm>
            <a:off x="6858000" y="6472515"/>
            <a:ext cx="1676400" cy="187564"/>
          </a:xfrm>
          <a:prstGeom prst="rect">
            <a:avLst/>
          </a:prstGeom>
          <a:noFill/>
          <a:ln w="9525">
            <a:noFill/>
            <a:round/>
            <a:headEnd/>
            <a:tailEnd/>
          </a:ln>
          <a:effectLst/>
        </p:spPr>
        <p:txBody>
          <a:bodyPr wrap="square" lIns="0" tIns="0" rIns="0" bIns="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aseline="0" dirty="0">
                <a:solidFill>
                  <a:srgbClr val="000000"/>
                </a:solidFill>
              </a:rPr>
              <a:t>UTH</a:t>
            </a:r>
            <a:endParaRPr lang="en-GB" sz="1200"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Arial" panose="020B0604020202020204" pitchFamily="34" charset="0"/>
        <a:buChar char="•"/>
        <a:defRPr sz="2400" b="1">
          <a:solidFill>
            <a:srgbClr val="000000"/>
          </a:solidFill>
          <a:latin typeface="+mn-lt"/>
          <a:ea typeface="+mn-ea"/>
          <a:cs typeface="+mn-cs"/>
        </a:defRPr>
      </a:lvl1pPr>
      <a:lvl2pPr marL="800100" indent="-3429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2pPr>
      <a:lvl3pPr marL="1200150" indent="-285750" algn="l" defTabSz="449263" rtl="0" eaLnBrk="1" fontAlgn="base" hangingPunct="1">
        <a:spcBef>
          <a:spcPts val="450"/>
        </a:spcBef>
        <a:spcAft>
          <a:spcPct val="0"/>
        </a:spcAft>
        <a:buClr>
          <a:srgbClr val="000000"/>
        </a:buClr>
        <a:buSzPct val="100000"/>
        <a:buFont typeface="Arial" panose="020B0604020202020204" pitchFamily="34" charset="0"/>
        <a:buChar char="•"/>
        <a:defRPr>
          <a:solidFill>
            <a:srgbClr val="000000"/>
          </a:solidFill>
          <a:latin typeface="+mn-lt"/>
          <a:ea typeface="+mn-ea"/>
        </a:defRPr>
      </a:lvl3pPr>
      <a:lvl4pPr marL="1657350" indent="-285750" algn="l" defTabSz="449263" rtl="0" eaLnBrk="1" fontAlgn="base" hangingPunct="1">
        <a:spcBef>
          <a:spcPts val="400"/>
        </a:spcBef>
        <a:spcAft>
          <a:spcPct val="0"/>
        </a:spcAft>
        <a:buClr>
          <a:srgbClr val="000000"/>
        </a:buClr>
        <a:buSzPct val="100000"/>
        <a:buFont typeface="Arial" panose="020B0604020202020204" pitchFamily="34" charset="0"/>
        <a:buChar char="•"/>
        <a:defRPr sz="1600">
          <a:solidFill>
            <a:srgbClr val="000000"/>
          </a:solidFill>
          <a:latin typeface="+mn-lt"/>
          <a:ea typeface="+mn-ea"/>
        </a:defRPr>
      </a:lvl4pPr>
      <a:lvl5pPr marL="2114550" indent="-285750" algn="l" defTabSz="449263" rtl="0" eaLnBrk="1" fontAlgn="base" hangingPunct="1">
        <a:spcBef>
          <a:spcPts val="400"/>
        </a:spcBef>
        <a:spcAft>
          <a:spcPct val="0"/>
        </a:spcAft>
        <a:buClr>
          <a:srgbClr val="000000"/>
        </a:buClr>
        <a:buSzPct val="100000"/>
        <a:buFont typeface="Arial" panose="020B0604020202020204" pitchFamily="34" charset="0"/>
        <a:buChar char="•"/>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siftsis@uth.g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a:xfrm>
            <a:off x="685800" y="1787525"/>
            <a:ext cx="7772400" cy="396875"/>
          </a:xfrm>
          <a:ln/>
        </p:spPr>
        <p:txBody>
          <a:bodyPr/>
          <a:lstStyle/>
          <a:p>
            <a:pPr marL="0" indent="0" algn="ctr">
              <a:spcBef>
                <a:spcPts val="500"/>
              </a:spcBef>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b="0" dirty="0"/>
              <a:t> 2025-3-06</a:t>
            </a:r>
          </a:p>
        </p:txBody>
      </p:sp>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6" name="Rectangle 4"/>
          <p:cNvSpPr>
            <a:spLocks noChangeArrowheads="1"/>
          </p:cNvSpPr>
          <p:nvPr/>
        </p:nvSpPr>
        <p:spPr bwMode="auto">
          <a:xfrm>
            <a:off x="609600" y="2359500"/>
            <a:ext cx="1447800" cy="381000"/>
          </a:xfrm>
          <a:prstGeom prst="rect">
            <a:avLst/>
          </a:prstGeom>
          <a:noFill/>
          <a:ln w="9525">
            <a:noFill/>
            <a:round/>
            <a:headEnd/>
            <a:tailEnd/>
          </a:ln>
          <a:effectLst/>
        </p:spPr>
        <p:txBody>
          <a:bodyPr lIns="92160" tIns="46080" rIns="92160" bIns="46080"/>
          <a:lstStyle/>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zh-CN" sz="2000" dirty="0">
                <a:solidFill>
                  <a:srgbClr val="000000"/>
                </a:solidFill>
              </a:rPr>
              <a:t>Source</a:t>
            </a:r>
            <a:r>
              <a:rPr lang="en-GB" sz="2000" dirty="0">
                <a:solidFill>
                  <a:srgbClr val="000000"/>
                </a:solidFill>
              </a:rPr>
              <a:t>:</a:t>
            </a:r>
          </a:p>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621104831"/>
              </p:ext>
            </p:extLst>
          </p:nvPr>
        </p:nvGraphicFramePr>
        <p:xfrm>
          <a:off x="685800" y="2971800"/>
          <a:ext cx="7620000" cy="1441133"/>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3"/>
                    </a:ext>
                  </a:extLst>
                </a:gridCol>
              </a:tblGrid>
              <a:tr h="45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mn-lt"/>
                        </a:rPr>
                        <a:t>Affiliations</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mn-lt"/>
                        </a:rPr>
                        <a:t>Contact</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0067">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University of Thessaly (UTH)</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Times New Roman" panose="02020603050405020304" pitchFamily="18" charset="0"/>
                          <a:cs typeface="Times New Roman" panose="02020603050405020304" pitchFamily="18" charset="0"/>
                        </a:rPr>
                        <a:t>Theodoros Tsiftsis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tsiftsis@uth.gr</a:t>
                      </a:r>
                      <a:r>
                        <a:rPr lang="en-US" altLang="zh-CN" sz="1200" dirty="0">
                          <a:solidFill>
                            <a:srgbClr val="0070C0"/>
                          </a:solidFill>
                          <a:latin typeface="Times New Roman" panose="02020603050405020304" pitchFamily="18" charset="0"/>
                          <a:cs typeface="Times New Roman" panose="02020603050405020304" pitchFamily="18" charset="0"/>
                        </a:rPr>
                        <a:t> </a:t>
                      </a:r>
                      <a:endParaRPr lang="zh-CN" altLang="en-US" sz="12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50533">
                <a:tc>
                  <a:txBody>
                    <a:bodyPr/>
                    <a:lstStyle/>
                    <a:p>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268559"/>
                  </a:ext>
                </a:extLst>
              </a:tr>
            </a:tbl>
          </a:graphicData>
        </a:graphic>
      </p:graphicFrame>
      <p:sp>
        <p:nvSpPr>
          <p:cNvPr id="9" name="Rectangle 1"/>
          <p:cNvSpPr txBox="1">
            <a:spLocks noChangeArrowheads="1"/>
          </p:cNvSpPr>
          <p:nvPr/>
        </p:nvSpPr>
        <p:spPr bwMode="auto">
          <a:xfrm>
            <a:off x="723106" y="643650"/>
            <a:ext cx="7772400" cy="1066800"/>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kern="0" dirty="0">
                <a:solidFill>
                  <a:schemeClr val="tx1"/>
                </a:solidFill>
              </a:rPr>
              <a:t>WI</a:t>
            </a:r>
            <a:r>
              <a:rPr lang="zh-CN" altLang="en-US" kern="0" dirty="0">
                <a:solidFill>
                  <a:schemeClr val="tx1"/>
                </a:solidFill>
              </a:rPr>
              <a:t>：</a:t>
            </a:r>
            <a:r>
              <a:rPr lang="en-US" altLang="zh-CN" kern="0" dirty="0">
                <a:solidFill>
                  <a:schemeClr val="tx1"/>
                </a:solidFill>
              </a:rPr>
              <a:t>SLB-</a:t>
            </a:r>
            <a:r>
              <a:rPr lang="en-US" altLang="zh-CN" kern="0" dirty="0" err="1">
                <a:solidFill>
                  <a:schemeClr val="tx1"/>
                </a:solidFill>
              </a:rPr>
              <a:t>mmW</a:t>
            </a:r>
            <a:r>
              <a:rPr lang="en-US" altLang="zh-CN" kern="0" dirty="0">
                <a:solidFill>
                  <a:schemeClr val="tx1"/>
                </a:solidFill>
              </a:rPr>
              <a:t> Meeting #6</a:t>
            </a:r>
            <a:endParaRPr lang="en-US" altLang="zh-CN" kern="0" dirty="0">
              <a:solidFill>
                <a:schemeClr val="bg1"/>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kern="0" dirty="0">
                <a:solidFill>
                  <a:srgbClr val="FF0000"/>
                </a:solidFill>
              </a:rPr>
              <a:t>TG1 Spectrum Study: Report</a:t>
            </a:r>
            <a:endParaRPr lang="en-GB" kern="0" dirty="0">
              <a:solidFill>
                <a:srgbClr val="FF0000"/>
              </a:solidFill>
            </a:endParaRPr>
          </a:p>
        </p:txBody>
      </p:sp>
      <p:sp>
        <p:nvSpPr>
          <p:cNvPr id="3" name="Rectangle 4">
            <a:extLst>
              <a:ext uri="{FF2B5EF4-FFF2-40B4-BE49-F238E27FC236}">
                <a16:creationId xmlns:a16="http://schemas.microsoft.com/office/drawing/2014/main" id="{11554327-CCB4-4034-1211-32D37B29B2CA}"/>
              </a:ext>
            </a:extLst>
          </p:cNvPr>
          <p:cNvSpPr>
            <a:spLocks noChangeArrowheads="1"/>
          </p:cNvSpPr>
          <p:nvPr/>
        </p:nvSpPr>
        <p:spPr bwMode="auto">
          <a:xfrm>
            <a:off x="533399" y="4632325"/>
            <a:ext cx="2309191"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For approval</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sp>
        <p:nvSpPr>
          <p:cNvPr id="4" name="Rectangle 3">
            <a:extLst>
              <a:ext uri="{FF2B5EF4-FFF2-40B4-BE49-F238E27FC236}">
                <a16:creationId xmlns:a16="http://schemas.microsoft.com/office/drawing/2014/main" id="{CFA7E6DB-8BAA-FC59-0014-F1F839291888}"/>
              </a:ext>
            </a:extLst>
          </p:cNvPr>
          <p:cNvSpPr>
            <a:spLocks noChangeArrowheads="1"/>
          </p:cNvSpPr>
          <p:nvPr/>
        </p:nvSpPr>
        <p:spPr bwMode="auto">
          <a:xfrm>
            <a:off x="3260956" y="4636328"/>
            <a:ext cx="2309191"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For discussion</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pic>
        <p:nvPicPr>
          <p:cNvPr id="5" name="Graphic 4" descr="Tick with solid fill">
            <a:extLst>
              <a:ext uri="{FF2B5EF4-FFF2-40B4-BE49-F238E27FC236}">
                <a16:creationId xmlns:a16="http://schemas.microsoft.com/office/drawing/2014/main" id="{6388406C-1A5C-B925-8680-172DDA37C3D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57400" y="4645577"/>
            <a:ext cx="367748" cy="367748"/>
          </a:xfrm>
          <a:prstGeom prst="rect">
            <a:avLst/>
          </a:prstGeom>
        </p:spPr>
      </p:pic>
      <p:sp>
        <p:nvSpPr>
          <p:cNvPr id="6" name="Rectangle 5">
            <a:extLst>
              <a:ext uri="{FF2B5EF4-FFF2-40B4-BE49-F238E27FC236}">
                <a16:creationId xmlns:a16="http://schemas.microsoft.com/office/drawing/2014/main" id="{11CF70F6-FE79-0885-3760-78A6AF045222}"/>
              </a:ext>
            </a:extLst>
          </p:cNvPr>
          <p:cNvSpPr>
            <a:spLocks noChangeArrowheads="1"/>
          </p:cNvSpPr>
          <p:nvPr/>
        </p:nvSpPr>
        <p:spPr bwMode="auto">
          <a:xfrm>
            <a:off x="5988514" y="4625699"/>
            <a:ext cx="2309191"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For information</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E9E24-53F6-CD78-EE68-BFFB4D141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E38CC-DA83-A77C-9462-BF9BDC9800BB}"/>
              </a:ext>
            </a:extLst>
          </p:cNvPr>
          <p:cNvSpPr>
            <a:spLocks noGrp="1"/>
          </p:cNvSpPr>
          <p:nvPr>
            <p:ph type="title"/>
          </p:nvPr>
        </p:nvSpPr>
        <p:spPr>
          <a:xfrm>
            <a:off x="685800" y="685801"/>
            <a:ext cx="7770813" cy="755374"/>
          </a:xfrm>
        </p:spPr>
        <p:txBody>
          <a:bodyPr/>
          <a:lstStyle/>
          <a:p>
            <a:r>
              <a:rPr lang="en-US" dirty="0"/>
              <a:t>Licensed </a:t>
            </a:r>
            <a:r>
              <a:rPr lang="en-US" dirty="0" err="1"/>
              <a:t>mmWave</a:t>
            </a:r>
            <a:r>
              <a:rPr lang="en-US" dirty="0"/>
              <a:t> Band Regulatory Framework</a:t>
            </a:r>
          </a:p>
        </p:txBody>
      </p:sp>
      <p:sp>
        <p:nvSpPr>
          <p:cNvPr id="4" name="Slide Number Placeholder 3">
            <a:extLst>
              <a:ext uri="{FF2B5EF4-FFF2-40B4-BE49-F238E27FC236}">
                <a16:creationId xmlns:a16="http://schemas.microsoft.com/office/drawing/2014/main" id="{9CBB6792-E52B-6059-9022-78F10687B800}"/>
              </a:ext>
            </a:extLst>
          </p:cNvPr>
          <p:cNvSpPr>
            <a:spLocks noGrp="1"/>
          </p:cNvSpPr>
          <p:nvPr>
            <p:ph type="sldNum" idx="12"/>
          </p:nvPr>
        </p:nvSpPr>
        <p:spPr/>
        <p:txBody>
          <a:bodyPr/>
          <a:lstStyle/>
          <a:p>
            <a:r>
              <a:rPr lang="en-GB"/>
              <a:t>Slide </a:t>
            </a:r>
            <a:fld id="{440F5867-744E-4AA6-B0ED-4C44D2DFBB7B}" type="slidenum">
              <a:rPr lang="en-GB" smtClean="0"/>
              <a:pPr/>
              <a:t>10</a:t>
            </a:fld>
            <a:endParaRPr lang="en-GB" dirty="0"/>
          </a:p>
        </p:txBody>
      </p:sp>
      <p:sp>
        <p:nvSpPr>
          <p:cNvPr id="3" name="TextBox 2">
            <a:extLst>
              <a:ext uri="{FF2B5EF4-FFF2-40B4-BE49-F238E27FC236}">
                <a16:creationId xmlns:a16="http://schemas.microsoft.com/office/drawing/2014/main" id="{91E94210-8BED-71A7-9370-0297E941FD32}"/>
              </a:ext>
            </a:extLst>
          </p:cNvPr>
          <p:cNvSpPr txBox="1"/>
          <p:nvPr/>
        </p:nvSpPr>
        <p:spPr>
          <a:xfrm>
            <a:off x="913606" y="1707022"/>
            <a:ext cx="7315200" cy="4324261"/>
          </a:xfrm>
          <a:prstGeom prst="rect">
            <a:avLst/>
          </a:prstGeom>
          <a:noFill/>
        </p:spPr>
        <p:txBody>
          <a:bodyPr wrap="square" rtlCol="0">
            <a:spAutoFit/>
          </a:bodyPr>
          <a:lstStyle/>
          <a:p>
            <a:pPr marL="342900" indent="-342900" algn="l">
              <a:buFont typeface="Wingdings" panose="05000000000000000000" pitchFamily="2" charset="2"/>
              <a:buChar char="ü"/>
            </a:pPr>
            <a:r>
              <a:rPr lang="en-US" dirty="0">
                <a:solidFill>
                  <a:schemeClr val="tx1"/>
                </a:solidFill>
              </a:rPr>
              <a:t>High-priority uses including 5G networks, satellite services, and private wireless deployments fall under licensed </a:t>
            </a:r>
            <a:r>
              <a:rPr lang="en-US" dirty="0" err="1">
                <a:solidFill>
                  <a:schemeClr val="tx1"/>
                </a:solidFill>
              </a:rPr>
              <a:t>mmWave</a:t>
            </a:r>
            <a:r>
              <a:rPr lang="en-US" dirty="0">
                <a:solidFill>
                  <a:schemeClr val="tx1"/>
                </a:solidFill>
              </a:rPr>
              <a:t> spectrum. </a:t>
            </a:r>
          </a:p>
          <a:p>
            <a:pPr marL="342900" indent="-342900" algn="l">
              <a:buFont typeface="Wingdings" panose="05000000000000000000" pitchFamily="2" charset="2"/>
              <a:buChar char="ü"/>
            </a:pPr>
            <a:r>
              <a:rPr lang="en-US" dirty="0">
                <a:solidFill>
                  <a:schemeClr val="tx1"/>
                </a:solidFill>
              </a:rPr>
              <a:t>Important regulatory factors consist in:</a:t>
            </a:r>
            <a:endParaRPr lang="en-US" sz="2000" dirty="0">
              <a:solidFill>
                <a:schemeClr val="tx1"/>
              </a:solidFill>
            </a:endParaRPr>
          </a:p>
          <a:p>
            <a:pPr marL="581025" lvl="1" indent="-290513">
              <a:spcBef>
                <a:spcPts val="300"/>
              </a:spcBef>
              <a:spcAft>
                <a:spcPts val="300"/>
              </a:spcAft>
              <a:buFont typeface="Arial" panose="020B0604020202020204" pitchFamily="34" charset="0"/>
              <a:buChar char="•"/>
            </a:pPr>
            <a:r>
              <a:rPr lang="en-US" sz="2000" b="1" dirty="0">
                <a:solidFill>
                  <a:schemeClr val="tx1"/>
                </a:solidFill>
              </a:rPr>
              <a:t>Frequency Allocations: </a:t>
            </a:r>
            <a:r>
              <a:rPr lang="en-US" sz="2000" dirty="0">
                <a:solidFill>
                  <a:schemeClr val="tx1"/>
                </a:solidFill>
              </a:rPr>
              <a:t>Under Decision (EU) 2019/784 the 24.25–27.5 GHz band (26 GHz) has been set aside for 5G services in the EU.</a:t>
            </a:r>
          </a:p>
          <a:p>
            <a:pPr marL="581025" lvl="1" indent="-290513">
              <a:spcBef>
                <a:spcPts val="300"/>
              </a:spcBef>
              <a:spcAft>
                <a:spcPts val="300"/>
              </a:spcAft>
              <a:buFont typeface="Arial" panose="020B0604020202020204" pitchFamily="34" charset="0"/>
              <a:buChar char="•"/>
            </a:pPr>
            <a:r>
              <a:rPr lang="en-US" sz="2000" b="1" dirty="0">
                <a:solidFill>
                  <a:schemeClr val="tx1"/>
                </a:solidFill>
              </a:rPr>
              <a:t>Licensing Methods: </a:t>
            </a:r>
            <a:r>
              <a:rPr lang="en-US" sz="2000" dirty="0">
                <a:solidFill>
                  <a:schemeClr val="tx1"/>
                </a:solidFill>
              </a:rPr>
              <a:t>Either direct assignments or auctions all help to allocate spectrum.</a:t>
            </a:r>
          </a:p>
          <a:p>
            <a:pPr marL="581025" lvl="1" indent="-290513">
              <a:spcBef>
                <a:spcPts val="300"/>
              </a:spcBef>
              <a:spcAft>
                <a:spcPts val="300"/>
              </a:spcAft>
              <a:buFont typeface="Arial" panose="020B0604020202020204" pitchFamily="34" charset="0"/>
              <a:buChar char="•"/>
            </a:pPr>
            <a:r>
              <a:rPr lang="en-US" sz="2000" b="1" dirty="0">
                <a:solidFill>
                  <a:schemeClr val="tx1"/>
                </a:solidFill>
              </a:rPr>
              <a:t>Interference Management: </a:t>
            </a:r>
            <a:r>
              <a:rPr lang="en-US" sz="2000" dirty="0">
                <a:solidFill>
                  <a:schemeClr val="tx1"/>
                </a:solidFill>
              </a:rPr>
              <a:t>Operators have to follow spectrum sharing guidelines described in ECC Recommendation (19)01.</a:t>
            </a:r>
          </a:p>
          <a:p>
            <a:pPr marL="342900" indent="-342900" algn="l">
              <a:buFont typeface="Wingdings" pitchFamily="2" charset="2"/>
              <a:buChar char="ü"/>
            </a:pPr>
            <a:endParaRPr lang="en-US" dirty="0">
              <a:solidFill>
                <a:schemeClr val="tx1"/>
              </a:solidFill>
            </a:endParaRPr>
          </a:p>
        </p:txBody>
      </p:sp>
    </p:spTree>
    <p:extLst>
      <p:ext uri="{BB962C8B-B14F-4D97-AF65-F5344CB8AC3E}">
        <p14:creationId xmlns:p14="http://schemas.microsoft.com/office/powerpoint/2010/main" val="376361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896E3-6D90-C90C-E1F0-BEB087059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CF54B-1790-D702-8EE6-6D6A6F6914C6}"/>
              </a:ext>
            </a:extLst>
          </p:cNvPr>
          <p:cNvSpPr>
            <a:spLocks noGrp="1"/>
          </p:cNvSpPr>
          <p:nvPr>
            <p:ph type="title"/>
          </p:nvPr>
        </p:nvSpPr>
        <p:spPr>
          <a:xfrm>
            <a:off x="685800" y="685801"/>
            <a:ext cx="7770813" cy="755374"/>
          </a:xfrm>
        </p:spPr>
        <p:txBody>
          <a:bodyPr/>
          <a:lstStyle/>
          <a:p>
            <a:r>
              <a:rPr lang="en-US" dirty="0"/>
              <a:t>Licensed </a:t>
            </a:r>
            <a:r>
              <a:rPr lang="en-US" dirty="0" err="1"/>
              <a:t>mmWave</a:t>
            </a:r>
            <a:r>
              <a:rPr lang="en-US" dirty="0"/>
              <a:t> Band Rules in EU</a:t>
            </a:r>
          </a:p>
        </p:txBody>
      </p:sp>
      <p:sp>
        <p:nvSpPr>
          <p:cNvPr id="4" name="Slide Number Placeholder 3">
            <a:extLst>
              <a:ext uri="{FF2B5EF4-FFF2-40B4-BE49-F238E27FC236}">
                <a16:creationId xmlns:a16="http://schemas.microsoft.com/office/drawing/2014/main" id="{4A33220B-C05B-5660-06F4-F98022638047}"/>
              </a:ext>
            </a:extLst>
          </p:cNvPr>
          <p:cNvSpPr>
            <a:spLocks noGrp="1"/>
          </p:cNvSpPr>
          <p:nvPr>
            <p:ph type="sldNum" idx="12"/>
          </p:nvPr>
        </p:nvSpPr>
        <p:spPr/>
        <p:txBody>
          <a:bodyPr/>
          <a:lstStyle/>
          <a:p>
            <a:r>
              <a:rPr lang="en-GB"/>
              <a:t>Slide </a:t>
            </a:r>
            <a:fld id="{440F5867-744E-4AA6-B0ED-4C44D2DFBB7B}" type="slidenum">
              <a:rPr lang="en-GB" smtClean="0"/>
              <a:pPr/>
              <a:t>11</a:t>
            </a:fld>
            <a:endParaRPr lang="en-GB" dirty="0"/>
          </a:p>
        </p:txBody>
      </p:sp>
      <p:sp>
        <p:nvSpPr>
          <p:cNvPr id="3" name="TextBox 2">
            <a:extLst>
              <a:ext uri="{FF2B5EF4-FFF2-40B4-BE49-F238E27FC236}">
                <a16:creationId xmlns:a16="http://schemas.microsoft.com/office/drawing/2014/main" id="{B76A56D0-739E-6E35-FBE4-58085D4D4891}"/>
              </a:ext>
            </a:extLst>
          </p:cNvPr>
          <p:cNvSpPr txBox="1"/>
          <p:nvPr/>
        </p:nvSpPr>
        <p:spPr>
          <a:xfrm>
            <a:off x="838200" y="1607766"/>
            <a:ext cx="7315200" cy="3300904"/>
          </a:xfrm>
          <a:prstGeom prst="rect">
            <a:avLst/>
          </a:prstGeom>
          <a:noFill/>
        </p:spPr>
        <p:txBody>
          <a:bodyPr wrap="square" rtlCol="0">
            <a:spAutoFit/>
          </a:bodyPr>
          <a:lstStyle/>
          <a:p>
            <a:pPr algn="l"/>
            <a:r>
              <a:rPr lang="en-US" dirty="0" err="1">
                <a:solidFill>
                  <a:schemeClr val="tx1"/>
                </a:solidFill>
              </a:rPr>
              <a:t>Licenced</a:t>
            </a:r>
            <a:r>
              <a:rPr lang="en-US" dirty="0">
                <a:solidFill>
                  <a:schemeClr val="tx1"/>
                </a:solidFill>
              </a:rPr>
              <a:t> </a:t>
            </a:r>
            <a:r>
              <a:rPr lang="en-US" dirty="0" err="1">
                <a:solidFill>
                  <a:schemeClr val="tx1"/>
                </a:solidFill>
              </a:rPr>
              <a:t>mmWave</a:t>
            </a:r>
            <a:r>
              <a:rPr lang="en-US" dirty="0">
                <a:solidFill>
                  <a:schemeClr val="tx1"/>
                </a:solidFill>
              </a:rPr>
              <a:t> spectrum allocation varies throughout EU countries. Here is a synopsis of the various regulatory strategies:</a:t>
            </a:r>
          </a:p>
          <a:p>
            <a:pPr lvl="1">
              <a:spcBef>
                <a:spcPts val="300"/>
              </a:spcBef>
              <a:spcAft>
                <a:spcPts val="300"/>
              </a:spcAft>
            </a:pPr>
            <a:r>
              <a:rPr lang="en-US" dirty="0">
                <a:solidFill>
                  <a:schemeClr val="tx1"/>
                </a:solidFill>
              </a:rPr>
              <a:t>•	</a:t>
            </a:r>
            <a:r>
              <a:rPr lang="en-US" sz="2000" b="1" dirty="0">
                <a:solidFill>
                  <a:schemeClr val="tx1"/>
                </a:solidFill>
              </a:rPr>
              <a:t>Germany, France, Italy, Spain: </a:t>
            </a:r>
            <a:r>
              <a:rPr lang="en-US" sz="2000" dirty="0">
                <a:solidFill>
                  <a:schemeClr val="tx1"/>
                </a:solidFill>
              </a:rPr>
              <a:t>5G installations have been auctioned over the 26 GHz spectrum.</a:t>
            </a:r>
          </a:p>
          <a:p>
            <a:pPr lvl="1">
              <a:spcBef>
                <a:spcPts val="300"/>
              </a:spcBef>
              <a:spcAft>
                <a:spcPts val="300"/>
              </a:spcAft>
            </a:pPr>
            <a:r>
              <a:rPr lang="en-US" sz="2000" dirty="0">
                <a:solidFill>
                  <a:schemeClr val="tx1"/>
                </a:solidFill>
              </a:rPr>
              <a:t>•	</a:t>
            </a:r>
            <a:r>
              <a:rPr lang="en-US" sz="2000" b="1" dirty="0">
                <a:solidFill>
                  <a:schemeClr val="tx1"/>
                </a:solidFill>
              </a:rPr>
              <a:t>Scandinavian Countries: </a:t>
            </a:r>
            <a:r>
              <a:rPr lang="en-US" sz="2000" dirty="0">
                <a:solidFill>
                  <a:schemeClr val="tx1"/>
                </a:solidFill>
              </a:rPr>
              <a:t>Provide flexible licenses for commercial and industrial application.</a:t>
            </a:r>
          </a:p>
          <a:p>
            <a:pPr lvl="1">
              <a:spcBef>
                <a:spcPts val="300"/>
              </a:spcBef>
              <a:spcAft>
                <a:spcPts val="300"/>
              </a:spcAft>
            </a:pPr>
            <a:r>
              <a:rPr lang="en-US" sz="2000" dirty="0">
                <a:solidFill>
                  <a:schemeClr val="tx1"/>
                </a:solidFill>
              </a:rPr>
              <a:t>•	</a:t>
            </a:r>
            <a:r>
              <a:rPr lang="en-US" sz="2000" b="1" dirty="0">
                <a:solidFill>
                  <a:schemeClr val="tx1"/>
                </a:solidFill>
              </a:rPr>
              <a:t>Eastern and Central European Nations: </a:t>
            </a:r>
            <a:r>
              <a:rPr lang="en-US" sz="2000" dirty="0">
                <a:solidFill>
                  <a:schemeClr val="tx1"/>
                </a:solidFill>
              </a:rPr>
              <a:t>Gradually phasing in licensed </a:t>
            </a:r>
            <a:r>
              <a:rPr lang="en-US" sz="2000" dirty="0" err="1">
                <a:solidFill>
                  <a:schemeClr val="tx1"/>
                </a:solidFill>
              </a:rPr>
              <a:t>mmWave</a:t>
            </a:r>
            <a:r>
              <a:rPr lang="en-US" sz="2000"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25418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8FD86-39FF-45A8-0A1A-76FEFE8FDC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8E3893-7B7D-E7FD-64F7-7966C1FEC29C}"/>
              </a:ext>
            </a:extLst>
          </p:cNvPr>
          <p:cNvSpPr>
            <a:spLocks noGrp="1"/>
          </p:cNvSpPr>
          <p:nvPr>
            <p:ph type="title"/>
          </p:nvPr>
        </p:nvSpPr>
        <p:spPr>
          <a:xfrm>
            <a:off x="685800" y="685801"/>
            <a:ext cx="7770813" cy="755374"/>
          </a:xfrm>
        </p:spPr>
        <p:txBody>
          <a:bodyPr/>
          <a:lstStyle/>
          <a:p>
            <a:r>
              <a:rPr lang="en-US" dirty="0"/>
              <a:t>EU Deployment Scenarios</a:t>
            </a:r>
          </a:p>
        </p:txBody>
      </p:sp>
      <p:sp>
        <p:nvSpPr>
          <p:cNvPr id="4" name="Slide Number Placeholder 3">
            <a:extLst>
              <a:ext uri="{FF2B5EF4-FFF2-40B4-BE49-F238E27FC236}">
                <a16:creationId xmlns:a16="http://schemas.microsoft.com/office/drawing/2014/main" id="{D83D1AF9-55CB-544F-EAAE-2D6B0A650C7B}"/>
              </a:ext>
            </a:extLst>
          </p:cNvPr>
          <p:cNvSpPr>
            <a:spLocks noGrp="1"/>
          </p:cNvSpPr>
          <p:nvPr>
            <p:ph type="sldNum" idx="12"/>
          </p:nvPr>
        </p:nvSpPr>
        <p:spPr/>
        <p:txBody>
          <a:bodyPr/>
          <a:lstStyle/>
          <a:p>
            <a:r>
              <a:rPr lang="en-GB"/>
              <a:t>Slide </a:t>
            </a:r>
            <a:fld id="{440F5867-744E-4AA6-B0ED-4C44D2DFBB7B}" type="slidenum">
              <a:rPr lang="en-GB" smtClean="0"/>
              <a:pPr/>
              <a:t>12</a:t>
            </a:fld>
            <a:endParaRPr lang="en-GB" dirty="0"/>
          </a:p>
        </p:txBody>
      </p:sp>
      <p:sp>
        <p:nvSpPr>
          <p:cNvPr id="3" name="TextBox 2">
            <a:extLst>
              <a:ext uri="{FF2B5EF4-FFF2-40B4-BE49-F238E27FC236}">
                <a16:creationId xmlns:a16="http://schemas.microsoft.com/office/drawing/2014/main" id="{D5495351-B3A6-0F3C-B534-297C2A9A07E0}"/>
              </a:ext>
            </a:extLst>
          </p:cNvPr>
          <p:cNvSpPr txBox="1"/>
          <p:nvPr/>
        </p:nvSpPr>
        <p:spPr>
          <a:xfrm>
            <a:off x="838199" y="1607766"/>
            <a:ext cx="7618413" cy="4770537"/>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chemeClr val="tx1"/>
                </a:solidFill>
              </a:rPr>
              <a:t>Industrial 5G Networks: </a:t>
            </a:r>
            <a:r>
              <a:rPr lang="en-US" sz="2000" dirty="0">
                <a:solidFill>
                  <a:schemeClr val="tx1"/>
                </a:solidFill>
              </a:rPr>
              <a:t>Private </a:t>
            </a:r>
            <a:r>
              <a:rPr lang="en-US" sz="2000" dirty="0" err="1">
                <a:solidFill>
                  <a:schemeClr val="tx1"/>
                </a:solidFill>
              </a:rPr>
              <a:t>mmWave</a:t>
            </a:r>
            <a:r>
              <a:rPr lang="en-US" sz="2000" dirty="0">
                <a:solidFill>
                  <a:schemeClr val="tx1"/>
                </a:solidFill>
              </a:rPr>
              <a:t> 5G deployments enhance connectivity in manufacturing, logistics, and smart factories, guided by ECC Recommendation (20)01.</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dirty="0">
                <a:solidFill>
                  <a:schemeClr val="tx1"/>
                </a:solidFill>
              </a:rPr>
              <a:t>Vehicle-to-Everything (V2X) Systems: </a:t>
            </a:r>
            <a:r>
              <a:rPr lang="en-US" sz="2000" dirty="0">
                <a:solidFill>
                  <a:schemeClr val="tx1"/>
                </a:solidFill>
              </a:rPr>
              <a:t>Autonomous vehicle networks rely on </a:t>
            </a:r>
            <a:r>
              <a:rPr lang="en-US" sz="2000" dirty="0" err="1">
                <a:solidFill>
                  <a:schemeClr val="tx1"/>
                </a:solidFill>
              </a:rPr>
              <a:t>mmWave</a:t>
            </a:r>
            <a:r>
              <a:rPr lang="en-US" sz="2000" dirty="0">
                <a:solidFill>
                  <a:schemeClr val="tx1"/>
                </a:solidFill>
              </a:rPr>
              <a:t> for ultra-low latency communication, regulated under ETSI EN 302 571.</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dirty="0">
                <a:solidFill>
                  <a:schemeClr val="tx1"/>
                </a:solidFill>
              </a:rPr>
              <a:t>Public Wi-Fi and FWA: </a:t>
            </a:r>
            <a:r>
              <a:rPr lang="en-US" sz="2000" dirty="0">
                <a:solidFill>
                  <a:schemeClr val="tx1"/>
                </a:solidFill>
              </a:rPr>
              <a:t>Urban and remote areas benefit from high-speed wireless access using </a:t>
            </a:r>
            <a:r>
              <a:rPr lang="en-US" sz="2000" dirty="0" err="1">
                <a:solidFill>
                  <a:schemeClr val="tx1"/>
                </a:solidFill>
              </a:rPr>
              <a:t>mmWave</a:t>
            </a:r>
            <a:r>
              <a:rPr lang="en-US" sz="2000" dirty="0">
                <a:solidFill>
                  <a:schemeClr val="tx1"/>
                </a:solidFill>
              </a:rPr>
              <a:t> bands under ETSI EN 305 550.</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dirty="0">
                <a:solidFill>
                  <a:schemeClr val="tx1"/>
                </a:solidFill>
              </a:rPr>
              <a:t>Immersive AR/VR:</a:t>
            </a:r>
            <a:r>
              <a:rPr lang="en-US" sz="2000" dirty="0">
                <a:solidFill>
                  <a:schemeClr val="tx1"/>
                </a:solidFill>
              </a:rPr>
              <a:t> Virtual reality applications depend on </a:t>
            </a:r>
            <a:r>
              <a:rPr lang="en-US" sz="2000" dirty="0" err="1">
                <a:solidFill>
                  <a:schemeClr val="tx1"/>
                </a:solidFill>
              </a:rPr>
              <a:t>mmWave’s</a:t>
            </a:r>
            <a:r>
              <a:rPr lang="en-US" sz="2000" dirty="0">
                <a:solidFill>
                  <a:schemeClr val="tx1"/>
                </a:solidFill>
              </a:rPr>
              <a:t> high-bandwidth capabilities, governed by IEEE 802.11ay standards.</a:t>
            </a:r>
            <a:endParaRPr lang="en-US" dirty="0">
              <a:solidFill>
                <a:schemeClr val="tx1"/>
              </a:solidFill>
            </a:endParaRPr>
          </a:p>
          <a:p>
            <a:pPr marL="342900" indent="-342900" algn="l">
              <a:buFont typeface="Wingdings" pitchFamily="2" charset="2"/>
              <a:buChar char="ü"/>
            </a:pPr>
            <a:endParaRPr lang="en-US" dirty="0">
              <a:solidFill>
                <a:schemeClr val="tx1"/>
              </a:solidFill>
            </a:endParaRPr>
          </a:p>
        </p:txBody>
      </p:sp>
    </p:spTree>
    <p:extLst>
      <p:ext uri="{BB962C8B-B14F-4D97-AF65-F5344CB8AC3E}">
        <p14:creationId xmlns:p14="http://schemas.microsoft.com/office/powerpoint/2010/main" val="6906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0E1A7-1C78-5401-2751-8C81479E7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6F022-5E7A-B004-0CC5-0D6177A4B4D5}"/>
              </a:ext>
            </a:extLst>
          </p:cNvPr>
          <p:cNvSpPr>
            <a:spLocks noGrp="1"/>
          </p:cNvSpPr>
          <p:nvPr>
            <p:ph type="title"/>
          </p:nvPr>
        </p:nvSpPr>
        <p:spPr>
          <a:xfrm>
            <a:off x="685800" y="685801"/>
            <a:ext cx="7770813" cy="755374"/>
          </a:xfrm>
        </p:spPr>
        <p:txBody>
          <a:bodyPr/>
          <a:lstStyle/>
          <a:p>
            <a:r>
              <a:rPr lang="en-US" dirty="0"/>
              <a:t>References</a:t>
            </a:r>
          </a:p>
        </p:txBody>
      </p:sp>
      <p:sp>
        <p:nvSpPr>
          <p:cNvPr id="4" name="Slide Number Placeholder 3">
            <a:extLst>
              <a:ext uri="{FF2B5EF4-FFF2-40B4-BE49-F238E27FC236}">
                <a16:creationId xmlns:a16="http://schemas.microsoft.com/office/drawing/2014/main" id="{22843636-0A05-B181-46EB-9DFC48B7323F}"/>
              </a:ext>
            </a:extLst>
          </p:cNvPr>
          <p:cNvSpPr>
            <a:spLocks noGrp="1"/>
          </p:cNvSpPr>
          <p:nvPr>
            <p:ph type="sldNum" idx="12"/>
          </p:nvPr>
        </p:nvSpPr>
        <p:spPr/>
        <p:txBody>
          <a:bodyPr/>
          <a:lstStyle/>
          <a:p>
            <a:r>
              <a:rPr lang="en-GB"/>
              <a:t>Slide </a:t>
            </a:r>
            <a:fld id="{440F5867-744E-4AA6-B0ED-4C44D2DFBB7B}" type="slidenum">
              <a:rPr lang="en-GB" smtClean="0"/>
              <a:pPr/>
              <a:t>13</a:t>
            </a:fld>
            <a:endParaRPr lang="en-GB" dirty="0"/>
          </a:p>
        </p:txBody>
      </p:sp>
      <p:sp>
        <p:nvSpPr>
          <p:cNvPr id="3" name="TextBox 2">
            <a:extLst>
              <a:ext uri="{FF2B5EF4-FFF2-40B4-BE49-F238E27FC236}">
                <a16:creationId xmlns:a16="http://schemas.microsoft.com/office/drawing/2014/main" id="{E72E2E29-EFCF-4D72-AA91-CE00CC445D38}"/>
              </a:ext>
            </a:extLst>
          </p:cNvPr>
          <p:cNvSpPr txBox="1"/>
          <p:nvPr/>
        </p:nvSpPr>
        <p:spPr>
          <a:xfrm>
            <a:off x="684212" y="1462946"/>
            <a:ext cx="7926388" cy="4170372"/>
          </a:xfrm>
          <a:prstGeom prst="rect">
            <a:avLst/>
          </a:prstGeom>
          <a:noFill/>
        </p:spPr>
        <p:txBody>
          <a:bodyPr wrap="square" rtlCol="0">
            <a:spAutoFit/>
          </a:bodyPr>
          <a:lstStyle/>
          <a:p>
            <a:pPr marL="461963" indent="-461963" algn="l">
              <a:spcBef>
                <a:spcPts val="300"/>
              </a:spcBef>
              <a:spcAft>
                <a:spcPts val="300"/>
              </a:spcAft>
            </a:pPr>
            <a:r>
              <a:rPr lang="en-US" sz="2000" dirty="0">
                <a:solidFill>
                  <a:schemeClr val="tx1"/>
                </a:solidFill>
              </a:rPr>
              <a:t>[1]	https://</a:t>
            </a:r>
            <a:r>
              <a:rPr lang="en-US" sz="2000" dirty="0" err="1">
                <a:solidFill>
                  <a:schemeClr val="tx1"/>
                </a:solidFill>
              </a:rPr>
              <a:t>docdb.cept.org</a:t>
            </a:r>
            <a:r>
              <a:rPr lang="en-US" sz="2000" dirty="0">
                <a:solidFill>
                  <a:schemeClr val="tx1"/>
                </a:solidFill>
              </a:rPr>
              <a:t>/download/1564</a:t>
            </a:r>
            <a:endParaRPr lang="el-GR" sz="2000" dirty="0">
              <a:solidFill>
                <a:schemeClr val="tx1"/>
              </a:solidFill>
            </a:endParaRPr>
          </a:p>
          <a:p>
            <a:pPr marL="461963" indent="-461963" algn="l">
              <a:spcBef>
                <a:spcPts val="300"/>
              </a:spcBef>
              <a:spcAft>
                <a:spcPts val="300"/>
              </a:spcAft>
            </a:pPr>
            <a:r>
              <a:rPr lang="en-US" sz="2000" dirty="0">
                <a:solidFill>
                  <a:schemeClr val="tx1"/>
                </a:solidFill>
              </a:rPr>
              <a:t>[2]	https://</a:t>
            </a:r>
            <a:r>
              <a:rPr lang="en-US" sz="2000" dirty="0" err="1">
                <a:solidFill>
                  <a:schemeClr val="tx1"/>
                </a:solidFill>
              </a:rPr>
              <a:t>www.wi-fi.org</a:t>
            </a:r>
            <a:r>
              <a:rPr lang="en-US" sz="2000" dirty="0">
                <a:solidFill>
                  <a:schemeClr val="tx1"/>
                </a:solidFill>
              </a:rPr>
              <a:t>/discover-wi-fi/wi-fi-certified-</a:t>
            </a:r>
            <a:r>
              <a:rPr lang="en-US" sz="2000" dirty="0" err="1">
                <a:solidFill>
                  <a:schemeClr val="tx1"/>
                </a:solidFill>
              </a:rPr>
              <a:t>wigig</a:t>
            </a:r>
            <a:r>
              <a:rPr lang="en-US" sz="2000" dirty="0">
                <a:solidFill>
                  <a:schemeClr val="tx1"/>
                </a:solidFill>
              </a:rPr>
              <a:t> </a:t>
            </a:r>
          </a:p>
          <a:p>
            <a:pPr marL="461963" indent="-461963" algn="l">
              <a:spcBef>
                <a:spcPts val="300"/>
              </a:spcBef>
              <a:spcAft>
                <a:spcPts val="300"/>
              </a:spcAft>
            </a:pPr>
            <a:r>
              <a:rPr lang="en-US" sz="2000" dirty="0">
                <a:solidFill>
                  <a:schemeClr val="tx1"/>
                </a:solidFill>
              </a:rPr>
              <a:t>[3]https://</a:t>
            </a:r>
            <a:r>
              <a:rPr lang="en-US" sz="2000" dirty="0" err="1">
                <a:solidFill>
                  <a:schemeClr val="tx1"/>
                </a:solidFill>
              </a:rPr>
              <a:t>www.etsi.org</a:t>
            </a:r>
            <a:r>
              <a:rPr lang="en-US" sz="2000" dirty="0">
                <a:solidFill>
                  <a:schemeClr val="tx1"/>
                </a:solidFill>
              </a:rPr>
              <a:t>/deliver/</a:t>
            </a:r>
            <a:r>
              <a:rPr lang="en-US" sz="2000" dirty="0" err="1">
                <a:solidFill>
                  <a:schemeClr val="tx1"/>
                </a:solidFill>
              </a:rPr>
              <a:t>etsi_en</a:t>
            </a:r>
            <a:r>
              <a:rPr lang="en-US" sz="2000" dirty="0">
                <a:solidFill>
                  <a:schemeClr val="tx1"/>
                </a:solidFill>
              </a:rPr>
              <a:t>/305500_305599/30555002/01.02.01_60/en_30555002v010201p.pdf </a:t>
            </a:r>
          </a:p>
          <a:p>
            <a:pPr marL="461963" indent="-461963" algn="l">
              <a:spcBef>
                <a:spcPts val="300"/>
              </a:spcBef>
              <a:spcAft>
                <a:spcPts val="300"/>
              </a:spcAft>
            </a:pPr>
            <a:r>
              <a:rPr lang="en-US" sz="2000" dirty="0">
                <a:solidFill>
                  <a:schemeClr val="tx1"/>
                </a:solidFill>
              </a:rPr>
              <a:t>[4]	https://single-market-</a:t>
            </a:r>
            <a:r>
              <a:rPr lang="en-US" sz="2000" dirty="0" err="1">
                <a:solidFill>
                  <a:schemeClr val="tx1"/>
                </a:solidFill>
              </a:rPr>
              <a:t>economy.ec.europa.eu</a:t>
            </a:r>
            <a:r>
              <a:rPr lang="en-US" sz="2000" dirty="0">
                <a:solidFill>
                  <a:schemeClr val="tx1"/>
                </a:solidFill>
              </a:rPr>
              <a:t>/sectors/electrical-and-electronic-engineering-industries-</a:t>
            </a:r>
            <a:r>
              <a:rPr lang="en-US" sz="2000" dirty="0" err="1">
                <a:solidFill>
                  <a:schemeClr val="tx1"/>
                </a:solidFill>
              </a:rPr>
              <a:t>eei</a:t>
            </a:r>
            <a:r>
              <a:rPr lang="en-US" sz="2000" dirty="0">
                <a:solidFill>
                  <a:schemeClr val="tx1"/>
                </a:solidFill>
              </a:rPr>
              <a:t>/radio-equipment-directive-</a:t>
            </a:r>
            <a:r>
              <a:rPr lang="en-US" sz="2000" dirty="0" err="1">
                <a:solidFill>
                  <a:schemeClr val="tx1"/>
                </a:solidFill>
              </a:rPr>
              <a:t>red_en</a:t>
            </a:r>
            <a:r>
              <a:rPr lang="en-US" sz="2000" dirty="0">
                <a:solidFill>
                  <a:schemeClr val="tx1"/>
                </a:solidFill>
              </a:rPr>
              <a:t> </a:t>
            </a:r>
          </a:p>
          <a:p>
            <a:pPr marL="461963" indent="-461963" algn="l">
              <a:spcBef>
                <a:spcPts val="300"/>
              </a:spcBef>
              <a:spcAft>
                <a:spcPts val="300"/>
              </a:spcAft>
            </a:pPr>
            <a:r>
              <a:rPr lang="en-US" sz="2000" dirty="0">
                <a:solidFill>
                  <a:schemeClr val="tx1"/>
                </a:solidFill>
              </a:rPr>
              <a:t>[5]	European process of </a:t>
            </a:r>
            <a:r>
              <a:rPr lang="en-US" sz="2000" dirty="0" err="1">
                <a:solidFill>
                  <a:schemeClr val="tx1"/>
                </a:solidFill>
              </a:rPr>
              <a:t>standardisation</a:t>
            </a:r>
            <a:r>
              <a:rPr lang="en-US" sz="2000" dirty="0">
                <a:solidFill>
                  <a:schemeClr val="tx1"/>
                </a:solidFill>
              </a:rPr>
              <a:t> and regulation for radiocommunications devices and systems – cooperation between CEPT/ECC and ETSI, related to MoU between CEPT and ETSI, June 2018.</a:t>
            </a:r>
          </a:p>
          <a:p>
            <a:pPr marL="461963" indent="-461963" algn="l">
              <a:spcBef>
                <a:spcPts val="300"/>
              </a:spcBef>
              <a:spcAft>
                <a:spcPts val="300"/>
              </a:spcAft>
            </a:pPr>
            <a:r>
              <a:rPr lang="en-US" sz="2000" dirty="0">
                <a:solidFill>
                  <a:schemeClr val="tx1"/>
                </a:solidFill>
              </a:rPr>
              <a:t>[6]	European Union – Spectrum and Certification, Technical Report, DEKRA, 26.12.2024.</a:t>
            </a:r>
            <a:endParaRPr lang="en-US" dirty="0">
              <a:solidFill>
                <a:schemeClr val="tx1"/>
              </a:solidFill>
            </a:endParaRPr>
          </a:p>
        </p:txBody>
      </p:sp>
    </p:spTree>
    <p:extLst>
      <p:ext uri="{BB962C8B-B14F-4D97-AF65-F5344CB8AC3E}">
        <p14:creationId xmlns:p14="http://schemas.microsoft.com/office/powerpoint/2010/main" val="372466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584A5-FF81-47C3-7044-5CCC879952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7D1E4-2B14-76E3-26D3-F67B92E7AC22}"/>
              </a:ext>
            </a:extLst>
          </p:cNvPr>
          <p:cNvSpPr>
            <a:spLocks noGrp="1"/>
          </p:cNvSpPr>
          <p:nvPr>
            <p:ph type="title"/>
          </p:nvPr>
        </p:nvSpPr>
        <p:spPr>
          <a:xfrm>
            <a:off x="696686" y="1371600"/>
            <a:ext cx="7770813" cy="755374"/>
          </a:xfrm>
        </p:spPr>
        <p:txBody>
          <a:bodyPr/>
          <a:lstStyle/>
          <a:p>
            <a:r>
              <a:rPr lang="en-US" dirty="0"/>
              <a:t>Decisions made by TG1 to be discussed approved in Barcelona</a:t>
            </a:r>
            <a:br>
              <a:rPr lang="en-US" dirty="0"/>
            </a:br>
            <a:endParaRPr lang="en-US" dirty="0"/>
          </a:p>
        </p:txBody>
      </p:sp>
      <p:sp>
        <p:nvSpPr>
          <p:cNvPr id="3" name="Content Placeholder 2">
            <a:extLst>
              <a:ext uri="{FF2B5EF4-FFF2-40B4-BE49-F238E27FC236}">
                <a16:creationId xmlns:a16="http://schemas.microsoft.com/office/drawing/2014/main" id="{C4E5182E-6DA0-18E8-1A60-AFFB94850FC7}"/>
              </a:ext>
            </a:extLst>
          </p:cNvPr>
          <p:cNvSpPr>
            <a:spLocks noGrp="1"/>
          </p:cNvSpPr>
          <p:nvPr>
            <p:ph idx="1"/>
          </p:nvPr>
        </p:nvSpPr>
        <p:spPr>
          <a:xfrm>
            <a:off x="676501" y="1888755"/>
            <a:ext cx="7770813" cy="2971007"/>
          </a:xfrm>
        </p:spPr>
        <p:txBody>
          <a:bodyPr/>
          <a:lstStyle/>
          <a:p>
            <a:pPr marL="400050" lvl="1" indent="0">
              <a:buNone/>
            </a:pPr>
            <a:endParaRPr lang="en-US" sz="2400" dirty="0"/>
          </a:p>
          <a:p>
            <a:pPr marL="914400" lvl="1" indent="-457200">
              <a:buFont typeface="+mj-lt"/>
              <a:buAutoNum type="arabicParenR"/>
            </a:pPr>
            <a:r>
              <a:rPr lang="en-US" sz="2400" dirty="0"/>
              <a:t>Focus on 60GHz as a first priority band.</a:t>
            </a:r>
          </a:p>
          <a:p>
            <a:pPr marL="914400" lvl="1" indent="-457200">
              <a:buFont typeface="+mj-lt"/>
              <a:buAutoNum type="arabicParenR"/>
            </a:pPr>
            <a:r>
              <a:rPr lang="en-US" sz="2400" dirty="0"/>
              <a:t>Second priority other bands such as 24 GHz and 45GHz. </a:t>
            </a:r>
          </a:p>
          <a:p>
            <a:pPr marL="914400" lvl="1" indent="-457200">
              <a:buFont typeface="+mj-lt"/>
              <a:buAutoNum type="arabicParenR"/>
            </a:pPr>
            <a:r>
              <a:rPr lang="en-US" sz="2400" dirty="0"/>
              <a:t>Priority on consumer indoor 60 GHz.</a:t>
            </a:r>
          </a:p>
        </p:txBody>
      </p:sp>
      <p:sp>
        <p:nvSpPr>
          <p:cNvPr id="4" name="Slide Number Placeholder 3">
            <a:extLst>
              <a:ext uri="{FF2B5EF4-FFF2-40B4-BE49-F238E27FC236}">
                <a16:creationId xmlns:a16="http://schemas.microsoft.com/office/drawing/2014/main" id="{6F5F4CA2-CD6E-194A-7534-2DBF63B70344}"/>
              </a:ext>
            </a:extLst>
          </p:cNvPr>
          <p:cNvSpPr>
            <a:spLocks noGrp="1"/>
          </p:cNvSpPr>
          <p:nvPr>
            <p:ph type="sldNum" idx="12"/>
          </p:nvPr>
        </p:nvSpPr>
        <p:spPr/>
        <p:txBody>
          <a:bodyPr/>
          <a:lstStyle/>
          <a:p>
            <a:r>
              <a:rPr lang="en-GB"/>
              <a:t>Slide </a:t>
            </a:r>
            <a:fld id="{440F5867-744E-4AA6-B0ED-4C44D2DFBB7B}" type="slidenum">
              <a:rPr lang="en-GB" smtClean="0"/>
              <a:pPr/>
              <a:t>14</a:t>
            </a:fld>
            <a:endParaRPr lang="en-GB" dirty="0"/>
          </a:p>
        </p:txBody>
      </p:sp>
      <p:sp>
        <p:nvSpPr>
          <p:cNvPr id="5" name="TextBox 4">
            <a:extLst>
              <a:ext uri="{FF2B5EF4-FFF2-40B4-BE49-F238E27FC236}">
                <a16:creationId xmlns:a16="http://schemas.microsoft.com/office/drawing/2014/main" id="{9C088296-B96A-A0F5-ADD6-B61C29678845}"/>
              </a:ext>
            </a:extLst>
          </p:cNvPr>
          <p:cNvSpPr txBox="1"/>
          <p:nvPr/>
        </p:nvSpPr>
        <p:spPr>
          <a:xfrm>
            <a:off x="533400" y="685800"/>
            <a:ext cx="3055645" cy="461665"/>
          </a:xfrm>
          <a:prstGeom prst="rect">
            <a:avLst/>
          </a:prstGeom>
          <a:noFill/>
        </p:spPr>
        <p:txBody>
          <a:bodyPr wrap="none" rtlCol="0">
            <a:spAutoFit/>
          </a:bodyPr>
          <a:lstStyle/>
          <a:p>
            <a:pPr algn="l"/>
            <a:r>
              <a:rPr lang="en-US" dirty="0">
                <a:solidFill>
                  <a:srgbClr val="FF0000"/>
                </a:solidFill>
              </a:rPr>
              <a:t>Meeting #5 2025.02.27</a:t>
            </a:r>
          </a:p>
        </p:txBody>
      </p:sp>
    </p:spTree>
    <p:extLst>
      <p:ext uri="{BB962C8B-B14F-4D97-AF65-F5344CB8AC3E}">
        <p14:creationId xmlns:p14="http://schemas.microsoft.com/office/powerpoint/2010/main" val="243088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E00E-F869-C082-8F09-4247180C42A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D71B84-0D09-6E2A-ADFE-F19BF6128FCE}"/>
              </a:ext>
            </a:extLst>
          </p:cNvPr>
          <p:cNvSpPr>
            <a:spLocks noGrp="1"/>
          </p:cNvSpPr>
          <p:nvPr>
            <p:ph type="sldNum" idx="12"/>
          </p:nvPr>
        </p:nvSpPr>
        <p:spPr>
          <a:xfrm>
            <a:off x="4344988" y="6475413"/>
            <a:ext cx="528637" cy="363537"/>
          </a:xfrm>
        </p:spPr>
        <p:txBody>
          <a:bodyPr wrap="square" anchor="t">
            <a:normAutofit/>
          </a:bodyPr>
          <a:lstStyle/>
          <a:p>
            <a:pPr>
              <a:spcAft>
                <a:spcPts val="600"/>
              </a:spcAft>
            </a:pPr>
            <a:r>
              <a:rPr lang="en-GB"/>
              <a:t>Slide </a:t>
            </a:r>
            <a:fld id="{440F5867-744E-4AA6-B0ED-4C44D2DFBB7B}" type="slidenum">
              <a:rPr lang="en-GB" smtClean="0"/>
              <a:pPr>
                <a:spcAft>
                  <a:spcPts val="600"/>
                </a:spcAft>
              </a:pPr>
              <a:t>15</a:t>
            </a:fld>
            <a:endParaRPr lang="en-GB"/>
          </a:p>
        </p:txBody>
      </p:sp>
      <p:sp>
        <p:nvSpPr>
          <p:cNvPr id="5" name="Content Placeholder 4">
            <a:extLst>
              <a:ext uri="{FF2B5EF4-FFF2-40B4-BE49-F238E27FC236}">
                <a16:creationId xmlns:a16="http://schemas.microsoft.com/office/drawing/2014/main" id="{044EB734-52EB-EC93-5E5C-7C2075732A6D}"/>
              </a:ext>
            </a:extLst>
          </p:cNvPr>
          <p:cNvSpPr>
            <a:spLocks noGrp="1"/>
          </p:cNvSpPr>
          <p:nvPr>
            <p:ph idx="1"/>
          </p:nvPr>
        </p:nvSpPr>
        <p:spPr/>
        <p:txBody>
          <a:bodyPr/>
          <a:lstStyle/>
          <a:p>
            <a:pPr marL="0" indent="0" algn="ctr">
              <a:buNone/>
            </a:pPr>
            <a:r>
              <a:rPr lang="en-US" sz="5400" dirty="0">
                <a:solidFill>
                  <a:srgbClr val="FF0000"/>
                </a:solidFill>
              </a:rPr>
              <a:t>Thank you!</a:t>
            </a:r>
          </a:p>
        </p:txBody>
      </p:sp>
    </p:spTree>
    <p:extLst>
      <p:ext uri="{BB962C8B-B14F-4D97-AF65-F5344CB8AC3E}">
        <p14:creationId xmlns:p14="http://schemas.microsoft.com/office/powerpoint/2010/main" val="85517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0C65-9148-6887-9417-986351B1FC8E}"/>
              </a:ext>
            </a:extLst>
          </p:cNvPr>
          <p:cNvSpPr>
            <a:spLocks noGrp="1"/>
          </p:cNvSpPr>
          <p:nvPr>
            <p:ph type="title"/>
          </p:nvPr>
        </p:nvSpPr>
        <p:spPr/>
        <p:txBody>
          <a:bodyPr/>
          <a:lstStyle/>
          <a:p>
            <a:br>
              <a:rPr lang="en-US" dirty="0"/>
            </a:br>
            <a:r>
              <a:rPr lang="en-US" dirty="0"/>
              <a:t>Possible ways forward</a:t>
            </a:r>
          </a:p>
        </p:txBody>
      </p:sp>
      <p:sp>
        <p:nvSpPr>
          <p:cNvPr id="3" name="Content Placeholder 2">
            <a:extLst>
              <a:ext uri="{FF2B5EF4-FFF2-40B4-BE49-F238E27FC236}">
                <a16:creationId xmlns:a16="http://schemas.microsoft.com/office/drawing/2014/main" id="{D7DABEFD-D280-A3F9-7303-0FE80181BD10}"/>
              </a:ext>
            </a:extLst>
          </p:cNvPr>
          <p:cNvSpPr>
            <a:spLocks noGrp="1"/>
          </p:cNvSpPr>
          <p:nvPr>
            <p:ph idx="1"/>
          </p:nvPr>
        </p:nvSpPr>
        <p:spPr/>
        <p:txBody>
          <a:bodyPr/>
          <a:lstStyle/>
          <a:p>
            <a:pPr marL="457200" indent="-457200">
              <a:buFont typeface="+mj-lt"/>
              <a:buAutoNum type="arabicPeriod"/>
            </a:pPr>
            <a:r>
              <a:rPr lang="en-US" dirty="0">
                <a:solidFill>
                  <a:srgbClr val="FF0000"/>
                </a:solidFill>
              </a:rPr>
              <a:t>“summary” of the different regulations primarily for unlicensed </a:t>
            </a:r>
            <a:r>
              <a:rPr lang="en-US" dirty="0" err="1">
                <a:solidFill>
                  <a:srgbClr val="FF0000"/>
                </a:solidFill>
              </a:rPr>
              <a:t>mmWave</a:t>
            </a:r>
            <a:r>
              <a:rPr lang="en-US" dirty="0">
                <a:solidFill>
                  <a:srgbClr val="FF0000"/>
                </a:solidFill>
              </a:rPr>
              <a:t> bands</a:t>
            </a:r>
          </a:p>
          <a:p>
            <a:pPr marL="857250" lvl="1" indent="-457200">
              <a:buFont typeface="+mj-lt"/>
              <a:buAutoNum type="arabicPeriod"/>
            </a:pPr>
            <a:r>
              <a:rPr lang="en-US" dirty="0">
                <a:solidFill>
                  <a:srgbClr val="FF0000"/>
                </a:solidFill>
              </a:rPr>
              <a:t>Heavy and “copy &amp; paste” (pay attention to copyright)</a:t>
            </a:r>
          </a:p>
          <a:p>
            <a:pPr marL="457200" indent="-457200">
              <a:buFont typeface="+mj-lt"/>
              <a:buAutoNum type="arabicPeriod"/>
            </a:pPr>
            <a:r>
              <a:rPr lang="en-US" dirty="0"/>
              <a:t>Checking against different regulations primarily for unlicensed </a:t>
            </a:r>
            <a:r>
              <a:rPr lang="en-US" dirty="0" err="1"/>
              <a:t>mmWave</a:t>
            </a:r>
            <a:r>
              <a:rPr lang="en-US" dirty="0"/>
              <a:t> bands</a:t>
            </a:r>
          </a:p>
          <a:p>
            <a:pPr marL="857250" lvl="1" indent="-457200">
              <a:buFont typeface="+mj-lt"/>
              <a:buAutoNum type="arabicPeriod"/>
            </a:pPr>
            <a:r>
              <a:rPr lang="en-US" dirty="0"/>
              <a:t>We need to “wait” for at least tentative proposals</a:t>
            </a:r>
          </a:p>
          <a:p>
            <a:pPr marL="457200" indent="-457200">
              <a:buFont typeface="+mj-lt"/>
              <a:buAutoNum type="arabicPeriod"/>
            </a:pPr>
            <a:r>
              <a:rPr lang="en-US" dirty="0"/>
              <a:t>Mixed </a:t>
            </a:r>
          </a:p>
          <a:p>
            <a:pPr marL="857250" lvl="1" indent="-457200">
              <a:buFont typeface="+mj-lt"/>
              <a:buAutoNum type="arabicPeriod"/>
            </a:pPr>
            <a:r>
              <a:rPr lang="en-US" dirty="0"/>
              <a:t>Working together with the “main” track and ongoing check</a:t>
            </a:r>
          </a:p>
          <a:p>
            <a:pPr marL="857250" lvl="1" indent="-457200">
              <a:buFont typeface="+mj-lt"/>
              <a:buAutoNum type="arabicPeriod"/>
            </a:pPr>
            <a:endParaRPr lang="en-US" dirty="0"/>
          </a:p>
          <a:p>
            <a:pPr marL="0" indent="0"/>
            <a:r>
              <a:rPr lang="en-US" dirty="0"/>
              <a:t>Remaining question: access to external tools and services</a:t>
            </a:r>
          </a:p>
        </p:txBody>
      </p:sp>
      <p:sp>
        <p:nvSpPr>
          <p:cNvPr id="4" name="Slide Number Placeholder 3">
            <a:extLst>
              <a:ext uri="{FF2B5EF4-FFF2-40B4-BE49-F238E27FC236}">
                <a16:creationId xmlns:a16="http://schemas.microsoft.com/office/drawing/2014/main" id="{E52EAC6C-7D7D-E733-08EC-04DC2F9338F1}"/>
              </a:ext>
            </a:extLst>
          </p:cNvPr>
          <p:cNvSpPr>
            <a:spLocks noGrp="1"/>
          </p:cNvSpPr>
          <p:nvPr>
            <p:ph type="sldNum" idx="12"/>
          </p:nvPr>
        </p:nvSpPr>
        <p:spPr/>
        <p:txBody>
          <a:bodyPr/>
          <a:lstStyle/>
          <a:p>
            <a:r>
              <a:rPr lang="en-GB"/>
              <a:t>Slide </a:t>
            </a:r>
            <a:fld id="{440F5867-744E-4AA6-B0ED-4C44D2DFBB7B}" type="slidenum">
              <a:rPr lang="en-GB" smtClean="0"/>
              <a:pPr/>
              <a:t>2</a:t>
            </a:fld>
            <a:endParaRPr lang="en-GB" dirty="0"/>
          </a:p>
        </p:txBody>
      </p:sp>
      <p:sp>
        <p:nvSpPr>
          <p:cNvPr id="5" name="TextBox 4">
            <a:extLst>
              <a:ext uri="{FF2B5EF4-FFF2-40B4-BE49-F238E27FC236}">
                <a16:creationId xmlns:a16="http://schemas.microsoft.com/office/drawing/2014/main" id="{505BD64E-8CE5-99BF-9664-6F066D4D080F}"/>
              </a:ext>
            </a:extLst>
          </p:cNvPr>
          <p:cNvSpPr txBox="1"/>
          <p:nvPr/>
        </p:nvSpPr>
        <p:spPr>
          <a:xfrm>
            <a:off x="533400" y="685800"/>
            <a:ext cx="3055645" cy="461665"/>
          </a:xfrm>
          <a:prstGeom prst="rect">
            <a:avLst/>
          </a:prstGeom>
          <a:noFill/>
        </p:spPr>
        <p:txBody>
          <a:bodyPr wrap="none" rtlCol="0">
            <a:spAutoFit/>
          </a:bodyPr>
          <a:lstStyle/>
          <a:p>
            <a:pPr algn="l"/>
            <a:r>
              <a:rPr lang="en-US" dirty="0">
                <a:solidFill>
                  <a:srgbClr val="FF0000"/>
                </a:solidFill>
              </a:rPr>
              <a:t>Meeting #4 2025.02.05</a:t>
            </a:r>
          </a:p>
        </p:txBody>
      </p:sp>
    </p:spTree>
    <p:extLst>
      <p:ext uri="{BB962C8B-B14F-4D97-AF65-F5344CB8AC3E}">
        <p14:creationId xmlns:p14="http://schemas.microsoft.com/office/powerpoint/2010/main" val="197285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0AEF7-1C70-7BCA-3A74-B4B311B7E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ABEC8-0B0D-7B65-1024-5FD59A1F9545}"/>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623375A4-88DF-9C19-883F-C07F65A5B33A}"/>
              </a:ext>
            </a:extLst>
          </p:cNvPr>
          <p:cNvSpPr>
            <a:spLocks noGrp="1"/>
          </p:cNvSpPr>
          <p:nvPr>
            <p:ph idx="1"/>
          </p:nvPr>
        </p:nvSpPr>
        <p:spPr/>
        <p:txBody>
          <a:bodyPr/>
          <a:lstStyle/>
          <a:p>
            <a:pPr marL="457200" indent="-457200">
              <a:buFont typeface="+mj-lt"/>
              <a:buAutoNum type="arabicPeriod"/>
            </a:pPr>
            <a:r>
              <a:rPr lang="en-US" b="0" dirty="0"/>
              <a:t>Spectrum group to focus on EU countries and unlicensed bands. </a:t>
            </a:r>
          </a:p>
          <a:p>
            <a:pPr marL="457200" indent="-457200">
              <a:buFont typeface="+mj-lt"/>
              <a:buAutoNum type="arabicPeriod"/>
            </a:pPr>
            <a:r>
              <a:rPr lang="en-US" b="0" dirty="0"/>
              <a:t>Theo will Prepare a preliminary draft of a technical report by checking all the potential bands (strong candidates) to be presented in the next plenary meeting.</a:t>
            </a:r>
          </a:p>
          <a:p>
            <a:pPr marL="457200" indent="-457200">
              <a:buFont typeface="+mj-lt"/>
              <a:buAutoNum type="arabicPeriod"/>
            </a:pPr>
            <a:endParaRPr lang="en-US" b="0" i="1" dirty="0"/>
          </a:p>
        </p:txBody>
      </p:sp>
      <p:sp>
        <p:nvSpPr>
          <p:cNvPr id="4" name="Slide Number Placeholder 3">
            <a:extLst>
              <a:ext uri="{FF2B5EF4-FFF2-40B4-BE49-F238E27FC236}">
                <a16:creationId xmlns:a16="http://schemas.microsoft.com/office/drawing/2014/main" id="{37A9A25D-E682-AEA3-FDEA-188BC51ED1C5}"/>
              </a:ext>
            </a:extLst>
          </p:cNvPr>
          <p:cNvSpPr>
            <a:spLocks noGrp="1"/>
          </p:cNvSpPr>
          <p:nvPr>
            <p:ph type="sldNum" idx="12"/>
          </p:nvPr>
        </p:nvSpPr>
        <p:spPr/>
        <p:txBody>
          <a:bodyPr/>
          <a:lstStyle/>
          <a:p>
            <a:r>
              <a:rPr lang="en-GB"/>
              <a:t>Slide </a:t>
            </a:r>
            <a:fld id="{440F5867-744E-4AA6-B0ED-4C44D2DFBB7B}" type="slidenum">
              <a:rPr lang="en-GB" smtClean="0"/>
              <a:pPr/>
              <a:t>3</a:t>
            </a:fld>
            <a:endParaRPr lang="en-GB" dirty="0"/>
          </a:p>
        </p:txBody>
      </p:sp>
      <p:sp>
        <p:nvSpPr>
          <p:cNvPr id="5" name="TextBox 4">
            <a:extLst>
              <a:ext uri="{FF2B5EF4-FFF2-40B4-BE49-F238E27FC236}">
                <a16:creationId xmlns:a16="http://schemas.microsoft.com/office/drawing/2014/main" id="{614C3608-2964-AE40-9566-2ED1CE377D7D}"/>
              </a:ext>
            </a:extLst>
          </p:cNvPr>
          <p:cNvSpPr txBox="1"/>
          <p:nvPr/>
        </p:nvSpPr>
        <p:spPr>
          <a:xfrm>
            <a:off x="533400" y="685800"/>
            <a:ext cx="3055645" cy="461665"/>
          </a:xfrm>
          <a:prstGeom prst="rect">
            <a:avLst/>
          </a:prstGeom>
          <a:noFill/>
        </p:spPr>
        <p:txBody>
          <a:bodyPr wrap="none" rtlCol="0">
            <a:spAutoFit/>
          </a:bodyPr>
          <a:lstStyle/>
          <a:p>
            <a:pPr algn="l"/>
            <a:r>
              <a:rPr lang="en-US" dirty="0">
                <a:solidFill>
                  <a:srgbClr val="FF0000"/>
                </a:solidFill>
              </a:rPr>
              <a:t>Meeting #4 2025.02.05</a:t>
            </a:r>
          </a:p>
        </p:txBody>
      </p:sp>
    </p:spTree>
    <p:extLst>
      <p:ext uri="{BB962C8B-B14F-4D97-AF65-F5344CB8AC3E}">
        <p14:creationId xmlns:p14="http://schemas.microsoft.com/office/powerpoint/2010/main" val="68557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66825-C39B-C361-FAC0-37C5FFE54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A40CF-D6BE-8EC6-64BB-3074730509DF}"/>
              </a:ext>
            </a:extLst>
          </p:cNvPr>
          <p:cNvSpPr>
            <a:spLocks noGrp="1"/>
          </p:cNvSpPr>
          <p:nvPr>
            <p:ph type="title"/>
          </p:nvPr>
        </p:nvSpPr>
        <p:spPr>
          <a:xfrm>
            <a:off x="685800" y="685801"/>
            <a:ext cx="7770813" cy="755374"/>
          </a:xfrm>
        </p:spPr>
        <p:txBody>
          <a:bodyPr/>
          <a:lstStyle/>
          <a:p>
            <a:r>
              <a:rPr lang="en-US" dirty="0"/>
              <a:t>Report</a:t>
            </a:r>
          </a:p>
        </p:txBody>
      </p:sp>
      <p:sp>
        <p:nvSpPr>
          <p:cNvPr id="4" name="Slide Number Placeholder 3">
            <a:extLst>
              <a:ext uri="{FF2B5EF4-FFF2-40B4-BE49-F238E27FC236}">
                <a16:creationId xmlns:a16="http://schemas.microsoft.com/office/drawing/2014/main" id="{835AE299-9309-1EA1-7F87-1776300D9A6B}"/>
              </a:ext>
            </a:extLst>
          </p:cNvPr>
          <p:cNvSpPr>
            <a:spLocks noGrp="1"/>
          </p:cNvSpPr>
          <p:nvPr>
            <p:ph type="sldNum" idx="12"/>
          </p:nvPr>
        </p:nvSpPr>
        <p:spPr/>
        <p:txBody>
          <a:bodyPr/>
          <a:lstStyle/>
          <a:p>
            <a:r>
              <a:rPr lang="en-GB"/>
              <a:t>Slide </a:t>
            </a:r>
            <a:fld id="{440F5867-744E-4AA6-B0ED-4C44D2DFBB7B}" type="slidenum">
              <a:rPr lang="en-GB" smtClean="0"/>
              <a:pPr/>
              <a:t>4</a:t>
            </a:fld>
            <a:endParaRPr lang="en-GB" dirty="0"/>
          </a:p>
        </p:txBody>
      </p:sp>
      <p:pic>
        <p:nvPicPr>
          <p:cNvPr id="8" name="Picture 7">
            <a:extLst>
              <a:ext uri="{FF2B5EF4-FFF2-40B4-BE49-F238E27FC236}">
                <a16:creationId xmlns:a16="http://schemas.microsoft.com/office/drawing/2014/main" id="{70730AE7-D38C-4503-EDEA-CA88C3DCDF31}"/>
              </a:ext>
            </a:extLst>
          </p:cNvPr>
          <p:cNvPicPr>
            <a:picLocks noChangeAspect="1"/>
          </p:cNvPicPr>
          <p:nvPr/>
        </p:nvPicPr>
        <p:blipFill>
          <a:blip r:embed="rId2"/>
          <a:stretch>
            <a:fillRect/>
          </a:stretch>
        </p:blipFill>
        <p:spPr>
          <a:xfrm>
            <a:off x="1981200" y="1295400"/>
            <a:ext cx="4955667" cy="4800600"/>
          </a:xfrm>
          <a:prstGeom prst="rect">
            <a:avLst/>
          </a:prstGeom>
        </p:spPr>
      </p:pic>
    </p:spTree>
    <p:extLst>
      <p:ext uri="{BB962C8B-B14F-4D97-AF65-F5344CB8AC3E}">
        <p14:creationId xmlns:p14="http://schemas.microsoft.com/office/powerpoint/2010/main" val="228067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6602C-F39D-AB63-F050-ABF30591B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D156E-AA9D-0BA5-05B4-2DD928B1127A}"/>
              </a:ext>
            </a:extLst>
          </p:cNvPr>
          <p:cNvSpPr>
            <a:spLocks noGrp="1"/>
          </p:cNvSpPr>
          <p:nvPr>
            <p:ph type="title"/>
          </p:nvPr>
        </p:nvSpPr>
        <p:spPr>
          <a:xfrm>
            <a:off x="685800" y="685801"/>
            <a:ext cx="7770813" cy="755374"/>
          </a:xfrm>
        </p:spPr>
        <p:txBody>
          <a:bodyPr/>
          <a:lstStyle/>
          <a:p>
            <a:r>
              <a:rPr lang="en-US" dirty="0"/>
              <a:t>Introduction &amp; Scope of Study</a:t>
            </a:r>
          </a:p>
        </p:txBody>
      </p:sp>
      <p:sp>
        <p:nvSpPr>
          <p:cNvPr id="4" name="Slide Number Placeholder 3">
            <a:extLst>
              <a:ext uri="{FF2B5EF4-FFF2-40B4-BE49-F238E27FC236}">
                <a16:creationId xmlns:a16="http://schemas.microsoft.com/office/drawing/2014/main" id="{DE9B610D-BD18-98D3-7516-68A2947A8598}"/>
              </a:ext>
            </a:extLst>
          </p:cNvPr>
          <p:cNvSpPr>
            <a:spLocks noGrp="1"/>
          </p:cNvSpPr>
          <p:nvPr>
            <p:ph type="sldNum" idx="12"/>
          </p:nvPr>
        </p:nvSpPr>
        <p:spPr/>
        <p:txBody>
          <a:bodyPr/>
          <a:lstStyle/>
          <a:p>
            <a:r>
              <a:rPr lang="en-GB"/>
              <a:t>Slide </a:t>
            </a:r>
            <a:fld id="{440F5867-744E-4AA6-B0ED-4C44D2DFBB7B}" type="slidenum">
              <a:rPr lang="en-GB" smtClean="0"/>
              <a:pPr/>
              <a:t>5</a:t>
            </a:fld>
            <a:endParaRPr lang="en-GB" dirty="0"/>
          </a:p>
        </p:txBody>
      </p:sp>
      <p:sp>
        <p:nvSpPr>
          <p:cNvPr id="3" name="TextBox 2">
            <a:extLst>
              <a:ext uri="{FF2B5EF4-FFF2-40B4-BE49-F238E27FC236}">
                <a16:creationId xmlns:a16="http://schemas.microsoft.com/office/drawing/2014/main" id="{8EF709A9-3505-508F-CE33-6CCCC1BDFEF9}"/>
              </a:ext>
            </a:extLst>
          </p:cNvPr>
          <p:cNvSpPr txBox="1"/>
          <p:nvPr/>
        </p:nvSpPr>
        <p:spPr>
          <a:xfrm>
            <a:off x="723106" y="1649970"/>
            <a:ext cx="7696200" cy="2985433"/>
          </a:xfrm>
          <a:prstGeom prst="rect">
            <a:avLst/>
          </a:prstGeom>
          <a:noFill/>
        </p:spPr>
        <p:txBody>
          <a:bodyPr wrap="square" rtlCol="0">
            <a:spAutoFit/>
          </a:bodyPr>
          <a:lstStyle/>
          <a:p>
            <a:pPr marL="342900" indent="-342900" algn="l">
              <a:spcBef>
                <a:spcPts val="600"/>
              </a:spcBef>
              <a:spcAft>
                <a:spcPts val="600"/>
              </a:spcAft>
              <a:buFont typeface="Arial" panose="020B0604020202020204" pitchFamily="34" charset="0"/>
              <a:buChar char="•"/>
            </a:pPr>
            <a:r>
              <a:rPr lang="en-US" dirty="0">
                <a:solidFill>
                  <a:schemeClr val="tx1"/>
                </a:solidFill>
              </a:rPr>
              <a:t>This report explores the regulatory landscape for millimeter-wave communication in the European Union (EU), focusing on licensed and unlicensed bands. </a:t>
            </a:r>
          </a:p>
          <a:p>
            <a:pPr marL="342900" indent="-342900" algn="l">
              <a:spcBef>
                <a:spcPts val="600"/>
              </a:spcBef>
              <a:spcAft>
                <a:spcPts val="600"/>
              </a:spcAft>
              <a:buFont typeface="Arial" panose="020B0604020202020204" pitchFamily="34" charset="0"/>
              <a:buChar char="•"/>
            </a:pPr>
            <a:r>
              <a:rPr lang="en-US" dirty="0">
                <a:solidFill>
                  <a:schemeClr val="tx1"/>
                </a:solidFill>
              </a:rPr>
              <a:t>It explores deployment scenarios for short-range communication </a:t>
            </a:r>
          </a:p>
          <a:p>
            <a:pPr marL="342900" indent="-342900" algn="l">
              <a:spcBef>
                <a:spcPts val="600"/>
              </a:spcBef>
              <a:spcAft>
                <a:spcPts val="600"/>
              </a:spcAft>
              <a:buFont typeface="Arial" panose="020B0604020202020204" pitchFamily="34" charset="0"/>
              <a:buChar char="•"/>
            </a:pPr>
            <a:r>
              <a:rPr lang="en-US" dirty="0">
                <a:solidFill>
                  <a:schemeClr val="tx1"/>
                </a:solidFill>
              </a:rPr>
              <a:t>Considering ETSI and CEPT/ECC in the European process of standardization and regulation.</a:t>
            </a:r>
          </a:p>
        </p:txBody>
      </p:sp>
    </p:spTree>
    <p:extLst>
      <p:ext uri="{BB962C8B-B14F-4D97-AF65-F5344CB8AC3E}">
        <p14:creationId xmlns:p14="http://schemas.microsoft.com/office/powerpoint/2010/main" val="38091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40CD5-BB06-8A3E-A103-BFDE778EB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33A57-882A-78F1-300D-B9A3512490EC}"/>
              </a:ext>
            </a:extLst>
          </p:cNvPr>
          <p:cNvSpPr>
            <a:spLocks noGrp="1"/>
          </p:cNvSpPr>
          <p:nvPr>
            <p:ph type="title"/>
          </p:nvPr>
        </p:nvSpPr>
        <p:spPr>
          <a:xfrm>
            <a:off x="685800" y="685801"/>
            <a:ext cx="7770813" cy="755374"/>
          </a:xfrm>
        </p:spPr>
        <p:txBody>
          <a:bodyPr/>
          <a:lstStyle/>
          <a:p>
            <a:r>
              <a:rPr lang="en-US" dirty="0"/>
              <a:t>Unlicensed </a:t>
            </a:r>
            <a:r>
              <a:rPr lang="en-US" dirty="0" err="1"/>
              <a:t>mmWave</a:t>
            </a:r>
            <a:r>
              <a:rPr lang="en-US" dirty="0"/>
              <a:t> Bands in EU</a:t>
            </a:r>
          </a:p>
        </p:txBody>
      </p:sp>
      <p:sp>
        <p:nvSpPr>
          <p:cNvPr id="4" name="Slide Number Placeholder 3">
            <a:extLst>
              <a:ext uri="{FF2B5EF4-FFF2-40B4-BE49-F238E27FC236}">
                <a16:creationId xmlns:a16="http://schemas.microsoft.com/office/drawing/2014/main" id="{4C53205C-3010-1013-303C-55ABCA122C39}"/>
              </a:ext>
            </a:extLst>
          </p:cNvPr>
          <p:cNvSpPr>
            <a:spLocks noGrp="1"/>
          </p:cNvSpPr>
          <p:nvPr>
            <p:ph type="sldNum" idx="12"/>
          </p:nvPr>
        </p:nvSpPr>
        <p:spPr/>
        <p:txBody>
          <a:bodyPr/>
          <a:lstStyle/>
          <a:p>
            <a:r>
              <a:rPr lang="en-GB"/>
              <a:t>Slide </a:t>
            </a:r>
            <a:fld id="{440F5867-744E-4AA6-B0ED-4C44D2DFBB7B}" type="slidenum">
              <a:rPr lang="en-GB" smtClean="0"/>
              <a:pPr/>
              <a:t>6</a:t>
            </a:fld>
            <a:endParaRPr lang="en-GB" dirty="0"/>
          </a:p>
        </p:txBody>
      </p:sp>
      <p:sp>
        <p:nvSpPr>
          <p:cNvPr id="3" name="TextBox 2">
            <a:extLst>
              <a:ext uri="{FF2B5EF4-FFF2-40B4-BE49-F238E27FC236}">
                <a16:creationId xmlns:a16="http://schemas.microsoft.com/office/drawing/2014/main" id="{6602B681-6A87-9A0D-D1AE-0EE0A81D7299}"/>
              </a:ext>
            </a:extLst>
          </p:cNvPr>
          <p:cNvSpPr txBox="1"/>
          <p:nvPr/>
        </p:nvSpPr>
        <p:spPr>
          <a:xfrm>
            <a:off x="723106" y="1649970"/>
            <a:ext cx="7696200" cy="2462213"/>
          </a:xfrm>
          <a:prstGeom prst="rect">
            <a:avLst/>
          </a:prstGeom>
          <a:noFill/>
        </p:spPr>
        <p:txBody>
          <a:bodyPr wrap="square" rtlCol="0">
            <a:spAutoFit/>
          </a:bodyPr>
          <a:lstStyle/>
          <a:p>
            <a:pPr marL="342900" indent="-342900" algn="l">
              <a:spcBef>
                <a:spcPts val="600"/>
              </a:spcBef>
              <a:spcAft>
                <a:spcPts val="600"/>
              </a:spcAft>
              <a:buFont typeface="Arial" panose="020B0604020202020204" pitchFamily="34" charset="0"/>
              <a:buChar char="•"/>
            </a:pPr>
            <a:r>
              <a:rPr lang="en-US" dirty="0">
                <a:solidFill>
                  <a:schemeClr val="tx1"/>
                </a:solidFill>
              </a:rPr>
              <a:t>Unlicensed </a:t>
            </a:r>
            <a:r>
              <a:rPr lang="en-US" dirty="0" err="1">
                <a:solidFill>
                  <a:schemeClr val="tx1"/>
                </a:solidFill>
              </a:rPr>
              <a:t>mmWave</a:t>
            </a:r>
            <a:r>
              <a:rPr lang="en-US" dirty="0">
                <a:solidFill>
                  <a:schemeClr val="tx1"/>
                </a:solidFill>
              </a:rPr>
              <a:t> bands in the EU provide flexibility for wireless technology innovation, with CEPT and national authorities managing governance. </a:t>
            </a:r>
          </a:p>
          <a:p>
            <a:pPr marL="342900" indent="-342900" algn="l">
              <a:spcBef>
                <a:spcPts val="600"/>
              </a:spcBef>
              <a:spcAft>
                <a:spcPts val="600"/>
              </a:spcAft>
              <a:buFont typeface="Arial" panose="020B0604020202020204" pitchFamily="34" charset="0"/>
              <a:buChar char="•"/>
            </a:pPr>
            <a:r>
              <a:rPr lang="en-US" dirty="0">
                <a:solidFill>
                  <a:schemeClr val="tx1"/>
                </a:solidFill>
              </a:rPr>
              <a:t>Key factors include harmonized 57-66 GHz range, power transmission limits, adaptive spectrum allocation, and Radio </a:t>
            </a:r>
            <a:r>
              <a:rPr lang="en-US">
                <a:solidFill>
                  <a:schemeClr val="tx1"/>
                </a:solidFill>
              </a:rPr>
              <a:t>Equipment Directive (RED) </a:t>
            </a:r>
            <a:r>
              <a:rPr lang="en-US" dirty="0">
                <a:solidFill>
                  <a:schemeClr val="tx1"/>
                </a:solidFill>
              </a:rPr>
              <a:t>compliance.</a:t>
            </a:r>
          </a:p>
        </p:txBody>
      </p:sp>
    </p:spTree>
    <p:extLst>
      <p:ext uri="{BB962C8B-B14F-4D97-AF65-F5344CB8AC3E}">
        <p14:creationId xmlns:p14="http://schemas.microsoft.com/office/powerpoint/2010/main" val="11419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1CB16-F1C0-A0FD-9F1B-0F7D62799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523DE-2FD0-8606-0A21-9C92920A12ED}"/>
              </a:ext>
            </a:extLst>
          </p:cNvPr>
          <p:cNvSpPr>
            <a:spLocks noGrp="1"/>
          </p:cNvSpPr>
          <p:nvPr>
            <p:ph type="title"/>
          </p:nvPr>
        </p:nvSpPr>
        <p:spPr>
          <a:xfrm>
            <a:off x="685800" y="685801"/>
            <a:ext cx="7770813" cy="755374"/>
          </a:xfrm>
        </p:spPr>
        <p:txBody>
          <a:bodyPr/>
          <a:lstStyle/>
          <a:p>
            <a:r>
              <a:rPr lang="en-US" dirty="0"/>
              <a:t>Unlicensed </a:t>
            </a:r>
            <a:r>
              <a:rPr lang="en-US" dirty="0" err="1"/>
              <a:t>mmWave</a:t>
            </a:r>
            <a:r>
              <a:rPr lang="en-US" dirty="0"/>
              <a:t> Regulators in EU</a:t>
            </a:r>
          </a:p>
        </p:txBody>
      </p:sp>
      <p:sp>
        <p:nvSpPr>
          <p:cNvPr id="4" name="Slide Number Placeholder 3">
            <a:extLst>
              <a:ext uri="{FF2B5EF4-FFF2-40B4-BE49-F238E27FC236}">
                <a16:creationId xmlns:a16="http://schemas.microsoft.com/office/drawing/2014/main" id="{F9A82D76-77BE-3952-47D7-AF56419E65CB}"/>
              </a:ext>
            </a:extLst>
          </p:cNvPr>
          <p:cNvSpPr>
            <a:spLocks noGrp="1"/>
          </p:cNvSpPr>
          <p:nvPr>
            <p:ph type="sldNum" idx="12"/>
          </p:nvPr>
        </p:nvSpPr>
        <p:spPr/>
        <p:txBody>
          <a:bodyPr/>
          <a:lstStyle/>
          <a:p>
            <a:r>
              <a:rPr lang="en-GB"/>
              <a:t>Slide </a:t>
            </a:r>
            <a:fld id="{440F5867-744E-4AA6-B0ED-4C44D2DFBB7B}" type="slidenum">
              <a:rPr lang="en-GB" smtClean="0"/>
              <a:pPr/>
              <a:t>7</a:t>
            </a:fld>
            <a:endParaRPr lang="en-GB" dirty="0"/>
          </a:p>
        </p:txBody>
      </p:sp>
      <p:sp>
        <p:nvSpPr>
          <p:cNvPr id="14" name="TextBox 13">
            <a:extLst>
              <a:ext uri="{FF2B5EF4-FFF2-40B4-BE49-F238E27FC236}">
                <a16:creationId xmlns:a16="http://schemas.microsoft.com/office/drawing/2014/main" id="{2AAE5293-2D93-EBA5-71EF-92EEEAA9F5C3}"/>
              </a:ext>
            </a:extLst>
          </p:cNvPr>
          <p:cNvSpPr txBox="1"/>
          <p:nvPr/>
        </p:nvSpPr>
        <p:spPr>
          <a:xfrm>
            <a:off x="533400" y="1295400"/>
            <a:ext cx="8458200" cy="5093702"/>
          </a:xfrm>
          <a:prstGeom prst="rect">
            <a:avLst/>
          </a:prstGeom>
          <a:noFill/>
        </p:spPr>
        <p:txBody>
          <a:bodyPr wrap="square">
            <a:spAutoFit/>
          </a:bodyPr>
          <a:lstStyle/>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Austria: </a:t>
            </a:r>
            <a:r>
              <a:rPr lang="en-US" sz="1800" b="0" dirty="0">
                <a:solidFill>
                  <a:prstClr val="black"/>
                </a:solidFill>
                <a:latin typeface="+mn-lt"/>
              </a:rPr>
              <a:t>RTR supervises 60 GHz band compliance with ECC/DEC/(09).</a:t>
            </a:r>
          </a:p>
          <a:p>
            <a:pPr marL="285750" indent="-285750">
              <a:spcBef>
                <a:spcPts val="300"/>
              </a:spcBef>
              <a:spcAft>
                <a:spcPts val="300"/>
              </a:spcAft>
              <a:buFont typeface="Arial" panose="020B0604020202020204" pitchFamily="34" charset="0"/>
              <a:buChar char="•"/>
            </a:pPr>
            <a:r>
              <a:rPr lang="en-US" sz="1800" b="1" dirty="0" err="1">
                <a:solidFill>
                  <a:prstClr val="black"/>
                </a:solidFill>
                <a:latin typeface="+mn-lt"/>
              </a:rPr>
              <a:t>Belgium:</a:t>
            </a:r>
            <a:r>
              <a:rPr lang="en-US" sz="1800" b="0" dirty="0" err="1">
                <a:solidFill>
                  <a:prstClr val="black"/>
                </a:solidFill>
                <a:latin typeface="+mn-lt"/>
              </a:rPr>
              <a:t>BIPT</a:t>
            </a:r>
            <a:r>
              <a:rPr lang="en-US" sz="1800" b="0" dirty="0">
                <a:solidFill>
                  <a:prstClr val="black"/>
                </a:solidFill>
                <a:latin typeface="+mn-lt"/>
              </a:rPr>
              <a:t> lets unlicensed access within the 57–66 GHz spectrum under controlled power limits.</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Bulgaria: </a:t>
            </a:r>
            <a:r>
              <a:rPr lang="en-US" sz="1800" b="0" dirty="0">
                <a:solidFill>
                  <a:prstClr val="black"/>
                </a:solidFill>
                <a:latin typeface="+mn-lt"/>
              </a:rPr>
              <a:t>CRC guarantees follow-through to CEPT recommendations for unlicensed bands.</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Croatia: </a:t>
            </a:r>
            <a:r>
              <a:rPr lang="en-US" sz="1800" b="0" dirty="0">
                <a:solidFill>
                  <a:prstClr val="black"/>
                </a:solidFill>
                <a:latin typeface="+mn-lt"/>
              </a:rPr>
              <a:t>HAKOM controls short-range </a:t>
            </a:r>
            <a:r>
              <a:rPr lang="en-US" sz="1800" b="0" dirty="0" err="1">
                <a:solidFill>
                  <a:prstClr val="black"/>
                </a:solidFill>
                <a:latin typeface="+mn-lt"/>
              </a:rPr>
              <a:t>mmWave</a:t>
            </a:r>
            <a:r>
              <a:rPr lang="en-US" sz="1800" b="0" dirty="0">
                <a:solidFill>
                  <a:prstClr val="black"/>
                </a:solidFill>
                <a:latin typeface="+mn-lt"/>
              </a:rPr>
              <a:t> consumption.</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Cyprus: </a:t>
            </a:r>
            <a:r>
              <a:rPr lang="en-US" sz="1800" b="0" dirty="0">
                <a:solidFill>
                  <a:prstClr val="black"/>
                </a:solidFill>
                <a:latin typeface="+mn-lt"/>
              </a:rPr>
              <a:t>OCECPR applies spectrum rules covering the EU.</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Czech Republic: </a:t>
            </a:r>
            <a:r>
              <a:rPr lang="en-US" sz="1800" b="0" dirty="0">
                <a:solidFill>
                  <a:prstClr val="black"/>
                </a:solidFill>
                <a:latin typeface="+mn-lt"/>
              </a:rPr>
              <a:t>CTU adheres to CEPT </a:t>
            </a:r>
            <a:r>
              <a:rPr lang="en-US" sz="1800" b="0" dirty="0" err="1">
                <a:solidFill>
                  <a:prstClr val="black"/>
                </a:solidFill>
                <a:latin typeface="+mn-lt"/>
              </a:rPr>
              <a:t>mmWave</a:t>
            </a:r>
            <a:r>
              <a:rPr lang="en-US" sz="1800" b="0" dirty="0">
                <a:solidFill>
                  <a:prstClr val="black"/>
                </a:solidFill>
                <a:latin typeface="+mn-lt"/>
              </a:rPr>
              <a:t> spectrum recommendations.</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Denmark: </a:t>
            </a:r>
            <a:r>
              <a:rPr lang="en-US" sz="1800" b="0" dirty="0" err="1">
                <a:solidFill>
                  <a:prstClr val="black"/>
                </a:solidFill>
                <a:latin typeface="+mn-lt"/>
              </a:rPr>
              <a:t>Energistyrelsen</a:t>
            </a:r>
            <a:r>
              <a:rPr lang="en-US" sz="1800" b="0" dirty="0">
                <a:solidFill>
                  <a:prstClr val="black"/>
                </a:solidFill>
                <a:latin typeface="+mn-lt"/>
              </a:rPr>
              <a:t> oversees unlicensed band national spectrum policies.</a:t>
            </a:r>
          </a:p>
          <a:p>
            <a:pPr marL="285750" indent="-285750">
              <a:spcBef>
                <a:spcPts val="300"/>
              </a:spcBef>
              <a:spcAft>
                <a:spcPts val="300"/>
              </a:spcAft>
              <a:buFont typeface="Arial" panose="020B0604020202020204" pitchFamily="34" charset="0"/>
              <a:buChar char="•"/>
            </a:pPr>
            <a:r>
              <a:rPr lang="en-US" sz="1800" b="1" dirty="0" err="1">
                <a:solidFill>
                  <a:prstClr val="black"/>
                </a:solidFill>
                <a:latin typeface="+mn-lt"/>
              </a:rPr>
              <a:t>Estonia:</a:t>
            </a:r>
            <a:r>
              <a:rPr lang="en-US" sz="1800" b="0" dirty="0" err="1">
                <a:solidFill>
                  <a:prstClr val="black"/>
                </a:solidFill>
                <a:latin typeface="+mn-lt"/>
              </a:rPr>
              <a:t>The</a:t>
            </a:r>
            <a:r>
              <a:rPr lang="en-US" sz="1800" b="0" dirty="0">
                <a:solidFill>
                  <a:prstClr val="black"/>
                </a:solidFill>
                <a:latin typeface="+mn-lt"/>
              </a:rPr>
              <a:t> Technical Regulatory Authority conforms rules to CEPT.</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Finland: </a:t>
            </a:r>
            <a:r>
              <a:rPr lang="en-US" sz="1800" b="0" dirty="0" err="1">
                <a:solidFill>
                  <a:prstClr val="black"/>
                </a:solidFill>
                <a:latin typeface="+mn-lt"/>
              </a:rPr>
              <a:t>Traficom</a:t>
            </a:r>
            <a:r>
              <a:rPr lang="en-US" sz="1800" b="0" dirty="0">
                <a:solidFill>
                  <a:prstClr val="black"/>
                </a:solidFill>
                <a:latin typeface="+mn-lt"/>
              </a:rPr>
              <a:t> lets unapproved use of the 57-66 GHz spectrum.</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France: </a:t>
            </a:r>
            <a:r>
              <a:rPr lang="en-US" sz="1800" b="0" dirty="0">
                <a:solidFill>
                  <a:prstClr val="black"/>
                </a:solidFill>
                <a:latin typeface="+mn-lt"/>
              </a:rPr>
              <a:t>ARCEP follows CEPT recommendations in controlling </a:t>
            </a:r>
            <a:r>
              <a:rPr lang="en-US" sz="1800" b="0" dirty="0" err="1">
                <a:solidFill>
                  <a:prstClr val="black"/>
                </a:solidFill>
                <a:latin typeface="+mn-lt"/>
              </a:rPr>
              <a:t>mmWave</a:t>
            </a:r>
            <a:r>
              <a:rPr lang="en-US" sz="1800" b="0" dirty="0">
                <a:solidFill>
                  <a:prstClr val="black"/>
                </a:solidFill>
                <a:latin typeface="+mn-lt"/>
              </a:rPr>
              <a:t> unlicensed bands.</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Germany: </a:t>
            </a:r>
            <a:r>
              <a:rPr lang="en-US" sz="1800" b="0" dirty="0" err="1">
                <a:solidFill>
                  <a:prstClr val="black"/>
                </a:solidFill>
                <a:latin typeface="+mn-lt"/>
              </a:rPr>
              <a:t>BNetzA</a:t>
            </a:r>
            <a:r>
              <a:rPr lang="en-US" sz="1800" b="0" dirty="0">
                <a:solidFill>
                  <a:prstClr val="black"/>
                </a:solidFill>
                <a:latin typeface="+mn-lt"/>
              </a:rPr>
              <a:t> applies ECC/DEC/(09)01 under further operational restrictions.</a:t>
            </a:r>
          </a:p>
          <a:p>
            <a:pPr marL="285750" indent="-285750">
              <a:spcBef>
                <a:spcPts val="300"/>
              </a:spcBef>
              <a:spcAft>
                <a:spcPts val="300"/>
              </a:spcAft>
              <a:buFont typeface="Arial" panose="020B0604020202020204" pitchFamily="34" charset="0"/>
              <a:buChar char="•"/>
            </a:pPr>
            <a:r>
              <a:rPr lang="en-US" sz="1800" b="1" dirty="0">
                <a:solidFill>
                  <a:prstClr val="black"/>
                </a:solidFill>
                <a:latin typeface="+mn-lt"/>
              </a:rPr>
              <a:t>Greece: </a:t>
            </a:r>
            <a:r>
              <a:rPr lang="en-US" sz="1800" b="0" dirty="0">
                <a:solidFill>
                  <a:prstClr val="black"/>
                </a:solidFill>
                <a:latin typeface="+mn-lt"/>
              </a:rPr>
              <a:t>EETT allows only restricted unlicensed </a:t>
            </a:r>
            <a:r>
              <a:rPr lang="en-US" sz="1800" b="0" dirty="0" err="1">
                <a:solidFill>
                  <a:prstClr val="black"/>
                </a:solidFill>
                <a:latin typeface="+mn-lt"/>
              </a:rPr>
              <a:t>mmWave</a:t>
            </a:r>
            <a:r>
              <a:rPr lang="en-US" sz="1800" b="0" dirty="0">
                <a:solidFill>
                  <a:prstClr val="black"/>
                </a:solidFill>
                <a:latin typeface="+mn-lt"/>
              </a:rPr>
              <a:t> use.</a:t>
            </a:r>
          </a:p>
        </p:txBody>
      </p:sp>
    </p:spTree>
    <p:extLst>
      <p:ext uri="{BB962C8B-B14F-4D97-AF65-F5344CB8AC3E}">
        <p14:creationId xmlns:p14="http://schemas.microsoft.com/office/powerpoint/2010/main" val="208300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173AC-54CF-9BE4-2ACC-25B4223FF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5FD76-9314-D944-AFC6-361E7916B026}"/>
              </a:ext>
            </a:extLst>
          </p:cNvPr>
          <p:cNvSpPr>
            <a:spLocks noGrp="1"/>
          </p:cNvSpPr>
          <p:nvPr>
            <p:ph type="title"/>
          </p:nvPr>
        </p:nvSpPr>
        <p:spPr>
          <a:xfrm>
            <a:off x="685800" y="685801"/>
            <a:ext cx="7770813" cy="755374"/>
          </a:xfrm>
        </p:spPr>
        <p:txBody>
          <a:bodyPr/>
          <a:lstStyle/>
          <a:p>
            <a:r>
              <a:rPr lang="en-US" dirty="0"/>
              <a:t>Unlicensed </a:t>
            </a:r>
            <a:r>
              <a:rPr lang="en-US" dirty="0" err="1"/>
              <a:t>mmWave</a:t>
            </a:r>
            <a:r>
              <a:rPr lang="en-US" dirty="0"/>
              <a:t> Regulators in EU</a:t>
            </a:r>
          </a:p>
        </p:txBody>
      </p:sp>
      <p:sp>
        <p:nvSpPr>
          <p:cNvPr id="4" name="Slide Number Placeholder 3">
            <a:extLst>
              <a:ext uri="{FF2B5EF4-FFF2-40B4-BE49-F238E27FC236}">
                <a16:creationId xmlns:a16="http://schemas.microsoft.com/office/drawing/2014/main" id="{27884133-5AAB-AF63-1772-F8DC2DE125EC}"/>
              </a:ext>
            </a:extLst>
          </p:cNvPr>
          <p:cNvSpPr>
            <a:spLocks noGrp="1"/>
          </p:cNvSpPr>
          <p:nvPr>
            <p:ph type="sldNum" idx="12"/>
          </p:nvPr>
        </p:nvSpPr>
        <p:spPr/>
        <p:txBody>
          <a:bodyPr/>
          <a:lstStyle/>
          <a:p>
            <a:r>
              <a:rPr lang="en-GB"/>
              <a:t>Slide </a:t>
            </a:r>
            <a:fld id="{440F5867-744E-4AA6-B0ED-4C44D2DFBB7B}" type="slidenum">
              <a:rPr lang="en-GB" smtClean="0"/>
              <a:pPr/>
              <a:t>8</a:t>
            </a:fld>
            <a:endParaRPr lang="en-GB" dirty="0"/>
          </a:p>
        </p:txBody>
      </p:sp>
      <p:sp>
        <p:nvSpPr>
          <p:cNvPr id="14" name="TextBox 13">
            <a:extLst>
              <a:ext uri="{FF2B5EF4-FFF2-40B4-BE49-F238E27FC236}">
                <a16:creationId xmlns:a16="http://schemas.microsoft.com/office/drawing/2014/main" id="{B8D4205E-BE4C-9937-DCE3-61CFBA96C48B}"/>
              </a:ext>
            </a:extLst>
          </p:cNvPr>
          <p:cNvSpPr txBox="1"/>
          <p:nvPr/>
        </p:nvSpPr>
        <p:spPr>
          <a:xfrm>
            <a:off x="609600" y="1296027"/>
            <a:ext cx="8229600" cy="5324535"/>
          </a:xfrm>
          <a:prstGeom prst="rect">
            <a:avLst/>
          </a:prstGeom>
          <a:noFill/>
        </p:spPr>
        <p:txBody>
          <a:bodyPr wrap="square">
            <a:spAutoFit/>
          </a:bodyPr>
          <a:lstStyle/>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Hungary: </a:t>
            </a:r>
            <a:r>
              <a:rPr lang="en-US" sz="1800" b="0" dirty="0">
                <a:solidFill>
                  <a:prstClr val="black"/>
                </a:solidFill>
                <a:latin typeface="+mn-lt"/>
              </a:rPr>
              <a:t>NMHH controls </a:t>
            </a:r>
            <a:r>
              <a:rPr lang="en-US" sz="1800" b="0" dirty="0" err="1">
                <a:solidFill>
                  <a:prstClr val="black"/>
                </a:solidFill>
                <a:latin typeface="+mn-lt"/>
              </a:rPr>
              <a:t>mmWave</a:t>
            </a:r>
            <a:r>
              <a:rPr lang="en-US" sz="1800" b="0" dirty="0">
                <a:solidFill>
                  <a:prstClr val="black"/>
                </a:solidFill>
                <a:latin typeface="+mn-lt"/>
              </a:rPr>
              <a:t> spectrum access under CEPT rules.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Ireland: </a:t>
            </a:r>
            <a:r>
              <a:rPr lang="en-US" sz="1800" b="0" dirty="0" err="1">
                <a:solidFill>
                  <a:prstClr val="black"/>
                </a:solidFill>
                <a:latin typeface="+mn-lt"/>
              </a:rPr>
              <a:t>ComReg</a:t>
            </a:r>
            <a:r>
              <a:rPr lang="en-US" sz="1800" b="0" dirty="0">
                <a:solidFill>
                  <a:prstClr val="black"/>
                </a:solidFill>
                <a:latin typeface="+mn-lt"/>
              </a:rPr>
              <a:t> grants unlicensed uses access to the 60 GHz band.</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Italy: </a:t>
            </a:r>
            <a:r>
              <a:rPr lang="en-US" sz="1800" b="0" dirty="0">
                <a:solidFill>
                  <a:prstClr val="black"/>
                </a:solidFill>
                <a:latin typeface="+mn-lt"/>
              </a:rPr>
              <a:t>AGCOM uses CEPT guidance on unlicensed </a:t>
            </a:r>
            <a:r>
              <a:rPr lang="en-US" sz="1800" b="0" dirty="0" err="1">
                <a:solidFill>
                  <a:prstClr val="black"/>
                </a:solidFill>
                <a:latin typeface="+mn-lt"/>
              </a:rPr>
              <a:t>mmWave</a:t>
            </a:r>
            <a:r>
              <a:rPr lang="en-US" sz="1800" b="0" dirty="0">
                <a:solidFill>
                  <a:prstClr val="black"/>
                </a:solidFill>
                <a:latin typeface="+mn-lt"/>
              </a:rPr>
              <a:t> spectrum.</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Latvia: </a:t>
            </a:r>
            <a:r>
              <a:rPr lang="en-US" sz="1800" b="0" dirty="0">
                <a:solidFill>
                  <a:prstClr val="black"/>
                </a:solidFill>
                <a:latin typeface="+mn-lt"/>
              </a:rPr>
              <a:t>SPRK follows CEPT-aligned unlicensed </a:t>
            </a:r>
            <a:r>
              <a:rPr lang="en-US" sz="1800" b="0" dirty="0" err="1">
                <a:solidFill>
                  <a:prstClr val="black"/>
                </a:solidFill>
                <a:latin typeface="+mn-lt"/>
              </a:rPr>
              <a:t>mmWave</a:t>
            </a:r>
            <a:r>
              <a:rPr lang="en-US" sz="1800" b="0" dirty="0">
                <a:solidFill>
                  <a:prstClr val="black"/>
                </a:solidFill>
                <a:latin typeface="+mn-lt"/>
              </a:rPr>
              <a:t> policies.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Lithuania: </a:t>
            </a:r>
            <a:r>
              <a:rPr lang="en-US" sz="1800" b="0" dirty="0">
                <a:solidFill>
                  <a:prstClr val="black"/>
                </a:solidFill>
                <a:latin typeface="+mn-lt"/>
              </a:rPr>
              <a:t>RRT develops national guidelines for unapproved </a:t>
            </a:r>
            <a:r>
              <a:rPr lang="en-US" sz="1800" b="0" dirty="0" err="1">
                <a:solidFill>
                  <a:prstClr val="black"/>
                </a:solidFill>
                <a:latin typeface="+mn-lt"/>
              </a:rPr>
              <a:t>mmWave</a:t>
            </a:r>
            <a:r>
              <a:rPr lang="en-US" sz="1800" b="0" dirty="0">
                <a:solidFill>
                  <a:prstClr val="black"/>
                </a:solidFill>
                <a:latin typeface="+mn-lt"/>
              </a:rPr>
              <a:t> spectrum.</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Luxembourg: </a:t>
            </a:r>
            <a:r>
              <a:rPr lang="en-US" sz="1800" b="0" dirty="0">
                <a:solidFill>
                  <a:prstClr val="black"/>
                </a:solidFill>
                <a:latin typeface="+mn-lt"/>
              </a:rPr>
              <a:t>ILR permits unapproved 60 GHz band access.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Malta: </a:t>
            </a:r>
            <a:r>
              <a:rPr lang="en-US" sz="1800" b="0" dirty="0">
                <a:solidFill>
                  <a:prstClr val="black"/>
                </a:solidFill>
                <a:latin typeface="+mn-lt"/>
              </a:rPr>
              <a:t>MCA guarantees spectrum policies compliant to EU for unlicensed bands.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Netherlands: </a:t>
            </a:r>
            <a:r>
              <a:rPr lang="en-US" sz="1800" b="0" dirty="0" err="1">
                <a:solidFill>
                  <a:prstClr val="black"/>
                </a:solidFill>
                <a:latin typeface="+mn-lt"/>
              </a:rPr>
              <a:t>Agentschap</a:t>
            </a:r>
            <a:r>
              <a:rPr lang="en-US" sz="1800" b="0" dirty="0">
                <a:solidFill>
                  <a:prstClr val="black"/>
                </a:solidFill>
                <a:latin typeface="+mn-lt"/>
              </a:rPr>
              <a:t> Telecom controls </a:t>
            </a:r>
            <a:r>
              <a:rPr lang="en-US" sz="1800" b="0" dirty="0" err="1">
                <a:solidFill>
                  <a:prstClr val="black"/>
                </a:solidFill>
                <a:latin typeface="+mn-lt"/>
              </a:rPr>
              <a:t>mmWave</a:t>
            </a:r>
            <a:r>
              <a:rPr lang="en-US" sz="1800" b="0" dirty="0">
                <a:solidFill>
                  <a:prstClr val="black"/>
                </a:solidFill>
                <a:latin typeface="+mn-lt"/>
              </a:rPr>
              <a:t> spectrum access.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Poland: </a:t>
            </a:r>
            <a:r>
              <a:rPr lang="en-US" sz="1800" b="0" dirty="0">
                <a:solidFill>
                  <a:prstClr val="black"/>
                </a:solidFill>
                <a:latin typeface="+mn-lt"/>
              </a:rPr>
              <a:t>UKE follows spectrum policy aligned with CEPT.</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Portugal: </a:t>
            </a:r>
            <a:r>
              <a:rPr lang="en-US" sz="1800" b="0" dirty="0">
                <a:solidFill>
                  <a:prstClr val="black"/>
                </a:solidFill>
                <a:latin typeface="+mn-lt"/>
              </a:rPr>
              <a:t>ANACOM lets unapproved use of the 57–66 GHz spectrum.</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Romania: </a:t>
            </a:r>
            <a:r>
              <a:rPr lang="en-US" sz="1800" b="0" dirty="0">
                <a:solidFill>
                  <a:prstClr val="black"/>
                </a:solidFill>
                <a:latin typeface="+mn-lt"/>
              </a:rPr>
              <a:t>AN </a:t>
            </a:r>
            <a:r>
              <a:rPr lang="en-US" sz="1800" b="0" dirty="0" err="1">
                <a:solidFill>
                  <a:prstClr val="black"/>
                </a:solidFill>
                <a:latin typeface="+mn-lt"/>
              </a:rPr>
              <a:t>COMply</a:t>
            </a:r>
            <a:r>
              <a:rPr lang="en-US" sz="1800" b="0" dirty="0">
                <a:solidFill>
                  <a:prstClr val="black"/>
                </a:solidFill>
                <a:latin typeface="+mn-lt"/>
              </a:rPr>
              <a:t> with ECC/DEC/(09)01.</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Slovakia: </a:t>
            </a:r>
            <a:r>
              <a:rPr lang="en-US" sz="1800" b="0" dirty="0">
                <a:solidFill>
                  <a:prstClr val="black"/>
                </a:solidFill>
                <a:latin typeface="+mn-lt"/>
              </a:rPr>
              <a:t>RU adheres to CEPT </a:t>
            </a:r>
            <a:r>
              <a:rPr lang="en-US" sz="1800" b="0" dirty="0" err="1">
                <a:solidFill>
                  <a:prstClr val="black"/>
                </a:solidFill>
                <a:latin typeface="+mn-lt"/>
              </a:rPr>
              <a:t>mmWave</a:t>
            </a:r>
            <a:r>
              <a:rPr lang="en-US" sz="1800" b="0" dirty="0">
                <a:solidFill>
                  <a:prstClr val="black"/>
                </a:solidFill>
                <a:latin typeface="+mn-lt"/>
              </a:rPr>
              <a:t> guidelines.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Slovenia: </a:t>
            </a:r>
            <a:r>
              <a:rPr lang="en-US" sz="1800" b="0" dirty="0">
                <a:solidFill>
                  <a:prstClr val="black"/>
                </a:solidFill>
                <a:latin typeface="+mn-lt"/>
              </a:rPr>
              <a:t>AKOS controls </a:t>
            </a:r>
            <a:r>
              <a:rPr lang="en-US" sz="1800" b="0" dirty="0" err="1">
                <a:solidFill>
                  <a:prstClr val="black"/>
                </a:solidFill>
                <a:latin typeface="+mn-lt"/>
              </a:rPr>
              <a:t>mmWave</a:t>
            </a:r>
            <a:r>
              <a:rPr lang="en-US" sz="1800" b="0" dirty="0">
                <a:solidFill>
                  <a:prstClr val="black"/>
                </a:solidFill>
                <a:latin typeface="+mn-lt"/>
              </a:rPr>
              <a:t> spectrum policies.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Spain: </a:t>
            </a:r>
            <a:r>
              <a:rPr lang="en-US" sz="1800" b="0" dirty="0">
                <a:solidFill>
                  <a:prstClr val="black"/>
                </a:solidFill>
                <a:latin typeface="+mn-lt"/>
              </a:rPr>
              <a:t>CNMC lines its spectrum rules with EU-wide guidelines.</a:t>
            </a:r>
          </a:p>
          <a:p>
            <a:pPr marL="342900" indent="-342900">
              <a:spcBef>
                <a:spcPts val="300"/>
              </a:spcBef>
              <a:spcAft>
                <a:spcPts val="300"/>
              </a:spcAft>
              <a:buFont typeface="Arial" panose="020B0604020202020204" pitchFamily="34" charset="0"/>
              <a:buChar char="•"/>
            </a:pPr>
            <a:r>
              <a:rPr lang="en-US" sz="1800" b="1" dirty="0">
                <a:solidFill>
                  <a:prstClr val="black"/>
                </a:solidFill>
                <a:latin typeface="+mn-lt"/>
              </a:rPr>
              <a:t>Sweden: </a:t>
            </a:r>
            <a:r>
              <a:rPr lang="en-US" sz="1800" b="0" dirty="0">
                <a:solidFill>
                  <a:prstClr val="black"/>
                </a:solidFill>
                <a:latin typeface="+mn-lt"/>
              </a:rPr>
              <a:t>PTS lets unlicensed usage of the 60 GHz band.</a:t>
            </a:r>
            <a:endParaRPr lang="en-US" sz="1800" dirty="0">
              <a:latin typeface="+mn-lt"/>
            </a:endParaRPr>
          </a:p>
        </p:txBody>
      </p:sp>
    </p:spTree>
    <p:extLst>
      <p:ext uri="{BB962C8B-B14F-4D97-AF65-F5344CB8AC3E}">
        <p14:creationId xmlns:p14="http://schemas.microsoft.com/office/powerpoint/2010/main" val="19217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E28C7-0869-FECD-4151-39D40D3EB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EB257-CA61-A84A-ECCF-CF2D68A8BF2C}"/>
              </a:ext>
            </a:extLst>
          </p:cNvPr>
          <p:cNvSpPr>
            <a:spLocks noGrp="1"/>
          </p:cNvSpPr>
          <p:nvPr>
            <p:ph type="title"/>
          </p:nvPr>
        </p:nvSpPr>
        <p:spPr>
          <a:xfrm>
            <a:off x="685800" y="685801"/>
            <a:ext cx="7770813" cy="755374"/>
          </a:xfrm>
        </p:spPr>
        <p:txBody>
          <a:bodyPr/>
          <a:lstStyle/>
          <a:p>
            <a:r>
              <a:rPr lang="en-US" dirty="0"/>
              <a:t>Unlicensed </a:t>
            </a:r>
            <a:r>
              <a:rPr lang="en-US" dirty="0" err="1"/>
              <a:t>mmWave</a:t>
            </a:r>
            <a:r>
              <a:rPr lang="en-US" dirty="0"/>
              <a:t> Band at 60GHz</a:t>
            </a:r>
          </a:p>
        </p:txBody>
      </p:sp>
      <p:sp>
        <p:nvSpPr>
          <p:cNvPr id="4" name="Slide Number Placeholder 3">
            <a:extLst>
              <a:ext uri="{FF2B5EF4-FFF2-40B4-BE49-F238E27FC236}">
                <a16:creationId xmlns:a16="http://schemas.microsoft.com/office/drawing/2014/main" id="{935A9277-382B-FD78-9E0F-B1CC0D5D33A4}"/>
              </a:ext>
            </a:extLst>
          </p:cNvPr>
          <p:cNvSpPr>
            <a:spLocks noGrp="1"/>
          </p:cNvSpPr>
          <p:nvPr>
            <p:ph type="sldNum" idx="12"/>
          </p:nvPr>
        </p:nvSpPr>
        <p:spPr/>
        <p:txBody>
          <a:bodyPr/>
          <a:lstStyle/>
          <a:p>
            <a:r>
              <a:rPr lang="en-GB"/>
              <a:t>Slide </a:t>
            </a:r>
            <a:fld id="{440F5867-744E-4AA6-B0ED-4C44D2DFBB7B}" type="slidenum">
              <a:rPr lang="en-GB" smtClean="0"/>
              <a:pPr/>
              <a:t>9</a:t>
            </a:fld>
            <a:endParaRPr lang="en-GB" dirty="0"/>
          </a:p>
        </p:txBody>
      </p:sp>
      <p:sp>
        <p:nvSpPr>
          <p:cNvPr id="3" name="TextBox 2">
            <a:extLst>
              <a:ext uri="{FF2B5EF4-FFF2-40B4-BE49-F238E27FC236}">
                <a16:creationId xmlns:a16="http://schemas.microsoft.com/office/drawing/2014/main" id="{36CBB538-E799-EFA3-44AC-18D49C6F80BB}"/>
              </a:ext>
            </a:extLst>
          </p:cNvPr>
          <p:cNvSpPr txBox="1"/>
          <p:nvPr/>
        </p:nvSpPr>
        <p:spPr>
          <a:xfrm>
            <a:off x="838199" y="1441175"/>
            <a:ext cx="7618413" cy="3939540"/>
          </a:xfrm>
          <a:prstGeom prst="rect">
            <a:avLst/>
          </a:prstGeom>
          <a:noFill/>
        </p:spPr>
        <p:txBody>
          <a:bodyPr wrap="square" rtlCol="0">
            <a:spAutoFit/>
          </a:bodyPr>
          <a:lstStyle/>
          <a:p>
            <a:pPr marL="342900" indent="-342900" algn="l">
              <a:spcBef>
                <a:spcPts val="600"/>
              </a:spcBef>
              <a:spcAft>
                <a:spcPts val="600"/>
              </a:spcAft>
              <a:buFont typeface="Wingdings" pitchFamily="2" charset="2"/>
              <a:buChar char="ü"/>
            </a:pPr>
            <a:r>
              <a:rPr lang="en-US" sz="2000" dirty="0">
                <a:solidFill>
                  <a:schemeClr val="tx1"/>
                </a:solidFill>
              </a:rPr>
              <a:t>Technical parameter restrictions is presented for</a:t>
            </a:r>
            <a:r>
              <a:rPr lang="el-GR" sz="2000" dirty="0">
                <a:solidFill>
                  <a:schemeClr val="tx1"/>
                </a:solidFill>
              </a:rPr>
              <a:t> </a:t>
            </a:r>
            <a:r>
              <a:rPr lang="en-US" sz="2000" dirty="0">
                <a:solidFill>
                  <a:schemeClr val="tx1"/>
                </a:solidFill>
              </a:rPr>
              <a:t>wideband data transmission devices. </a:t>
            </a:r>
          </a:p>
          <a:p>
            <a:pPr marL="342900" indent="-342900" algn="l">
              <a:spcBef>
                <a:spcPts val="600"/>
              </a:spcBef>
              <a:spcAft>
                <a:spcPts val="600"/>
              </a:spcAft>
              <a:buFont typeface="Wingdings" pitchFamily="2" charset="2"/>
              <a:buChar char="ü"/>
            </a:pPr>
            <a:r>
              <a:rPr lang="en-US" sz="2000" dirty="0">
                <a:solidFill>
                  <a:schemeClr val="tx1"/>
                </a:solidFill>
              </a:rPr>
              <a:t>EU regulations</a:t>
            </a:r>
          </a:p>
          <a:p>
            <a:pPr marL="342900" indent="-342900" algn="l">
              <a:spcBef>
                <a:spcPts val="600"/>
              </a:spcBef>
              <a:spcAft>
                <a:spcPts val="600"/>
              </a:spcAft>
              <a:buFont typeface="Wingdings" pitchFamily="2" charset="2"/>
              <a:buChar char="ü"/>
            </a:pPr>
            <a:r>
              <a:rPr lang="en-US" sz="2000" dirty="0">
                <a:solidFill>
                  <a:schemeClr val="tx1"/>
                </a:solidFill>
              </a:rPr>
              <a:t>Testing Standards</a:t>
            </a:r>
          </a:p>
          <a:p>
            <a:pPr marL="342900" indent="-342900" algn="l">
              <a:spcBef>
                <a:spcPts val="600"/>
              </a:spcBef>
              <a:spcAft>
                <a:spcPts val="600"/>
              </a:spcAft>
              <a:buFont typeface="Wingdings" pitchFamily="2" charset="2"/>
              <a:buChar char="ü"/>
            </a:pPr>
            <a:r>
              <a:rPr lang="en-US" sz="2000" dirty="0">
                <a:solidFill>
                  <a:schemeClr val="tx1"/>
                </a:solidFill>
              </a:rPr>
              <a:t>Certification requirements: The current type approval regulation at EU level, Radio Equipment Directive (RED), is in effect as of 13th June 2016, with a transition period that expires on 12th June 2017. After 12th June 2017 all devices must meet the RED requirements, so that devices in compliance with Radio Equipment and Telecommunications Terminal (R&amp;TTE) must be re-certified in order to be placed on the European market after such date.</a:t>
            </a:r>
          </a:p>
        </p:txBody>
      </p:sp>
    </p:spTree>
    <p:extLst>
      <p:ext uri="{BB962C8B-B14F-4D97-AF65-F5344CB8AC3E}">
        <p14:creationId xmlns:p14="http://schemas.microsoft.com/office/powerpoint/2010/main" val="322856098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txDef>
      <a:spPr>
        <a:noFill/>
      </a:spPr>
      <a:bodyPr wrap="square">
        <a:spAutoFit/>
      </a:bodyPr>
      <a:lstStyle>
        <a:defPPr algn="l">
          <a:defRPr dirty="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F2D85B4-B705-4018-9CF0-E6E4BD03567D}" vid="{6A25E773-D890-44CD-BA7F-9C3E9F9CAE5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
  <TotalTime>218572</TotalTime>
  <Words>1138</Words>
  <Application>Microsoft Office PowerPoint</Application>
  <PresentationFormat>On-screen Show (4:3)</PresentationFormat>
  <Paragraphs>118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Office Theme</vt:lpstr>
      <vt:lpstr>PowerPoint Presentation</vt:lpstr>
      <vt:lpstr> Possible ways forward</vt:lpstr>
      <vt:lpstr>Action Items</vt:lpstr>
      <vt:lpstr>Report</vt:lpstr>
      <vt:lpstr>Introduction &amp; Scope of Study</vt:lpstr>
      <vt:lpstr>Unlicensed mmWave Bands in EU</vt:lpstr>
      <vt:lpstr>Unlicensed mmWave Regulators in EU</vt:lpstr>
      <vt:lpstr>Unlicensed mmWave Regulators in EU</vt:lpstr>
      <vt:lpstr>Unlicensed mmWave Band at 60GHz</vt:lpstr>
      <vt:lpstr>Licensed mmWave Band Regulatory Framework</vt:lpstr>
      <vt:lpstr>Licensed mmWave Band Rules in EU</vt:lpstr>
      <vt:lpstr>EU Deployment Scenarios</vt:lpstr>
      <vt:lpstr>References</vt:lpstr>
      <vt:lpstr>Decisions made by TG1 to be discussed approved in Barcelona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Sparklink mmWave</dc:title>
  <dc:creator>lixu (N)</dc:creator>
  <cp:lastModifiedBy>TSIFTSIS THEODOROS</cp:lastModifiedBy>
  <cp:revision>71</cp:revision>
  <cp:lastPrinted>1601-01-01T00:00:00Z</cp:lastPrinted>
  <dcterms:created xsi:type="dcterms:W3CDTF">2017-01-26T15:28:16Z</dcterms:created>
  <dcterms:modified xsi:type="dcterms:W3CDTF">2025-03-06T07:41:17Z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(3)IBwFPHlmtBiWu1Jv/rO8J781egyQfqioPq50ddnOtbzrLkqlFayZZRdGwXZdynaqzWoYU8p8
+1hgAyAr8PZl5z03MFayRrg+ayorxy84gkbbbEukWS4yQL+ZkCZp2DWlvrAGsAZndsMDsv7e
DK7cPhh8mQqxmbb9G/RDrgNKE40nEXFnpf0100v6EVf+KVfJr4WMT70uh5CDUv+dqdvth3eg
SyiJPknMZ1UV1YZXo7</vt:lpwstr>
  </property>
  <property fmtid="{D5CDD505-2E9C-101B-9397-08002B2CF9AE}" pid="3" name="_2015_ms_pID_7253431">
    <vt:lpwstr>J3D/Zp0rt6amDMEFpOk6bsctZEicatzelsQeUb4cZU/7Efff0mMch+
T5yZvuwS/IaXj5CoJgwIpy6CEA4xNjexu1cpdAdZHo+4Gf5R7T3BLF2bHbSARI03+aU18hDi
og9ZMUjzGtOCmw386rwKFCKp8bfny9o/0O074fMKlrqLox3mRbbIGlQFZZAWwfy4zFBtxC+F
+t3Vg7ZttC0QWZr7Gs8MkK9k8/DsLe3AtNZe</vt:lpwstr>
  </property>
  <property fmtid="{D5CDD505-2E9C-101B-9397-08002B2CF9AE}" pid="4" name="_2015_ms_pID_7253432">
    <vt:lpwstr>eJA1ZxKumhSpI0umfIWhM2I=</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1732043374</vt:lpwstr>
  </property>
</Properties>
</file>