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60" r:id="rId2"/>
    <p:sldId id="261" r:id="rId3"/>
    <p:sldId id="284" r:id="rId4"/>
    <p:sldId id="262" r:id="rId5"/>
    <p:sldId id="263" r:id="rId6"/>
    <p:sldId id="257" r:id="rId7"/>
    <p:sldId id="286" r:id="rId8"/>
    <p:sldId id="289" r:id="rId9"/>
    <p:sldId id="290" r:id="rId10"/>
    <p:sldId id="287" r:id="rId11"/>
    <p:sldId id="288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4" autoAdjust="0"/>
    <p:restoredTop sz="96327"/>
  </p:normalViewPr>
  <p:slideViewPr>
    <p:cSldViewPr snapToGrid="0">
      <p:cViewPr varScale="1">
        <p:scale>
          <a:sx n="123" d="100"/>
          <a:sy n="123" d="100"/>
        </p:scale>
        <p:origin x="2360" y="192"/>
      </p:cViewPr>
      <p:guideLst/>
    </p:cSldViewPr>
  </p:slideViewPr>
  <p:outlineViewPr>
    <p:cViewPr>
      <p:scale>
        <a:sx n="33" d="100"/>
        <a:sy n="33" d="100"/>
      </p:scale>
      <p:origin x="0" y="-164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28E92-443B-465A-A120-32548A65360A}" type="datetimeFigureOut">
              <a:rPr lang="zh-CN" altLang="en-US" smtClean="0"/>
              <a:t>2025/3/1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A9784-61C1-4E80-8083-39A1302E34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181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90121-3181-4625-9EC9-43A4D277E4FB}" type="datetimeFigureOut">
              <a:rPr lang="zh-CN" altLang="en-US" smtClean="0"/>
              <a:t>2025/3/1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CFF86-CF13-4D62-BB05-D0C95C86E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81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52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68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729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4113" y="701675"/>
            <a:ext cx="4624387" cy="3467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7A7FEEB-9CD2-43FE-843C-C5350BEACB4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11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r>
              <a:rPr lang="en-US"/>
              <a:t>Page </a:t>
            </a:r>
            <a:fld id="{465D53FD-DB5F-4815-BF01-6488A8FBD189}" type="slidenum">
              <a:rPr lang="en-US"/>
              <a:pPr/>
              <a:t>6</a:t>
            </a:fld>
            <a:endParaRPr lang="en-US"/>
          </a:p>
        </p:txBody>
      </p:sp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154113" y="701675"/>
            <a:ext cx="4625975" cy="34686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GB" sz="2400">
              <a:solidFill>
                <a:srgbClr val="FFFFFF"/>
              </a:solidFill>
              <a:latin typeface="Times New Roman" pitchFamily="16" charset="0"/>
              <a:ea typeface="MS Gothic" charset="-128"/>
            </a:endParaRPr>
          </a:p>
        </p:txBody>
      </p:sp>
      <p:sp>
        <p:nvSpPr>
          <p:cNvPr id="122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23925" y="4408488"/>
            <a:ext cx="5086350" cy="4270375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73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CFF86-CF13-4D62-BB05-D0C95C86EC9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679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4A706-AF4F-9DA5-ADD7-698EE52FE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6EF28-E594-0A4D-8802-FB5CA53AC0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6B8F9B-2855-4BE3-0CD1-18D7B56AD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D1FB1-04E6-D0DE-27C7-A238C2F8E2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CFF86-CF13-4D62-BB05-D0C95C86EC9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27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133A6-F38A-E9B3-1B17-D52C002E4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1FD99F-21CD-0779-993D-732FA2B090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3F0664-47F2-DD2A-D102-223DF42597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10DA0-C796-D4EF-4DE3-B8812DB6F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DCFF86-CF13-4D62-BB05-D0C95C86EC9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219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DE40C9FC-4879-4F20-9ECA-A574A90476B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21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Slide </a:t>
            </a:r>
            <a:fld id="{440F5867-744E-4AA6-B0ED-4C44D2DFBB7B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619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3ABCC52B-A3F7-440B-BBF2-55191E6E777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55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13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981200"/>
            <a:ext cx="381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1CD163DD-D5E7-41DA-95F2-71530C24F8C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891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06B781AF-4CCF-49B0-A572-DE54FBE5D94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4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Slide </a:t>
            </a:r>
            <a:fld id="{F5D8E26B-7BCF-4D25-9C89-0168A6618F1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38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85800"/>
            <a:ext cx="7770813" cy="106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0813" cy="4113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  <a:p>
            <a:pPr lvl="4"/>
            <a:r>
              <a:rPr lang="en-GB" dirty="0"/>
              <a:t>Eighth Outline Level</a:t>
            </a:r>
          </a:p>
          <a:p>
            <a:pPr lvl="4"/>
            <a:r>
              <a:rPr lang="en-GB" dirty="0"/>
              <a:t>Ninth Outline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4344988" y="6475413"/>
            <a:ext cx="528637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cs typeface="Arial Unicode MS" charset="0"/>
              </a:defRPr>
            </a:lvl1pPr>
          </a:lstStyle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en-GB"/>
              <a:t>Slide </a:t>
            </a:r>
            <a:fld id="{D09C756B-EB39-4236-ADBB-73052B179AE4}" type="slidenum">
              <a:rPr lang="en-GB"/>
              <a:pPr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</a:pPr>
              <a:t>‹#›</a:t>
            </a:fld>
            <a:endParaRPr lang="en-GB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85800" y="609600"/>
            <a:ext cx="77724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GB" sz="2400" dirty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74274" y="6475413"/>
            <a:ext cx="940963" cy="1846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zh-CN" sz="1200" dirty="0">
                <a:solidFill>
                  <a:srgbClr val="000000"/>
                </a:solidFill>
              </a:rPr>
              <a:t>06 March 2025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85800" y="6477000"/>
            <a:ext cx="7848600" cy="1588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GB" sz="2400">
              <a:solidFill>
                <a:srgbClr val="000000"/>
              </a:solidFill>
            </a:endParaRPr>
          </a:p>
        </p:txBody>
      </p:sp>
      <p:sp>
        <p:nvSpPr>
          <p:cNvPr id="10" name="Date Placeholder 3"/>
          <p:cNvSpPr txBox="1">
            <a:spLocks/>
          </p:cNvSpPr>
          <p:nvPr userDrawn="1"/>
        </p:nvSpPr>
        <p:spPr bwMode="auto">
          <a:xfrm>
            <a:off x="5000628" y="357166"/>
            <a:ext cx="3500462" cy="273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algn="r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GB" b="1" dirty="0">
                <a:solidFill>
                  <a:srgbClr val="000000"/>
                </a:solidFill>
                <a:cs typeface="Arial Unicode MS" charset="0"/>
              </a:rPr>
              <a:t>Doc</a:t>
            </a:r>
            <a:r>
              <a:rPr lang="it-IT" b="1" dirty="0">
                <a:solidFill>
                  <a:srgbClr val="000000"/>
                </a:solidFill>
                <a:cs typeface="Arial Unicode MS" charset="0"/>
              </a:rPr>
              <a:t>: iSLA-2025-0042-R00-mmW</a:t>
            </a:r>
          </a:p>
        </p:txBody>
      </p:sp>
      <p:pic>
        <p:nvPicPr>
          <p:cNvPr id="11" name="Picture 2" descr="https://img0.baidu.com/it/u=2707654702,1591402717&amp;fm=253&amp;fmt=auto&amp;app=120&amp;f=JPEG?w=712&amp;h=634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90" y="37322"/>
            <a:ext cx="610756" cy="543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57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/>
  <p:txStyles>
    <p:titleStyle>
      <a:lvl1pPr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2pPr>
      <a:lvl3pPr marL="1143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3pPr>
      <a:lvl4pPr marL="1600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4pPr>
      <a:lvl5pPr marL="20574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5pPr>
      <a:lvl6pPr marL="25146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6pPr>
      <a:lvl7pPr marL="29718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7pPr>
      <a:lvl8pPr marL="34290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8pPr>
      <a:lvl9pPr marL="3886200" indent="-228600" algn="ctr" defTabSz="449263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000000"/>
          </a:solidFill>
          <a:latin typeface="Times New Roman" pitchFamily="16" charset="0"/>
          <a:ea typeface="MS Gothic" charset="-128"/>
        </a:defRPr>
      </a:lvl9pPr>
    </p:titleStyle>
    <p:bodyStyle>
      <a:lvl1pPr marL="342900" indent="-342900" algn="l" defTabSz="449263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1" fontAlgn="base" hangingPunct="1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2pPr>
      <a:lvl3pPr marL="1143000" indent="-228600" algn="l" defTabSz="449263" rtl="0" eaLnBrk="1" fontAlgn="base" hangingPunct="1">
        <a:spcBef>
          <a:spcPts val="4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+mn-lt"/>
          <a:ea typeface="+mn-ea"/>
        </a:defRPr>
      </a:lvl3pPr>
      <a:lvl4pPr marL="1600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4pPr>
      <a:lvl5pPr marL="20574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5pPr>
      <a:lvl6pPr marL="25146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6pPr>
      <a:lvl7pPr marL="29718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7pPr>
      <a:lvl8pPr marL="34290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8pPr>
      <a:lvl9pPr marL="3886200" indent="-228600" algn="l" defTabSz="449263" rtl="0" eaLnBrk="1" fontAlgn="base" hangingPunct="1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16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rklink.org.cn/en/news_info.php?id=48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86000"/>
            <a:ext cx="7770813" cy="838200"/>
          </a:xfrm>
        </p:spPr>
        <p:txBody>
          <a:bodyPr/>
          <a:lstStyle/>
          <a:p>
            <a:r>
              <a:rPr lang="en-US" altLang="en-US" sz="2800" dirty="0"/>
              <a:t>Please announce your affiliation when you first address the group during a meeting slot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869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BC4E-ED9A-077C-4678-83CEE2D5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Plenary #7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8DD7D-6AF7-635E-2162-A9092972F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Friday 11 of April 2025 from 10:00 to 12:30 CET</a:t>
            </a:r>
          </a:p>
          <a:p>
            <a:r>
              <a:rPr lang="en-US" dirty="0"/>
              <a:t>Conference call/video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49C95-23F1-0D22-C445-C6CB9773E2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082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594EE-D6FC-2834-D89F-C498A234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Plenary #8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3F45D-9297-43A8-D223-5257CAF53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Thursday 15 of May 2025 9:00 17:30</a:t>
            </a:r>
          </a:p>
          <a:p>
            <a:r>
              <a:rPr lang="en-US" dirty="0"/>
              <a:t>Friday 16 of May 2025 9:30 – 12:30</a:t>
            </a:r>
          </a:p>
          <a:p>
            <a:r>
              <a:rPr lang="en-US" dirty="0"/>
              <a:t>Location: Milan, Italy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5F5D5-14D5-ACA1-41EC-00425A5F1E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906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0E36B-9876-4793-A1AC-FCEC4B9B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Meeting Decorum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37B08-08B3-422C-984D-09D98FCD6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277053"/>
            <a:ext cx="7770813" cy="2817360"/>
          </a:xfrm>
        </p:spPr>
        <p:txBody>
          <a:bodyPr/>
          <a:lstStyle/>
          <a:p>
            <a:pPr lvl="0">
              <a:buFont typeface="Arial" panose="020B0604020202020204" pitchFamily="34" charset="0"/>
              <a:buChar char="•"/>
            </a:pPr>
            <a:r>
              <a:rPr lang="en-GB" sz="1600" dirty="0"/>
              <a:t>Please observe proper decorum in meetings; No Photography or recording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1600" dirty="0"/>
              <a:t>Press (i.e., anyone reporting publicly on this meeting) are to announce their presence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1600" dirty="0"/>
              <a:t>Laptop speakers, cell phone / tablet ringers off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1600" dirty="0"/>
              <a:t>Mute when not speaking (teleconference)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Use chat window to enter the queue </a:t>
            </a:r>
            <a:r>
              <a:rPr lang="en-GB" sz="1600" dirty="0"/>
              <a:t>(teleconference)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GB" sz="1600" dirty="0"/>
              <a:t>Wear badges at all times in meeting areas (face to face meetings)</a:t>
            </a:r>
            <a:endParaRPr lang="en-GB" sz="105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dirty="0"/>
              <a:t>Help the hotel security staff improve the general security of the meeting rooms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C7088-49BD-4CA9-8328-CF9B0A7DC4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2</a:t>
            </a:fld>
            <a:endParaRPr lang="en-GB" dirty="0"/>
          </a:p>
        </p:txBody>
      </p:sp>
      <p:grpSp>
        <p:nvGrpSpPr>
          <p:cNvPr id="6" name="组合 5"/>
          <p:cNvGrpSpPr/>
          <p:nvPr/>
        </p:nvGrpSpPr>
        <p:grpSpPr>
          <a:xfrm>
            <a:off x="1066800" y="1600200"/>
            <a:ext cx="6676259" cy="1590564"/>
            <a:chOff x="990600" y="1462903"/>
            <a:chExt cx="6676259" cy="1590564"/>
          </a:xfrm>
        </p:grpSpPr>
        <p:pic>
          <p:nvPicPr>
            <p:cNvPr id="137" name="图片 1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600" y="1476882"/>
              <a:ext cx="1657821" cy="1576585"/>
            </a:xfrm>
            <a:prstGeom prst="rect">
              <a:avLst/>
            </a:prstGeom>
          </p:spPr>
        </p:pic>
        <p:pic>
          <p:nvPicPr>
            <p:cNvPr id="138" name="图片 13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8428" y="1462903"/>
              <a:ext cx="1562645" cy="1562645"/>
            </a:xfrm>
            <a:prstGeom prst="rect">
              <a:avLst/>
            </a:prstGeom>
          </p:spPr>
        </p:pic>
        <p:pic>
          <p:nvPicPr>
            <p:cNvPr id="271" name="图片 27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23552" y="1476882"/>
              <a:ext cx="1543307" cy="15486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755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20652"/>
            <a:ext cx="7770813" cy="5334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Guidelines for </a:t>
            </a:r>
            <a:r>
              <a:rPr lang="en-US" alt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Sparklink</a:t>
            </a:r>
            <a:r>
              <a:rPr lang="en-US" alt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SI/WI 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meetings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17589"/>
            <a:ext cx="7856538" cy="4757824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US" alt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Sparklink</a:t>
            </a: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alliance standards meetings shall be conducted in compliance with all applicable laws, including antitrust and competition laws. </a:t>
            </a:r>
          </a:p>
          <a:p>
            <a:pPr lvl="1"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discuss the interpretation, validity, or essentiality of patents/patent claims. </a:t>
            </a:r>
          </a:p>
          <a:p>
            <a:pPr lvl="1"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discuss specific license rates, terms, or conditions.</a:t>
            </a:r>
          </a:p>
          <a:p>
            <a:pPr lvl="2"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Relative costs of different technical approaches that include relative costs of patent licensing terms May be discussed in standards development meetings. </a:t>
            </a:r>
          </a:p>
          <a:p>
            <a:pPr lvl="3"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GB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Technical considerations remain the primary focus</a:t>
            </a:r>
            <a:endParaRPr lang="en-US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discuss or engage in the fixing of product prices, allocation of customers, or division of sales markets.</a:t>
            </a:r>
          </a:p>
          <a:p>
            <a:pPr lvl="1"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discuss the status or substance of ongoing or threatened litigation.</a:t>
            </a:r>
          </a:p>
          <a:p>
            <a:pPr lvl="1">
              <a:lnSpc>
                <a:spcPct val="80000"/>
              </a:lnSpc>
              <a:spcAft>
                <a:spcPct val="40000"/>
              </a:spcAft>
              <a:buSzPct val="150000"/>
              <a:buFont typeface="Arial" panose="020B0604020202020204" pitchFamily="34" charset="0"/>
              <a:buChar char="•"/>
              <a:defRPr/>
            </a:pPr>
            <a:r>
              <a:rPr lang="en-US" alt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be silent if inappropriate topics are discussed. Formally object to the discussion immediately.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81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056606"/>
            <a:ext cx="7770813" cy="4113213"/>
          </a:xfrm>
        </p:spPr>
        <p:txBody>
          <a:bodyPr/>
          <a:lstStyle/>
          <a:p>
            <a:pPr marL="0"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patent policy and the procedures used to execute that policy are documented in the:</a:t>
            </a:r>
          </a:p>
          <a:p>
            <a:pPr marL="342900" lvl="2" indent="-342900">
              <a:lnSpc>
                <a:spcPct val="90000"/>
              </a:lnSpc>
              <a:spcBef>
                <a:spcPts val="600"/>
              </a:spcBef>
              <a:buClrTx/>
              <a:buFont typeface="Times New Roman" pitchFamily="16" charset="0"/>
              <a:buChar char="•"/>
            </a:pPr>
            <a:r>
              <a:rPr lang="en-US" altLang="en-US" sz="1400" b="1" dirty="0">
                <a:solidFill>
                  <a:schemeClr val="bg1"/>
                </a:solidFill>
                <a:ea typeface="MS Gothic" panose="020B0609070205080204" pitchFamily="49" charset="-128"/>
                <a:cs typeface="+mn-cs"/>
              </a:rPr>
              <a:t>https://www.sparklink.org.cn/en/news_info.php?id=486</a:t>
            </a:r>
            <a:endParaRPr lang="en-US" altLang="en-US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altLang="en-US" b="1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you have questions, contact Patent Committee Administrator at academic@sparklink.org.cn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6E0E36B-9876-4793-A1AC-FCEC4B9BD81A}"/>
              </a:ext>
            </a:extLst>
          </p:cNvPr>
          <p:cNvSpPr txBox="1">
            <a:spLocks/>
          </p:cNvSpPr>
          <p:nvPr/>
        </p:nvSpPr>
        <p:spPr bwMode="auto">
          <a:xfrm>
            <a:off x="723899" y="609600"/>
            <a:ext cx="7770813" cy="1065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>
            <a:lvl1pPr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marL="742950" indent="-28575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2pPr>
            <a:lvl3pPr marL="1143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3pPr>
            <a:lvl4pPr marL="1600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4pPr>
            <a:lvl5pPr marL="20574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5pPr>
            <a:lvl6pPr marL="25146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6pPr>
            <a:lvl7pPr marL="29718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7pPr>
            <a:lvl8pPr marL="34290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8pPr>
            <a:lvl9pPr marL="3886200" indent="-228600" algn="ctr" defTabSz="449263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3200" b="1">
                <a:solidFill>
                  <a:srgbClr val="000000"/>
                </a:solidFill>
                <a:latin typeface="Times New Roman" pitchFamily="16" charset="0"/>
                <a:ea typeface="MS Gothic" charset="-128"/>
              </a:defRPr>
            </a:lvl9pPr>
          </a:lstStyle>
          <a:p>
            <a:r>
              <a:rPr lang="en-US" altLang="zh-CN" dirty="0"/>
              <a:t>Patent Policy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93961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1CD6-155C-48E2-BBC3-80D57D19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C7E79-172D-4204-BFDD-F0160AFC7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Participants are advised that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S</a:t>
            </a:r>
            <a:r>
              <a:rPr lang="en-US" altLang="zh-CN" dirty="0" err="1"/>
              <a:t>parkLink</a:t>
            </a:r>
            <a:r>
              <a:rPr lang="en-US" altLang="zh-CN" dirty="0"/>
              <a:t> Alliance</a:t>
            </a:r>
            <a:r>
              <a:rPr lang="en-US" dirty="0"/>
              <a:t>’s copyright policy is described in: </a:t>
            </a:r>
            <a:r>
              <a:rPr lang="en-US" altLang="en-US" b="1" dirty="0">
                <a:solidFill>
                  <a:schemeClr val="tx1"/>
                </a:solidFill>
                <a:ea typeface="MS Gothic" panose="020B0609070205080204" pitchFamily="49" charset="-128"/>
                <a:hlinkClick r:id="rId3"/>
              </a:rPr>
              <a:t>https://www.sparklink.org.cn/en/news_info.php?id=486</a:t>
            </a:r>
            <a:endParaRPr lang="en-US" altLang="en-US" dirty="0">
              <a:solidFill>
                <a:schemeClr val="tx1"/>
              </a:solidFill>
            </a:endParaRPr>
          </a:p>
          <a:p>
            <a:pPr marL="457200" lvl="1" indent="0"/>
            <a:endParaRPr lang="en-US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Any material submitted during standards development, whether verbal, recorded, or in written form, is a Contribution and shall comply with the </a:t>
            </a:r>
            <a:r>
              <a:rPr lang="en-US" altLang="zh-CN" dirty="0" err="1"/>
              <a:t>SparkLink</a:t>
            </a:r>
            <a:r>
              <a:rPr lang="en-US" altLang="zh-CN" dirty="0"/>
              <a:t> Alliance’s copyright policy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F9737-4624-4407-A626-66395FDE52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383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 dirty="0"/>
              <a:t>Slide </a:t>
            </a:r>
            <a:fld id="{93823DB3-BAA4-4F4A-B4B3-ED9ABE70E976}" type="slidenum">
              <a:rPr lang="en-GB"/>
              <a:pPr/>
              <a:t>6</a:t>
            </a:fld>
            <a:endParaRPr lang="en-GB" dirty="0"/>
          </a:p>
        </p:txBody>
      </p:sp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066800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 dirty="0">
                <a:solidFill>
                  <a:schemeClr val="bg1"/>
                </a:solidFill>
              </a:rPr>
              <a:t>Plenary SLB-</a:t>
            </a:r>
            <a:r>
              <a:rPr lang="en-US" altLang="en-US" sz="2800" dirty="0" err="1">
                <a:solidFill>
                  <a:schemeClr val="bg1"/>
                </a:solidFill>
              </a:rPr>
              <a:t>mmW</a:t>
            </a:r>
            <a:r>
              <a:rPr lang="en-US" altLang="en-US" sz="2800" dirty="0">
                <a:solidFill>
                  <a:schemeClr val="bg1"/>
                </a:solidFill>
              </a:rPr>
              <a:t> meeting #6:  Agenda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7594" y="1945640"/>
            <a:ext cx="7772400" cy="396875"/>
          </a:xfrm>
          <a:ln/>
        </p:spPr>
        <p:txBody>
          <a:bodyPr/>
          <a:lstStyle/>
          <a:p>
            <a:pPr algn="ctr">
              <a:spcBef>
                <a:spcPts val="5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GB" sz="2000" dirty="0"/>
              <a:t>Date:</a:t>
            </a:r>
            <a:r>
              <a:rPr lang="en-GB" sz="2000" b="0" dirty="0"/>
              <a:t> 2025-03-06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33400" y="2402840"/>
            <a:ext cx="1447800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Source:</a:t>
            </a:r>
          </a:p>
          <a:p>
            <a:pPr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GB" sz="2000" dirty="0">
              <a:solidFill>
                <a:srgbClr val="00000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738129"/>
              </p:ext>
            </p:extLst>
          </p:nvPr>
        </p:nvGraphicFramePr>
        <p:xfrm>
          <a:off x="648286" y="3088640"/>
          <a:ext cx="8073093" cy="117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1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1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201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lt"/>
                        </a:rPr>
                        <a:t>Affiliation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lt"/>
                        </a:rPr>
                        <a:t>Contact 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+mn-lt"/>
                        </a:rPr>
                        <a:t>Email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r>
                        <a:rPr lang="en-US" alt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Wireless and More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Lorenzo </a:t>
                      </a:r>
                      <a:r>
                        <a:rPr lang="en-US" altLang="zh-CN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Vangelista</a:t>
                      </a:r>
                      <a:r>
                        <a:rPr lang="en-US" altLang="en-US" sz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 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+mn-lt"/>
                        </a:rPr>
                        <a:t>lorenzo.vangelista@wirelessandmore.it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4">
            <a:extLst>
              <a:ext uri="{FF2B5EF4-FFF2-40B4-BE49-F238E27FC236}">
                <a16:creationId xmlns:a16="http://schemas.microsoft.com/office/drawing/2014/main" id="{B25EB874-E6B9-96AE-12AC-33A0E7EC2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399" y="4632325"/>
            <a:ext cx="2309191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For approval</a:t>
            </a:r>
          </a:p>
          <a:p>
            <a:pPr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GB" sz="2000" dirty="0">
              <a:solidFill>
                <a:srgbClr val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CE8252-45AB-979A-D171-2ACA71CE8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0956" y="4636328"/>
            <a:ext cx="2309191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For discussion</a:t>
            </a:r>
          </a:p>
          <a:p>
            <a:pPr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GB" sz="2000" dirty="0">
              <a:solidFill>
                <a:srgbClr val="000000"/>
              </a:solidFill>
            </a:endParaRPr>
          </a:p>
        </p:txBody>
      </p:sp>
      <p:pic>
        <p:nvPicPr>
          <p:cNvPr id="7" name="Graphic 6" descr="Tick with solid fill">
            <a:extLst>
              <a:ext uri="{FF2B5EF4-FFF2-40B4-BE49-F238E27FC236}">
                <a16:creationId xmlns:a16="http://schemas.microsoft.com/office/drawing/2014/main" id="{C4590E04-490B-6A3D-3074-2F5F8BD94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13250" y="4632325"/>
            <a:ext cx="367748" cy="36774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9F6A05-506F-DB28-C133-C90E3EF56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514" y="4625699"/>
            <a:ext cx="2309191" cy="381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2160" tIns="46080" rIns="92160" bIns="46080"/>
          <a:lstStyle/>
          <a:p>
            <a:pPr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GB" sz="2000" dirty="0">
                <a:solidFill>
                  <a:srgbClr val="000000"/>
                </a:solidFill>
              </a:rPr>
              <a:t>For information</a:t>
            </a:r>
          </a:p>
          <a:p>
            <a:pPr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endParaRPr lang="en-GB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3385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D515-F29C-42F2-EA5D-61C4D7D3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1"/>
            <a:ext cx="7770813" cy="914400"/>
          </a:xfrm>
        </p:spPr>
        <p:txBody>
          <a:bodyPr/>
          <a:lstStyle/>
          <a:p>
            <a:r>
              <a:rPr lang="en-US" sz="2800" dirty="0"/>
              <a:t>Agenda – Thursday 6 March Morning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4B50A-1327-B242-CB3B-C14314D23A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7</a:t>
            </a:fld>
            <a:endParaRPr lang="en-GB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CD8B464-E712-CD22-48CD-6EB1BB734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177197"/>
              </p:ext>
            </p:extLst>
          </p:nvPr>
        </p:nvGraphicFramePr>
        <p:xfrm>
          <a:off x="379267" y="2178050"/>
          <a:ext cx="8385465" cy="29550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3906">
                  <a:extLst>
                    <a:ext uri="{9D8B030D-6E8A-4147-A177-3AD203B41FA5}">
                      <a16:colId xmlns:a16="http://schemas.microsoft.com/office/drawing/2014/main" val="3323569884"/>
                    </a:ext>
                  </a:extLst>
                </a:gridCol>
                <a:gridCol w="773906">
                  <a:extLst>
                    <a:ext uri="{9D8B030D-6E8A-4147-A177-3AD203B41FA5}">
                      <a16:colId xmlns:a16="http://schemas.microsoft.com/office/drawing/2014/main" val="46481020"/>
                    </a:ext>
                  </a:extLst>
                </a:gridCol>
                <a:gridCol w="616753">
                  <a:extLst>
                    <a:ext uri="{9D8B030D-6E8A-4147-A177-3AD203B41FA5}">
                      <a16:colId xmlns:a16="http://schemas.microsoft.com/office/drawing/2014/main" val="2551683563"/>
                    </a:ext>
                  </a:extLst>
                </a:gridCol>
                <a:gridCol w="581171">
                  <a:extLst>
                    <a:ext uri="{9D8B030D-6E8A-4147-A177-3AD203B41FA5}">
                      <a16:colId xmlns:a16="http://schemas.microsoft.com/office/drawing/2014/main" val="597234661"/>
                    </a:ext>
                  </a:extLst>
                </a:gridCol>
                <a:gridCol w="3656039">
                  <a:extLst>
                    <a:ext uri="{9D8B030D-6E8A-4147-A177-3AD203B41FA5}">
                      <a16:colId xmlns:a16="http://schemas.microsoft.com/office/drawing/2014/main" val="4187686152"/>
                    </a:ext>
                  </a:extLst>
                </a:gridCol>
                <a:gridCol w="1983690">
                  <a:extLst>
                    <a:ext uri="{9D8B030D-6E8A-4147-A177-3AD203B41FA5}">
                      <a16:colId xmlns:a16="http://schemas.microsoft.com/office/drawing/2014/main" val="1143213186"/>
                    </a:ext>
                  </a:extLst>
                </a:gridCol>
              </a:tblGrid>
              <a:tr h="254198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Agenda item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55" marR="8255" marT="825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Duration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Start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End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Title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document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260875"/>
                  </a:ext>
                </a:extLst>
              </a:tr>
              <a:tr h="540172">
                <a:tc>
                  <a:txBody>
                    <a:bodyPr/>
                    <a:lstStyle/>
                    <a:p>
                      <a:pPr algn="ctr" fontAlgn="ctr"/>
                      <a:r>
                        <a:rPr lang="en-IT" sz="1000" u="none" strike="noStrike">
                          <a:effectLst/>
                        </a:rPr>
                        <a:t>1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00:10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09:00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 dirty="0">
                          <a:effectLst/>
                        </a:rPr>
                        <a:t>09:10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 Meeting conduct, antitrust, competition, copyright and IPR policies 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iSLA-2025-0042-R00-mmW.docx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088794"/>
                  </a:ext>
                </a:extLst>
              </a:tr>
              <a:tr h="270086">
                <a:tc>
                  <a:txBody>
                    <a:bodyPr/>
                    <a:lstStyle/>
                    <a:p>
                      <a:pPr algn="ctr" fontAlgn="ctr"/>
                      <a:r>
                        <a:rPr lang="en-IT" sz="1000" u="none" strike="noStrike">
                          <a:effectLst/>
                        </a:rPr>
                        <a:t>2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00:20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09:10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09:30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 Agenda approval and appointment of the secretary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iSLA-2025-0042-R00-mmW.docx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7677187"/>
                  </a:ext>
                </a:extLst>
              </a:tr>
              <a:tr h="270086">
                <a:tc>
                  <a:txBody>
                    <a:bodyPr/>
                    <a:lstStyle/>
                    <a:p>
                      <a:pPr algn="ctr" fontAlgn="ctr"/>
                      <a:r>
                        <a:rPr lang="en-IT" sz="1000" u="none" strike="noStrike">
                          <a:effectLst/>
                        </a:rPr>
                        <a:t>3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00:15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09:30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09:45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 Approval of the minutes of the face-to-face plenary #4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iSLA-2025-0034-R03-mmW.docx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0154062"/>
                  </a:ext>
                </a:extLst>
              </a:tr>
              <a:tr h="270086">
                <a:tc>
                  <a:txBody>
                    <a:bodyPr/>
                    <a:lstStyle/>
                    <a:p>
                      <a:pPr algn="ctr" fontAlgn="ctr"/>
                      <a:r>
                        <a:rPr lang="en-IT" sz="1000" u="none" strike="noStrike">
                          <a:effectLst/>
                        </a:rPr>
                        <a:t>4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00:15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09:45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10:00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 Approval of the minutes of the online plenary #5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iSLA-2025-0041-R00-mmW.docx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871131"/>
                  </a:ext>
                </a:extLst>
              </a:tr>
              <a:tr h="270086">
                <a:tc>
                  <a:txBody>
                    <a:bodyPr/>
                    <a:lstStyle/>
                    <a:p>
                      <a:pPr algn="ctr" fontAlgn="ctr"/>
                      <a:r>
                        <a:rPr lang="en-IT" sz="1000" u="none" strike="noStrike">
                          <a:effectLst/>
                        </a:rPr>
                        <a:t>5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00:20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10:00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10:20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 Report from Ad-Hoc Group 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 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111593"/>
                  </a:ext>
                </a:extLst>
              </a:tr>
              <a:tr h="270086">
                <a:tc>
                  <a:txBody>
                    <a:bodyPr/>
                    <a:lstStyle/>
                    <a:p>
                      <a:pPr algn="ctr" fontAlgn="ctr"/>
                      <a:r>
                        <a:rPr lang="en-IT" sz="1000" u="none" strike="noStrike">
                          <a:effectLst/>
                        </a:rPr>
                        <a:t>6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00:20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10:20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10:40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 Decision on ad Hoc Group 2: disband or continue?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 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21166"/>
                  </a:ext>
                </a:extLst>
              </a:tr>
              <a:tr h="270086">
                <a:tc>
                  <a:txBody>
                    <a:bodyPr/>
                    <a:lstStyle/>
                    <a:p>
                      <a:pPr algn="ctr" fontAlgn="ctr"/>
                      <a:r>
                        <a:rPr lang="en-IT" sz="1000" u="none" strike="noStrike">
                          <a:effectLst/>
                        </a:rPr>
                        <a:t>7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00:30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10:40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11:10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 Report from Task Group 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 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495480"/>
                  </a:ext>
                </a:extLst>
              </a:tr>
              <a:tr h="270086">
                <a:tc>
                  <a:txBody>
                    <a:bodyPr/>
                    <a:lstStyle/>
                    <a:p>
                      <a:pPr algn="ctr" fontAlgn="ctr"/>
                      <a:r>
                        <a:rPr lang="en-IT" sz="1000" u="none" strike="noStrike">
                          <a:effectLst/>
                        </a:rPr>
                        <a:t>8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00:30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11:10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11:40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 Coffee/tea break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 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6967079"/>
                  </a:ext>
                </a:extLst>
              </a:tr>
              <a:tr h="270086">
                <a:tc>
                  <a:txBody>
                    <a:bodyPr/>
                    <a:lstStyle/>
                    <a:p>
                      <a:pPr algn="ctr" fontAlgn="ctr"/>
                      <a:r>
                        <a:rPr lang="en-IT" sz="1000" u="none" strike="noStrike">
                          <a:effectLst/>
                        </a:rPr>
                        <a:t>9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00:30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11:40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12:10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 Report from Task Group 2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 dirty="0">
                          <a:effectLst/>
                        </a:rPr>
                        <a:t> 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9131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387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EC5F0-C0F5-73DC-AFBC-B77878579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929D-BBB3-5681-BD78-1B69152CF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1"/>
            <a:ext cx="7770813" cy="914400"/>
          </a:xfrm>
        </p:spPr>
        <p:txBody>
          <a:bodyPr/>
          <a:lstStyle/>
          <a:p>
            <a:r>
              <a:rPr lang="en-US" sz="2800" dirty="0"/>
              <a:t>Agenda – Thursday 6 March Afternoon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DC013-3272-5193-71FD-9E512BC786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8</a:t>
            </a:fld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EA3325-2758-8D97-F7B2-65CDF7BA0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673286"/>
              </p:ext>
            </p:extLst>
          </p:nvPr>
        </p:nvGraphicFramePr>
        <p:xfrm>
          <a:off x="353291" y="2457739"/>
          <a:ext cx="8219209" cy="19425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8562">
                  <a:extLst>
                    <a:ext uri="{9D8B030D-6E8A-4147-A177-3AD203B41FA5}">
                      <a16:colId xmlns:a16="http://schemas.microsoft.com/office/drawing/2014/main" val="3694950034"/>
                    </a:ext>
                  </a:extLst>
                </a:gridCol>
                <a:gridCol w="758562">
                  <a:extLst>
                    <a:ext uri="{9D8B030D-6E8A-4147-A177-3AD203B41FA5}">
                      <a16:colId xmlns:a16="http://schemas.microsoft.com/office/drawing/2014/main" val="1900873299"/>
                    </a:ext>
                  </a:extLst>
                </a:gridCol>
                <a:gridCol w="604525">
                  <a:extLst>
                    <a:ext uri="{9D8B030D-6E8A-4147-A177-3AD203B41FA5}">
                      <a16:colId xmlns:a16="http://schemas.microsoft.com/office/drawing/2014/main" val="1511366148"/>
                    </a:ext>
                  </a:extLst>
                </a:gridCol>
                <a:gridCol w="569648">
                  <a:extLst>
                    <a:ext uri="{9D8B030D-6E8A-4147-A177-3AD203B41FA5}">
                      <a16:colId xmlns:a16="http://schemas.microsoft.com/office/drawing/2014/main" val="2813180894"/>
                    </a:ext>
                  </a:extLst>
                </a:gridCol>
                <a:gridCol w="3583552">
                  <a:extLst>
                    <a:ext uri="{9D8B030D-6E8A-4147-A177-3AD203B41FA5}">
                      <a16:colId xmlns:a16="http://schemas.microsoft.com/office/drawing/2014/main" val="432230366"/>
                    </a:ext>
                  </a:extLst>
                </a:gridCol>
                <a:gridCol w="1944360">
                  <a:extLst>
                    <a:ext uri="{9D8B030D-6E8A-4147-A177-3AD203B41FA5}">
                      <a16:colId xmlns:a16="http://schemas.microsoft.com/office/drawing/2014/main" val="2736879236"/>
                    </a:ext>
                  </a:extLst>
                </a:gridCol>
              </a:tblGrid>
              <a:tr h="277503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Agenda item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55" marR="8255" marT="825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Duration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Start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End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Title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 dirty="0">
                          <a:effectLst/>
                        </a:rPr>
                        <a:t> 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502159"/>
                  </a:ext>
                </a:extLst>
              </a:tr>
              <a:tr h="277503">
                <a:tc>
                  <a:txBody>
                    <a:bodyPr/>
                    <a:lstStyle/>
                    <a:p>
                      <a:pPr algn="ctr" fontAlgn="ctr"/>
                      <a:r>
                        <a:rPr lang="en-IT" sz="1000" u="none" strike="noStrike">
                          <a:effectLst/>
                        </a:rPr>
                        <a:t>10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 dirty="0">
                          <a:effectLst/>
                        </a:rPr>
                        <a:t> 00:40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 dirty="0">
                          <a:effectLst/>
                        </a:rPr>
                        <a:t> 14:00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 dirty="0">
                          <a:effectLst/>
                        </a:rPr>
                        <a:t> 14:40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 Beam Management Challenges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iSLA-2025-0043-R00-mmW.pptx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010416"/>
                  </a:ext>
                </a:extLst>
              </a:tr>
              <a:tr h="277503">
                <a:tc>
                  <a:txBody>
                    <a:bodyPr/>
                    <a:lstStyle/>
                    <a:p>
                      <a:pPr algn="ctr" fontAlgn="ctr"/>
                      <a:r>
                        <a:rPr lang="en-IT" sz="1000" u="none" strike="noStrike" dirty="0">
                          <a:effectLst/>
                        </a:rPr>
                        <a:t>11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 dirty="0">
                          <a:effectLst/>
                        </a:rPr>
                        <a:t> 00:40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 dirty="0">
                          <a:effectLst/>
                        </a:rPr>
                        <a:t> 14:40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 dirty="0">
                          <a:effectLst/>
                        </a:rPr>
                        <a:t> 15:20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 Multi-Carrier Operation Preliminary Concept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iSLA-2025-0044-R00-mmW.pptx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633236"/>
                  </a:ext>
                </a:extLst>
              </a:tr>
              <a:tr h="555007">
                <a:tc>
                  <a:txBody>
                    <a:bodyPr/>
                    <a:lstStyle/>
                    <a:p>
                      <a:pPr algn="ctr" fontAlgn="ctr"/>
                      <a:r>
                        <a:rPr lang="en-IT" sz="1000" u="none" strike="noStrike">
                          <a:effectLst/>
                        </a:rPr>
                        <a:t>12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 dirty="0">
                          <a:effectLst/>
                        </a:rPr>
                        <a:t> 00:40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 dirty="0">
                          <a:effectLst/>
                        </a:rPr>
                        <a:t> 15:20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 dirty="0">
                          <a:effectLst/>
                        </a:rPr>
                        <a:t> 16:00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 Regulatory Landscape and Deployment Scenarios for </a:t>
                      </a:r>
                      <a:r>
                        <a:rPr lang="en-GB" sz="1000" u="none" strike="noStrike" dirty="0" err="1">
                          <a:effectLst/>
                        </a:rPr>
                        <a:t>mmWave</a:t>
                      </a:r>
                      <a:r>
                        <a:rPr lang="en-GB" sz="1000" u="none" strike="noStrike" dirty="0">
                          <a:effectLst/>
                        </a:rPr>
                        <a:t>  Communications in the EU Countries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iSLA-2025-0045-R00-mmW.docx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061811"/>
                  </a:ext>
                </a:extLst>
              </a:tr>
              <a:tr h="277503">
                <a:tc>
                  <a:txBody>
                    <a:bodyPr/>
                    <a:lstStyle/>
                    <a:p>
                      <a:pPr algn="ctr" fontAlgn="ctr"/>
                      <a:r>
                        <a:rPr lang="en-IT" sz="1000" u="none" strike="noStrike">
                          <a:effectLst/>
                        </a:rPr>
                        <a:t>13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 dirty="0">
                          <a:effectLst/>
                        </a:rPr>
                        <a:t> 00:40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 dirty="0">
                          <a:effectLst/>
                        </a:rPr>
                        <a:t> 16:00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 dirty="0">
                          <a:effectLst/>
                        </a:rPr>
                        <a:t> 16:40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 New Use Cases from Vehicular and Manufacturing Industry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iSLA-2025-0046-R00-mmW.pptx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0781585"/>
                  </a:ext>
                </a:extLst>
              </a:tr>
              <a:tr h="277503">
                <a:tc>
                  <a:txBody>
                    <a:bodyPr/>
                    <a:lstStyle/>
                    <a:p>
                      <a:pPr algn="ctr" fontAlgn="ctr"/>
                      <a:r>
                        <a:rPr lang="en-IT" sz="1000" u="none" strike="noStrike">
                          <a:effectLst/>
                        </a:rPr>
                        <a:t>14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 dirty="0">
                          <a:effectLst/>
                        </a:rPr>
                        <a:t> 00:40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 dirty="0">
                          <a:effectLst/>
                        </a:rPr>
                        <a:t> 16:40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 dirty="0">
                          <a:effectLst/>
                        </a:rPr>
                        <a:t> 17:20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 VR streaming over Wi-Fi: Lessons Learned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iSLA-2025-0048-R00-mmW.pdf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430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109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073B2-C41C-848B-C192-3166C7693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A5CB-2A8E-3517-90DC-5ED015F90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5801"/>
            <a:ext cx="7770813" cy="914400"/>
          </a:xfrm>
        </p:spPr>
        <p:txBody>
          <a:bodyPr/>
          <a:lstStyle/>
          <a:p>
            <a:r>
              <a:rPr lang="en-US" sz="2800" dirty="0"/>
              <a:t>Agenda – Friday 7 March Afternoon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20DCC-8585-CA86-B6A1-2227BD975A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GB"/>
              <a:t>Slide </a:t>
            </a:r>
            <a:fld id="{440F5867-744E-4AA6-B0ED-4C44D2DFBB7B}" type="slidenum">
              <a:rPr lang="en-GB" smtClean="0"/>
              <a:pPr/>
              <a:t>9</a:t>
            </a:fld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AEBD8A-0735-956F-1A3F-300DB74C8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09992"/>
              </p:ext>
            </p:extLst>
          </p:nvPr>
        </p:nvGraphicFramePr>
        <p:xfrm>
          <a:off x="394855" y="2296536"/>
          <a:ext cx="8367278" cy="2711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0437">
                  <a:extLst>
                    <a:ext uri="{9D8B030D-6E8A-4147-A177-3AD203B41FA5}">
                      <a16:colId xmlns:a16="http://schemas.microsoft.com/office/drawing/2014/main" val="3089656862"/>
                    </a:ext>
                  </a:extLst>
                </a:gridCol>
                <a:gridCol w="773426">
                  <a:extLst>
                    <a:ext uri="{9D8B030D-6E8A-4147-A177-3AD203B41FA5}">
                      <a16:colId xmlns:a16="http://schemas.microsoft.com/office/drawing/2014/main" val="2416653787"/>
                    </a:ext>
                  </a:extLst>
                </a:gridCol>
                <a:gridCol w="616370">
                  <a:extLst>
                    <a:ext uri="{9D8B030D-6E8A-4147-A177-3AD203B41FA5}">
                      <a16:colId xmlns:a16="http://schemas.microsoft.com/office/drawing/2014/main" val="571278443"/>
                    </a:ext>
                  </a:extLst>
                </a:gridCol>
                <a:gridCol w="580810">
                  <a:extLst>
                    <a:ext uri="{9D8B030D-6E8A-4147-A177-3AD203B41FA5}">
                      <a16:colId xmlns:a16="http://schemas.microsoft.com/office/drawing/2014/main" val="1673250939"/>
                    </a:ext>
                  </a:extLst>
                </a:gridCol>
                <a:gridCol w="3653774">
                  <a:extLst>
                    <a:ext uri="{9D8B030D-6E8A-4147-A177-3AD203B41FA5}">
                      <a16:colId xmlns:a16="http://schemas.microsoft.com/office/drawing/2014/main" val="917482899"/>
                    </a:ext>
                  </a:extLst>
                </a:gridCol>
                <a:gridCol w="1982461">
                  <a:extLst>
                    <a:ext uri="{9D8B030D-6E8A-4147-A177-3AD203B41FA5}">
                      <a16:colId xmlns:a16="http://schemas.microsoft.com/office/drawing/2014/main" val="558796096"/>
                    </a:ext>
                  </a:extLst>
                </a:gridCol>
              </a:tblGrid>
              <a:tr h="27118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000" u="none" strike="noStrike" dirty="0">
                          <a:effectLst/>
                        </a:rPr>
                        <a:t>Agenda item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55" marR="8255" marT="825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Duration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Start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End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Title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 dirty="0">
                          <a:effectLst/>
                        </a:rPr>
                        <a:t> Document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004913"/>
                  </a:ext>
                </a:extLst>
              </a:tr>
              <a:tr h="271189">
                <a:tc>
                  <a:txBody>
                    <a:bodyPr/>
                    <a:lstStyle/>
                    <a:p>
                      <a:pPr algn="ctr" fontAlgn="ctr"/>
                      <a:r>
                        <a:rPr lang="en-IT" sz="1000" u="none" strike="noStrike" dirty="0">
                          <a:effectLst/>
                        </a:rPr>
                        <a:t> 15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 dirty="0">
                          <a:effectLst/>
                        </a:rPr>
                        <a:t> 00:40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09:00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09:40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>
                          <a:effectLst/>
                        </a:rPr>
                        <a:t>SLB-mmW Technical Report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iSLA-2025-0049-R00-mmW.doc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674965"/>
                  </a:ext>
                </a:extLst>
              </a:tr>
              <a:tr h="542376">
                <a:tc>
                  <a:txBody>
                    <a:bodyPr/>
                    <a:lstStyle/>
                    <a:p>
                      <a:pPr algn="ctr" fontAlgn="ctr"/>
                      <a:r>
                        <a:rPr lang="en-IT" sz="1000" u="none" strike="noStrike" dirty="0">
                          <a:effectLst/>
                        </a:rPr>
                        <a:t>16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00:40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09:40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10:20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iSLA mmWave standardisation: </a:t>
                      </a:r>
                      <a:br>
                        <a:rPr lang="en-GB" sz="1000" u="none" strike="noStrike">
                          <a:effectLst/>
                        </a:rPr>
                      </a:br>
                      <a:r>
                        <a:rPr lang="en-GB" sz="1000" u="none" strike="noStrike">
                          <a:effectLst/>
                        </a:rPr>
                        <a:t>status and criticalities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iSLA-2025-0050-R00-mmW.pptx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015484"/>
                  </a:ext>
                </a:extLst>
              </a:tr>
              <a:tr h="542376">
                <a:tc>
                  <a:txBody>
                    <a:bodyPr/>
                    <a:lstStyle/>
                    <a:p>
                      <a:pPr algn="ctr" fontAlgn="ctr"/>
                      <a:r>
                        <a:rPr lang="en-IT" sz="1000" u="none" strike="noStrike" dirty="0">
                          <a:effectLst/>
                        </a:rPr>
                        <a:t>17</a:t>
                      </a:r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00:40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10:20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11:00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XR (Extended Reality) for Industrial, eHealth and entertainment applications / UC1_XR/Version 0.2.4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iSLA-2025-0051-R00-mmW.pptx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4435277"/>
                  </a:ext>
                </a:extLst>
              </a:tr>
              <a:tr h="271189">
                <a:tc>
                  <a:txBody>
                    <a:bodyPr/>
                    <a:lstStyle/>
                    <a:p>
                      <a:pPr algn="ctr" fontAlgn="ctr"/>
                      <a:endParaRPr lang="en-IT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00:30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11:00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11:30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Coffee/tea Break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 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238337"/>
                  </a:ext>
                </a:extLst>
              </a:tr>
              <a:tr h="542376">
                <a:tc>
                  <a:txBody>
                    <a:bodyPr/>
                    <a:lstStyle/>
                    <a:p>
                      <a:pPr algn="ctr" fontAlgn="ctr"/>
                      <a:r>
                        <a:rPr lang="en-IT" sz="1000" u="none" strike="noStrike">
                          <a:effectLst/>
                        </a:rPr>
                        <a:t>18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00:40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11:30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12:10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Short Range Wireless Connectivity Solutions for harsh environments. Version 0.1.2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iSLA-2025-0052-R00-mmW.pptx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4375887"/>
                  </a:ext>
                </a:extLst>
              </a:tr>
              <a:tr h="271189">
                <a:tc>
                  <a:txBody>
                    <a:bodyPr/>
                    <a:lstStyle/>
                    <a:p>
                      <a:pPr algn="ctr" fontAlgn="ctr"/>
                      <a:r>
                        <a:rPr lang="en-IT" sz="1000" u="none" strike="noStrike">
                          <a:effectLst/>
                        </a:rPr>
                        <a:t>19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00:20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12:10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T" sz="1000" u="none" strike="noStrike">
                          <a:effectLst/>
                        </a:rPr>
                        <a:t>12:30</a:t>
                      </a:r>
                      <a:endParaRPr lang="en-IT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>
                          <a:effectLst/>
                        </a:rPr>
                        <a:t>Closing Remarks and next meetings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00" u="none" strike="noStrike" dirty="0">
                          <a:effectLst/>
                        </a:rPr>
                        <a:t>iSLA-2025-0042-R00-mmW.docx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255" marR="8255" marT="825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5581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857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自定义 5">
      <a:dk1>
        <a:sysClr val="windowText" lastClr="000000"/>
      </a:dk1>
      <a:lt1>
        <a:srgbClr val="000000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Times New Roman"/>
        <a:ea typeface="MS Gothic"/>
        <a:cs typeface=""/>
      </a:majorFont>
      <a:minorFont>
        <a:latin typeface="Times New Roman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  <a:ea typeface="MS Gothic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6F2D85B4-B705-4018-9CF0-E6E4BD03567D}" vid="{6A25E773-D890-44CD-BA7F-9C3E9F9CAE5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2237</TotalTime>
  <Words>810</Words>
  <Application>Microsoft Macintosh PowerPoint</Application>
  <PresentationFormat>On-screen Show (4:3)</PresentationFormat>
  <Paragraphs>209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MS Gothic</vt:lpstr>
      <vt:lpstr>Aptos Narrow</vt:lpstr>
      <vt:lpstr>Arial</vt:lpstr>
      <vt:lpstr>Calibri</vt:lpstr>
      <vt:lpstr>Monotype Sorts</vt:lpstr>
      <vt:lpstr>Times New Roman</vt:lpstr>
      <vt:lpstr>Office Theme</vt:lpstr>
      <vt:lpstr>Meeting Protocol</vt:lpstr>
      <vt:lpstr>Meeting Decorum</vt:lpstr>
      <vt:lpstr>Guidelines for Sparklink SI/WI meetings</vt:lpstr>
      <vt:lpstr>PowerPoint Presentation</vt:lpstr>
      <vt:lpstr>Copyright Policy</vt:lpstr>
      <vt:lpstr>Plenary SLB-mmW meeting #6:  Agenda</vt:lpstr>
      <vt:lpstr>Agenda – Thursday 6 March Morning</vt:lpstr>
      <vt:lpstr>Agenda – Thursday 6 March Afternoon</vt:lpstr>
      <vt:lpstr>Agenda – Friday 7 March Afternoon</vt:lpstr>
      <vt:lpstr>Plenary #7</vt:lpstr>
      <vt:lpstr>Plenary #8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WI: SLB-mmW Meeting # Agenda</dc:title>
  <dc:creator>Ming Gan</dc:creator>
  <cp:lastModifiedBy>Lorenzo Vangelista</cp:lastModifiedBy>
  <cp:revision>69</cp:revision>
  <dcterms:created xsi:type="dcterms:W3CDTF">2024-10-30T02:35:12Z</dcterms:created>
  <dcterms:modified xsi:type="dcterms:W3CDTF">2025-03-01T18:01:45Z</dcterms:modified>
</cp:coreProperties>
</file>