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1" r:id="rId3"/>
    <p:sldId id="284" r:id="rId4"/>
    <p:sldId id="262" r:id="rId5"/>
    <p:sldId id="263" r:id="rId6"/>
    <p:sldId id="257" r:id="rId7"/>
    <p:sldId id="286" r:id="rId8"/>
    <p:sldId id="289" r:id="rId9"/>
    <p:sldId id="290" r:id="rId10"/>
    <p:sldId id="287" r:id="rId11"/>
    <p:sldId id="28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 autoAdjust="0"/>
    <p:restoredTop sz="96301"/>
  </p:normalViewPr>
  <p:slideViewPr>
    <p:cSldViewPr snapToGrid="0">
      <p:cViewPr varScale="1">
        <p:scale>
          <a:sx n="118" d="100"/>
          <a:sy n="118" d="100"/>
        </p:scale>
        <p:origin x="2424" y="192"/>
      </p:cViewPr>
      <p:guideLst/>
    </p:cSldViewPr>
  </p:slideViewPr>
  <p:outlineViewPr>
    <p:cViewPr>
      <p:scale>
        <a:sx n="33" d="100"/>
        <a:sy n="33" d="100"/>
      </p:scale>
      <p:origin x="0" y="-16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6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FF86-CF13-4D62-BB05-D0C95C86EC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7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4A706-AF4F-9DA5-ADD7-698EE52F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6EF28-E594-0A4D-8802-FB5CA53AC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B8F9B-2855-4BE3-0CD1-18D7B56AD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D1FB1-04E6-D0DE-27C7-A238C2F8E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FF86-CF13-4D62-BB05-D0C95C86EC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133A6-F38A-E9B3-1B17-D52C002E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FD99F-21CD-0779-993D-732FA2B09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F0664-47F2-DD2A-D102-223DF4259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10DA0-C796-D4EF-4DE3-B8812DB6F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FF86-CF13-4D62-BB05-D0C95C86EC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1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74274" y="6475413"/>
            <a:ext cx="940963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06 March 2025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</a:t>
            </a:r>
            <a:r>
              <a:rPr lang="it-IT" b="1" dirty="0">
                <a:solidFill>
                  <a:srgbClr val="000000"/>
                </a:solidFill>
                <a:cs typeface="Arial Unicode MS" charset="0"/>
              </a:rPr>
              <a:t>: iSLA-2025-0042-R00-mmW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news_info.php?id=4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0813" cy="838200"/>
          </a:xfrm>
        </p:spPr>
        <p:txBody>
          <a:bodyPr/>
          <a:lstStyle/>
          <a:p>
            <a:r>
              <a:rPr lang="en-US" altLang="en-US" sz="2800" dirty="0"/>
              <a:t>Please announce your affiliation when you first address the group during a meeting slot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6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C4E-ED9A-077C-4678-83CEE2D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Plenary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DD7D-6AF7-635E-2162-A9092972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 11 of April 2025 from 10:00 to 12:30 CET</a:t>
            </a:r>
          </a:p>
          <a:p>
            <a:r>
              <a:rPr lang="en-US" dirty="0"/>
              <a:t>Conference call/video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49C95-23F1-0D22-C445-C6CB9773E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08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94EE-D6FC-2834-D89F-C498A234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Plenary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F45D-9297-43A8-D223-5257CAF5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Thursday 15 of May 2025 9:00 17:30</a:t>
            </a:r>
          </a:p>
          <a:p>
            <a:r>
              <a:rPr lang="en-US" dirty="0"/>
              <a:t>Friday 16 of May 2025 9:30 – 12:30</a:t>
            </a:r>
          </a:p>
          <a:p>
            <a:r>
              <a:rPr lang="en-US" dirty="0"/>
              <a:t>Location: Milan, Italy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5F5D5-14D5-ACA1-41EC-00425A5F1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06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Decorum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7B08-08B3-422C-984D-09D98FCD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7053"/>
            <a:ext cx="7770813" cy="2817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Please observe proper decorum in meetings; No Photography or recording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Press (i.e., anyone reporting publicly on this meeting) are to announce their presence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Laptop speakers, cell phone / tablet ringers off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Mute when not speaking (teleconference)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chat window to enter the queue </a:t>
            </a:r>
            <a:r>
              <a:rPr lang="en-GB" sz="1600" dirty="0"/>
              <a:t>(teleconference)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Wear badges at all times in meeting areas (face to face meetings)</a:t>
            </a:r>
            <a:endParaRPr lang="en-GB" sz="10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Help the hotel security staff improve the general security of the meeting rooms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7088-49BD-4CA9-8328-CF9B0A7DC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6" name="组合 5"/>
          <p:cNvGrpSpPr/>
          <p:nvPr/>
        </p:nvGrpSpPr>
        <p:grpSpPr>
          <a:xfrm>
            <a:off x="1066800" y="1600200"/>
            <a:ext cx="6676259" cy="1590564"/>
            <a:chOff x="990600" y="1462903"/>
            <a:chExt cx="6676259" cy="1590564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476882"/>
              <a:ext cx="1657821" cy="1576585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428" y="1462903"/>
              <a:ext cx="1562645" cy="1562645"/>
            </a:xfrm>
            <a:prstGeom prst="rect">
              <a:avLst/>
            </a:prstGeom>
          </p:spPr>
        </p:pic>
        <p:pic>
          <p:nvPicPr>
            <p:cNvPr id="271" name="图片 2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3552" y="1476882"/>
              <a:ext cx="1543307" cy="1548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55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0652"/>
            <a:ext cx="7770813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Guidelines for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SI/WI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7589"/>
            <a:ext cx="7856538" cy="4757824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alliance standards meetings shall be conducted in compliance with all applicable laws, including antitrust and competition laws.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interpretation, validity, or essentiality of patents/patent claims.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specific license rates, terms, or conditions.</a:t>
            </a:r>
          </a:p>
          <a:p>
            <a:pPr lvl="2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costs of different technical approaches that include relative costs of patent licensing terms May be discussed in standards development meetings. </a:t>
            </a:r>
          </a:p>
          <a:p>
            <a:pPr lvl="3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GB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considerations remain the primary focus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or engage in the fixing of product prices, allocation of customers, or division of sales markets.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status or substance of ongoing or threatened litigation.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silent if inappropriate topics are discussed. Formally object to the discussion immediately.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8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056606"/>
            <a:ext cx="7770813" cy="4113213"/>
          </a:xfrm>
        </p:spPr>
        <p:txBody>
          <a:bodyPr/>
          <a:lstStyle/>
          <a:p>
            <a:pPr marL="0"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patent policy and the procedures used to execute that policy are documented in the:</a:t>
            </a:r>
          </a:p>
          <a:p>
            <a:pPr marL="342900" lvl="2" indent="-342900">
              <a:lnSpc>
                <a:spcPct val="90000"/>
              </a:lnSpc>
              <a:spcBef>
                <a:spcPts val="600"/>
              </a:spcBef>
              <a:buClrTx/>
              <a:buFont typeface="Times New Roman" pitchFamily="16" charset="0"/>
              <a:buChar char="•"/>
            </a:pPr>
            <a:r>
              <a:rPr lang="en-US" altLang="en-US" sz="1400" b="1" dirty="0">
                <a:solidFill>
                  <a:schemeClr val="bg1"/>
                </a:solidFill>
                <a:ea typeface="MS Gothic" panose="020B0609070205080204" pitchFamily="49" charset="-128"/>
                <a:cs typeface="+mn-cs"/>
              </a:rPr>
              <a:t>https://www.sparklink.org.cn/en/news_info.php?id=486</a:t>
            </a:r>
            <a:endParaRPr lang="en-US" altLang="en-US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questions, contact Patent Committee Administrator at academic@sparklink.org.cn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 txBox="1">
            <a:spLocks/>
          </p:cNvSpPr>
          <p:nvPr/>
        </p:nvSpPr>
        <p:spPr bwMode="auto">
          <a:xfrm>
            <a:off x="723899" y="6096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r>
              <a:rPr lang="en-US" altLang="zh-CN" dirty="0"/>
              <a:t>Patent Policy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396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1CD6-155C-48E2-BBC3-80D57D1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E79-172D-4204-BFDD-F0160AFC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Participants are advised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altLang="zh-CN" dirty="0" err="1"/>
              <a:t>parkLink</a:t>
            </a:r>
            <a:r>
              <a:rPr lang="en-US" altLang="zh-CN" dirty="0"/>
              <a:t> Alliance</a:t>
            </a:r>
            <a:r>
              <a:rPr lang="en-US" dirty="0"/>
              <a:t>’s copyright policy is described in: </a:t>
            </a:r>
            <a:r>
              <a:rPr lang="en-US" altLang="en-US" b="1" dirty="0">
                <a:solidFill>
                  <a:schemeClr val="tx1"/>
                </a:solidFill>
                <a:ea typeface="MS Gothic" panose="020B0609070205080204" pitchFamily="49" charset="-128"/>
                <a:hlinkClick r:id="rId3"/>
              </a:rPr>
              <a:t>https://www.sparklink.org.cn/en/news_info.php?id=486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/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material submitted during standards development, whether verbal, recorded, or in written form, is a Contribution and shall comply with the </a:t>
            </a:r>
            <a:r>
              <a:rPr lang="en-US" altLang="zh-CN" dirty="0" err="1"/>
              <a:t>SparkLink</a:t>
            </a:r>
            <a:r>
              <a:rPr lang="en-US" altLang="zh-CN" dirty="0"/>
              <a:t> Alliance’s copyright policy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9737-4624-4407-A626-66395FDE5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8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>
                <a:solidFill>
                  <a:schemeClr val="bg1"/>
                </a:solidFill>
              </a:rPr>
              <a:t>Plenary SLB-</a:t>
            </a:r>
            <a:r>
              <a:rPr lang="en-US" altLang="en-US" sz="2800" dirty="0" err="1">
                <a:solidFill>
                  <a:schemeClr val="bg1"/>
                </a:solidFill>
              </a:rPr>
              <a:t>mmW</a:t>
            </a:r>
            <a:r>
              <a:rPr lang="en-US" altLang="en-US" sz="2800" dirty="0">
                <a:solidFill>
                  <a:schemeClr val="bg1"/>
                </a:solidFill>
              </a:rPr>
              <a:t> meeting #6:  Agenda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594" y="194564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2025-03-06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24028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Source: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738129"/>
              </p:ext>
            </p:extLst>
          </p:nvPr>
        </p:nvGraphicFramePr>
        <p:xfrm>
          <a:off x="648286" y="3088640"/>
          <a:ext cx="8073093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Wireless and More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Lorenzo 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Vangelista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lorenzo.vangelista@wirelessandmore.it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B25EB874-E6B9-96AE-12AC-33A0E7EC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4632325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approval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E8252-45AB-979A-D171-2ACA71CE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956" y="4636328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discussion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C4590E04-490B-6A3D-3074-2F5F8BD94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3250" y="4632325"/>
            <a:ext cx="367748" cy="3677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9F6A05-506F-DB28-C133-C90E3EF5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514" y="4625699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information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38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D515-F29C-42F2-EA5D-61C4D7D3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914400"/>
          </a:xfrm>
        </p:spPr>
        <p:txBody>
          <a:bodyPr/>
          <a:lstStyle/>
          <a:p>
            <a:r>
              <a:rPr lang="en-US" sz="2800" dirty="0"/>
              <a:t>Agenda – Thursday 6 March Morning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B50A-1327-B242-CB3B-C14314D23A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D8B464-E712-CD22-48CD-6EB1BB73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77197"/>
              </p:ext>
            </p:extLst>
          </p:nvPr>
        </p:nvGraphicFramePr>
        <p:xfrm>
          <a:off x="379267" y="2178050"/>
          <a:ext cx="8385465" cy="2955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906">
                  <a:extLst>
                    <a:ext uri="{9D8B030D-6E8A-4147-A177-3AD203B41FA5}">
                      <a16:colId xmlns:a16="http://schemas.microsoft.com/office/drawing/2014/main" val="3323569884"/>
                    </a:ext>
                  </a:extLst>
                </a:gridCol>
                <a:gridCol w="773906">
                  <a:extLst>
                    <a:ext uri="{9D8B030D-6E8A-4147-A177-3AD203B41FA5}">
                      <a16:colId xmlns:a16="http://schemas.microsoft.com/office/drawing/2014/main" val="46481020"/>
                    </a:ext>
                  </a:extLst>
                </a:gridCol>
                <a:gridCol w="616753">
                  <a:extLst>
                    <a:ext uri="{9D8B030D-6E8A-4147-A177-3AD203B41FA5}">
                      <a16:colId xmlns:a16="http://schemas.microsoft.com/office/drawing/2014/main" val="2551683563"/>
                    </a:ext>
                  </a:extLst>
                </a:gridCol>
                <a:gridCol w="581171">
                  <a:extLst>
                    <a:ext uri="{9D8B030D-6E8A-4147-A177-3AD203B41FA5}">
                      <a16:colId xmlns:a16="http://schemas.microsoft.com/office/drawing/2014/main" val="597234661"/>
                    </a:ext>
                  </a:extLst>
                </a:gridCol>
                <a:gridCol w="3656039">
                  <a:extLst>
                    <a:ext uri="{9D8B030D-6E8A-4147-A177-3AD203B41FA5}">
                      <a16:colId xmlns:a16="http://schemas.microsoft.com/office/drawing/2014/main" val="4187686152"/>
                    </a:ext>
                  </a:extLst>
                </a:gridCol>
                <a:gridCol w="1983690">
                  <a:extLst>
                    <a:ext uri="{9D8B030D-6E8A-4147-A177-3AD203B41FA5}">
                      <a16:colId xmlns:a16="http://schemas.microsoft.com/office/drawing/2014/main" val="1143213186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Agenda item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Duration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Start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End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Title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document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0875"/>
                  </a:ext>
                </a:extLst>
              </a:tr>
              <a:tr h="540172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09:10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Meeting conduct, antitrust, competition, copyright and IPR policies 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iSLA-2025-0042-R00-mmW.docx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088794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2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Agenda approval and appointment of the secretary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iSLA-2025-0042-R00-mmW.docx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677187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3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00:15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09:45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Approval of the minutes of the face-to-face plenary #4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iSLA-2025-0034-R03-mmW.docx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154062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4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00:15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09:45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Approval of the minutes of the online plenary #5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iSLA-2025-0041-R00-mmW.docx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71131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Report from Ad-Hoc Group 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11593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6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Decision on ad Hoc Group 2: disband or continue?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21166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7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Report from Task Group 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495480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8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Coffee/tea break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967079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9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12:10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Report from Task Group 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 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3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C5F0-C0F5-73DC-AFBC-B7787857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929D-BBB3-5681-BD78-1B69152C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914400"/>
          </a:xfrm>
        </p:spPr>
        <p:txBody>
          <a:bodyPr/>
          <a:lstStyle/>
          <a:p>
            <a:r>
              <a:rPr lang="en-US" sz="2800" dirty="0"/>
              <a:t>Agenda – Thursday 6 March Afternoon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DC013-3272-5193-71FD-9E512BC786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EA3325-2758-8D97-F7B2-65CDF7BA0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73286"/>
              </p:ext>
            </p:extLst>
          </p:nvPr>
        </p:nvGraphicFramePr>
        <p:xfrm>
          <a:off x="353291" y="2457739"/>
          <a:ext cx="8219209" cy="1942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562">
                  <a:extLst>
                    <a:ext uri="{9D8B030D-6E8A-4147-A177-3AD203B41FA5}">
                      <a16:colId xmlns:a16="http://schemas.microsoft.com/office/drawing/2014/main" val="3694950034"/>
                    </a:ext>
                  </a:extLst>
                </a:gridCol>
                <a:gridCol w="758562">
                  <a:extLst>
                    <a:ext uri="{9D8B030D-6E8A-4147-A177-3AD203B41FA5}">
                      <a16:colId xmlns:a16="http://schemas.microsoft.com/office/drawing/2014/main" val="1900873299"/>
                    </a:ext>
                  </a:extLst>
                </a:gridCol>
                <a:gridCol w="604525">
                  <a:extLst>
                    <a:ext uri="{9D8B030D-6E8A-4147-A177-3AD203B41FA5}">
                      <a16:colId xmlns:a16="http://schemas.microsoft.com/office/drawing/2014/main" val="1511366148"/>
                    </a:ext>
                  </a:extLst>
                </a:gridCol>
                <a:gridCol w="569648">
                  <a:extLst>
                    <a:ext uri="{9D8B030D-6E8A-4147-A177-3AD203B41FA5}">
                      <a16:colId xmlns:a16="http://schemas.microsoft.com/office/drawing/2014/main" val="2813180894"/>
                    </a:ext>
                  </a:extLst>
                </a:gridCol>
                <a:gridCol w="3583552">
                  <a:extLst>
                    <a:ext uri="{9D8B030D-6E8A-4147-A177-3AD203B41FA5}">
                      <a16:colId xmlns:a16="http://schemas.microsoft.com/office/drawing/2014/main" val="432230366"/>
                    </a:ext>
                  </a:extLst>
                </a:gridCol>
                <a:gridCol w="1944360">
                  <a:extLst>
                    <a:ext uri="{9D8B030D-6E8A-4147-A177-3AD203B41FA5}">
                      <a16:colId xmlns:a16="http://schemas.microsoft.com/office/drawing/2014/main" val="2736879236"/>
                    </a:ext>
                  </a:extLst>
                </a:gridCol>
              </a:tblGrid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Agenda item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Duration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Start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End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Title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 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02159"/>
                  </a:ext>
                </a:extLst>
              </a:tr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14:00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14:40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Beam Management Challenges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iSLA-2025-0043-R00-mmW.pptx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010416"/>
                  </a:ext>
                </a:extLst>
              </a:tr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 dirty="0">
                          <a:effectLst/>
                        </a:rPr>
                        <a:t>11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14:40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15:20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Multi-Carrier Operation Preliminary Concept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iSLA-2025-0044-R00-mmW.pptx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33236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12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15:20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16:00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Regulatory Landscape and Deployment Scenarios for </a:t>
                      </a:r>
                      <a:r>
                        <a:rPr lang="en-GB" sz="1000" u="none" strike="noStrike" dirty="0" err="1">
                          <a:effectLst/>
                        </a:rPr>
                        <a:t>mmWave</a:t>
                      </a:r>
                      <a:r>
                        <a:rPr lang="en-GB" sz="1000" u="none" strike="noStrike" dirty="0">
                          <a:effectLst/>
                        </a:rPr>
                        <a:t>  Communications in the EU Countries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iSLA-2025-0045-R00-mmW.docx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61811"/>
                  </a:ext>
                </a:extLst>
              </a:tr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13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16:00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16:40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New Use Cases from Vehicular and Manufacturing Industry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iSLA-2025-0046-R00-mmW.pptx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781585"/>
                  </a:ext>
                </a:extLst>
              </a:tr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14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16:40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17:20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VR streaming over Wi-Fi: Lessons Learned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iSLA-2025-0048-R00-mmW.pdf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43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0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073B2-C41C-848B-C192-3166C7693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A5CB-2A8E-3517-90DC-5ED015F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914400"/>
          </a:xfrm>
        </p:spPr>
        <p:txBody>
          <a:bodyPr/>
          <a:lstStyle/>
          <a:p>
            <a:r>
              <a:rPr lang="en-US" sz="2800" dirty="0"/>
              <a:t>Agenda – Friday 7 March Morning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0DCC-8585-CA86-B6A1-2227BD975A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AEBD8A-0735-956F-1A3F-300DB74C8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09992"/>
              </p:ext>
            </p:extLst>
          </p:nvPr>
        </p:nvGraphicFramePr>
        <p:xfrm>
          <a:off x="394855" y="2296536"/>
          <a:ext cx="8367278" cy="2711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437">
                  <a:extLst>
                    <a:ext uri="{9D8B030D-6E8A-4147-A177-3AD203B41FA5}">
                      <a16:colId xmlns:a16="http://schemas.microsoft.com/office/drawing/2014/main" val="3089656862"/>
                    </a:ext>
                  </a:extLst>
                </a:gridCol>
                <a:gridCol w="773426">
                  <a:extLst>
                    <a:ext uri="{9D8B030D-6E8A-4147-A177-3AD203B41FA5}">
                      <a16:colId xmlns:a16="http://schemas.microsoft.com/office/drawing/2014/main" val="2416653787"/>
                    </a:ext>
                  </a:extLst>
                </a:gridCol>
                <a:gridCol w="616370">
                  <a:extLst>
                    <a:ext uri="{9D8B030D-6E8A-4147-A177-3AD203B41FA5}">
                      <a16:colId xmlns:a16="http://schemas.microsoft.com/office/drawing/2014/main" val="571278443"/>
                    </a:ext>
                  </a:extLst>
                </a:gridCol>
                <a:gridCol w="580810">
                  <a:extLst>
                    <a:ext uri="{9D8B030D-6E8A-4147-A177-3AD203B41FA5}">
                      <a16:colId xmlns:a16="http://schemas.microsoft.com/office/drawing/2014/main" val="1673250939"/>
                    </a:ext>
                  </a:extLst>
                </a:gridCol>
                <a:gridCol w="3653774">
                  <a:extLst>
                    <a:ext uri="{9D8B030D-6E8A-4147-A177-3AD203B41FA5}">
                      <a16:colId xmlns:a16="http://schemas.microsoft.com/office/drawing/2014/main" val="917482899"/>
                    </a:ext>
                  </a:extLst>
                </a:gridCol>
                <a:gridCol w="1982461">
                  <a:extLst>
                    <a:ext uri="{9D8B030D-6E8A-4147-A177-3AD203B41FA5}">
                      <a16:colId xmlns:a16="http://schemas.microsoft.com/office/drawing/2014/main" val="558796096"/>
                    </a:ext>
                  </a:extLst>
                </a:gridCol>
              </a:tblGrid>
              <a:tr h="2711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Agenda item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Duration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Start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End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Title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 Document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04913"/>
                  </a:ext>
                </a:extLst>
              </a:tr>
              <a:tr h="271189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 dirty="0">
                          <a:effectLst/>
                        </a:rPr>
                        <a:t> 15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SLB-mmW Technical Report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iSLA-2025-0049-R00-mmW.doc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74965"/>
                  </a:ext>
                </a:extLst>
              </a:tr>
              <a:tr h="54237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 dirty="0">
                          <a:effectLst/>
                        </a:rPr>
                        <a:t>16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 mmWave standardisation: 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status and criticalities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iSLA-2025-0050-R00-mmW.pptx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015484"/>
                  </a:ext>
                </a:extLst>
              </a:tr>
              <a:tr h="54237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 dirty="0">
                          <a:effectLst/>
                        </a:rPr>
                        <a:t>17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XR (Extended Reality) for Industrial, eHealth and entertainment applications / UC1_XR/Version 0.2.4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iSLA-2025-0051-R00-mmW.pptx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435277"/>
                  </a:ext>
                </a:extLst>
              </a:tr>
              <a:tr h="271189">
                <a:tc>
                  <a:txBody>
                    <a:bodyPr/>
                    <a:lstStyle/>
                    <a:p>
                      <a:pPr algn="ctr" fontAlgn="ctr"/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Coffee/tea Break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238337"/>
                  </a:ext>
                </a:extLst>
              </a:tr>
              <a:tr h="54237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18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12:10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Short Range Wireless Connectivity Solutions for harsh environments. Version 0.1.2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iSLA-2025-0052-R00-mmW.pptx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75887"/>
                  </a:ext>
                </a:extLst>
              </a:tr>
              <a:tr h="271189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19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12:10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12:30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Closing Remarks and next meetings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iSLA-2025-0042-R00-mmW.docx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58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5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2239</TotalTime>
  <Words>810</Words>
  <Application>Microsoft Macintosh PowerPoint</Application>
  <PresentationFormat>全屏显示(4:3)</PresentationFormat>
  <Paragraphs>209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MS Gothic</vt:lpstr>
      <vt:lpstr>Aptos Narrow</vt:lpstr>
      <vt:lpstr>Arial</vt:lpstr>
      <vt:lpstr>Calibri</vt:lpstr>
      <vt:lpstr>Monotype Sorts</vt:lpstr>
      <vt:lpstr>Times New Roman</vt:lpstr>
      <vt:lpstr>Office Theme</vt:lpstr>
      <vt:lpstr>Meeting Protocol</vt:lpstr>
      <vt:lpstr>Meeting Decorum</vt:lpstr>
      <vt:lpstr>Guidelines for Sparklink SI/WI meetings</vt:lpstr>
      <vt:lpstr>PowerPoint 演示文稿</vt:lpstr>
      <vt:lpstr>Copyright Policy</vt:lpstr>
      <vt:lpstr>Plenary SLB-mmW meeting #6:  Agenda</vt:lpstr>
      <vt:lpstr>Agenda – Thursday 6 March Morning</vt:lpstr>
      <vt:lpstr>Agenda – Thursday 6 March Afternoon</vt:lpstr>
      <vt:lpstr>Agenda – Friday 7 March Morning</vt:lpstr>
      <vt:lpstr>Plenary #7</vt:lpstr>
      <vt:lpstr>Plenary #8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Ming Gan</dc:creator>
  <cp:lastModifiedBy>Yarchmage YAN</cp:lastModifiedBy>
  <cp:revision>70</cp:revision>
  <dcterms:created xsi:type="dcterms:W3CDTF">2024-10-30T02:35:12Z</dcterms:created>
  <dcterms:modified xsi:type="dcterms:W3CDTF">2025-03-04T15:45:21Z</dcterms:modified>
</cp:coreProperties>
</file>