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13"/>
  </p:notesMasterIdLst>
  <p:sldIdLst>
    <p:sldId id="256" r:id="rId2"/>
    <p:sldId id="257" r:id="rId3"/>
    <p:sldId id="259" r:id="rId4"/>
    <p:sldId id="260" r:id="rId5"/>
    <p:sldId id="262" r:id="rId6"/>
    <p:sldId id="263" r:id="rId7"/>
    <p:sldId id="264" r:id="rId8"/>
    <p:sldId id="266" r:id="rId9"/>
    <p:sldId id="270" r:id="rId10"/>
    <p:sldId id="271" r:id="rId11"/>
    <p:sldId id="27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3"/>
    <p:restoredTop sz="95988"/>
  </p:normalViewPr>
  <p:slideViewPr>
    <p:cSldViewPr snapToGrid="0">
      <p:cViewPr varScale="1">
        <p:scale>
          <a:sx n="87" d="100"/>
          <a:sy n="87" d="100"/>
        </p:scale>
        <p:origin x="224" y="7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27CA2A-1306-6943-8EA2-D7443658DF9C}" type="datetimeFigureOut">
              <a:rPr lang="en-US" smtClean="0"/>
              <a:t>2/14/23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495A76-189E-3F45-9BAC-DA667F95281B}" type="slidenum">
              <a:rPr lang="en-US" smtClean="0"/>
              <a:t>‹#›</a:t>
            </a:fld>
            <a:endParaRPr lang="en-US" dirty="0"/>
          </a:p>
        </p:txBody>
      </p:sp>
    </p:spTree>
    <p:extLst>
      <p:ext uri="{BB962C8B-B14F-4D97-AF65-F5344CB8AC3E}">
        <p14:creationId xmlns:p14="http://schemas.microsoft.com/office/powerpoint/2010/main" val="99057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my name is Yardley Francois, lets jump right into it </a:t>
            </a:r>
          </a:p>
        </p:txBody>
      </p:sp>
      <p:sp>
        <p:nvSpPr>
          <p:cNvPr id="4" name="Slide Number Placeholder 3"/>
          <p:cNvSpPr>
            <a:spLocks noGrp="1"/>
          </p:cNvSpPr>
          <p:nvPr>
            <p:ph type="sldNum" sz="quarter" idx="5"/>
          </p:nvPr>
        </p:nvSpPr>
        <p:spPr/>
        <p:txBody>
          <a:bodyPr/>
          <a:lstStyle/>
          <a:p>
            <a:fld id="{AD495A76-189E-3F45-9BAC-DA667F95281B}" type="slidenum">
              <a:rPr lang="en-US" smtClean="0"/>
              <a:t>1</a:t>
            </a:fld>
            <a:endParaRPr lang="en-US" dirty="0"/>
          </a:p>
        </p:txBody>
      </p:sp>
    </p:spTree>
    <p:extLst>
      <p:ext uri="{BB962C8B-B14F-4D97-AF65-F5344CB8AC3E}">
        <p14:creationId xmlns:p14="http://schemas.microsoft.com/office/powerpoint/2010/main" val="4671187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while wireless communication devices become more energy efficient, it tends to make our lives much easier. From making it is to communicate with family over seas. Having doctors monitor your heartbeat while running on a treadmill or have your brain signals to a protistic device. With wireless devices we can work anywhere in the world thank you  </a:t>
            </a:r>
          </a:p>
        </p:txBody>
      </p:sp>
      <p:sp>
        <p:nvSpPr>
          <p:cNvPr id="4" name="Slide Number Placeholder 3"/>
          <p:cNvSpPr>
            <a:spLocks noGrp="1"/>
          </p:cNvSpPr>
          <p:nvPr>
            <p:ph type="sldNum" sz="quarter" idx="5"/>
          </p:nvPr>
        </p:nvSpPr>
        <p:spPr/>
        <p:txBody>
          <a:bodyPr/>
          <a:lstStyle/>
          <a:p>
            <a:fld id="{AD495A76-189E-3F45-9BAC-DA667F95281B}" type="slidenum">
              <a:rPr lang="en-US" smtClean="0"/>
              <a:t>10</a:t>
            </a:fld>
            <a:endParaRPr lang="en-US" dirty="0"/>
          </a:p>
        </p:txBody>
      </p:sp>
    </p:spTree>
    <p:extLst>
      <p:ext uri="{BB962C8B-B14F-4D97-AF65-F5344CB8AC3E}">
        <p14:creationId xmlns:p14="http://schemas.microsoft.com/office/powerpoint/2010/main" val="2885393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Energy efficient doesn’t directly relate to just technology put how we accomplish our everyday task. </a:t>
            </a:r>
          </a:p>
        </p:txBody>
      </p:sp>
      <p:sp>
        <p:nvSpPr>
          <p:cNvPr id="4" name="Slide Number Placeholder 3"/>
          <p:cNvSpPr>
            <a:spLocks noGrp="1"/>
          </p:cNvSpPr>
          <p:nvPr>
            <p:ph type="sldNum" sz="quarter" idx="5"/>
          </p:nvPr>
        </p:nvSpPr>
        <p:spPr/>
        <p:txBody>
          <a:bodyPr/>
          <a:lstStyle/>
          <a:p>
            <a:fld id="{AD495A76-189E-3F45-9BAC-DA667F95281B}" type="slidenum">
              <a:rPr lang="en-US" smtClean="0"/>
              <a:t>2</a:t>
            </a:fld>
            <a:endParaRPr lang="en-US" dirty="0"/>
          </a:p>
        </p:txBody>
      </p:sp>
    </p:spTree>
    <p:extLst>
      <p:ext uri="{BB962C8B-B14F-4D97-AF65-F5344CB8AC3E}">
        <p14:creationId xmlns:p14="http://schemas.microsoft.com/office/powerpoint/2010/main" val="2998982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all use wireless devices </a:t>
            </a:r>
          </a:p>
          <a:p>
            <a:r>
              <a:rPr lang="en-US" dirty="0"/>
              <a:t>From using  headphones at the gym, surfing the web  or shopping on wi-fi network at home or school, if  there is no wi-fi we hop on to a hotspot  network</a:t>
            </a:r>
          </a:p>
        </p:txBody>
      </p:sp>
      <p:sp>
        <p:nvSpPr>
          <p:cNvPr id="4" name="Slide Number Placeholder 3"/>
          <p:cNvSpPr>
            <a:spLocks noGrp="1"/>
          </p:cNvSpPr>
          <p:nvPr>
            <p:ph type="sldNum" sz="quarter" idx="5"/>
          </p:nvPr>
        </p:nvSpPr>
        <p:spPr/>
        <p:txBody>
          <a:bodyPr/>
          <a:lstStyle/>
          <a:p>
            <a:fld id="{AD495A76-189E-3F45-9BAC-DA667F95281B}" type="slidenum">
              <a:rPr lang="en-US" smtClean="0"/>
              <a:t>3</a:t>
            </a:fld>
            <a:endParaRPr lang="en-US" dirty="0"/>
          </a:p>
        </p:txBody>
      </p:sp>
    </p:spTree>
    <p:extLst>
      <p:ext uri="{BB962C8B-B14F-4D97-AF65-F5344CB8AC3E}">
        <p14:creationId xmlns:p14="http://schemas.microsoft.com/office/powerpoint/2010/main" val="2215392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wireless devices communicate to one another in a specific standard, the faster the communication the fast the connection.  Communication isn’t just a physical thing all devices have a standard that allows them to communicate to one another that what pairing process is. </a:t>
            </a:r>
          </a:p>
        </p:txBody>
      </p:sp>
      <p:sp>
        <p:nvSpPr>
          <p:cNvPr id="4" name="Slide Number Placeholder 3"/>
          <p:cNvSpPr>
            <a:spLocks noGrp="1"/>
          </p:cNvSpPr>
          <p:nvPr>
            <p:ph type="sldNum" sz="quarter" idx="5"/>
          </p:nvPr>
        </p:nvSpPr>
        <p:spPr/>
        <p:txBody>
          <a:bodyPr/>
          <a:lstStyle/>
          <a:p>
            <a:fld id="{AD495A76-189E-3F45-9BAC-DA667F95281B}" type="slidenum">
              <a:rPr lang="en-US" smtClean="0"/>
              <a:t>4</a:t>
            </a:fld>
            <a:endParaRPr lang="en-US" dirty="0"/>
          </a:p>
        </p:txBody>
      </p:sp>
    </p:spTree>
    <p:extLst>
      <p:ext uri="{BB962C8B-B14F-4D97-AF65-F5344CB8AC3E}">
        <p14:creationId xmlns:p14="http://schemas.microsoft.com/office/powerpoint/2010/main" val="2378931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Wireless communication has made our lives extremely efficient allowing use to communication wireless through our cell phones </a:t>
            </a:r>
          </a:p>
          <a:p>
            <a:r>
              <a:rPr lang="en-US" dirty="0"/>
              <a:t>allowing use to work remote while sitting in the comfort of our homes </a:t>
            </a:r>
          </a:p>
          <a:p>
            <a:r>
              <a:rPr lang="en-US" dirty="0"/>
              <a:t>Even the major advancements in the medical field ext. respirator's, heart monitors </a:t>
            </a:r>
          </a:p>
        </p:txBody>
      </p:sp>
      <p:sp>
        <p:nvSpPr>
          <p:cNvPr id="4" name="Slide Number Placeholder 3"/>
          <p:cNvSpPr>
            <a:spLocks noGrp="1"/>
          </p:cNvSpPr>
          <p:nvPr>
            <p:ph type="sldNum" sz="quarter" idx="5"/>
          </p:nvPr>
        </p:nvSpPr>
        <p:spPr/>
        <p:txBody>
          <a:bodyPr/>
          <a:lstStyle/>
          <a:p>
            <a:fld id="{AD495A76-189E-3F45-9BAC-DA667F95281B}" type="slidenum">
              <a:rPr lang="en-US" smtClean="0"/>
              <a:t>5</a:t>
            </a:fld>
            <a:endParaRPr lang="en-US" dirty="0"/>
          </a:p>
        </p:txBody>
      </p:sp>
    </p:spTree>
    <p:extLst>
      <p:ext uri="{BB962C8B-B14F-4D97-AF65-F5344CB8AC3E}">
        <p14:creationId xmlns:p14="http://schemas.microsoft.com/office/powerpoint/2010/main" val="37883559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a couple wireless devices that have made our lives more efficient. </a:t>
            </a:r>
          </a:p>
        </p:txBody>
      </p:sp>
      <p:sp>
        <p:nvSpPr>
          <p:cNvPr id="4" name="Slide Number Placeholder 3"/>
          <p:cNvSpPr>
            <a:spLocks noGrp="1"/>
          </p:cNvSpPr>
          <p:nvPr>
            <p:ph type="sldNum" sz="quarter" idx="5"/>
          </p:nvPr>
        </p:nvSpPr>
        <p:spPr/>
        <p:txBody>
          <a:bodyPr/>
          <a:lstStyle/>
          <a:p>
            <a:fld id="{AD495A76-189E-3F45-9BAC-DA667F95281B}" type="slidenum">
              <a:rPr lang="en-US" smtClean="0"/>
              <a:t>6</a:t>
            </a:fld>
            <a:endParaRPr lang="en-US" dirty="0"/>
          </a:p>
        </p:txBody>
      </p:sp>
    </p:spTree>
    <p:extLst>
      <p:ext uri="{BB962C8B-B14F-4D97-AF65-F5344CB8AC3E}">
        <p14:creationId xmlns:p14="http://schemas.microsoft.com/office/powerpoint/2010/main" val="24995394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cell phones do everything for us, there’s used to be a saying that we can’t leave our house with out our wallet now our cell phone is our wallet. </a:t>
            </a:r>
          </a:p>
        </p:txBody>
      </p:sp>
      <p:sp>
        <p:nvSpPr>
          <p:cNvPr id="4" name="Slide Number Placeholder 3"/>
          <p:cNvSpPr>
            <a:spLocks noGrp="1"/>
          </p:cNvSpPr>
          <p:nvPr>
            <p:ph type="sldNum" sz="quarter" idx="5"/>
          </p:nvPr>
        </p:nvSpPr>
        <p:spPr/>
        <p:txBody>
          <a:bodyPr/>
          <a:lstStyle/>
          <a:p>
            <a:fld id="{AD495A76-189E-3F45-9BAC-DA667F95281B}" type="slidenum">
              <a:rPr lang="en-US" smtClean="0"/>
              <a:t>7</a:t>
            </a:fld>
            <a:endParaRPr lang="en-US" dirty="0"/>
          </a:p>
        </p:txBody>
      </p:sp>
    </p:spTree>
    <p:extLst>
      <p:ext uri="{BB962C8B-B14F-4D97-AF65-F5344CB8AC3E}">
        <p14:creationId xmlns:p14="http://schemas.microsoft.com/office/powerpoint/2010/main" val="1561967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medical field has made major improvements due to the advancements in the wireless communication, from pacemakers to sending medical information from one doctor to another. </a:t>
            </a:r>
          </a:p>
        </p:txBody>
      </p:sp>
      <p:sp>
        <p:nvSpPr>
          <p:cNvPr id="4" name="Slide Number Placeholder 3"/>
          <p:cNvSpPr>
            <a:spLocks noGrp="1"/>
          </p:cNvSpPr>
          <p:nvPr>
            <p:ph type="sldNum" sz="quarter" idx="5"/>
          </p:nvPr>
        </p:nvSpPr>
        <p:spPr/>
        <p:txBody>
          <a:bodyPr/>
          <a:lstStyle/>
          <a:p>
            <a:fld id="{AD495A76-189E-3F45-9BAC-DA667F95281B}" type="slidenum">
              <a:rPr lang="en-US" smtClean="0"/>
              <a:t>8</a:t>
            </a:fld>
            <a:endParaRPr lang="en-US" dirty="0"/>
          </a:p>
        </p:txBody>
      </p:sp>
    </p:spTree>
    <p:extLst>
      <p:ext uri="{BB962C8B-B14F-4D97-AF65-F5344CB8AC3E}">
        <p14:creationId xmlns:p14="http://schemas.microsoft.com/office/powerpoint/2010/main" val="3096550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wireless communication now allows you to sit in a park and conduct work operations </a:t>
            </a:r>
            <a:r>
              <a:rPr lang="en-US"/>
              <a:t>via laptop or  </a:t>
            </a:r>
            <a:endParaRPr lang="en-US" dirty="0"/>
          </a:p>
        </p:txBody>
      </p:sp>
      <p:sp>
        <p:nvSpPr>
          <p:cNvPr id="4" name="Slide Number Placeholder 3"/>
          <p:cNvSpPr>
            <a:spLocks noGrp="1"/>
          </p:cNvSpPr>
          <p:nvPr>
            <p:ph type="sldNum" sz="quarter" idx="5"/>
          </p:nvPr>
        </p:nvSpPr>
        <p:spPr/>
        <p:txBody>
          <a:bodyPr/>
          <a:lstStyle/>
          <a:p>
            <a:fld id="{AD495A76-189E-3F45-9BAC-DA667F95281B}" type="slidenum">
              <a:rPr lang="en-US" smtClean="0"/>
              <a:t>9</a:t>
            </a:fld>
            <a:endParaRPr lang="en-US" dirty="0"/>
          </a:p>
        </p:txBody>
      </p:sp>
    </p:spTree>
    <p:extLst>
      <p:ext uri="{BB962C8B-B14F-4D97-AF65-F5344CB8AC3E}">
        <p14:creationId xmlns:p14="http://schemas.microsoft.com/office/powerpoint/2010/main" val="3460677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BEB9D-FBA0-8B18-310D-D84CD51444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A6866D4-1B87-B277-6C08-FD77EDD754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1DE48D-D341-531E-300D-DF5D9F461F41}"/>
              </a:ext>
            </a:extLst>
          </p:cNvPr>
          <p:cNvSpPr>
            <a:spLocks noGrp="1"/>
          </p:cNvSpPr>
          <p:nvPr>
            <p:ph type="dt" sz="half" idx="10"/>
          </p:nvPr>
        </p:nvSpPr>
        <p:spPr/>
        <p:txBody>
          <a:bodyPr/>
          <a:lstStyle/>
          <a:p>
            <a:fld id="{8F72BA41-EC5B-4197-BCC8-0FD2E523CD7A}" type="datetimeFigureOut">
              <a:rPr lang="en-US" smtClean="0"/>
              <a:t>2/14/23</a:t>
            </a:fld>
            <a:endParaRPr lang="en-US" dirty="0"/>
          </a:p>
        </p:txBody>
      </p:sp>
      <p:sp>
        <p:nvSpPr>
          <p:cNvPr id="5" name="Footer Placeholder 4">
            <a:extLst>
              <a:ext uri="{FF2B5EF4-FFF2-40B4-BE49-F238E27FC236}">
                <a16:creationId xmlns:a16="http://schemas.microsoft.com/office/drawing/2014/main" id="{75B13594-67E9-FFFF-64DA-5DA23FBDD4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09235F9-2127-7347-8F20-9E4433D08834}"/>
              </a:ext>
            </a:extLst>
          </p:cNvPr>
          <p:cNvSpPr>
            <a:spLocks noGrp="1"/>
          </p:cNvSpPr>
          <p:nvPr>
            <p:ph type="sldNum" sz="quarter" idx="12"/>
          </p:nvPr>
        </p:nvSpPr>
        <p:spPr/>
        <p:txBody>
          <a:bodyPr/>
          <a:lstStyle/>
          <a:p>
            <a:fld id="{BE15108C-154A-4A5A-9C05-91A49A422BA7}" type="slidenum">
              <a:rPr lang="en-US" smtClean="0"/>
              <a:t>‹#›</a:t>
            </a:fld>
            <a:endParaRPr lang="en-US" dirty="0"/>
          </a:p>
        </p:txBody>
      </p:sp>
    </p:spTree>
    <p:extLst>
      <p:ext uri="{BB962C8B-B14F-4D97-AF65-F5344CB8AC3E}">
        <p14:creationId xmlns:p14="http://schemas.microsoft.com/office/powerpoint/2010/main" val="2538254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084DC-12F6-878A-602A-83F5B7DFDC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D06EFC-3884-151F-4E4B-4C6743DCC4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41B475-D7FC-C761-4D1A-734CB5C69298}"/>
              </a:ext>
            </a:extLst>
          </p:cNvPr>
          <p:cNvSpPr>
            <a:spLocks noGrp="1"/>
          </p:cNvSpPr>
          <p:nvPr>
            <p:ph type="dt" sz="half" idx="10"/>
          </p:nvPr>
        </p:nvSpPr>
        <p:spPr/>
        <p:txBody>
          <a:bodyPr/>
          <a:lstStyle/>
          <a:p>
            <a:fld id="{8F72BA41-EC5B-4197-BCC8-0FD2E523CD7A}" type="datetimeFigureOut">
              <a:rPr lang="en-US" smtClean="0"/>
              <a:t>2/14/23</a:t>
            </a:fld>
            <a:endParaRPr lang="en-US" dirty="0"/>
          </a:p>
        </p:txBody>
      </p:sp>
      <p:sp>
        <p:nvSpPr>
          <p:cNvPr id="5" name="Footer Placeholder 4">
            <a:extLst>
              <a:ext uri="{FF2B5EF4-FFF2-40B4-BE49-F238E27FC236}">
                <a16:creationId xmlns:a16="http://schemas.microsoft.com/office/drawing/2014/main" id="{DBA324FD-CDEE-42E1-3B1E-AC9427F739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EF41716-6E80-E532-188F-397A50B020EA}"/>
              </a:ext>
            </a:extLst>
          </p:cNvPr>
          <p:cNvSpPr>
            <a:spLocks noGrp="1"/>
          </p:cNvSpPr>
          <p:nvPr>
            <p:ph type="sldNum" sz="quarter" idx="12"/>
          </p:nvPr>
        </p:nvSpPr>
        <p:spPr/>
        <p:txBody>
          <a:bodyPr/>
          <a:lstStyle/>
          <a:p>
            <a:fld id="{BE15108C-154A-4A5A-9C05-91A49A422BA7}" type="slidenum">
              <a:rPr lang="en-US" smtClean="0"/>
              <a:t>‹#›</a:t>
            </a:fld>
            <a:endParaRPr lang="en-US" dirty="0"/>
          </a:p>
        </p:txBody>
      </p:sp>
    </p:spTree>
    <p:extLst>
      <p:ext uri="{BB962C8B-B14F-4D97-AF65-F5344CB8AC3E}">
        <p14:creationId xmlns:p14="http://schemas.microsoft.com/office/powerpoint/2010/main" val="1165383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6FD783-D2F4-D868-2D2E-483875D933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2C031B-26B0-25E8-D194-FD97B8374F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142955-4B0C-3CAA-8B53-A3D4F4517972}"/>
              </a:ext>
            </a:extLst>
          </p:cNvPr>
          <p:cNvSpPr>
            <a:spLocks noGrp="1"/>
          </p:cNvSpPr>
          <p:nvPr>
            <p:ph type="dt" sz="half" idx="10"/>
          </p:nvPr>
        </p:nvSpPr>
        <p:spPr/>
        <p:txBody>
          <a:bodyPr/>
          <a:lstStyle/>
          <a:p>
            <a:fld id="{8F72BA41-EC5B-4197-BCC8-0FD2E523CD7A}" type="datetimeFigureOut">
              <a:rPr lang="en-US" smtClean="0"/>
              <a:t>2/14/23</a:t>
            </a:fld>
            <a:endParaRPr lang="en-US" dirty="0"/>
          </a:p>
        </p:txBody>
      </p:sp>
      <p:sp>
        <p:nvSpPr>
          <p:cNvPr id="5" name="Footer Placeholder 4">
            <a:extLst>
              <a:ext uri="{FF2B5EF4-FFF2-40B4-BE49-F238E27FC236}">
                <a16:creationId xmlns:a16="http://schemas.microsoft.com/office/drawing/2014/main" id="{7DAED5E3-BB3F-AAB6-D2BB-09B53BC74E3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6827112-697D-919D-1074-A24D128B57C9}"/>
              </a:ext>
            </a:extLst>
          </p:cNvPr>
          <p:cNvSpPr>
            <a:spLocks noGrp="1"/>
          </p:cNvSpPr>
          <p:nvPr>
            <p:ph type="sldNum" sz="quarter" idx="12"/>
          </p:nvPr>
        </p:nvSpPr>
        <p:spPr/>
        <p:txBody>
          <a:bodyPr/>
          <a:lstStyle/>
          <a:p>
            <a:fld id="{BE15108C-154A-4A5A-9C05-91A49A422BA7}" type="slidenum">
              <a:rPr lang="en-US" smtClean="0"/>
              <a:t>‹#›</a:t>
            </a:fld>
            <a:endParaRPr lang="en-US" dirty="0"/>
          </a:p>
        </p:txBody>
      </p:sp>
    </p:spTree>
    <p:extLst>
      <p:ext uri="{BB962C8B-B14F-4D97-AF65-F5344CB8AC3E}">
        <p14:creationId xmlns:p14="http://schemas.microsoft.com/office/powerpoint/2010/main" val="144973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059CB-B35A-4328-CD35-5C11CC6415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7B020C-292F-4358-A519-EC9B3A4684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604765-8127-F5FB-92D5-A4CBF19F86CF}"/>
              </a:ext>
            </a:extLst>
          </p:cNvPr>
          <p:cNvSpPr>
            <a:spLocks noGrp="1"/>
          </p:cNvSpPr>
          <p:nvPr>
            <p:ph type="dt" sz="half" idx="10"/>
          </p:nvPr>
        </p:nvSpPr>
        <p:spPr/>
        <p:txBody>
          <a:bodyPr/>
          <a:lstStyle/>
          <a:p>
            <a:fld id="{8F72BA41-EC5B-4197-BCC8-0FD2E523CD7A}" type="datetimeFigureOut">
              <a:rPr lang="en-US" smtClean="0"/>
              <a:t>2/14/23</a:t>
            </a:fld>
            <a:endParaRPr lang="en-US" dirty="0"/>
          </a:p>
        </p:txBody>
      </p:sp>
      <p:sp>
        <p:nvSpPr>
          <p:cNvPr id="5" name="Footer Placeholder 4">
            <a:extLst>
              <a:ext uri="{FF2B5EF4-FFF2-40B4-BE49-F238E27FC236}">
                <a16:creationId xmlns:a16="http://schemas.microsoft.com/office/drawing/2014/main" id="{B395B69A-775A-29A9-AD7F-B8562A3F6D3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1278040-6745-63A9-6ABE-EFABD3E93E09}"/>
              </a:ext>
            </a:extLst>
          </p:cNvPr>
          <p:cNvSpPr>
            <a:spLocks noGrp="1"/>
          </p:cNvSpPr>
          <p:nvPr>
            <p:ph type="sldNum" sz="quarter" idx="12"/>
          </p:nvPr>
        </p:nvSpPr>
        <p:spPr/>
        <p:txBody>
          <a:bodyPr/>
          <a:lstStyle/>
          <a:p>
            <a:fld id="{BE15108C-154A-4A5A-9C05-91A49A422BA7}" type="slidenum">
              <a:rPr lang="en-US" smtClean="0"/>
              <a:t>‹#›</a:t>
            </a:fld>
            <a:endParaRPr lang="en-US" dirty="0"/>
          </a:p>
        </p:txBody>
      </p:sp>
    </p:spTree>
    <p:extLst>
      <p:ext uri="{BB962C8B-B14F-4D97-AF65-F5344CB8AC3E}">
        <p14:creationId xmlns:p14="http://schemas.microsoft.com/office/powerpoint/2010/main" val="1126908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CC197-A115-2BFA-607F-347B58CB9A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CCDAE67-6EB1-B467-1E0B-57C99253E5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1CECFE-345E-0738-F3AF-697E25A15EED}"/>
              </a:ext>
            </a:extLst>
          </p:cNvPr>
          <p:cNvSpPr>
            <a:spLocks noGrp="1"/>
          </p:cNvSpPr>
          <p:nvPr>
            <p:ph type="dt" sz="half" idx="10"/>
          </p:nvPr>
        </p:nvSpPr>
        <p:spPr/>
        <p:txBody>
          <a:bodyPr/>
          <a:lstStyle/>
          <a:p>
            <a:fld id="{8F72BA41-EC5B-4197-BCC8-0FD2E523CD7A}" type="datetimeFigureOut">
              <a:rPr lang="en-US" smtClean="0"/>
              <a:t>2/14/23</a:t>
            </a:fld>
            <a:endParaRPr lang="en-US" dirty="0"/>
          </a:p>
        </p:txBody>
      </p:sp>
      <p:sp>
        <p:nvSpPr>
          <p:cNvPr id="5" name="Footer Placeholder 4">
            <a:extLst>
              <a:ext uri="{FF2B5EF4-FFF2-40B4-BE49-F238E27FC236}">
                <a16:creationId xmlns:a16="http://schemas.microsoft.com/office/drawing/2014/main" id="{2E6F3434-4B91-2F93-1070-7D24C558940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604384F-96AC-5087-5D57-655993C3A9DB}"/>
              </a:ext>
            </a:extLst>
          </p:cNvPr>
          <p:cNvSpPr>
            <a:spLocks noGrp="1"/>
          </p:cNvSpPr>
          <p:nvPr>
            <p:ph type="sldNum" sz="quarter" idx="12"/>
          </p:nvPr>
        </p:nvSpPr>
        <p:spPr/>
        <p:txBody>
          <a:bodyPr/>
          <a:lstStyle/>
          <a:p>
            <a:fld id="{BE15108C-154A-4A5A-9C05-91A49A422BA7}" type="slidenum">
              <a:rPr lang="en-US" smtClean="0"/>
              <a:t>‹#›</a:t>
            </a:fld>
            <a:endParaRPr lang="en-US" dirty="0"/>
          </a:p>
        </p:txBody>
      </p:sp>
    </p:spTree>
    <p:extLst>
      <p:ext uri="{BB962C8B-B14F-4D97-AF65-F5344CB8AC3E}">
        <p14:creationId xmlns:p14="http://schemas.microsoft.com/office/powerpoint/2010/main" val="4062309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D8D7E-27AA-E209-05C9-F3DD810DAF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15CC14-3A2A-0129-A35B-581965B7E6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965EEF-8211-A295-EF7C-A5289BBECC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0E8BDD-3611-A2C8-6475-BB8050A3CD1A}"/>
              </a:ext>
            </a:extLst>
          </p:cNvPr>
          <p:cNvSpPr>
            <a:spLocks noGrp="1"/>
          </p:cNvSpPr>
          <p:nvPr>
            <p:ph type="dt" sz="half" idx="10"/>
          </p:nvPr>
        </p:nvSpPr>
        <p:spPr/>
        <p:txBody>
          <a:bodyPr/>
          <a:lstStyle/>
          <a:p>
            <a:fld id="{8F72BA41-EC5B-4197-BCC8-0FD2E523CD7A}" type="datetimeFigureOut">
              <a:rPr lang="en-US" smtClean="0"/>
              <a:t>2/14/23</a:t>
            </a:fld>
            <a:endParaRPr lang="en-US" dirty="0"/>
          </a:p>
        </p:txBody>
      </p:sp>
      <p:sp>
        <p:nvSpPr>
          <p:cNvPr id="6" name="Footer Placeholder 5">
            <a:extLst>
              <a:ext uri="{FF2B5EF4-FFF2-40B4-BE49-F238E27FC236}">
                <a16:creationId xmlns:a16="http://schemas.microsoft.com/office/drawing/2014/main" id="{C2DB3A3F-B0CD-A804-2110-8D60649617C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CAC15F5-B461-9910-5E89-ADC6BF276DAF}"/>
              </a:ext>
            </a:extLst>
          </p:cNvPr>
          <p:cNvSpPr>
            <a:spLocks noGrp="1"/>
          </p:cNvSpPr>
          <p:nvPr>
            <p:ph type="sldNum" sz="quarter" idx="12"/>
          </p:nvPr>
        </p:nvSpPr>
        <p:spPr/>
        <p:txBody>
          <a:bodyPr/>
          <a:lstStyle/>
          <a:p>
            <a:fld id="{BE15108C-154A-4A5A-9C05-91A49A422BA7}" type="slidenum">
              <a:rPr lang="en-US" smtClean="0"/>
              <a:t>‹#›</a:t>
            </a:fld>
            <a:endParaRPr lang="en-US" dirty="0"/>
          </a:p>
        </p:txBody>
      </p:sp>
    </p:spTree>
    <p:extLst>
      <p:ext uri="{BB962C8B-B14F-4D97-AF65-F5344CB8AC3E}">
        <p14:creationId xmlns:p14="http://schemas.microsoft.com/office/powerpoint/2010/main" val="226892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2508F-A2FA-40B2-9BF1-8C12600C49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FE8EDF-2CFB-ACB2-9C7F-A4964F62CD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D501C6-ADF8-E99A-D2BA-7CB7CACA82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7C2F2F-14F2-BE47-4460-E7CFF60918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BB662E-319D-CBE7-0F1C-2C231E9E93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352D237-7923-1139-6910-3C5C769DA38C}"/>
              </a:ext>
            </a:extLst>
          </p:cNvPr>
          <p:cNvSpPr>
            <a:spLocks noGrp="1"/>
          </p:cNvSpPr>
          <p:nvPr>
            <p:ph type="dt" sz="half" idx="10"/>
          </p:nvPr>
        </p:nvSpPr>
        <p:spPr/>
        <p:txBody>
          <a:bodyPr/>
          <a:lstStyle/>
          <a:p>
            <a:fld id="{8F72BA41-EC5B-4197-BCC8-0FD2E523CD7A}" type="datetimeFigureOut">
              <a:rPr lang="en-US" smtClean="0"/>
              <a:t>2/14/23</a:t>
            </a:fld>
            <a:endParaRPr lang="en-US" dirty="0"/>
          </a:p>
        </p:txBody>
      </p:sp>
      <p:sp>
        <p:nvSpPr>
          <p:cNvPr id="8" name="Footer Placeholder 7">
            <a:extLst>
              <a:ext uri="{FF2B5EF4-FFF2-40B4-BE49-F238E27FC236}">
                <a16:creationId xmlns:a16="http://schemas.microsoft.com/office/drawing/2014/main" id="{64E8C3EE-D19F-E161-4948-30E5E55E987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56014B4-7866-1EB7-7A02-3E221806AC28}"/>
              </a:ext>
            </a:extLst>
          </p:cNvPr>
          <p:cNvSpPr>
            <a:spLocks noGrp="1"/>
          </p:cNvSpPr>
          <p:nvPr>
            <p:ph type="sldNum" sz="quarter" idx="12"/>
          </p:nvPr>
        </p:nvSpPr>
        <p:spPr/>
        <p:txBody>
          <a:bodyPr/>
          <a:lstStyle/>
          <a:p>
            <a:fld id="{BE15108C-154A-4A5A-9C05-91A49A422BA7}" type="slidenum">
              <a:rPr lang="en-US" smtClean="0"/>
              <a:t>‹#›</a:t>
            </a:fld>
            <a:endParaRPr lang="en-US" dirty="0"/>
          </a:p>
        </p:txBody>
      </p:sp>
    </p:spTree>
    <p:extLst>
      <p:ext uri="{BB962C8B-B14F-4D97-AF65-F5344CB8AC3E}">
        <p14:creationId xmlns:p14="http://schemas.microsoft.com/office/powerpoint/2010/main" val="1527668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E5C76-94C1-ECDA-4271-ECDB304E179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F96640-49FA-8F59-882B-07C7355E58CA}"/>
              </a:ext>
            </a:extLst>
          </p:cNvPr>
          <p:cNvSpPr>
            <a:spLocks noGrp="1"/>
          </p:cNvSpPr>
          <p:nvPr>
            <p:ph type="dt" sz="half" idx="10"/>
          </p:nvPr>
        </p:nvSpPr>
        <p:spPr/>
        <p:txBody>
          <a:bodyPr/>
          <a:lstStyle/>
          <a:p>
            <a:fld id="{8F72BA41-EC5B-4197-BCC8-0FD2E523CD7A}" type="datetimeFigureOut">
              <a:rPr lang="en-US" smtClean="0"/>
              <a:t>2/14/23</a:t>
            </a:fld>
            <a:endParaRPr lang="en-US" dirty="0"/>
          </a:p>
        </p:txBody>
      </p:sp>
      <p:sp>
        <p:nvSpPr>
          <p:cNvPr id="4" name="Footer Placeholder 3">
            <a:extLst>
              <a:ext uri="{FF2B5EF4-FFF2-40B4-BE49-F238E27FC236}">
                <a16:creationId xmlns:a16="http://schemas.microsoft.com/office/drawing/2014/main" id="{80CDD9B5-81A4-6F9A-675A-1EB572365BC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DAFD592-A2BD-1092-6DB4-CE5CE649149A}"/>
              </a:ext>
            </a:extLst>
          </p:cNvPr>
          <p:cNvSpPr>
            <a:spLocks noGrp="1"/>
          </p:cNvSpPr>
          <p:nvPr>
            <p:ph type="sldNum" sz="quarter" idx="12"/>
          </p:nvPr>
        </p:nvSpPr>
        <p:spPr/>
        <p:txBody>
          <a:bodyPr/>
          <a:lstStyle/>
          <a:p>
            <a:fld id="{BE15108C-154A-4A5A-9C05-91A49A422BA7}" type="slidenum">
              <a:rPr lang="en-US" smtClean="0"/>
              <a:t>‹#›</a:t>
            </a:fld>
            <a:endParaRPr lang="en-US" dirty="0"/>
          </a:p>
        </p:txBody>
      </p:sp>
    </p:spTree>
    <p:extLst>
      <p:ext uri="{BB962C8B-B14F-4D97-AF65-F5344CB8AC3E}">
        <p14:creationId xmlns:p14="http://schemas.microsoft.com/office/powerpoint/2010/main" val="910567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C731B9-0CF9-B657-C775-412E04025CC1}"/>
              </a:ext>
            </a:extLst>
          </p:cNvPr>
          <p:cNvSpPr>
            <a:spLocks noGrp="1"/>
          </p:cNvSpPr>
          <p:nvPr>
            <p:ph type="dt" sz="half" idx="10"/>
          </p:nvPr>
        </p:nvSpPr>
        <p:spPr/>
        <p:txBody>
          <a:bodyPr/>
          <a:lstStyle/>
          <a:p>
            <a:fld id="{8F72BA41-EC5B-4197-BCC8-0FD2E523CD7A}" type="datetimeFigureOut">
              <a:rPr lang="en-US" smtClean="0"/>
              <a:t>2/14/23</a:t>
            </a:fld>
            <a:endParaRPr lang="en-US" dirty="0"/>
          </a:p>
        </p:txBody>
      </p:sp>
      <p:sp>
        <p:nvSpPr>
          <p:cNvPr id="3" name="Footer Placeholder 2">
            <a:extLst>
              <a:ext uri="{FF2B5EF4-FFF2-40B4-BE49-F238E27FC236}">
                <a16:creationId xmlns:a16="http://schemas.microsoft.com/office/drawing/2014/main" id="{591C1C71-E36F-BDD2-E6D3-AC4C296D860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C1C454FB-5B33-9A30-7B33-591CDB498C3A}"/>
              </a:ext>
            </a:extLst>
          </p:cNvPr>
          <p:cNvSpPr>
            <a:spLocks noGrp="1"/>
          </p:cNvSpPr>
          <p:nvPr>
            <p:ph type="sldNum" sz="quarter" idx="12"/>
          </p:nvPr>
        </p:nvSpPr>
        <p:spPr/>
        <p:txBody>
          <a:bodyPr/>
          <a:lstStyle/>
          <a:p>
            <a:fld id="{BE15108C-154A-4A5A-9C05-91A49A422BA7}" type="slidenum">
              <a:rPr lang="en-US" smtClean="0"/>
              <a:t>‹#›</a:t>
            </a:fld>
            <a:endParaRPr lang="en-US" dirty="0"/>
          </a:p>
        </p:txBody>
      </p:sp>
    </p:spTree>
    <p:extLst>
      <p:ext uri="{BB962C8B-B14F-4D97-AF65-F5344CB8AC3E}">
        <p14:creationId xmlns:p14="http://schemas.microsoft.com/office/powerpoint/2010/main" val="2436164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3AA33-AAE4-D9B3-C481-7EB1B48544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FBD9141-E848-ACDB-BE7E-2D14B2EBC8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60820D-641C-B8C4-CDB7-9BFFC9B97A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2EF88F-CDBB-B2EB-5E5C-F18A98A77C3A}"/>
              </a:ext>
            </a:extLst>
          </p:cNvPr>
          <p:cNvSpPr>
            <a:spLocks noGrp="1"/>
          </p:cNvSpPr>
          <p:nvPr>
            <p:ph type="dt" sz="half" idx="10"/>
          </p:nvPr>
        </p:nvSpPr>
        <p:spPr/>
        <p:txBody>
          <a:bodyPr/>
          <a:lstStyle/>
          <a:p>
            <a:fld id="{8F72BA41-EC5B-4197-BCC8-0FD2E523CD7A}" type="datetimeFigureOut">
              <a:rPr lang="en-US" smtClean="0"/>
              <a:t>2/14/23</a:t>
            </a:fld>
            <a:endParaRPr lang="en-US" dirty="0"/>
          </a:p>
        </p:txBody>
      </p:sp>
      <p:sp>
        <p:nvSpPr>
          <p:cNvPr id="6" name="Footer Placeholder 5">
            <a:extLst>
              <a:ext uri="{FF2B5EF4-FFF2-40B4-BE49-F238E27FC236}">
                <a16:creationId xmlns:a16="http://schemas.microsoft.com/office/drawing/2014/main" id="{7C9392E3-599F-9B25-4DF0-AF1AF92520E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C8FCB27-3E6A-92E8-43F7-B50638D4F697}"/>
              </a:ext>
            </a:extLst>
          </p:cNvPr>
          <p:cNvSpPr>
            <a:spLocks noGrp="1"/>
          </p:cNvSpPr>
          <p:nvPr>
            <p:ph type="sldNum" sz="quarter" idx="12"/>
          </p:nvPr>
        </p:nvSpPr>
        <p:spPr/>
        <p:txBody>
          <a:bodyPr/>
          <a:lstStyle/>
          <a:p>
            <a:fld id="{BE15108C-154A-4A5A-9C05-91A49A422BA7}" type="slidenum">
              <a:rPr lang="en-US" smtClean="0"/>
              <a:t>‹#›</a:t>
            </a:fld>
            <a:endParaRPr lang="en-US" dirty="0"/>
          </a:p>
        </p:txBody>
      </p:sp>
    </p:spTree>
    <p:extLst>
      <p:ext uri="{BB962C8B-B14F-4D97-AF65-F5344CB8AC3E}">
        <p14:creationId xmlns:p14="http://schemas.microsoft.com/office/powerpoint/2010/main" val="3995461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A1D34-A989-7C32-EC0D-BC4DCDD2A8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B53C64-7FDB-DEA6-A7E2-4213B53C27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0D4743B0-C6EB-A4EA-98E1-042328EBBA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503504-337B-850F-1DF0-C8705D70944B}"/>
              </a:ext>
            </a:extLst>
          </p:cNvPr>
          <p:cNvSpPr>
            <a:spLocks noGrp="1"/>
          </p:cNvSpPr>
          <p:nvPr>
            <p:ph type="dt" sz="half" idx="10"/>
          </p:nvPr>
        </p:nvSpPr>
        <p:spPr/>
        <p:txBody>
          <a:bodyPr/>
          <a:lstStyle/>
          <a:p>
            <a:fld id="{8F72BA41-EC5B-4197-BCC8-0FD2E523CD7A}" type="datetimeFigureOut">
              <a:rPr lang="en-US" smtClean="0"/>
              <a:t>2/14/23</a:t>
            </a:fld>
            <a:endParaRPr lang="en-US" dirty="0"/>
          </a:p>
        </p:txBody>
      </p:sp>
      <p:sp>
        <p:nvSpPr>
          <p:cNvPr id="6" name="Footer Placeholder 5">
            <a:extLst>
              <a:ext uri="{FF2B5EF4-FFF2-40B4-BE49-F238E27FC236}">
                <a16:creationId xmlns:a16="http://schemas.microsoft.com/office/drawing/2014/main" id="{240029EB-FA96-B877-A154-8A9186307F4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5D2F689-F364-196B-1D25-428439502D57}"/>
              </a:ext>
            </a:extLst>
          </p:cNvPr>
          <p:cNvSpPr>
            <a:spLocks noGrp="1"/>
          </p:cNvSpPr>
          <p:nvPr>
            <p:ph type="sldNum" sz="quarter" idx="12"/>
          </p:nvPr>
        </p:nvSpPr>
        <p:spPr/>
        <p:txBody>
          <a:bodyPr/>
          <a:lstStyle/>
          <a:p>
            <a:fld id="{BE15108C-154A-4A5A-9C05-91A49A422BA7}" type="slidenum">
              <a:rPr lang="en-US" smtClean="0"/>
              <a:t>‹#›</a:t>
            </a:fld>
            <a:endParaRPr lang="en-US" dirty="0"/>
          </a:p>
        </p:txBody>
      </p:sp>
    </p:spTree>
    <p:extLst>
      <p:ext uri="{BB962C8B-B14F-4D97-AF65-F5344CB8AC3E}">
        <p14:creationId xmlns:p14="http://schemas.microsoft.com/office/powerpoint/2010/main" val="2953901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785294-933C-3817-AA32-87B23EAF38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73C5DB-4458-175C-7AFE-D2B50CD000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AB7BB6-3887-2322-7E88-2336D3D890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72BA41-EC5B-4197-BCC8-0FD2E523CD7A}" type="datetimeFigureOut">
              <a:rPr lang="en-US" smtClean="0"/>
              <a:pPr/>
              <a:t>2/14/23</a:t>
            </a:fld>
            <a:endParaRPr lang="en-US" dirty="0"/>
          </a:p>
        </p:txBody>
      </p:sp>
      <p:sp>
        <p:nvSpPr>
          <p:cNvPr id="5" name="Footer Placeholder 4">
            <a:extLst>
              <a:ext uri="{FF2B5EF4-FFF2-40B4-BE49-F238E27FC236}">
                <a16:creationId xmlns:a16="http://schemas.microsoft.com/office/drawing/2014/main" id="{CA34CDA9-1A73-9214-79E4-922582513D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084BD816-90BF-2739-5FB7-D92789AD74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15108C-154A-4A5A-9C05-91A49A422BA7}" type="slidenum">
              <a:rPr lang="en-US" smtClean="0"/>
              <a:pPr/>
              <a:t>‹#›</a:t>
            </a:fld>
            <a:endParaRPr lang="en-US" dirty="0"/>
          </a:p>
        </p:txBody>
      </p:sp>
    </p:spTree>
    <p:extLst>
      <p:ext uri="{BB962C8B-B14F-4D97-AF65-F5344CB8AC3E}">
        <p14:creationId xmlns:p14="http://schemas.microsoft.com/office/powerpoint/2010/main" val="83660454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9.xml"/><Relationship Id="rId5" Type="http://schemas.openxmlformats.org/officeDocument/2006/relationships/image" Target="../media/image8.jpeg"/><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Neon 3D circle art">
            <a:extLst>
              <a:ext uri="{FF2B5EF4-FFF2-40B4-BE49-F238E27FC236}">
                <a16:creationId xmlns:a16="http://schemas.microsoft.com/office/drawing/2014/main" id="{D120FE3C-D576-71BD-04D6-1E3BB744A4DE}"/>
              </a:ext>
            </a:extLst>
          </p:cNvPr>
          <p:cNvPicPr>
            <a:picLocks noChangeAspect="1"/>
          </p:cNvPicPr>
          <p:nvPr/>
        </p:nvPicPr>
        <p:blipFill rotWithShape="1">
          <a:blip r:embed="rId3"/>
          <a:srcRect t="9091" r="17840"/>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9093FB4-EC2B-4051-E713-9D3F2C32B116}"/>
              </a:ext>
            </a:extLst>
          </p:cNvPr>
          <p:cNvSpPr>
            <a:spLocks noGrp="1"/>
          </p:cNvSpPr>
          <p:nvPr>
            <p:ph type="ctrTitle"/>
          </p:nvPr>
        </p:nvSpPr>
        <p:spPr>
          <a:xfrm>
            <a:off x="477981" y="1122363"/>
            <a:ext cx="4023360" cy="3204134"/>
          </a:xfrm>
        </p:spPr>
        <p:txBody>
          <a:bodyPr anchor="b">
            <a:normAutofit/>
          </a:bodyPr>
          <a:lstStyle/>
          <a:p>
            <a:pPr algn="l"/>
            <a:r>
              <a:rPr lang="en-US" sz="4400" dirty="0"/>
              <a:t>Energy-Efficient Wireless Communication </a:t>
            </a:r>
          </a:p>
        </p:txBody>
      </p:sp>
      <p:sp>
        <p:nvSpPr>
          <p:cNvPr id="3" name="Subtitle 2">
            <a:extLst>
              <a:ext uri="{FF2B5EF4-FFF2-40B4-BE49-F238E27FC236}">
                <a16:creationId xmlns:a16="http://schemas.microsoft.com/office/drawing/2014/main" id="{7AF63BE7-9A50-23E3-365E-A31F84C1D268}"/>
              </a:ext>
            </a:extLst>
          </p:cNvPr>
          <p:cNvSpPr>
            <a:spLocks noGrp="1"/>
          </p:cNvSpPr>
          <p:nvPr>
            <p:ph type="subTitle" idx="1"/>
          </p:nvPr>
        </p:nvSpPr>
        <p:spPr>
          <a:xfrm>
            <a:off x="477980" y="4872922"/>
            <a:ext cx="4023359" cy="1208141"/>
          </a:xfrm>
        </p:spPr>
        <p:txBody>
          <a:bodyPr>
            <a:normAutofit/>
          </a:bodyPr>
          <a:lstStyle/>
          <a:p>
            <a:pPr algn="l"/>
            <a:r>
              <a:rPr lang="en-US" sz="2000" dirty="0"/>
              <a:t>By Yardley Francois</a:t>
            </a:r>
          </a:p>
          <a:p>
            <a:pPr algn="l"/>
            <a:endParaRPr lang="en-US" sz="2000" dirty="0"/>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137107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9B34E0A-113E-4087-F96F-5E16F72EDD7D}"/>
              </a:ext>
            </a:extLst>
          </p:cNvPr>
          <p:cNvSpPr>
            <a:spLocks noGrp="1"/>
          </p:cNvSpPr>
          <p:nvPr>
            <p:ph type="title"/>
          </p:nvPr>
        </p:nvSpPr>
        <p:spPr>
          <a:xfrm>
            <a:off x="1371599" y="294538"/>
            <a:ext cx="9895951" cy="1033669"/>
          </a:xfrm>
        </p:spPr>
        <p:txBody>
          <a:bodyPr vert="horz" lIns="91440" tIns="45720" rIns="91440" bIns="45720" rtlCol="0" anchor="ctr">
            <a:normAutofit/>
          </a:bodyPr>
          <a:lstStyle/>
          <a:p>
            <a:pPr algn="ctr"/>
            <a:r>
              <a:rPr lang="en-US" sz="4000" kern="1200" dirty="0">
                <a:solidFill>
                  <a:srgbClr val="FFFFFF"/>
                </a:solidFill>
                <a:latin typeface="+mj-lt"/>
                <a:ea typeface="+mj-ea"/>
                <a:cs typeface="+mj-cs"/>
              </a:rPr>
              <a:t>Conclusion</a:t>
            </a:r>
          </a:p>
        </p:txBody>
      </p:sp>
      <p:sp>
        <p:nvSpPr>
          <p:cNvPr id="4" name="Text Placeholder 3">
            <a:extLst>
              <a:ext uri="{FF2B5EF4-FFF2-40B4-BE49-F238E27FC236}">
                <a16:creationId xmlns:a16="http://schemas.microsoft.com/office/drawing/2014/main" id="{FCBD3EBF-4F3F-72AD-9B4F-0F5E4ED8651F}"/>
              </a:ext>
            </a:extLst>
          </p:cNvPr>
          <p:cNvSpPr>
            <a:spLocks noGrp="1"/>
          </p:cNvSpPr>
          <p:nvPr>
            <p:ph type="body" sz="half" idx="2"/>
          </p:nvPr>
        </p:nvSpPr>
        <p:spPr>
          <a:xfrm>
            <a:off x="1371599" y="2318197"/>
            <a:ext cx="9724031" cy="3683358"/>
          </a:xfrm>
        </p:spPr>
        <p:txBody>
          <a:bodyPr vert="horz" lIns="91440" tIns="45720" rIns="91440" bIns="45720" rtlCol="0" anchor="ctr">
            <a:normAutofit/>
          </a:bodyPr>
          <a:lstStyle/>
          <a:p>
            <a:pPr marL="342900" indent="-342900">
              <a:buFont typeface="Arial" panose="020B0604020202020204" pitchFamily="34" charset="0"/>
              <a:buChar char="•"/>
            </a:pPr>
            <a:r>
              <a:rPr lang="en-US" sz="2000" dirty="0"/>
              <a:t>Being energy-efficient can be apply in a physical aspect as well, being able to complete a given task with the least energy. </a:t>
            </a:r>
          </a:p>
          <a:p>
            <a:pPr marL="342900" indent="-342900">
              <a:buFont typeface="Arial" panose="020B0604020202020204" pitchFamily="34" charset="0"/>
              <a:buChar char="•"/>
            </a:pPr>
            <a:r>
              <a:rPr lang="en-US" sz="2000" dirty="0"/>
              <a:t>Being able to talk to some Via webcam while the receiver is in another country</a:t>
            </a:r>
          </a:p>
          <a:p>
            <a:pPr indent="-228600">
              <a:buFont typeface="Arial" panose="020B0604020202020204" pitchFamily="34" charset="0"/>
              <a:buChar char="•"/>
            </a:pPr>
            <a:r>
              <a:rPr lang="en-US" sz="2000" dirty="0"/>
              <a:t>Insulin pump you no longer need to inject/poke your self with a needle anymore.</a:t>
            </a:r>
          </a:p>
          <a:p>
            <a:pPr indent="-228600">
              <a:buFont typeface="Arial" panose="020B0604020202020204" pitchFamily="34" charset="0"/>
              <a:buChar char="•"/>
            </a:pPr>
            <a:r>
              <a:rPr lang="en-US" sz="2000" dirty="0"/>
              <a:t>Robotic prosthetic’s all we do is think it and the prosthetic moves.</a:t>
            </a:r>
          </a:p>
          <a:p>
            <a:pPr indent="-228600">
              <a:buFont typeface="Arial" panose="020B0604020202020204" pitchFamily="34" charset="0"/>
              <a:buChar char="•"/>
            </a:pPr>
            <a:r>
              <a:rPr lang="en-US" sz="2000" dirty="0"/>
              <a:t>All wireless devices, has made a major impact on make everybody day to day task simpler and extremely easier to complete. </a:t>
            </a:r>
          </a:p>
        </p:txBody>
      </p:sp>
    </p:spTree>
    <p:extLst>
      <p:ext uri="{BB962C8B-B14F-4D97-AF65-F5344CB8AC3E}">
        <p14:creationId xmlns:p14="http://schemas.microsoft.com/office/powerpoint/2010/main" val="2833293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0B8CF-D3DD-5850-C628-6F7DA9B3E727}"/>
              </a:ext>
            </a:extLst>
          </p:cNvPr>
          <p:cNvSpPr>
            <a:spLocks noGrp="1"/>
          </p:cNvSpPr>
          <p:nvPr>
            <p:ph type="ctrTitle"/>
          </p:nvPr>
        </p:nvSpPr>
        <p:spPr/>
        <p:txBody>
          <a:bodyPr/>
          <a:lstStyle/>
          <a:p>
            <a:r>
              <a:rPr lang="en-US" sz="6000" dirty="0"/>
              <a:t>Energy-Efficient Wireless Communication </a:t>
            </a:r>
            <a:endParaRPr lang="en-US" dirty="0"/>
          </a:p>
        </p:txBody>
      </p:sp>
      <p:sp>
        <p:nvSpPr>
          <p:cNvPr id="3" name="Subtitle 2">
            <a:extLst>
              <a:ext uri="{FF2B5EF4-FFF2-40B4-BE49-F238E27FC236}">
                <a16:creationId xmlns:a16="http://schemas.microsoft.com/office/drawing/2014/main" id="{6BE51264-C245-0E07-DE3C-3A6788BF525C}"/>
              </a:ext>
            </a:extLst>
          </p:cNvPr>
          <p:cNvSpPr>
            <a:spLocks noGrp="1"/>
          </p:cNvSpPr>
          <p:nvPr>
            <p:ph type="subTitle" idx="1"/>
          </p:nvPr>
        </p:nvSpPr>
        <p:spPr/>
        <p:txBody>
          <a:bodyPr>
            <a:normAutofit/>
          </a:bodyPr>
          <a:lstStyle/>
          <a:p>
            <a:r>
              <a:rPr lang="en-US" sz="7200" dirty="0"/>
              <a:t>Q&amp;A</a:t>
            </a:r>
          </a:p>
        </p:txBody>
      </p:sp>
    </p:spTree>
    <p:extLst>
      <p:ext uri="{BB962C8B-B14F-4D97-AF65-F5344CB8AC3E}">
        <p14:creationId xmlns:p14="http://schemas.microsoft.com/office/powerpoint/2010/main" val="3680599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Content Placeholder 7" descr="Application&#10;&#10;Description automatically generated with low confidence">
            <a:extLst>
              <a:ext uri="{FF2B5EF4-FFF2-40B4-BE49-F238E27FC236}">
                <a16:creationId xmlns:a16="http://schemas.microsoft.com/office/drawing/2014/main" id="{7DF33539-2271-8674-D2B0-412136992B72}"/>
              </a:ext>
            </a:extLst>
          </p:cNvPr>
          <p:cNvPicPr>
            <a:picLocks noGrp="1" noChangeAspect="1"/>
          </p:cNvPicPr>
          <p:nvPr>
            <p:ph idx="1"/>
          </p:nvPr>
        </p:nvPicPr>
        <p:blipFill rotWithShape="1">
          <a:blip r:embed="rId3"/>
          <a:srcRect l="2886" r="30886"/>
          <a:stretch/>
        </p:blipFill>
        <p:spPr>
          <a:xfrm>
            <a:off x="4117521" y="10"/>
            <a:ext cx="8074479" cy="6857990"/>
          </a:xfrm>
          <a:prstGeom prst="rect">
            <a:avLst/>
          </a:prstGeom>
        </p:spPr>
      </p:pic>
      <p:sp>
        <p:nvSpPr>
          <p:cNvPr id="25" name="Freeform: Shape 24">
            <a:extLst>
              <a:ext uri="{FF2B5EF4-FFF2-40B4-BE49-F238E27FC236}">
                <a16:creationId xmlns:a16="http://schemas.microsoft.com/office/drawing/2014/main" id="{8F23F8A3-8FD7-4779-8323-FDC26BE99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859800" cy="6858478"/>
          </a:xfrm>
          <a:custGeom>
            <a:avLst/>
            <a:gdLst>
              <a:gd name="connsiteX0" fmla="*/ 7859800 w 7859800"/>
              <a:gd name="connsiteY0" fmla="*/ 6858478 h 6858478"/>
              <a:gd name="connsiteX1" fmla="*/ 435245 w 7859800"/>
              <a:gd name="connsiteY1" fmla="*/ 6858478 h 6858478"/>
              <a:gd name="connsiteX2" fmla="*/ 435505 w 7859800"/>
              <a:gd name="connsiteY2" fmla="*/ 6857916 h 6858478"/>
              <a:gd name="connsiteX3" fmla="*/ 0 w 7859800"/>
              <a:gd name="connsiteY3" fmla="*/ 6857916 h 6858478"/>
              <a:gd name="connsiteX4" fmla="*/ 0 w 7859800"/>
              <a:gd name="connsiteY4" fmla="*/ 0 h 6858478"/>
              <a:gd name="connsiteX5" fmla="*/ 3611620 w 7859800"/>
              <a:gd name="connsiteY5" fmla="*/ 0 h 6858478"/>
              <a:gd name="connsiteX6" fmla="*/ 4677848 w 7859800"/>
              <a:gd name="connsiteY6" fmla="*/ 0 h 6858478"/>
              <a:gd name="connsiteX7" fmla="*/ 4683425 w 7859800"/>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9800" h="6858478">
                <a:moveTo>
                  <a:pt x="7859800" y="6858478"/>
                </a:moveTo>
                <a:lnTo>
                  <a:pt x="435245" y="6858478"/>
                </a:lnTo>
                <a:lnTo>
                  <a:pt x="435505" y="6857916"/>
                </a:lnTo>
                <a:lnTo>
                  <a:pt x="0" y="6857916"/>
                </a:lnTo>
                <a:lnTo>
                  <a:pt x="0" y="0"/>
                </a:lnTo>
                <a:lnTo>
                  <a:pt x="3611620" y="0"/>
                </a:lnTo>
                <a:lnTo>
                  <a:pt x="4677848" y="0"/>
                </a:lnTo>
                <a:lnTo>
                  <a:pt x="4683425"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Shape 26">
            <a:extLst>
              <a:ext uri="{FF2B5EF4-FFF2-40B4-BE49-F238E27FC236}">
                <a16:creationId xmlns:a16="http://schemas.microsoft.com/office/drawing/2014/main" id="{F605C4CC-A25C-416F-8333-7CB7DC97D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431174" cy="6858478"/>
          </a:xfrm>
          <a:custGeom>
            <a:avLst/>
            <a:gdLst>
              <a:gd name="connsiteX0" fmla="*/ 7431174 w 7431174"/>
              <a:gd name="connsiteY0" fmla="*/ 6858478 h 6858478"/>
              <a:gd name="connsiteX1" fmla="*/ 6619 w 7431174"/>
              <a:gd name="connsiteY1" fmla="*/ 6858478 h 6858478"/>
              <a:gd name="connsiteX2" fmla="*/ 6879 w 7431174"/>
              <a:gd name="connsiteY2" fmla="*/ 6857916 h 6858478"/>
              <a:gd name="connsiteX3" fmla="*/ 0 w 7431174"/>
              <a:gd name="connsiteY3" fmla="*/ 6857916 h 6858478"/>
              <a:gd name="connsiteX4" fmla="*/ 0 w 7431174"/>
              <a:gd name="connsiteY4" fmla="*/ 0 h 6858478"/>
              <a:gd name="connsiteX5" fmla="*/ 3182994 w 7431174"/>
              <a:gd name="connsiteY5" fmla="*/ 0 h 6858478"/>
              <a:gd name="connsiteX6" fmla="*/ 4249222 w 7431174"/>
              <a:gd name="connsiteY6" fmla="*/ 0 h 6858478"/>
              <a:gd name="connsiteX7" fmla="*/ 4254799 w 7431174"/>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31174" h="6858478">
                <a:moveTo>
                  <a:pt x="7431174" y="6858478"/>
                </a:moveTo>
                <a:lnTo>
                  <a:pt x="6619" y="6858478"/>
                </a:lnTo>
                <a:lnTo>
                  <a:pt x="6879" y="6857916"/>
                </a:lnTo>
                <a:lnTo>
                  <a:pt x="0" y="6857916"/>
                </a:lnTo>
                <a:lnTo>
                  <a:pt x="0" y="0"/>
                </a:lnTo>
                <a:lnTo>
                  <a:pt x="3182994" y="0"/>
                </a:lnTo>
                <a:lnTo>
                  <a:pt x="4249222" y="0"/>
                </a:lnTo>
                <a:lnTo>
                  <a:pt x="4254799"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Title 1">
            <a:extLst>
              <a:ext uri="{FF2B5EF4-FFF2-40B4-BE49-F238E27FC236}">
                <a16:creationId xmlns:a16="http://schemas.microsoft.com/office/drawing/2014/main" id="{32386823-CE28-020B-6224-D4A264816E2C}"/>
              </a:ext>
            </a:extLst>
          </p:cNvPr>
          <p:cNvSpPr txBox="1">
            <a:spLocks/>
          </p:cNvSpPr>
          <p:nvPr/>
        </p:nvSpPr>
        <p:spPr>
          <a:xfrm>
            <a:off x="804672" y="365125"/>
            <a:ext cx="526615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spcAft>
                <a:spcPts val="600"/>
              </a:spcAft>
            </a:pPr>
            <a:r>
              <a:rPr lang="en-US" sz="4400" dirty="0"/>
              <a:t>What does that all mean? </a:t>
            </a:r>
          </a:p>
        </p:txBody>
      </p:sp>
      <p:sp>
        <p:nvSpPr>
          <p:cNvPr id="4" name="Text Placeholder 3">
            <a:extLst>
              <a:ext uri="{FF2B5EF4-FFF2-40B4-BE49-F238E27FC236}">
                <a16:creationId xmlns:a16="http://schemas.microsoft.com/office/drawing/2014/main" id="{7FE35761-ABDC-330C-DF48-0EC93BAAD579}"/>
              </a:ext>
            </a:extLst>
          </p:cNvPr>
          <p:cNvSpPr>
            <a:spLocks noGrp="1"/>
          </p:cNvSpPr>
          <p:nvPr>
            <p:ph type="body" sz="half" idx="2"/>
          </p:nvPr>
        </p:nvSpPr>
        <p:spPr>
          <a:xfrm>
            <a:off x="804672" y="2022601"/>
            <a:ext cx="3941499" cy="4154361"/>
          </a:xfrm>
        </p:spPr>
        <p:txBody>
          <a:bodyPr vert="horz" lIns="91440" tIns="45720" rIns="91440" bIns="45720" rtlCol="0">
            <a:normAutofit/>
          </a:bodyPr>
          <a:lstStyle/>
          <a:p>
            <a:pPr indent="-228600" algn="ctr">
              <a:buFont typeface="Arial" panose="020B0604020202020204" pitchFamily="34" charset="0"/>
              <a:buChar char="•"/>
            </a:pPr>
            <a:r>
              <a:rPr lang="en-US" sz="2000" dirty="0"/>
              <a:t>What does energy Efficient mean?</a:t>
            </a:r>
          </a:p>
          <a:p>
            <a:pPr indent="-228600">
              <a:buFont typeface="Arial" panose="020B0604020202020204" pitchFamily="34" charset="0"/>
              <a:buChar char="•"/>
            </a:pPr>
            <a:endParaRPr lang="en-US" sz="2000" dirty="0"/>
          </a:p>
          <a:p>
            <a:pPr lvl="1" indent="-228600">
              <a:buFont typeface="Arial" panose="020B0604020202020204" pitchFamily="34" charset="0"/>
              <a:buChar char="•"/>
            </a:pPr>
            <a:r>
              <a:rPr lang="en-US" sz="2000" dirty="0"/>
              <a:t>T</a:t>
            </a:r>
            <a:r>
              <a:rPr lang="en-US" sz="2000" i="0" u="none" strike="noStrike" dirty="0">
                <a:effectLst/>
              </a:rPr>
              <a:t>he ability to perform a give task using the least energy possible </a:t>
            </a:r>
          </a:p>
          <a:p>
            <a:pPr marL="457200" lvl="1" indent="-228600">
              <a:buFont typeface="Arial" panose="020B0604020202020204" pitchFamily="34" charset="0"/>
              <a:buChar char="•"/>
            </a:pPr>
            <a:endParaRPr lang="en-US" sz="2000" i="0" u="none" strike="noStrike" dirty="0">
              <a:effectLst/>
            </a:endParaRPr>
          </a:p>
          <a:p>
            <a:pPr indent="-228600">
              <a:buFont typeface="Arial" panose="020B0604020202020204" pitchFamily="34" charset="0"/>
              <a:buChar char="•"/>
            </a:pPr>
            <a:endParaRPr lang="en-US" sz="2000" dirty="0"/>
          </a:p>
        </p:txBody>
      </p:sp>
      <p:sp>
        <p:nvSpPr>
          <p:cNvPr id="2" name="TextBox 1">
            <a:extLst>
              <a:ext uri="{FF2B5EF4-FFF2-40B4-BE49-F238E27FC236}">
                <a16:creationId xmlns:a16="http://schemas.microsoft.com/office/drawing/2014/main" id="{2DF9EB7E-32FE-82DC-D1C3-63D442754FD4}"/>
              </a:ext>
            </a:extLst>
          </p:cNvPr>
          <p:cNvSpPr txBox="1"/>
          <p:nvPr/>
        </p:nvSpPr>
        <p:spPr>
          <a:xfrm>
            <a:off x="560070" y="309753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1757896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linds(horizontal)">
                                      <p:cBhvr>
                                        <p:cTn id="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8A7CBE9-AC65-6CDE-E32B-4CDD8E292029}"/>
              </a:ext>
            </a:extLst>
          </p:cNvPr>
          <p:cNvSpPr>
            <a:spLocks noGrp="1"/>
          </p:cNvSpPr>
          <p:nvPr>
            <p:ph type="title"/>
          </p:nvPr>
        </p:nvSpPr>
        <p:spPr>
          <a:xfrm>
            <a:off x="767290" y="1780661"/>
            <a:ext cx="3582073" cy="1463472"/>
          </a:xfrm>
        </p:spPr>
        <p:txBody>
          <a:bodyPr vert="horz" lIns="91440" tIns="45720" rIns="91440" bIns="45720" rtlCol="0" anchor="t">
            <a:normAutofit/>
          </a:bodyPr>
          <a:lstStyle/>
          <a:p>
            <a:r>
              <a:rPr lang="en-US" sz="4400" kern="1200" dirty="0">
                <a:solidFill>
                  <a:schemeClr val="bg1"/>
                </a:solidFill>
                <a:latin typeface="+mj-lt"/>
                <a:ea typeface="+mj-ea"/>
                <a:cs typeface="+mj-cs"/>
              </a:rPr>
              <a:t>What does that all mean? </a:t>
            </a:r>
          </a:p>
        </p:txBody>
      </p:sp>
      <p:grpSp>
        <p:nvGrpSpPr>
          <p:cNvPr id="14" name="Group 13">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5"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16"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dirty="0"/>
            </a:p>
          </p:txBody>
        </p:sp>
      </p:grpSp>
      <p:sp>
        <p:nvSpPr>
          <p:cNvPr id="4" name="Text Placeholder 3">
            <a:extLst>
              <a:ext uri="{FF2B5EF4-FFF2-40B4-BE49-F238E27FC236}">
                <a16:creationId xmlns:a16="http://schemas.microsoft.com/office/drawing/2014/main" id="{CD28E3EC-E390-F00D-00E7-45FDCF2A2D57}"/>
              </a:ext>
            </a:extLst>
          </p:cNvPr>
          <p:cNvSpPr>
            <a:spLocks noGrp="1"/>
          </p:cNvSpPr>
          <p:nvPr>
            <p:ph type="body" sz="half" idx="2"/>
          </p:nvPr>
        </p:nvSpPr>
        <p:spPr>
          <a:xfrm>
            <a:off x="767290" y="3383121"/>
            <a:ext cx="3582072" cy="2793251"/>
          </a:xfrm>
        </p:spPr>
        <p:txBody>
          <a:bodyPr vert="horz" lIns="91440" tIns="45720" rIns="91440" bIns="45720" rtlCol="0" anchor="t">
            <a:normAutofit/>
          </a:bodyPr>
          <a:lstStyle/>
          <a:p>
            <a:pPr lvl="1" indent="-228600">
              <a:buFont typeface="Arial" panose="020B0604020202020204" pitchFamily="34" charset="0"/>
              <a:buChar char="•"/>
            </a:pPr>
            <a:r>
              <a:rPr lang="en-US" sz="2000" dirty="0">
                <a:solidFill>
                  <a:schemeClr val="bg1"/>
                </a:solidFill>
              </a:rPr>
              <a:t>What is your definition of Wireless? </a:t>
            </a:r>
          </a:p>
          <a:p>
            <a:pPr marL="914400" lvl="1" indent="-228600">
              <a:buFont typeface="Arial" panose="020B0604020202020204" pitchFamily="34" charset="0"/>
              <a:buChar char="•"/>
            </a:pPr>
            <a:r>
              <a:rPr lang="en-US" sz="2000" i="0" u="none" strike="noStrike" dirty="0">
                <a:solidFill>
                  <a:schemeClr val="bg1"/>
                </a:solidFill>
                <a:effectLst/>
              </a:rPr>
              <a:t>Bluetooth </a:t>
            </a:r>
          </a:p>
          <a:p>
            <a:pPr marL="914400" lvl="1" indent="-228600">
              <a:buFont typeface="Arial" panose="020B0604020202020204" pitchFamily="34" charset="0"/>
              <a:buChar char="•"/>
            </a:pPr>
            <a:r>
              <a:rPr lang="en-US" sz="2000" dirty="0">
                <a:solidFill>
                  <a:schemeClr val="bg1"/>
                </a:solidFill>
              </a:rPr>
              <a:t>Wi-fi</a:t>
            </a:r>
          </a:p>
          <a:p>
            <a:pPr marL="914400" lvl="1" indent="-228600">
              <a:buFont typeface="Arial" panose="020B0604020202020204" pitchFamily="34" charset="0"/>
              <a:buChar char="•"/>
            </a:pPr>
            <a:r>
              <a:rPr lang="en-US" sz="2000" i="0" u="none" strike="noStrike" dirty="0">
                <a:solidFill>
                  <a:schemeClr val="bg1"/>
                </a:solidFill>
                <a:effectLst/>
              </a:rPr>
              <a:t>Hot-Spot </a:t>
            </a:r>
          </a:p>
          <a:p>
            <a:pPr indent="-228600">
              <a:buFont typeface="Arial" panose="020B0604020202020204" pitchFamily="34" charset="0"/>
              <a:buChar char="•"/>
            </a:pPr>
            <a:endParaRPr lang="en-US" sz="2000" dirty="0">
              <a:solidFill>
                <a:schemeClr val="bg1"/>
              </a:solidFill>
            </a:endParaRPr>
          </a:p>
        </p:txBody>
      </p:sp>
      <p:pic>
        <p:nvPicPr>
          <p:cNvPr id="5" name="Content Placeholder 4">
            <a:extLst>
              <a:ext uri="{FF2B5EF4-FFF2-40B4-BE49-F238E27FC236}">
                <a16:creationId xmlns:a16="http://schemas.microsoft.com/office/drawing/2014/main" id="{6FCEB7A6-9588-ED1B-F256-4A6DEDEB37AC}"/>
              </a:ext>
            </a:extLst>
          </p:cNvPr>
          <p:cNvPicPr>
            <a:picLocks noGrp="1" noChangeAspect="1"/>
          </p:cNvPicPr>
          <p:nvPr>
            <p:ph idx="1"/>
          </p:nvPr>
        </p:nvPicPr>
        <p:blipFill>
          <a:blip r:embed="rId3"/>
          <a:stretch>
            <a:fillRect/>
          </a:stretch>
        </p:blipFill>
        <p:spPr>
          <a:xfrm>
            <a:off x="8013935" y="1648438"/>
            <a:ext cx="3929461" cy="3191389"/>
          </a:xfrm>
          <a:prstGeom prst="rect">
            <a:avLst/>
          </a:prstGeom>
        </p:spPr>
      </p:pic>
      <p:pic>
        <p:nvPicPr>
          <p:cNvPr id="6" name="Picture 5">
            <a:extLst>
              <a:ext uri="{FF2B5EF4-FFF2-40B4-BE49-F238E27FC236}">
                <a16:creationId xmlns:a16="http://schemas.microsoft.com/office/drawing/2014/main" id="{8BE4FB74-9E04-3017-5A4A-34B288482EEA}"/>
              </a:ext>
            </a:extLst>
          </p:cNvPr>
          <p:cNvPicPr>
            <a:picLocks noChangeAspect="1"/>
          </p:cNvPicPr>
          <p:nvPr/>
        </p:nvPicPr>
        <p:blipFill>
          <a:blip r:embed="rId4"/>
          <a:stretch>
            <a:fillRect/>
          </a:stretch>
        </p:blipFill>
        <p:spPr>
          <a:xfrm>
            <a:off x="5116652" y="1723511"/>
            <a:ext cx="3152486" cy="3191389"/>
          </a:xfrm>
          <a:prstGeom prst="rect">
            <a:avLst/>
          </a:prstGeom>
        </p:spPr>
      </p:pic>
    </p:spTree>
    <p:extLst>
      <p:ext uri="{BB962C8B-B14F-4D97-AF65-F5344CB8AC3E}">
        <p14:creationId xmlns:p14="http://schemas.microsoft.com/office/powerpoint/2010/main" val="3500096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p:tgtEl>
                                          <p:spTgt spid="4">
                                            <p:txEl>
                                              <p:pRg st="1" end="1"/>
                                            </p:txEl>
                                          </p:spTgt>
                                        </p:tgtEl>
                                        <p:attrNameLst>
                                          <p:attrName>ppt_y</p:attrName>
                                        </p:attrNameLst>
                                      </p:cBhvr>
                                      <p:tavLst>
                                        <p:tav tm="0">
                                          <p:val>
                                            <p:strVal val="#ppt_y+#ppt_h*1.125000"/>
                                          </p:val>
                                        </p:tav>
                                        <p:tav tm="100000">
                                          <p:val>
                                            <p:strVal val="#ppt_y"/>
                                          </p:val>
                                        </p:tav>
                                      </p:tavLst>
                                    </p:anim>
                                    <p:animEffect transition="in" filter="wipe(up)">
                                      <p:cBhvr>
                                        <p:cTn id="8" dur="500"/>
                                        <p:tgtEl>
                                          <p:spTgt spid="4">
                                            <p:txEl>
                                              <p:pRg st="1" end="1"/>
                                            </p:txEl>
                                          </p:spTgt>
                                        </p:tgtEl>
                                      </p:cBhvr>
                                    </p:animEffect>
                                  </p:childTnLst>
                                </p:cTn>
                              </p:par>
                              <p:par>
                                <p:cTn id="9" presetID="1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p:tgtEl>
                                          <p:spTgt spid="5"/>
                                        </p:tgtEl>
                                        <p:attrNameLst>
                                          <p:attrName>ppt_y</p:attrName>
                                        </p:attrNameLst>
                                      </p:cBhvr>
                                      <p:tavLst>
                                        <p:tav tm="0">
                                          <p:val>
                                            <p:strVal val="#ppt_y+#ppt_h*1.125000"/>
                                          </p:val>
                                        </p:tav>
                                        <p:tav tm="100000">
                                          <p:val>
                                            <p:strVal val="#ppt_y"/>
                                          </p:val>
                                        </p:tav>
                                      </p:tavLst>
                                    </p:anim>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2" presetClass="entr" presetSubtype="4"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ppt_x"/>
                                          </p:val>
                                        </p:tav>
                                        <p:tav tm="100000">
                                          <p:val>
                                            <p:strVal val="#ppt_x"/>
                                          </p:val>
                                        </p:tav>
                                      </p:tavLst>
                                    </p:anim>
                                    <p:anim calcmode="lin" valueType="num">
                                      <p:cBhvr additive="base">
                                        <p:cTn id="2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E708407-D01D-4E57-8998-FF799DBC3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68D05F-4644-10CC-9668-5AD44E8DFAEF}"/>
              </a:ext>
            </a:extLst>
          </p:cNvPr>
          <p:cNvSpPr>
            <a:spLocks noGrp="1"/>
          </p:cNvSpPr>
          <p:nvPr>
            <p:ph type="title"/>
          </p:nvPr>
        </p:nvSpPr>
        <p:spPr>
          <a:xfrm>
            <a:off x="699723" y="1622066"/>
            <a:ext cx="3554226" cy="2663688"/>
          </a:xfrm>
        </p:spPr>
        <p:txBody>
          <a:bodyPr vert="horz" lIns="91440" tIns="45720" rIns="91440" bIns="45720" rtlCol="0" anchor="b">
            <a:normAutofit/>
          </a:bodyPr>
          <a:lstStyle/>
          <a:p>
            <a:r>
              <a:rPr lang="en-US" sz="4100" kern="1200" dirty="0">
                <a:solidFill>
                  <a:schemeClr val="bg1"/>
                </a:solidFill>
                <a:latin typeface="+mj-lt"/>
                <a:ea typeface="+mj-ea"/>
                <a:cs typeface="+mj-cs"/>
              </a:rPr>
              <a:t>Communication</a:t>
            </a:r>
          </a:p>
        </p:txBody>
      </p:sp>
      <p:sp>
        <p:nvSpPr>
          <p:cNvPr id="4" name="Text Placeholder 3">
            <a:extLst>
              <a:ext uri="{FF2B5EF4-FFF2-40B4-BE49-F238E27FC236}">
                <a16:creationId xmlns:a16="http://schemas.microsoft.com/office/drawing/2014/main" id="{21001FF3-9E24-06CA-6D05-4F8FDE8E5A31}"/>
              </a:ext>
            </a:extLst>
          </p:cNvPr>
          <p:cNvSpPr>
            <a:spLocks noGrp="1"/>
          </p:cNvSpPr>
          <p:nvPr>
            <p:ph type="body" sz="half" idx="2"/>
          </p:nvPr>
        </p:nvSpPr>
        <p:spPr>
          <a:xfrm>
            <a:off x="767290" y="4532243"/>
            <a:ext cx="3300457" cy="1256307"/>
          </a:xfrm>
        </p:spPr>
        <p:txBody>
          <a:bodyPr vert="horz" lIns="91440" tIns="45720" rIns="91440" bIns="45720" rtlCol="0" anchor="t">
            <a:normAutofit/>
          </a:bodyPr>
          <a:lstStyle/>
          <a:p>
            <a:pPr algn="ctr"/>
            <a:r>
              <a:rPr lang="en-US" sz="2400" dirty="0">
                <a:solidFill>
                  <a:schemeClr val="bg1"/>
                </a:solidFill>
              </a:rPr>
              <a:t>T</a:t>
            </a:r>
            <a:r>
              <a:rPr lang="en-US" sz="2400" kern="1200" dirty="0">
                <a:solidFill>
                  <a:schemeClr val="bg1"/>
                </a:solidFill>
                <a:latin typeface="+mn-lt"/>
                <a:ea typeface="+mn-ea"/>
                <a:cs typeface="+mn-cs"/>
              </a:rPr>
              <a:t>he key Component to efficient wireless systems</a:t>
            </a:r>
          </a:p>
        </p:txBody>
      </p:sp>
      <p:grpSp>
        <p:nvGrpSpPr>
          <p:cNvPr id="14" name="Group 13">
            <a:extLst>
              <a:ext uri="{FF2B5EF4-FFF2-40B4-BE49-F238E27FC236}">
                <a16:creationId xmlns:a16="http://schemas.microsoft.com/office/drawing/2014/main" id="{7F963B07-5C9E-478C-A53E-B6F5B4A789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5" name="Freeform 5">
              <a:extLst>
                <a:ext uri="{FF2B5EF4-FFF2-40B4-BE49-F238E27FC236}">
                  <a16:creationId xmlns:a16="http://schemas.microsoft.com/office/drawing/2014/main" id="{A152F29E-C625-4313-96BF-5675B357C0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16" name="Freeform 5">
              <a:extLst>
                <a:ext uri="{FF2B5EF4-FFF2-40B4-BE49-F238E27FC236}">
                  <a16:creationId xmlns:a16="http://schemas.microsoft.com/office/drawing/2014/main" id="{C2A5CB78-6497-4151-83B6-568BD27EC5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dirty="0"/>
            </a:p>
          </p:txBody>
        </p:sp>
      </p:grpSp>
      <p:pic>
        <p:nvPicPr>
          <p:cNvPr id="5" name="Picture Placeholder 4">
            <a:extLst>
              <a:ext uri="{FF2B5EF4-FFF2-40B4-BE49-F238E27FC236}">
                <a16:creationId xmlns:a16="http://schemas.microsoft.com/office/drawing/2014/main" id="{917250A5-A1BB-FFF3-5245-604C06606B26}"/>
              </a:ext>
            </a:extLst>
          </p:cNvPr>
          <p:cNvPicPr>
            <a:picLocks noGrp="1" noChangeAspect="1"/>
          </p:cNvPicPr>
          <p:nvPr>
            <p:ph type="pic" idx="1"/>
          </p:nvPr>
        </p:nvPicPr>
        <p:blipFill>
          <a:blip r:embed="rId3"/>
          <a:srcRect l="4840" r="4840"/>
          <a:stretch>
            <a:fillRect/>
          </a:stretch>
        </p:blipFill>
        <p:spPr>
          <a:xfrm>
            <a:off x="5604799" y="896111"/>
            <a:ext cx="5678972" cy="4479925"/>
          </a:xfrm>
          <a:prstGeom prst="rect">
            <a:avLst/>
          </a:prstGeom>
        </p:spPr>
      </p:pic>
    </p:spTree>
    <p:extLst>
      <p:ext uri="{BB962C8B-B14F-4D97-AF65-F5344CB8AC3E}">
        <p14:creationId xmlns:p14="http://schemas.microsoft.com/office/powerpoint/2010/main" val="3414305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86568AD-76AA-7FEE-3E80-2B3A667187EE}"/>
              </a:ext>
            </a:extLst>
          </p:cNvPr>
          <p:cNvSpPr>
            <a:spLocks noGrp="1"/>
          </p:cNvSpPr>
          <p:nvPr>
            <p:ph type="title"/>
          </p:nvPr>
        </p:nvSpPr>
        <p:spPr>
          <a:xfrm>
            <a:off x="804673" y="1445494"/>
            <a:ext cx="3616856" cy="4376572"/>
          </a:xfrm>
        </p:spPr>
        <p:txBody>
          <a:bodyPr anchor="ctr">
            <a:normAutofit/>
          </a:bodyPr>
          <a:lstStyle/>
          <a:p>
            <a:r>
              <a:rPr lang="en-US" sz="4100" dirty="0">
                <a:latin typeface="Times New Roman" panose="02020603050405020304" pitchFamily="18" charset="0"/>
                <a:cs typeface="Times New Roman" panose="02020603050405020304" pitchFamily="18" charset="0"/>
              </a:rPr>
              <a:t>Energy Efficient wireless communication </a:t>
            </a:r>
          </a:p>
        </p:txBody>
      </p:sp>
      <p:sp>
        <p:nvSpPr>
          <p:cNvPr id="11" name="Freeform: Shape 10">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ontent Placeholder 5">
            <a:extLst>
              <a:ext uri="{FF2B5EF4-FFF2-40B4-BE49-F238E27FC236}">
                <a16:creationId xmlns:a16="http://schemas.microsoft.com/office/drawing/2014/main" id="{12C208EA-3B40-3921-32F2-396C5EEE1DB0}"/>
              </a:ext>
            </a:extLst>
          </p:cNvPr>
          <p:cNvSpPr>
            <a:spLocks noGrp="1"/>
          </p:cNvSpPr>
          <p:nvPr>
            <p:ph idx="1"/>
          </p:nvPr>
        </p:nvSpPr>
        <p:spPr>
          <a:xfrm>
            <a:off x="6096000" y="1399032"/>
            <a:ext cx="5501834" cy="4471416"/>
          </a:xfrm>
        </p:spPr>
        <p:txBody>
          <a:bodyPr anchor="ctr">
            <a:normAutofit/>
          </a:bodyPr>
          <a:lstStyle/>
          <a:p>
            <a:r>
              <a:rPr lang="en-US" sz="2400" dirty="0">
                <a:solidFill>
                  <a:schemeClr val="bg1"/>
                </a:solidFill>
                <a:latin typeface="Times New Roman" panose="02020603050405020304" pitchFamily="18" charset="0"/>
                <a:cs typeface="Times New Roman" panose="02020603050405020304" pitchFamily="18" charset="0"/>
              </a:rPr>
              <a:t>Energy Efficient wireless communication </a:t>
            </a:r>
            <a:r>
              <a:rPr lang="en-US" sz="2200" dirty="0">
                <a:solidFill>
                  <a:schemeClr val="bg1"/>
                </a:solidFill>
              </a:rPr>
              <a:t>has revolutionized the world in some many ways.</a:t>
            </a:r>
          </a:p>
          <a:p>
            <a:r>
              <a:rPr lang="en-US" sz="2200" dirty="0">
                <a:solidFill>
                  <a:schemeClr val="bg1"/>
                </a:solidFill>
              </a:rPr>
              <a:t> Personal Life</a:t>
            </a:r>
          </a:p>
          <a:p>
            <a:r>
              <a:rPr lang="en-US" sz="2200" dirty="0">
                <a:solidFill>
                  <a:schemeClr val="bg1"/>
                </a:solidFill>
              </a:rPr>
              <a:t>Work Force </a:t>
            </a:r>
          </a:p>
          <a:p>
            <a:r>
              <a:rPr lang="en-US" sz="2200" dirty="0">
                <a:solidFill>
                  <a:schemeClr val="bg1"/>
                </a:solidFill>
              </a:rPr>
              <a:t>Medical field </a:t>
            </a:r>
          </a:p>
        </p:txBody>
      </p:sp>
    </p:spTree>
    <p:extLst>
      <p:ext uri="{BB962C8B-B14F-4D97-AF65-F5344CB8AC3E}">
        <p14:creationId xmlns:p14="http://schemas.microsoft.com/office/powerpoint/2010/main" val="153316338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checkerboard(across)">
                                      <p:cBhvr>
                                        <p:cTn id="13" dur="500"/>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blinds(horizontal)">
                                      <p:cBhvr>
                                        <p:cTn id="18"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p!!Rectangle">
            <a:extLst>
              <a:ext uri="{FF2B5EF4-FFF2-40B4-BE49-F238E27FC236}">
                <a16:creationId xmlns:a16="http://schemas.microsoft.com/office/drawing/2014/main" id="{C7B352FC-1F44-4AB9-A2BD-FBF231C6B1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a:extLst>
              <a:ext uri="{FF2B5EF4-FFF2-40B4-BE49-F238E27FC236}">
                <a16:creationId xmlns:a16="http://schemas.microsoft.com/office/drawing/2014/main" id="{0FD78A2C-A25E-54AD-12E1-4FB4E697D2EB}"/>
              </a:ext>
            </a:extLst>
          </p:cNvPr>
          <p:cNvPicPr>
            <a:picLocks noGrp="1" noChangeAspect="1"/>
          </p:cNvPicPr>
          <p:nvPr>
            <p:ph idx="1"/>
          </p:nvPr>
        </p:nvPicPr>
        <p:blipFill rotWithShape="1">
          <a:blip r:embed="rId3"/>
          <a:srcRect l="25290" r="15599"/>
          <a:stretch/>
        </p:blipFill>
        <p:spPr>
          <a:xfrm>
            <a:off x="-1" y="-65461"/>
            <a:ext cx="12192001" cy="6858000"/>
          </a:xfrm>
          <a:prstGeom prst="rect">
            <a:avLst/>
          </a:prstGeom>
        </p:spPr>
      </p:pic>
      <p:sp>
        <p:nvSpPr>
          <p:cNvPr id="23" name="m!!text rectangle">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4716089"/>
            <a:ext cx="6288261" cy="1573149"/>
          </a:xfrm>
          <a:prstGeom prst="rect">
            <a:avLst/>
          </a:prstGeom>
          <a:solidFill>
            <a:schemeClr val="bg1">
              <a:alpha val="95000"/>
            </a:schemeClr>
          </a:solidFill>
          <a:ln w="12700">
            <a:solidFill>
              <a:srgbClr val="EFEFE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 name="m!!accent">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5175711"/>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7" name="Rectangle 26">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24364" y="5493516"/>
            <a:ext cx="1021458"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6" name="Table 6">
            <a:extLst>
              <a:ext uri="{FF2B5EF4-FFF2-40B4-BE49-F238E27FC236}">
                <a16:creationId xmlns:a16="http://schemas.microsoft.com/office/drawing/2014/main" id="{1D583C0D-5FB8-9C64-E409-D591F0A8AB90}"/>
              </a:ext>
            </a:extLst>
          </p:cNvPr>
          <p:cNvGraphicFramePr>
            <a:graphicFrameLocks noGrp="1"/>
          </p:cNvGraphicFramePr>
          <p:nvPr>
            <p:extLst>
              <p:ext uri="{D42A27DB-BD31-4B8C-83A1-F6EECF244321}">
                <p14:modId xmlns:p14="http://schemas.microsoft.com/office/powerpoint/2010/main" val="2024745596"/>
              </p:ext>
            </p:extLst>
          </p:nvPr>
        </p:nvGraphicFramePr>
        <p:xfrm>
          <a:off x="622799" y="914400"/>
          <a:ext cx="10799706" cy="3525842"/>
        </p:xfrm>
        <a:graphic>
          <a:graphicData uri="http://schemas.openxmlformats.org/drawingml/2006/table">
            <a:tbl>
              <a:tblPr firstRow="1" bandRow="1">
                <a:tableStyleId>{5C22544A-7EE6-4342-B048-85BDC9FD1C3A}</a:tableStyleId>
              </a:tblPr>
              <a:tblGrid>
                <a:gridCol w="3599902">
                  <a:extLst>
                    <a:ext uri="{9D8B030D-6E8A-4147-A177-3AD203B41FA5}">
                      <a16:colId xmlns:a16="http://schemas.microsoft.com/office/drawing/2014/main" val="3884882973"/>
                    </a:ext>
                  </a:extLst>
                </a:gridCol>
                <a:gridCol w="3599902">
                  <a:extLst>
                    <a:ext uri="{9D8B030D-6E8A-4147-A177-3AD203B41FA5}">
                      <a16:colId xmlns:a16="http://schemas.microsoft.com/office/drawing/2014/main" val="586289820"/>
                    </a:ext>
                  </a:extLst>
                </a:gridCol>
                <a:gridCol w="3599902">
                  <a:extLst>
                    <a:ext uri="{9D8B030D-6E8A-4147-A177-3AD203B41FA5}">
                      <a16:colId xmlns:a16="http://schemas.microsoft.com/office/drawing/2014/main" val="430529218"/>
                    </a:ext>
                  </a:extLst>
                </a:gridCol>
              </a:tblGrid>
              <a:tr h="829118">
                <a:tc>
                  <a:txBody>
                    <a:bodyPr/>
                    <a:lstStyle/>
                    <a:p>
                      <a:pPr algn="ctr"/>
                      <a:r>
                        <a:rPr lang="en-US" dirty="0">
                          <a:latin typeface="Times New Roman" panose="02020603050405020304" pitchFamily="18" charset="0"/>
                          <a:cs typeface="Times New Roman" panose="02020603050405020304" pitchFamily="18" charset="0"/>
                        </a:rPr>
                        <a:t>Personal</a:t>
                      </a:r>
                    </a:p>
                    <a:p>
                      <a:pPr algn="ctr"/>
                      <a:r>
                        <a:rPr lang="en-US" dirty="0">
                          <a:latin typeface="Times New Roman" panose="02020603050405020304" pitchFamily="18" charset="0"/>
                          <a:cs typeface="Times New Roman" panose="02020603050405020304" pitchFamily="18" charset="0"/>
                        </a:rPr>
                        <a:t>Life</a:t>
                      </a:r>
                    </a:p>
                  </a:txBody>
                  <a:tcPr/>
                </a:tc>
                <a:tc>
                  <a:txBody>
                    <a:bodyPr/>
                    <a:lstStyle/>
                    <a:p>
                      <a:pPr algn="ctr"/>
                      <a:r>
                        <a:rPr lang="en-US" dirty="0">
                          <a:latin typeface="Times New Roman" panose="02020603050405020304" pitchFamily="18" charset="0"/>
                          <a:cs typeface="Times New Roman" panose="02020603050405020304" pitchFamily="18" charset="0"/>
                        </a:rPr>
                        <a:t>Medical Field </a:t>
                      </a:r>
                    </a:p>
                  </a:txBody>
                  <a:tcPr/>
                </a:tc>
                <a:tc>
                  <a:txBody>
                    <a:bodyPr/>
                    <a:lstStyle/>
                    <a:p>
                      <a:pPr algn="ctr"/>
                      <a:r>
                        <a:rPr lang="en-US" dirty="0">
                          <a:latin typeface="Times New Roman" panose="02020603050405020304" pitchFamily="18" charset="0"/>
                          <a:cs typeface="Times New Roman" panose="02020603050405020304" pitchFamily="18" charset="0"/>
                        </a:rPr>
                        <a:t>Work force </a:t>
                      </a:r>
                    </a:p>
                  </a:txBody>
                  <a:tcPr/>
                </a:tc>
                <a:extLst>
                  <a:ext uri="{0D108BD9-81ED-4DB2-BD59-A6C34878D82A}">
                    <a16:rowId xmlns:a16="http://schemas.microsoft.com/office/drawing/2014/main" val="2299438624"/>
                  </a:ext>
                </a:extLst>
              </a:tr>
              <a:tr h="898908">
                <a:tc>
                  <a:txBody>
                    <a:bodyPr/>
                    <a:lstStyle/>
                    <a:p>
                      <a:pPr algn="ctr"/>
                      <a:r>
                        <a:rPr lang="en-US" sz="2400" dirty="0">
                          <a:latin typeface="Times New Roman" panose="02020603050405020304" pitchFamily="18" charset="0"/>
                          <a:cs typeface="Times New Roman" panose="02020603050405020304" pitchFamily="18" charset="0"/>
                        </a:rPr>
                        <a:t>Cellphones</a:t>
                      </a:r>
                    </a:p>
                  </a:txBody>
                  <a:tcPr/>
                </a:tc>
                <a:tc>
                  <a:txBody>
                    <a:bodyPr/>
                    <a:lstStyle/>
                    <a:p>
                      <a:pPr algn="ctr"/>
                      <a:r>
                        <a:rPr lang="en-US" sz="2400" dirty="0">
                          <a:latin typeface="Times New Roman" panose="02020603050405020304" pitchFamily="18" charset="0"/>
                          <a:cs typeface="Times New Roman" panose="02020603050405020304" pitchFamily="18" charset="0"/>
                        </a:rPr>
                        <a:t>Pacemakers</a:t>
                      </a:r>
                    </a:p>
                  </a:txBody>
                  <a:tcPr/>
                </a:tc>
                <a:tc>
                  <a:txBody>
                    <a:bodyPr/>
                    <a:lstStyle/>
                    <a:p>
                      <a:pPr algn="ctr"/>
                      <a:r>
                        <a:rPr lang="en-US" sz="2400" dirty="0">
                          <a:latin typeface="Times New Roman" panose="02020603050405020304" pitchFamily="18" charset="0"/>
                          <a:cs typeface="Times New Roman" panose="02020603050405020304" pitchFamily="18" charset="0"/>
                        </a:rPr>
                        <a:t>Remote Access</a:t>
                      </a:r>
                    </a:p>
                  </a:txBody>
                  <a:tcPr/>
                </a:tc>
                <a:extLst>
                  <a:ext uri="{0D108BD9-81ED-4DB2-BD59-A6C34878D82A}">
                    <a16:rowId xmlns:a16="http://schemas.microsoft.com/office/drawing/2014/main" val="1708920358"/>
                  </a:ext>
                </a:extLst>
              </a:tr>
              <a:tr h="898908">
                <a:tc>
                  <a:txBody>
                    <a:bodyPr/>
                    <a:lstStyle/>
                    <a:p>
                      <a:pPr algn="ctr"/>
                      <a:r>
                        <a:rPr lang="en-US" sz="2400" dirty="0">
                          <a:latin typeface="Times New Roman" panose="02020603050405020304" pitchFamily="18" charset="0"/>
                          <a:cs typeface="Times New Roman" panose="02020603050405020304" pitchFamily="18" charset="0"/>
                        </a:rPr>
                        <a:t>Laptops</a:t>
                      </a:r>
                    </a:p>
                  </a:txBody>
                  <a:tcPr/>
                </a:tc>
                <a:tc>
                  <a:txBody>
                    <a:bodyPr/>
                    <a:lstStyle/>
                    <a:p>
                      <a:pPr algn="ctr"/>
                      <a:r>
                        <a:rPr lang="en-US" sz="2400" dirty="0">
                          <a:latin typeface="Times New Roman" panose="02020603050405020304" pitchFamily="18" charset="0"/>
                          <a:cs typeface="Times New Roman" panose="02020603050405020304" pitchFamily="18" charset="0"/>
                        </a:rPr>
                        <a:t>Insulin Pump</a:t>
                      </a:r>
                    </a:p>
                  </a:txBody>
                  <a:tcPr/>
                </a:tc>
                <a:tc>
                  <a:txBody>
                    <a:bodyPr/>
                    <a:lstStyle/>
                    <a:p>
                      <a:pPr algn="ctr"/>
                      <a:r>
                        <a:rPr lang="en-US" sz="2400" dirty="0">
                          <a:latin typeface="Times New Roman" panose="02020603050405020304" pitchFamily="18" charset="0"/>
                          <a:cs typeface="Times New Roman" panose="02020603050405020304" pitchFamily="18" charset="0"/>
                        </a:rPr>
                        <a:t>WMAN</a:t>
                      </a:r>
                    </a:p>
                  </a:txBody>
                  <a:tcPr/>
                </a:tc>
                <a:extLst>
                  <a:ext uri="{0D108BD9-81ED-4DB2-BD59-A6C34878D82A}">
                    <a16:rowId xmlns:a16="http://schemas.microsoft.com/office/drawing/2014/main" val="2346259845"/>
                  </a:ext>
                </a:extLst>
              </a:tr>
              <a:tr h="898908">
                <a:tc>
                  <a:txBody>
                    <a:bodyPr/>
                    <a:lstStyle/>
                    <a:p>
                      <a:pPr algn="ctr"/>
                      <a:r>
                        <a:rPr lang="en-US" sz="2400" dirty="0">
                          <a:latin typeface="Times New Roman" panose="02020603050405020304" pitchFamily="18" charset="0"/>
                          <a:cs typeface="Times New Roman" panose="02020603050405020304" pitchFamily="18" charset="0"/>
                        </a:rPr>
                        <a:t>Automatic </a:t>
                      </a:r>
                    </a:p>
                    <a:p>
                      <a:pPr algn="ctr"/>
                      <a:r>
                        <a:rPr lang="en-US" sz="2400" dirty="0">
                          <a:latin typeface="Times New Roman" panose="02020603050405020304" pitchFamily="18" charset="0"/>
                          <a:cs typeface="Times New Roman" panose="02020603050405020304" pitchFamily="18" charset="0"/>
                        </a:rPr>
                        <a:t>Starters</a:t>
                      </a:r>
                    </a:p>
                  </a:txBody>
                  <a:tcPr/>
                </a:tc>
                <a:tc>
                  <a:txBody>
                    <a:bodyPr/>
                    <a:lstStyle/>
                    <a:p>
                      <a:pPr algn="ctr"/>
                      <a:r>
                        <a:rPr lang="en-US" sz="2400" dirty="0">
                          <a:latin typeface="Times New Roman" panose="02020603050405020304" pitchFamily="18" charset="0"/>
                          <a:cs typeface="Times New Roman" panose="02020603050405020304" pitchFamily="18" charset="0"/>
                        </a:rPr>
                        <a:t>robotic prosthetic</a:t>
                      </a: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6531054"/>
                  </a:ext>
                </a:extLst>
              </a:tr>
            </a:tbl>
          </a:graphicData>
        </a:graphic>
      </p:graphicFrame>
    </p:spTree>
    <p:extLst>
      <p:ext uri="{BB962C8B-B14F-4D97-AF65-F5344CB8AC3E}">
        <p14:creationId xmlns:p14="http://schemas.microsoft.com/office/powerpoint/2010/main" val="4184388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5DF83965-DA6D-B597-C8AE-C198F34E2C01}"/>
              </a:ext>
            </a:extLst>
          </p:cNvPr>
          <p:cNvSpPr>
            <a:spLocks noGrp="1"/>
          </p:cNvSpPr>
          <p:nvPr>
            <p:ph type="title"/>
          </p:nvPr>
        </p:nvSpPr>
        <p:spPr>
          <a:xfrm>
            <a:off x="709930" y="841652"/>
            <a:ext cx="4394200" cy="1323439"/>
          </a:xfrm>
        </p:spPr>
        <p:txBody>
          <a:bodyPr vert="horz" lIns="91440" tIns="45720" rIns="91440" bIns="45720" rtlCol="0" anchor="t">
            <a:normAutofit/>
          </a:bodyPr>
          <a:lstStyle/>
          <a:p>
            <a:pPr algn="ctr"/>
            <a:r>
              <a:rPr lang="en-US" sz="4000" kern="1200" dirty="0">
                <a:solidFill>
                  <a:schemeClr val="bg1"/>
                </a:solidFill>
                <a:latin typeface="+mj-lt"/>
                <a:ea typeface="+mj-ea"/>
                <a:cs typeface="+mj-cs"/>
              </a:rPr>
              <a:t>Cellphones</a:t>
            </a:r>
          </a:p>
        </p:txBody>
      </p:sp>
      <p:sp>
        <p:nvSpPr>
          <p:cNvPr id="4" name="Text Placeholder 3">
            <a:extLst>
              <a:ext uri="{FF2B5EF4-FFF2-40B4-BE49-F238E27FC236}">
                <a16:creationId xmlns:a16="http://schemas.microsoft.com/office/drawing/2014/main" id="{528E6BDA-4259-794C-2C27-79D70E733D22}"/>
              </a:ext>
            </a:extLst>
          </p:cNvPr>
          <p:cNvSpPr>
            <a:spLocks noGrp="1"/>
          </p:cNvSpPr>
          <p:nvPr>
            <p:ph type="body" sz="half" idx="2"/>
          </p:nvPr>
        </p:nvSpPr>
        <p:spPr>
          <a:xfrm>
            <a:off x="590550" y="2457450"/>
            <a:ext cx="4641851" cy="3143250"/>
          </a:xfrm>
        </p:spPr>
        <p:txBody>
          <a:bodyPr vert="horz" lIns="91440" tIns="45720" rIns="91440" bIns="45720" rtlCol="0">
            <a:normAutofit/>
          </a:bodyPr>
          <a:lstStyle/>
          <a:p>
            <a:pPr indent="-228600" algn="ctr">
              <a:buFont typeface="Arial" panose="020B0604020202020204" pitchFamily="34" charset="0"/>
              <a:buChar char="•"/>
            </a:pPr>
            <a:r>
              <a:rPr lang="en-US" sz="2400" dirty="0">
                <a:solidFill>
                  <a:schemeClr val="bg1">
                    <a:alpha val="80000"/>
                  </a:schemeClr>
                </a:solidFill>
              </a:rPr>
              <a:t>Cellphones are the most widely used wireless communication devices. </a:t>
            </a:r>
          </a:p>
          <a:p>
            <a:pPr indent="-228600" algn="ctr">
              <a:buFont typeface="Arial" panose="020B0604020202020204" pitchFamily="34" charset="0"/>
              <a:buChar char="•"/>
            </a:pPr>
            <a:r>
              <a:rPr lang="en-US" sz="2400" dirty="0">
                <a:solidFill>
                  <a:schemeClr val="bg1">
                    <a:alpha val="80000"/>
                  </a:schemeClr>
                </a:solidFill>
              </a:rPr>
              <a:t> Not just for person-to-person communication, most cellphones operate with AI assistance. Make wireless shopping a breeze. </a:t>
            </a:r>
          </a:p>
        </p:txBody>
      </p:sp>
      <p:pic>
        <p:nvPicPr>
          <p:cNvPr id="3" name="Picture 2">
            <a:extLst>
              <a:ext uri="{FF2B5EF4-FFF2-40B4-BE49-F238E27FC236}">
                <a16:creationId xmlns:a16="http://schemas.microsoft.com/office/drawing/2014/main" id="{6F41B731-8623-C580-DFEF-10E6785971C0}"/>
              </a:ext>
            </a:extLst>
          </p:cNvPr>
          <p:cNvPicPr>
            <a:picLocks noChangeAspect="1"/>
          </p:cNvPicPr>
          <p:nvPr/>
        </p:nvPicPr>
        <p:blipFill rotWithShape="1">
          <a:blip r:embed="rId3"/>
          <a:srcRect t="11388" r="-1" b="18828"/>
          <a:stretch/>
        </p:blipFill>
        <p:spPr>
          <a:xfrm>
            <a:off x="5814060" y="2"/>
            <a:ext cx="6377940" cy="3333749"/>
          </a:xfrm>
          <a:custGeom>
            <a:avLst/>
            <a:gdLst/>
            <a:ahLst/>
            <a:cxnLst/>
            <a:rect l="l" t="t" r="r" b="b"/>
            <a:pathLst>
              <a:path w="6377940" h="3333749">
                <a:moveTo>
                  <a:pt x="0" y="0"/>
                </a:moveTo>
                <a:lnTo>
                  <a:pt x="6377940" y="0"/>
                </a:lnTo>
                <a:lnTo>
                  <a:pt x="6377940" y="3333749"/>
                </a:lnTo>
                <a:lnTo>
                  <a:pt x="174585" y="3333749"/>
                </a:lnTo>
                <a:lnTo>
                  <a:pt x="0" y="2202180"/>
                </a:lnTo>
                <a:close/>
              </a:path>
            </a:pathLst>
          </a:custGeom>
        </p:spPr>
      </p:pic>
      <p:pic>
        <p:nvPicPr>
          <p:cNvPr id="2" name="Picture 1">
            <a:extLst>
              <a:ext uri="{FF2B5EF4-FFF2-40B4-BE49-F238E27FC236}">
                <a16:creationId xmlns:a16="http://schemas.microsoft.com/office/drawing/2014/main" id="{6FFDB198-3806-F9DA-3FDD-B5C462BA988A}"/>
              </a:ext>
            </a:extLst>
          </p:cNvPr>
          <p:cNvPicPr>
            <a:picLocks noChangeAspect="1"/>
          </p:cNvPicPr>
          <p:nvPr/>
        </p:nvPicPr>
        <p:blipFill rotWithShape="1">
          <a:blip r:embed="rId4"/>
          <a:srcRect t="591"/>
          <a:stretch/>
        </p:blipFill>
        <p:spPr>
          <a:xfrm>
            <a:off x="5814060" y="3524252"/>
            <a:ext cx="6377940" cy="3333748"/>
          </a:xfrm>
          <a:custGeom>
            <a:avLst/>
            <a:gdLst/>
            <a:ahLst/>
            <a:cxnLst/>
            <a:rect l="l" t="t" r="r" b="b"/>
            <a:pathLst>
              <a:path w="6377940" h="3333748">
                <a:moveTo>
                  <a:pt x="203977" y="0"/>
                </a:moveTo>
                <a:lnTo>
                  <a:pt x="6377940" y="0"/>
                </a:lnTo>
                <a:lnTo>
                  <a:pt x="6377940" y="3333748"/>
                </a:lnTo>
                <a:lnTo>
                  <a:pt x="0" y="3333748"/>
                </a:lnTo>
                <a:lnTo>
                  <a:pt x="525780" y="1931668"/>
                </a:lnTo>
                <a:lnTo>
                  <a:pt x="205740" y="11428"/>
                </a:lnTo>
                <a:close/>
              </a:path>
            </a:pathLst>
          </a:custGeom>
        </p:spPr>
      </p:pic>
      <p:grpSp>
        <p:nvGrpSpPr>
          <p:cNvPr id="26" name="Group 25">
            <a:extLst>
              <a:ext uri="{FF2B5EF4-FFF2-40B4-BE49-F238E27FC236}">
                <a16:creationId xmlns:a16="http://schemas.microsoft.com/office/drawing/2014/main" id="{364A290D-B7BC-40B4-AB97-0C801BCCE2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32358" y="544"/>
            <a:ext cx="874716" cy="6857455"/>
            <a:chOff x="5632358" y="544"/>
            <a:chExt cx="874716" cy="6857455"/>
          </a:xfrm>
        </p:grpSpPr>
        <p:sp>
          <p:nvSpPr>
            <p:cNvPr id="27" name="Freeform: Shape 26">
              <a:extLst>
                <a:ext uri="{FF2B5EF4-FFF2-40B4-BE49-F238E27FC236}">
                  <a16:creationId xmlns:a16="http://schemas.microsoft.com/office/drawing/2014/main" id="{3C60D1EB-842B-4027-9728-E57314926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8" y="2991914"/>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a:outerShdw blurRad="381000" dist="152400" dir="10800000" algn="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Shape 27">
              <a:extLst>
                <a:ext uri="{FF2B5EF4-FFF2-40B4-BE49-F238E27FC236}">
                  <a16:creationId xmlns:a16="http://schemas.microsoft.com/office/drawing/2014/main" id="{44E103E5-C039-4EA4-843B-AD566B5C96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8" y="2991914"/>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5">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Tree>
    <p:extLst>
      <p:ext uri="{BB962C8B-B14F-4D97-AF65-F5344CB8AC3E}">
        <p14:creationId xmlns:p14="http://schemas.microsoft.com/office/powerpoint/2010/main" val="2532793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randombar(horizontal)">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4404D3E-0FCB-C039-C841-BFDA44B97182}"/>
              </a:ext>
            </a:extLst>
          </p:cNvPr>
          <p:cNvPicPr>
            <a:picLocks noChangeAspect="1"/>
          </p:cNvPicPr>
          <p:nvPr/>
        </p:nvPicPr>
        <p:blipFill rotWithShape="1">
          <a:blip r:embed="rId3"/>
          <a:srcRect t="3617" r="-1" b="5458"/>
          <a:stretch/>
        </p:blipFill>
        <p:spPr>
          <a:xfrm>
            <a:off x="6473364" y="584908"/>
            <a:ext cx="5718636" cy="5509675"/>
          </a:xfrm>
          <a:custGeom>
            <a:avLst/>
            <a:gdLst/>
            <a:ahLst/>
            <a:cxnLst/>
            <a:rect l="l" t="t" r="r" b="b"/>
            <a:pathLst>
              <a:path w="5718636" h="5509675">
                <a:moveTo>
                  <a:pt x="3045815" y="0"/>
                </a:moveTo>
                <a:lnTo>
                  <a:pt x="5718636" y="0"/>
                </a:lnTo>
                <a:lnTo>
                  <a:pt x="5718636" y="5509036"/>
                </a:lnTo>
                <a:lnTo>
                  <a:pt x="5215794" y="5509036"/>
                </a:lnTo>
                <a:lnTo>
                  <a:pt x="5215794" y="5509675"/>
                </a:lnTo>
                <a:lnTo>
                  <a:pt x="0" y="5509675"/>
                </a:lnTo>
                <a:lnTo>
                  <a:pt x="2542974" y="639"/>
                </a:lnTo>
                <a:lnTo>
                  <a:pt x="3045520" y="639"/>
                </a:lnTo>
                <a:close/>
              </a:path>
            </a:pathLst>
          </a:custGeom>
        </p:spPr>
      </p:pic>
      <p:sp>
        <p:nvSpPr>
          <p:cNvPr id="42" name="Freeform: Shape 41">
            <a:extLst>
              <a:ext uri="{FF2B5EF4-FFF2-40B4-BE49-F238E27FC236}">
                <a16:creationId xmlns:a16="http://schemas.microsoft.com/office/drawing/2014/main" id="{17CDB40A-75BB-4498-A20B-59C3984A3A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85526"/>
            <a:ext cx="8349381" cy="5509038"/>
          </a:xfrm>
          <a:custGeom>
            <a:avLst/>
            <a:gdLst>
              <a:gd name="connsiteX0" fmla="*/ 0 w 8349381"/>
              <a:gd name="connsiteY0" fmla="*/ 0 h 5509038"/>
              <a:gd name="connsiteX1" fmla="*/ 8349381 w 8349381"/>
              <a:gd name="connsiteY1" fmla="*/ 0 h 5509038"/>
              <a:gd name="connsiteX2" fmla="*/ 5806407 w 8349381"/>
              <a:gd name="connsiteY2" fmla="*/ 5509038 h 5509038"/>
              <a:gd name="connsiteX3" fmla="*/ 0 w 8349381"/>
              <a:gd name="connsiteY3" fmla="*/ 5509038 h 5509038"/>
            </a:gdLst>
            <a:ahLst/>
            <a:cxnLst>
              <a:cxn ang="0">
                <a:pos x="connsiteX0" y="connsiteY0"/>
              </a:cxn>
              <a:cxn ang="0">
                <a:pos x="connsiteX1" y="connsiteY1"/>
              </a:cxn>
              <a:cxn ang="0">
                <a:pos x="connsiteX2" y="connsiteY2"/>
              </a:cxn>
              <a:cxn ang="0">
                <a:pos x="connsiteX3" y="connsiteY3"/>
              </a:cxn>
            </a:cxnLst>
            <a:rect l="l" t="t" r="r" b="b"/>
            <a:pathLst>
              <a:path w="8349381" h="5509038">
                <a:moveTo>
                  <a:pt x="0" y="0"/>
                </a:moveTo>
                <a:lnTo>
                  <a:pt x="8349381" y="0"/>
                </a:lnTo>
                <a:lnTo>
                  <a:pt x="5806407" y="5509038"/>
                </a:lnTo>
                <a:lnTo>
                  <a:pt x="0" y="550903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lumMod val="95000"/>
                </a:schemeClr>
              </a:solidFill>
            </a:endParaRPr>
          </a:p>
        </p:txBody>
      </p:sp>
      <p:sp>
        <p:nvSpPr>
          <p:cNvPr id="4" name="Text Placeholder 3">
            <a:extLst>
              <a:ext uri="{FF2B5EF4-FFF2-40B4-BE49-F238E27FC236}">
                <a16:creationId xmlns:a16="http://schemas.microsoft.com/office/drawing/2014/main" id="{528E6BDA-4259-794C-2C27-79D70E733D22}"/>
              </a:ext>
            </a:extLst>
          </p:cNvPr>
          <p:cNvSpPr>
            <a:spLocks noGrp="1"/>
          </p:cNvSpPr>
          <p:nvPr>
            <p:ph type="body" sz="half" idx="2"/>
          </p:nvPr>
        </p:nvSpPr>
        <p:spPr>
          <a:xfrm>
            <a:off x="841249" y="3651047"/>
            <a:ext cx="5254752" cy="911117"/>
          </a:xfrm>
        </p:spPr>
        <p:txBody>
          <a:bodyPr vert="horz" lIns="91440" tIns="45720" rIns="91440" bIns="45720" rtlCol="0">
            <a:normAutofit/>
          </a:bodyPr>
          <a:lstStyle/>
          <a:p>
            <a:r>
              <a:rPr lang="en-US" sz="2000" dirty="0">
                <a:solidFill>
                  <a:srgbClr val="FFFFFF"/>
                </a:solidFill>
              </a:rPr>
              <a:t>A device that is controlled though wireless signals to keep your heart at a steady pace </a:t>
            </a:r>
          </a:p>
        </p:txBody>
      </p:sp>
      <p:sp>
        <p:nvSpPr>
          <p:cNvPr id="7" name="Title 6">
            <a:extLst>
              <a:ext uri="{FF2B5EF4-FFF2-40B4-BE49-F238E27FC236}">
                <a16:creationId xmlns:a16="http://schemas.microsoft.com/office/drawing/2014/main" id="{5DF83965-DA6D-B597-C8AE-C198F34E2C01}"/>
              </a:ext>
            </a:extLst>
          </p:cNvPr>
          <p:cNvSpPr>
            <a:spLocks noGrp="1"/>
          </p:cNvSpPr>
          <p:nvPr>
            <p:ph type="title"/>
          </p:nvPr>
        </p:nvSpPr>
        <p:spPr>
          <a:xfrm>
            <a:off x="841248" y="1408814"/>
            <a:ext cx="5729673" cy="2235277"/>
          </a:xfrm>
        </p:spPr>
        <p:txBody>
          <a:bodyPr vert="horz" lIns="91440" tIns="45720" rIns="91440" bIns="45720" rtlCol="0" anchor="b">
            <a:normAutofit/>
          </a:bodyPr>
          <a:lstStyle/>
          <a:p>
            <a:r>
              <a:rPr lang="en-US" sz="5400" dirty="0">
                <a:solidFill>
                  <a:srgbClr val="FFFFFF"/>
                </a:solidFill>
              </a:rPr>
              <a:t>Pacemaker</a:t>
            </a:r>
          </a:p>
        </p:txBody>
      </p:sp>
    </p:spTree>
    <p:extLst>
      <p:ext uri="{BB962C8B-B14F-4D97-AF65-F5344CB8AC3E}">
        <p14:creationId xmlns:p14="http://schemas.microsoft.com/office/powerpoint/2010/main" val="1324688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A1A3BAA-9BD6-DFA7-A269-D204580D1520}"/>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dirty="0">
                <a:solidFill>
                  <a:schemeClr val="tx1"/>
                </a:solidFill>
                <a:latin typeface="+mj-lt"/>
                <a:ea typeface="+mj-ea"/>
                <a:cs typeface="+mj-cs"/>
              </a:rPr>
              <a:t>WMAN </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a:extLst>
              <a:ext uri="{FF2B5EF4-FFF2-40B4-BE49-F238E27FC236}">
                <a16:creationId xmlns:a16="http://schemas.microsoft.com/office/drawing/2014/main" id="{DA1E1FD5-A4D3-525C-F645-51DF0413BA33}"/>
              </a:ext>
            </a:extLst>
          </p:cNvPr>
          <p:cNvSpPr>
            <a:spLocks noGrp="1"/>
          </p:cNvSpPr>
          <p:nvPr>
            <p:ph type="body" sz="half" idx="2"/>
          </p:nvPr>
        </p:nvSpPr>
        <p:spPr>
          <a:xfrm>
            <a:off x="630936" y="2807208"/>
            <a:ext cx="3429000" cy="3410712"/>
          </a:xfrm>
        </p:spPr>
        <p:txBody>
          <a:bodyPr vert="horz" lIns="91440" tIns="45720" rIns="91440" bIns="45720" rtlCol="0" anchor="t">
            <a:normAutofit/>
          </a:bodyPr>
          <a:lstStyle/>
          <a:p>
            <a:pPr indent="-228600">
              <a:buFont typeface="Arial" panose="020B0604020202020204" pitchFamily="34" charset="0"/>
              <a:buChar char="•"/>
            </a:pPr>
            <a:r>
              <a:rPr lang="en-US" sz="2200" dirty="0"/>
              <a:t>Wireless Metropolitan Area Network</a:t>
            </a:r>
          </a:p>
          <a:p>
            <a:pPr indent="-228600">
              <a:buFont typeface="Arial" panose="020B0604020202020204" pitchFamily="34" charset="0"/>
              <a:buChar char="•"/>
            </a:pPr>
            <a:r>
              <a:rPr lang="en-US" sz="2200" dirty="0"/>
              <a:t>You can can conduct any form of business wirelessly because of Wi-fi  </a:t>
            </a:r>
          </a:p>
        </p:txBody>
      </p:sp>
      <p:pic>
        <p:nvPicPr>
          <p:cNvPr id="5" name="Picture Placeholder 4">
            <a:extLst>
              <a:ext uri="{FF2B5EF4-FFF2-40B4-BE49-F238E27FC236}">
                <a16:creationId xmlns:a16="http://schemas.microsoft.com/office/drawing/2014/main" id="{5094B0C7-A684-ABA2-2508-D89727B74328}"/>
              </a:ext>
            </a:extLst>
          </p:cNvPr>
          <p:cNvPicPr>
            <a:picLocks noGrp="1" noChangeAspect="1"/>
          </p:cNvPicPr>
          <p:nvPr>
            <p:ph type="pic" idx="1"/>
          </p:nvPr>
        </p:nvPicPr>
        <p:blipFill>
          <a:blip r:embed="rId3"/>
          <a:srcRect l="3141" r="3141"/>
          <a:stretch>
            <a:fillRect/>
          </a:stretch>
        </p:blipFill>
        <p:spPr>
          <a:xfrm>
            <a:off x="4654296" y="703402"/>
            <a:ext cx="6903720" cy="5451196"/>
          </a:xfrm>
          <a:prstGeom prst="rect">
            <a:avLst/>
          </a:prstGeom>
        </p:spPr>
      </p:pic>
    </p:spTree>
    <p:extLst>
      <p:ext uri="{BB962C8B-B14F-4D97-AF65-F5344CB8AC3E}">
        <p14:creationId xmlns:p14="http://schemas.microsoft.com/office/powerpoint/2010/main" val="25402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3"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
                                        <p:tgtEl>
                                          <p:spTgt spid="4">
                                            <p:txEl>
                                              <p:pRg st="1" end="1"/>
                                            </p:txEl>
                                          </p:spTgt>
                                        </p:tgtEl>
                                      </p:cBhvr>
                                    </p:animEffect>
                                    <p:anim calcmode="lin" valueType="num">
                                      <p:cBhvr>
                                        <p:cTn id="8" dur="4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400" fill="hold"/>
                                        <p:tgtEl>
                                          <p:spTgt spid="4">
                                            <p:txEl>
                                              <p:pRg st="1" end="1"/>
                                            </p:txEl>
                                          </p:spTgt>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4">
                                            <p:txEl>
                                              <p:pRg st="1" end="1"/>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4">
                                            <p:txEl>
                                              <p:pRg st="1" end="1"/>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12" presetID="16" presetClass="entr" presetSubtype="21"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4125</TotalTime>
  <Words>581</Words>
  <Application>Microsoft Macintosh PowerPoint</Application>
  <PresentationFormat>Widescreen</PresentationFormat>
  <Paragraphs>70</Paragraphs>
  <Slides>11</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Energy-Efficient Wireless Communication </vt:lpstr>
      <vt:lpstr>PowerPoint Presentation</vt:lpstr>
      <vt:lpstr>What does that all mean? </vt:lpstr>
      <vt:lpstr>Communication</vt:lpstr>
      <vt:lpstr>Energy Efficient wireless communication </vt:lpstr>
      <vt:lpstr>PowerPoint Presentation</vt:lpstr>
      <vt:lpstr>Cellphones</vt:lpstr>
      <vt:lpstr>Pacemaker</vt:lpstr>
      <vt:lpstr>WMAN </vt:lpstr>
      <vt:lpstr>Conclusion</vt:lpstr>
      <vt:lpstr>Energy-Efficient Wireless Communication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Energy-Efficient Wireless Communication </dc:title>
  <dc:creator>Yardley Francois</dc:creator>
  <cp:lastModifiedBy>Yardley Francois</cp:lastModifiedBy>
  <cp:revision>24</cp:revision>
  <dcterms:created xsi:type="dcterms:W3CDTF">2023-01-30T00:43:09Z</dcterms:created>
  <dcterms:modified xsi:type="dcterms:W3CDTF">2023-02-14T22:26:48Z</dcterms:modified>
</cp:coreProperties>
</file>