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63" r:id="rId5"/>
    <p:sldId id="278" r:id="rId6"/>
    <p:sldId id="266" r:id="rId7"/>
    <p:sldId id="262" r:id="rId8"/>
    <p:sldId id="28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BAC"/>
    <a:srgbClr val="EB0A1E"/>
    <a:srgbClr val="000000"/>
    <a:srgbClr val="262626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9" autoAdjust="0"/>
    <p:restoredTop sz="94660"/>
  </p:normalViewPr>
  <p:slideViewPr>
    <p:cSldViewPr snapToGrid="0">
      <p:cViewPr>
        <p:scale>
          <a:sx n="71" d="100"/>
          <a:sy n="71" d="100"/>
        </p:scale>
        <p:origin x="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97E0-DCF7-4E04-BAE0-1B5325C9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B0CB-2BB9-47B5-8221-34142FF8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381D-99ED-4C9E-9E93-E73AFA11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F0C8-14F3-435C-BA4B-BB77CCD3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705-72D8-4DA8-99BB-5D2EF63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5B-B569-4526-9628-6C7027D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A2474-BFAE-4471-A15F-DFBA1F66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339E-7EAD-445E-B442-9307AB1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F610-B38F-43B5-B399-DBE10FDD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ECED-E98A-4E26-B1E4-D040C8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677A9-4CD1-4F7E-8506-B0A36079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FF26-F4DD-482C-B9A8-91392BB2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326A-4708-45B3-BF2C-E0C00CE1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D11-EDE3-40A9-ADCF-BB613437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80D7-6A1F-4A4D-84CE-3782FCDE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5CA-B740-4868-B259-9B9C985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3164-513F-43EA-B6F4-0219C10D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B38E-89BF-458F-93BD-24D9A5F5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B824-7618-4F2A-A42B-FD3B0AB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174-4064-4B38-9470-2503E696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4550-A38F-45D6-87FF-2ADBC274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5D36-B40C-4E59-A502-9AA6A3D3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6670-E8B0-4F8C-A7E8-0F69A4D5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196-94A6-4080-B617-6BF8D37F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32A9-D3AC-40E9-B221-89C5D9FF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4B9-BC84-4FB7-9D9A-6C33669D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94D6-12B1-4B87-8E6C-EC2E54982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934D-D8F7-4286-AF9E-A6BCC7DA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CCCA-D5E3-4498-93FE-C835C913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64E6-D73B-4F16-9E6F-97827DBF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F53F-A1A4-4E08-AE09-015A7A6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42A5-53AC-4C80-AFBA-A3ACE9B2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258F-5584-470F-9B5C-C8CF83BB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03BED-9253-4224-8FF1-92012C02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9460B-3FB5-4A20-AC25-2231EE34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CEEF-92C0-46A0-A96E-86D8B7BB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65B35-B856-4C14-A553-8E1E358E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31C8-1080-4642-9AA7-E818DC63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BB02D-75B5-4017-B4A6-08172F20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6384-A89C-4259-979D-3975D5E1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4482-650E-4374-AF89-73F43F1C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E7896-7506-4391-A9E4-74431756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7D8EC-48FC-4F01-B650-EA1D2081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B80C-DED3-46B4-8E23-33F0A318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FB999-EB8A-4987-BD70-CADB16E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4499-4430-474B-A57F-0F2DD44E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4A93-8836-47A6-97DF-7CB81EA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650-2F7F-4ACB-8CCA-98283227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6A77-2815-4563-8079-6211B385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C971-CA9B-47D2-955A-A0A20BCD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8BCA-EC0C-4B5F-A52B-54A6307D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B33A-0D1A-4D03-AB6E-F9524752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783E-1FBF-4B53-B9F2-6AB6DE77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18391-368E-40E9-BC8F-98A12653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39E3-A140-40DF-A580-0C5D21F3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A537-0E67-4C8B-B8D8-7F5E3C54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93CE-1041-4B03-82A4-B8AFE28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9C8B-EBBD-47AD-9604-2AD1CCA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32BA-EE99-41D5-A778-7F44F9E7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57E9-4902-425C-BAAD-B56160AF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0936-EF31-4D5E-94BD-5BCFFADAD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CEB2-1A51-4545-941B-C7217795C3A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4E27-E340-476D-BEBF-B5F6D8200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8FE9-8D30-40D6-AB5C-8E907BE38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3 Ford Flex - Interior, car, HD wallpaper | Peakpx">
            <a:extLst>
              <a:ext uri="{FF2B5EF4-FFF2-40B4-BE49-F238E27FC236}">
                <a16:creationId xmlns:a16="http://schemas.microsoft.com/office/drawing/2014/main" id="{C645EA6E-2317-45B5-BFB6-CB8C30416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5" r="21663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4CE48-2DD3-4B5F-B567-2AD61732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48" y="867939"/>
            <a:ext cx="5630152" cy="76961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dirty="0">
                <a:effectLst/>
                <a:latin typeface="Arial" panose="020B0604020202020204" pitchFamily="34" charset="0"/>
              </a:rPr>
              <a:t>Used Car Price Prediction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E7F494DC-C4E4-4085-9760-4C738960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47" y="2870900"/>
            <a:ext cx="3941499" cy="1899404"/>
          </a:xfrm>
        </p:spPr>
        <p:txBody>
          <a:bodyPr>
            <a:normAutofit/>
          </a:bodyPr>
          <a:lstStyle/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Joseph </a:t>
            </a:r>
            <a:r>
              <a:rPr lang="en-US" sz="20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Onwukeme</a:t>
            </a:r>
            <a:endParaRPr lang="en-US" sz="20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Matthew </a:t>
            </a:r>
            <a:r>
              <a:rPr lang="en-US" sz="20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Witschorke</a:t>
            </a:r>
            <a:endParaRPr lang="en-US" sz="20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 </a:t>
            </a:r>
            <a:r>
              <a:rPr lang="en-US" sz="20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Slomowitz</a:t>
            </a:r>
            <a:endParaRPr lang="en-US" sz="20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Yarely Vargas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36C7C-97CE-4E84-BF69-4E3E4E906949}"/>
              </a:ext>
            </a:extLst>
          </p:cNvPr>
          <p:cNvSpPr txBox="1"/>
          <p:nvPr/>
        </p:nvSpPr>
        <p:spPr>
          <a:xfrm>
            <a:off x="465848" y="1452885"/>
            <a:ext cx="39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0A1E"/>
                </a:solidFill>
              </a:rPr>
              <a:t>Ford vs Toyota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AEE48C-F899-4237-B5A8-68D0C7AF8428}"/>
              </a:ext>
            </a:extLst>
          </p:cNvPr>
          <p:cNvCxnSpPr/>
          <p:nvPr/>
        </p:nvCxnSpPr>
        <p:spPr>
          <a:xfrm flipH="1">
            <a:off x="4234040" y="0"/>
            <a:ext cx="3197134" cy="6858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67EF3A-856C-4AC4-8F33-B4295A3CDB11}"/>
              </a:ext>
            </a:extLst>
          </p:cNvPr>
          <p:cNvCxnSpPr/>
          <p:nvPr/>
        </p:nvCxnSpPr>
        <p:spPr>
          <a:xfrm flipH="1">
            <a:off x="4662666" y="0"/>
            <a:ext cx="3197134" cy="68584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70404-0970-4E40-8E70-C98F6190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7787"/>
          <a:stretch/>
        </p:blipFill>
        <p:spPr>
          <a:xfrm>
            <a:off x="-1" y="0"/>
            <a:ext cx="12191980" cy="6857990"/>
          </a:xfrm>
          <a:prstGeom prst="rect">
            <a:avLst/>
          </a:prstGeom>
          <a:noFill/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FD29D57C-AB31-4E4C-8D08-6C36922BF207}"/>
              </a:ext>
            </a:extLst>
          </p:cNvPr>
          <p:cNvSpPr/>
          <p:nvPr/>
        </p:nvSpPr>
        <p:spPr>
          <a:xfrm flipH="1">
            <a:off x="-52339" y="0"/>
            <a:ext cx="12191999" cy="6858000"/>
          </a:xfrm>
          <a:prstGeom prst="parallelogram">
            <a:avLst>
              <a:gd name="adj" fmla="val 74189"/>
            </a:avLst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7248D-2004-49B2-B588-B77BBA573ED9}"/>
              </a:ext>
            </a:extLst>
          </p:cNvPr>
          <p:cNvSpPr txBox="1"/>
          <p:nvPr/>
        </p:nvSpPr>
        <p:spPr>
          <a:xfrm>
            <a:off x="1300908" y="217316"/>
            <a:ext cx="61749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9CBE79-97D8-4126-A797-E9FDCADB3F21}"/>
              </a:ext>
            </a:extLst>
          </p:cNvPr>
          <p:cNvGrpSpPr/>
          <p:nvPr/>
        </p:nvGrpSpPr>
        <p:grpSpPr>
          <a:xfrm>
            <a:off x="2579866" y="1567375"/>
            <a:ext cx="4402836" cy="605070"/>
            <a:chOff x="2273905" y="1634868"/>
            <a:chExt cx="4402836" cy="6050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360D7-F3B5-4A56-BCA3-0D2BACB73003}"/>
                </a:ext>
              </a:extLst>
            </p:cNvPr>
            <p:cNvSpPr txBox="1"/>
            <p:nvPr/>
          </p:nvSpPr>
          <p:spPr>
            <a:xfrm>
              <a:off x="3210209" y="1668965"/>
              <a:ext cx="3466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pic>
          <p:nvPicPr>
            <p:cNvPr id="20" name="Graphic 19" descr="Badge 1 with solid fill">
              <a:extLst>
                <a:ext uri="{FF2B5EF4-FFF2-40B4-BE49-F238E27FC236}">
                  <a16:creationId xmlns:a16="http://schemas.microsoft.com/office/drawing/2014/main" id="{86D7BB21-B87D-4164-8322-63FFBF2E5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73905" y="1634868"/>
              <a:ext cx="605070" cy="60507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A1785-47D7-4195-AA4C-8CCF9913F16E}"/>
              </a:ext>
            </a:extLst>
          </p:cNvPr>
          <p:cNvGrpSpPr/>
          <p:nvPr/>
        </p:nvGrpSpPr>
        <p:grpSpPr>
          <a:xfrm>
            <a:off x="3214418" y="2377421"/>
            <a:ext cx="3308196" cy="603504"/>
            <a:chOff x="2862567" y="2242563"/>
            <a:chExt cx="3308196" cy="6035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7D9D6-D6B8-475F-A2BE-682FB4A1BBCF}"/>
                </a:ext>
              </a:extLst>
            </p:cNvPr>
            <p:cNvSpPr txBox="1"/>
            <p:nvPr/>
          </p:nvSpPr>
          <p:spPr>
            <a:xfrm>
              <a:off x="3773936" y="2269519"/>
              <a:ext cx="2396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pic>
          <p:nvPicPr>
            <p:cNvPr id="22" name="Graphic 21" descr="Badge with solid fill">
              <a:extLst>
                <a:ext uri="{FF2B5EF4-FFF2-40B4-BE49-F238E27FC236}">
                  <a16:creationId xmlns:a16="http://schemas.microsoft.com/office/drawing/2014/main" id="{2A09F456-14CD-4890-9364-9CFC7B999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2567" y="2242563"/>
              <a:ext cx="603504" cy="60350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BB9352-6D92-4CA0-AEA4-46D3E55E68B8}"/>
              </a:ext>
            </a:extLst>
          </p:cNvPr>
          <p:cNvGrpSpPr/>
          <p:nvPr/>
        </p:nvGrpSpPr>
        <p:grpSpPr>
          <a:xfrm>
            <a:off x="3817922" y="3240360"/>
            <a:ext cx="3216531" cy="603504"/>
            <a:chOff x="3397420" y="2927930"/>
            <a:chExt cx="3216531" cy="6035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09E33B-9DBC-4856-A6A0-8A7B294BB6E3}"/>
                </a:ext>
              </a:extLst>
            </p:cNvPr>
            <p:cNvSpPr txBox="1"/>
            <p:nvPr/>
          </p:nvSpPr>
          <p:spPr>
            <a:xfrm>
              <a:off x="4307480" y="2969632"/>
              <a:ext cx="230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HYPOTHESIS</a:t>
              </a:r>
            </a:p>
          </p:txBody>
        </p:sp>
        <p:pic>
          <p:nvPicPr>
            <p:cNvPr id="24" name="Graphic 23" descr="Badge 3 with solid fill">
              <a:extLst>
                <a:ext uri="{FF2B5EF4-FFF2-40B4-BE49-F238E27FC236}">
                  <a16:creationId xmlns:a16="http://schemas.microsoft.com/office/drawing/2014/main" id="{4CFDCAB9-D32B-4FA8-952D-93499BDB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97420" y="2927930"/>
              <a:ext cx="603504" cy="60350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1D2E5F-66DF-4673-9E1C-769D0324B888}"/>
              </a:ext>
            </a:extLst>
          </p:cNvPr>
          <p:cNvGrpSpPr/>
          <p:nvPr/>
        </p:nvGrpSpPr>
        <p:grpSpPr>
          <a:xfrm>
            <a:off x="4421426" y="3998822"/>
            <a:ext cx="4284191" cy="830997"/>
            <a:chOff x="4234550" y="3738312"/>
            <a:chExt cx="4284191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D1715E-CB2D-4F93-9BAF-6BDB1851F88D}"/>
                </a:ext>
              </a:extLst>
            </p:cNvPr>
            <p:cNvSpPr txBox="1"/>
            <p:nvPr/>
          </p:nvSpPr>
          <p:spPr>
            <a:xfrm>
              <a:off x="5313791" y="3738312"/>
              <a:ext cx="3204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PROPOSITION &amp; LIMITATIONS</a:t>
              </a:r>
            </a:p>
          </p:txBody>
        </p:sp>
        <p:pic>
          <p:nvPicPr>
            <p:cNvPr id="26" name="Graphic 25" descr="Badge 4 with solid fill">
              <a:extLst>
                <a:ext uri="{FF2B5EF4-FFF2-40B4-BE49-F238E27FC236}">
                  <a16:creationId xmlns:a16="http://schemas.microsoft.com/office/drawing/2014/main" id="{4E1B1C62-13FE-4F78-8361-137DEF2F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34550" y="3759371"/>
              <a:ext cx="603504" cy="60350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71B9EB-C82A-44B7-B60B-4B4C3E932C7F}"/>
              </a:ext>
            </a:extLst>
          </p:cNvPr>
          <p:cNvGrpSpPr/>
          <p:nvPr/>
        </p:nvGrpSpPr>
        <p:grpSpPr>
          <a:xfrm>
            <a:off x="5067142" y="4905082"/>
            <a:ext cx="2274846" cy="901894"/>
            <a:chOff x="5091364" y="4673966"/>
            <a:chExt cx="2274846" cy="9018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773E98-7CEF-4A52-AF55-B3A7715DAC14}"/>
                </a:ext>
              </a:extLst>
            </p:cNvPr>
            <p:cNvSpPr txBox="1"/>
            <p:nvPr/>
          </p:nvSpPr>
          <p:spPr>
            <a:xfrm>
              <a:off x="5987786" y="4744863"/>
              <a:ext cx="1378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Q&amp;A</a:t>
              </a:r>
            </a:p>
            <a:p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27" descr="Badge 5 with solid fill">
              <a:extLst>
                <a:ext uri="{FF2B5EF4-FFF2-40B4-BE49-F238E27FC236}">
                  <a16:creationId xmlns:a16="http://schemas.microsoft.com/office/drawing/2014/main" id="{13D65DF8-7D48-4FB6-9327-1501C53A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91364" y="4673966"/>
              <a:ext cx="603504" cy="603504"/>
            </a:xfrm>
            <a:prstGeom prst="rect">
              <a:avLst/>
            </a:prstGeom>
          </p:spPr>
        </p:pic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C37D6E-E461-413A-887C-E846595B5733}"/>
              </a:ext>
            </a:extLst>
          </p:cNvPr>
          <p:cNvCxnSpPr/>
          <p:nvPr/>
        </p:nvCxnSpPr>
        <p:spPr>
          <a:xfrm>
            <a:off x="-372468" y="3942721"/>
            <a:ext cx="144903" cy="1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9A0A74-1B5C-4518-81A7-9F37404D1E1C}"/>
              </a:ext>
            </a:extLst>
          </p:cNvPr>
          <p:cNvCxnSpPr>
            <a:cxnSpLocks/>
          </p:cNvCxnSpPr>
          <p:nvPr/>
        </p:nvCxnSpPr>
        <p:spPr>
          <a:xfrm>
            <a:off x="-11536" y="58281"/>
            <a:ext cx="5063423" cy="6857990"/>
          </a:xfrm>
          <a:prstGeom prst="line">
            <a:avLst/>
          </a:prstGeom>
          <a:ln>
            <a:solidFill>
              <a:srgbClr val="EB0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19D13C-98D2-490C-8E60-D2B4A32981C4}"/>
              </a:ext>
            </a:extLst>
          </p:cNvPr>
          <p:cNvCxnSpPr>
            <a:cxnSpLocks/>
          </p:cNvCxnSpPr>
          <p:nvPr/>
        </p:nvCxnSpPr>
        <p:spPr>
          <a:xfrm>
            <a:off x="7092814" y="58281"/>
            <a:ext cx="5058382" cy="6799719"/>
          </a:xfrm>
          <a:prstGeom prst="line">
            <a:avLst/>
          </a:prstGeom>
          <a:ln>
            <a:solidFill>
              <a:srgbClr val="2A6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9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7076-E1FA-4BBA-A97D-B2344FA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278-DDBE-44D0-B0F1-8F5AA198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0D1F6-2AAB-474F-A2D7-C0D81B9D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6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094DD-9B27-4D33-AD07-64E8071113A9}"/>
              </a:ext>
            </a:extLst>
          </p:cNvPr>
          <p:cNvSpPr txBox="1"/>
          <p:nvPr/>
        </p:nvSpPr>
        <p:spPr>
          <a:xfrm>
            <a:off x="5995918" y="230188"/>
            <a:ext cx="4952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our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C28D6-002A-4556-BC5E-22537D26884C}"/>
              </a:ext>
            </a:extLst>
          </p:cNvPr>
          <p:cNvSpPr txBox="1"/>
          <p:nvPr/>
        </p:nvSpPr>
        <p:spPr>
          <a:xfrm>
            <a:off x="6126002" y="1364754"/>
            <a:ext cx="4892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A6BAC"/>
                </a:solidFill>
                <a:latin typeface="Arial" panose="020B0604020202020204" pitchFamily="34" charset="0"/>
              </a:rPr>
              <a:t>PURPOSE</a:t>
            </a:r>
            <a:r>
              <a:rPr lang="en-US" sz="1800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help others determine how much to sell their used cars (based on Market price)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A6BAC"/>
                </a:solidFill>
                <a:latin typeface="Arial" panose="020B0604020202020204" pitchFamily="34" charset="0"/>
              </a:rPr>
              <a:t>HOW: </a:t>
            </a:r>
            <a:endParaRPr lang="en-US" sz="1800" b="1" i="0" u="none" strike="noStrike" dirty="0">
              <a:solidFill>
                <a:srgbClr val="2A6BAC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web-scraped data on 100,000 used cars divided into csv based on brands. In this project we focused on Toyota &amp; Ford)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</a:rPr>
              <a:t>GETS BETTER: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contains mostly clean data with variables such as Price, mileage, mpg, year of model, and engine size.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4" descr="How to Download Kaggle Datasets on Ubuntu | endtoend.ai">
            <a:extLst>
              <a:ext uri="{FF2B5EF4-FFF2-40B4-BE49-F238E27FC236}">
                <a16:creationId xmlns:a16="http://schemas.microsoft.com/office/drawing/2014/main" id="{E253A9F6-88B0-4840-9C15-FE7BB127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89938" l="6379" r="91632">
                        <a14:foregroundMark x1="6462" y1="36025" x2="6959" y2="40994"/>
                        <a14:foregroundMark x1="16736" y1="44224" x2="20298" y2="43602"/>
                        <a14:foregroundMark x1="27423" y1="44224" x2="30240" y2="43851"/>
                        <a14:foregroundMark x1="38111" y1="44224" x2="40928" y2="43230"/>
                        <a14:foregroundMark x1="48136" y1="36522" x2="48384" y2="41118"/>
                        <a14:foregroundMark x1="53355" y1="44596" x2="54764" y2="44224"/>
                        <a14:foregroundMark x1="91632" y1="30311" x2="91632" y2="33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79" y="5504753"/>
            <a:ext cx="2420321" cy="16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8C99B-B602-4538-A53F-C8034A9A5CAD}"/>
              </a:ext>
            </a:extLst>
          </p:cNvPr>
          <p:cNvCxnSpPr>
            <a:cxnSpLocks/>
          </p:cNvCxnSpPr>
          <p:nvPr/>
        </p:nvCxnSpPr>
        <p:spPr>
          <a:xfrm>
            <a:off x="6047327" y="1017623"/>
            <a:ext cx="2524836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FB80B-77A4-4C29-A32E-037C64540F10}"/>
              </a:ext>
            </a:extLst>
          </p:cNvPr>
          <p:cNvSpPr/>
          <p:nvPr/>
        </p:nvSpPr>
        <p:spPr>
          <a:xfrm>
            <a:off x="32108" y="-33733"/>
            <a:ext cx="4920239" cy="6891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E4BAD-BEB7-4973-9F0F-AC3ACF7FA0B5}"/>
              </a:ext>
            </a:extLst>
          </p:cNvPr>
          <p:cNvSpPr/>
          <p:nvPr/>
        </p:nvSpPr>
        <p:spPr>
          <a:xfrm>
            <a:off x="4930636" y="-24821"/>
            <a:ext cx="335456" cy="6881539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solidFill>
              <a:srgbClr val="000000">
                <a:alpha val="78039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500+ Car Interior Pictures | Download Free Images on Unsplash">
            <a:extLst>
              <a:ext uri="{FF2B5EF4-FFF2-40B4-BE49-F238E27FC236}">
                <a16:creationId xmlns:a16="http://schemas.microsoft.com/office/drawing/2014/main" id="{806CA795-CFB4-471D-AD8A-0193670F3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"/>
          <a:stretch/>
        </p:blipFill>
        <p:spPr bwMode="auto">
          <a:xfrm>
            <a:off x="32108" y="-31426"/>
            <a:ext cx="4920259" cy="68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A03672-86E4-4B76-A60A-3F5F7CA9E8C8}"/>
              </a:ext>
            </a:extLst>
          </p:cNvPr>
          <p:cNvGrpSpPr/>
          <p:nvPr/>
        </p:nvGrpSpPr>
        <p:grpSpPr>
          <a:xfrm>
            <a:off x="4952347" y="-33733"/>
            <a:ext cx="313764" cy="6894934"/>
            <a:chOff x="4952347" y="-33733"/>
            <a:chExt cx="313764" cy="689493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1DBCCE-5E3C-4DD6-9359-ADBC3B3A5B5F}"/>
                </a:ext>
              </a:extLst>
            </p:cNvPr>
            <p:cNvCxnSpPr/>
            <p:nvPr/>
          </p:nvCxnSpPr>
          <p:spPr>
            <a:xfrm>
              <a:off x="4952347" y="-33733"/>
              <a:ext cx="0" cy="6890451"/>
            </a:xfrm>
            <a:prstGeom prst="line">
              <a:avLst/>
            </a:prstGeom>
            <a:ln>
              <a:solidFill>
                <a:srgbClr val="2A6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A34289-71D1-490B-98FB-D4AAE6B5F12C}"/>
                </a:ext>
              </a:extLst>
            </p:cNvPr>
            <p:cNvCxnSpPr/>
            <p:nvPr/>
          </p:nvCxnSpPr>
          <p:spPr>
            <a:xfrm>
              <a:off x="5266111" y="-29250"/>
              <a:ext cx="0" cy="6890451"/>
            </a:xfrm>
            <a:prstGeom prst="line">
              <a:avLst/>
            </a:prstGeom>
            <a:ln>
              <a:solidFill>
                <a:srgbClr val="EB0A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61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5760" y="271493"/>
            <a:ext cx="5422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D35EB-405C-4F78-ABE8-1704A61D3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18706"/>
          <a:stretch/>
        </p:blipFill>
        <p:spPr>
          <a:xfrm>
            <a:off x="7271004" y="0"/>
            <a:ext cx="491947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A3FE2-589C-4CDA-92D8-45509DEF693F}"/>
              </a:ext>
            </a:extLst>
          </p:cNvPr>
          <p:cNvCxnSpPr>
            <a:cxnSpLocks/>
          </p:cNvCxnSpPr>
          <p:nvPr/>
        </p:nvCxnSpPr>
        <p:spPr>
          <a:xfrm>
            <a:off x="491318" y="1044276"/>
            <a:ext cx="2524836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2ECEA5-4896-4013-9B3B-688854992699}"/>
              </a:ext>
            </a:extLst>
          </p:cNvPr>
          <p:cNvSpPr txBox="1"/>
          <p:nvPr/>
        </p:nvSpPr>
        <p:spPr>
          <a:xfrm>
            <a:off x="850122" y="1515861"/>
            <a:ext cx="48923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</a:pPr>
            <a:r>
              <a:rPr lang="en-US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 </a:t>
            </a:r>
          </a:p>
          <a:p>
            <a:pPr rtl="0"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kept the mean price + 2 standard deviations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en-US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Mileage</a:t>
            </a:r>
            <a:r>
              <a:rPr lang="en-US" sz="16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kept the mean mileage + 2 standard deviations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en-US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</a:p>
          <a:p>
            <a:pPr rtl="0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nly included 2013-2020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en-US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rtl="0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nly kept Aygo, Yaris, Fiesta, Focus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</a:pPr>
            <a:r>
              <a:rPr lang="en-US" b="1" i="0" u="none" strike="noStrike" dirty="0">
                <a:solidFill>
                  <a:srgbClr val="2A6BA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rtl="0"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ize not equal to 0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4948A-E976-41B1-B21C-1B6B466E945C}"/>
              </a:ext>
            </a:extLst>
          </p:cNvPr>
          <p:cNvCxnSpPr>
            <a:cxnSpLocks/>
          </p:cNvCxnSpPr>
          <p:nvPr/>
        </p:nvCxnSpPr>
        <p:spPr>
          <a:xfrm flipH="1">
            <a:off x="491318" y="1362196"/>
            <a:ext cx="34077" cy="4547285"/>
          </a:xfrm>
          <a:prstGeom prst="line">
            <a:avLst/>
          </a:prstGeom>
          <a:ln w="34925">
            <a:solidFill>
              <a:srgbClr val="26262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20E2A74-A5CF-445A-B12F-B0280BDF1158}"/>
              </a:ext>
            </a:extLst>
          </p:cNvPr>
          <p:cNvSpPr/>
          <p:nvPr/>
        </p:nvSpPr>
        <p:spPr>
          <a:xfrm>
            <a:off x="458049" y="1723457"/>
            <a:ext cx="134692" cy="1501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3007329-F07A-46AC-93BB-003D43AF9329}"/>
              </a:ext>
            </a:extLst>
          </p:cNvPr>
          <p:cNvSpPr/>
          <p:nvPr/>
        </p:nvSpPr>
        <p:spPr>
          <a:xfrm>
            <a:off x="441010" y="2681080"/>
            <a:ext cx="134692" cy="1501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0377C87-54DB-48AC-9536-76762F18F426}"/>
              </a:ext>
            </a:extLst>
          </p:cNvPr>
          <p:cNvSpPr/>
          <p:nvPr/>
        </p:nvSpPr>
        <p:spPr>
          <a:xfrm>
            <a:off x="441010" y="3607871"/>
            <a:ext cx="134692" cy="1501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95C0917-FA61-4F6B-8CAA-ABF3F79C8D2F}"/>
              </a:ext>
            </a:extLst>
          </p:cNvPr>
          <p:cNvSpPr/>
          <p:nvPr/>
        </p:nvSpPr>
        <p:spPr>
          <a:xfrm>
            <a:off x="423972" y="4514306"/>
            <a:ext cx="134692" cy="1501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C35BE3E-1103-437F-A43B-90E764632117}"/>
              </a:ext>
            </a:extLst>
          </p:cNvPr>
          <p:cNvSpPr/>
          <p:nvPr/>
        </p:nvSpPr>
        <p:spPr>
          <a:xfrm>
            <a:off x="423972" y="5420741"/>
            <a:ext cx="134692" cy="15012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D45E8-66E5-4DA0-A588-CEDCA38926BB}"/>
              </a:ext>
            </a:extLst>
          </p:cNvPr>
          <p:cNvGrpSpPr/>
          <p:nvPr/>
        </p:nvGrpSpPr>
        <p:grpSpPr>
          <a:xfrm rot="10800000">
            <a:off x="6914570" y="-33733"/>
            <a:ext cx="353385" cy="6891733"/>
            <a:chOff x="6024284" y="-33733"/>
            <a:chExt cx="353385" cy="68917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FC1CCC-54EB-4BA0-BF79-4BCCAB0135CF}"/>
                </a:ext>
              </a:extLst>
            </p:cNvPr>
            <p:cNvSpPr/>
            <p:nvPr/>
          </p:nvSpPr>
          <p:spPr>
            <a:xfrm>
              <a:off x="6033902" y="-24821"/>
              <a:ext cx="335456" cy="6881539"/>
            </a:xfrm>
            <a:prstGeom prst="rect">
              <a:avLst/>
            </a:prstGeom>
            <a:solidFill>
              <a:schemeClr val="dk1">
                <a:alpha val="66000"/>
              </a:schemeClr>
            </a:solidFill>
            <a:ln>
              <a:solidFill>
                <a:srgbClr val="000000">
                  <a:alpha val="78039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3CBD4E-5057-45D1-A18E-1556A6C5BE75}"/>
                </a:ext>
              </a:extLst>
            </p:cNvPr>
            <p:cNvGrpSpPr/>
            <p:nvPr/>
          </p:nvGrpSpPr>
          <p:grpSpPr>
            <a:xfrm>
              <a:off x="6024284" y="-33733"/>
              <a:ext cx="353385" cy="6891733"/>
              <a:chOff x="6024284" y="-33733"/>
              <a:chExt cx="353385" cy="689173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91C5F0D-089E-40E7-827A-D9A822DC47FB}"/>
                  </a:ext>
                </a:extLst>
              </p:cNvPr>
              <p:cNvCxnSpPr/>
              <p:nvPr/>
            </p:nvCxnSpPr>
            <p:spPr>
              <a:xfrm>
                <a:off x="6024284" y="-33733"/>
                <a:ext cx="0" cy="6890451"/>
              </a:xfrm>
              <a:prstGeom prst="line">
                <a:avLst/>
              </a:prstGeom>
              <a:ln>
                <a:solidFill>
                  <a:srgbClr val="2A6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260975D-CC78-4FBB-8D87-93858A4FD039}"/>
                  </a:ext>
                </a:extLst>
              </p:cNvPr>
              <p:cNvCxnSpPr/>
              <p:nvPr/>
            </p:nvCxnSpPr>
            <p:spPr>
              <a:xfrm>
                <a:off x="6377669" y="-32451"/>
                <a:ext cx="0" cy="6890451"/>
              </a:xfrm>
              <a:prstGeom prst="line">
                <a:avLst/>
              </a:prstGeom>
              <a:ln>
                <a:solidFill>
                  <a:srgbClr val="EB0A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2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7076-E1FA-4BBA-A97D-B2344FA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278-DDBE-44D0-B0F1-8F5AA198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0D1F6-2AAB-474F-A2D7-C0D81B9D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6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094DD-9B27-4D33-AD07-64E8071113A9}"/>
              </a:ext>
            </a:extLst>
          </p:cNvPr>
          <p:cNvSpPr txBox="1"/>
          <p:nvPr/>
        </p:nvSpPr>
        <p:spPr>
          <a:xfrm>
            <a:off x="6095990" y="230188"/>
            <a:ext cx="4952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8C99B-B602-4538-A53F-C8034A9A5CAD}"/>
              </a:ext>
            </a:extLst>
          </p:cNvPr>
          <p:cNvCxnSpPr>
            <a:cxnSpLocks/>
          </p:cNvCxnSpPr>
          <p:nvPr/>
        </p:nvCxnSpPr>
        <p:spPr>
          <a:xfrm>
            <a:off x="6196083" y="999629"/>
            <a:ext cx="2524836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F43E43-9D82-427F-971E-CCD568B969D6}"/>
              </a:ext>
            </a:extLst>
          </p:cNvPr>
          <p:cNvSpPr/>
          <p:nvPr/>
        </p:nvSpPr>
        <p:spPr>
          <a:xfrm>
            <a:off x="-24304" y="0"/>
            <a:ext cx="4943776" cy="6858000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solidFill>
              <a:srgbClr val="000000">
                <a:alpha val="78039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FD6C1C-59AF-468E-94EB-AE68E342A880}"/>
              </a:ext>
            </a:extLst>
          </p:cNvPr>
          <p:cNvGrpSpPr/>
          <p:nvPr/>
        </p:nvGrpSpPr>
        <p:grpSpPr>
          <a:xfrm>
            <a:off x="6178121" y="1824343"/>
            <a:ext cx="5750518" cy="3493264"/>
            <a:chOff x="5962735" y="1704152"/>
            <a:chExt cx="5750518" cy="34932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24136E-C0E1-49D8-B611-8E368F6AD8E7}"/>
                </a:ext>
              </a:extLst>
            </p:cNvPr>
            <p:cNvSpPr txBox="1"/>
            <p:nvPr/>
          </p:nvSpPr>
          <p:spPr>
            <a:xfrm>
              <a:off x="6820931" y="1704152"/>
              <a:ext cx="4892322" cy="349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US" sz="24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There is a difference between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sell price for models within brands </a:t>
              </a:r>
              <a:endPara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endPara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US" sz="24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year of a used car impacts the market price of the car. </a:t>
              </a: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endParaRPr lang="en-US" sz="8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There is a difference in Market price between Ford and Toyota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Graphic 14" descr="Lightbulb with solid fill">
              <a:extLst>
                <a:ext uri="{FF2B5EF4-FFF2-40B4-BE49-F238E27FC236}">
                  <a16:creationId xmlns:a16="http://schemas.microsoft.com/office/drawing/2014/main" id="{3E724023-55E4-491C-918B-D8AD9C817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80697" y="1704152"/>
              <a:ext cx="670539" cy="670539"/>
            </a:xfrm>
            <a:prstGeom prst="rect">
              <a:avLst/>
            </a:prstGeom>
          </p:spPr>
        </p:pic>
        <p:pic>
          <p:nvPicPr>
            <p:cNvPr id="16" name="Graphic 15" descr="Lightbulb with solid fill">
              <a:extLst>
                <a:ext uri="{FF2B5EF4-FFF2-40B4-BE49-F238E27FC236}">
                  <a16:creationId xmlns:a16="http://schemas.microsoft.com/office/drawing/2014/main" id="{CB737545-C072-4CB2-B141-2E65E6C6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2735" y="2916652"/>
              <a:ext cx="670539" cy="670539"/>
            </a:xfrm>
            <a:prstGeom prst="rect">
              <a:avLst/>
            </a:prstGeom>
          </p:spPr>
        </p:pic>
        <p:pic>
          <p:nvPicPr>
            <p:cNvPr id="17" name="Graphic 16" descr="Lightbulb with solid fill">
              <a:extLst>
                <a:ext uri="{FF2B5EF4-FFF2-40B4-BE49-F238E27FC236}">
                  <a16:creationId xmlns:a16="http://schemas.microsoft.com/office/drawing/2014/main" id="{95A8BB4A-2A73-4344-ACE6-50EB2513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80697" y="4129152"/>
              <a:ext cx="670539" cy="670539"/>
            </a:xfrm>
            <a:prstGeom prst="rect">
              <a:avLst/>
            </a:prstGeom>
          </p:spPr>
        </p:pic>
      </p:grpSp>
      <p:pic>
        <p:nvPicPr>
          <p:cNvPr id="4102" name="Picture 6" descr="Toyota Launches New Model Harrier in Japan | Toyota | Global Newsroom |  Toyota Motor Corporation Official Global Website">
            <a:extLst>
              <a:ext uri="{FF2B5EF4-FFF2-40B4-BE49-F238E27FC236}">
                <a16:creationId xmlns:a16="http://schemas.microsoft.com/office/drawing/2014/main" id="{A01490EB-8426-4BA7-A3DA-DA4CC3333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9" r="193"/>
          <a:stretch/>
        </p:blipFill>
        <p:spPr bwMode="auto">
          <a:xfrm>
            <a:off x="0" y="1289"/>
            <a:ext cx="4919472" cy="68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B68F9B1-A91B-47BB-9E3D-D30B30E18B27}"/>
              </a:ext>
            </a:extLst>
          </p:cNvPr>
          <p:cNvGrpSpPr/>
          <p:nvPr/>
        </p:nvGrpSpPr>
        <p:grpSpPr>
          <a:xfrm>
            <a:off x="4927607" y="-17508"/>
            <a:ext cx="353385" cy="6891733"/>
            <a:chOff x="6024284" y="-33733"/>
            <a:chExt cx="353385" cy="68917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00A21C-6FB3-4F22-9A7B-73A4C6CA93FA}"/>
                </a:ext>
              </a:extLst>
            </p:cNvPr>
            <p:cNvSpPr/>
            <p:nvPr/>
          </p:nvSpPr>
          <p:spPr>
            <a:xfrm>
              <a:off x="6033902" y="-24821"/>
              <a:ext cx="335456" cy="6881539"/>
            </a:xfrm>
            <a:prstGeom prst="rect">
              <a:avLst/>
            </a:prstGeom>
            <a:solidFill>
              <a:schemeClr val="dk1">
                <a:alpha val="66000"/>
              </a:schemeClr>
            </a:solidFill>
            <a:ln>
              <a:solidFill>
                <a:srgbClr val="000000">
                  <a:alpha val="78039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927A88-6D51-4633-A475-405D95F17BD8}"/>
                </a:ext>
              </a:extLst>
            </p:cNvPr>
            <p:cNvGrpSpPr/>
            <p:nvPr/>
          </p:nvGrpSpPr>
          <p:grpSpPr>
            <a:xfrm>
              <a:off x="6024284" y="-33733"/>
              <a:ext cx="353385" cy="6891733"/>
              <a:chOff x="6024284" y="-33733"/>
              <a:chExt cx="353385" cy="689173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98A9D26-26C2-45AD-B69B-F93EAC1E3333}"/>
                  </a:ext>
                </a:extLst>
              </p:cNvPr>
              <p:cNvCxnSpPr/>
              <p:nvPr/>
            </p:nvCxnSpPr>
            <p:spPr>
              <a:xfrm>
                <a:off x="6024284" y="-33733"/>
                <a:ext cx="0" cy="6890451"/>
              </a:xfrm>
              <a:prstGeom prst="line">
                <a:avLst/>
              </a:prstGeom>
              <a:ln>
                <a:solidFill>
                  <a:srgbClr val="2A6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4A5E0C1-ECB1-4066-8DE0-3012C2D01E58}"/>
                  </a:ext>
                </a:extLst>
              </p:cNvPr>
              <p:cNvCxnSpPr/>
              <p:nvPr/>
            </p:nvCxnSpPr>
            <p:spPr>
              <a:xfrm>
                <a:off x="6377669" y="-32451"/>
                <a:ext cx="0" cy="6890451"/>
              </a:xfrm>
              <a:prstGeom prst="line">
                <a:avLst/>
              </a:prstGeom>
              <a:ln>
                <a:solidFill>
                  <a:srgbClr val="EB0A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1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55C88-2084-4F61-8F39-B9CE1C14734A}"/>
              </a:ext>
            </a:extLst>
          </p:cNvPr>
          <p:cNvSpPr/>
          <p:nvPr/>
        </p:nvSpPr>
        <p:spPr>
          <a:xfrm>
            <a:off x="-3028" y="0"/>
            <a:ext cx="12193504" cy="1564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91C8660-E2F8-414A-A3E1-BD86980C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" y="1905910"/>
            <a:ext cx="5264330" cy="412740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7D78E1E-FA2D-4BF9-AF4A-F5D636D8A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78" y="1905910"/>
            <a:ext cx="5494271" cy="4127407"/>
          </a:xfrm>
          <a:prstGeom prst="rect">
            <a:avLst/>
          </a:prstGeom>
        </p:spPr>
      </p:pic>
      <p:pic>
        <p:nvPicPr>
          <p:cNvPr id="6150" name="Picture 6" descr="2020 Toyota Camry: 105 Interior Photos | U.S. News">
            <a:extLst>
              <a:ext uri="{FF2B5EF4-FFF2-40B4-BE49-F238E27FC236}">
                <a16:creationId xmlns:a16="http://schemas.microsoft.com/office/drawing/2014/main" id="{52837C5B-2D82-4675-B665-EAC44C8F8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7" b="36464"/>
          <a:stretch/>
        </p:blipFill>
        <p:spPr bwMode="auto">
          <a:xfrm>
            <a:off x="3048" y="98666"/>
            <a:ext cx="12188952" cy="146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92FBE-749B-4231-BA37-5A19D669B99D}"/>
              </a:ext>
            </a:extLst>
          </p:cNvPr>
          <p:cNvGrpSpPr/>
          <p:nvPr/>
        </p:nvGrpSpPr>
        <p:grpSpPr>
          <a:xfrm>
            <a:off x="364236" y="367028"/>
            <a:ext cx="5265855" cy="769441"/>
            <a:chOff x="364236" y="367028"/>
            <a:chExt cx="5265855" cy="7694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228711-3E1D-4A5F-B1EC-F791CBB4F396}"/>
                </a:ext>
              </a:extLst>
            </p:cNvPr>
            <p:cNvSpPr txBox="1"/>
            <p:nvPr/>
          </p:nvSpPr>
          <p:spPr>
            <a:xfrm>
              <a:off x="364236" y="367028"/>
              <a:ext cx="41947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vs Model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9B000F-A657-449D-A557-8027C3D59329}"/>
                </a:ext>
              </a:extLst>
            </p:cNvPr>
            <p:cNvCxnSpPr/>
            <p:nvPr/>
          </p:nvCxnSpPr>
          <p:spPr>
            <a:xfrm>
              <a:off x="365760" y="1136469"/>
              <a:ext cx="5264331" cy="0"/>
            </a:xfrm>
            <a:prstGeom prst="line">
              <a:avLst/>
            </a:prstGeom>
            <a:ln w="25400" cmpd="sng">
              <a:solidFill>
                <a:srgbClr val="EB0A1E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1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49097-3DAA-47AA-93ED-9952ACA4CF24}"/>
              </a:ext>
            </a:extLst>
          </p:cNvPr>
          <p:cNvSpPr/>
          <p:nvPr/>
        </p:nvSpPr>
        <p:spPr>
          <a:xfrm>
            <a:off x="0" y="0"/>
            <a:ext cx="12192000" cy="157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w 2017 Ford Fiesta: Mk7 supermini pricing and pictures | CAR Magazine">
            <a:extLst>
              <a:ext uri="{FF2B5EF4-FFF2-40B4-BE49-F238E27FC236}">
                <a16:creationId xmlns:a16="http://schemas.microsoft.com/office/drawing/2014/main" id="{97560EAD-2DA9-498C-93E4-890496EBD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8" b="40402"/>
          <a:stretch/>
        </p:blipFill>
        <p:spPr bwMode="auto">
          <a:xfrm>
            <a:off x="0" y="0"/>
            <a:ext cx="12192000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144B71-3909-466D-A8C8-5B553E212C10}"/>
              </a:ext>
            </a:extLst>
          </p:cNvPr>
          <p:cNvGrpSpPr/>
          <p:nvPr/>
        </p:nvGrpSpPr>
        <p:grpSpPr>
          <a:xfrm>
            <a:off x="364236" y="367028"/>
            <a:ext cx="5265855" cy="769441"/>
            <a:chOff x="364236" y="367028"/>
            <a:chExt cx="526585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04461-B3C9-454D-BF97-B3889A0CE459}"/>
                </a:ext>
              </a:extLst>
            </p:cNvPr>
            <p:cNvSpPr txBox="1"/>
            <p:nvPr/>
          </p:nvSpPr>
          <p:spPr>
            <a:xfrm>
              <a:off x="364236" y="367028"/>
              <a:ext cx="41947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vs 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FCC5C6-377D-44E1-AC2F-0E6B02127538}"/>
                </a:ext>
              </a:extLst>
            </p:cNvPr>
            <p:cNvCxnSpPr/>
            <p:nvPr/>
          </p:nvCxnSpPr>
          <p:spPr>
            <a:xfrm>
              <a:off x="365760" y="1136469"/>
              <a:ext cx="5264331" cy="0"/>
            </a:xfrm>
            <a:prstGeom prst="line">
              <a:avLst/>
            </a:prstGeom>
            <a:ln w="25400" cmpd="sng">
              <a:solidFill>
                <a:srgbClr val="EB0A1E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7076-E1FA-4BBA-A97D-B2344FA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278-DDBE-44D0-B0F1-8F5AA198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90D1F6-2AAB-474F-A2D7-C0D81B9D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6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094DD-9B27-4D33-AD07-64E8071113A9}"/>
              </a:ext>
            </a:extLst>
          </p:cNvPr>
          <p:cNvSpPr txBox="1"/>
          <p:nvPr/>
        </p:nvSpPr>
        <p:spPr>
          <a:xfrm>
            <a:off x="6095990" y="230188"/>
            <a:ext cx="5832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 Review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8C99B-B602-4538-A53F-C8034A9A5CAD}"/>
              </a:ext>
            </a:extLst>
          </p:cNvPr>
          <p:cNvCxnSpPr>
            <a:cxnSpLocks/>
          </p:cNvCxnSpPr>
          <p:nvPr/>
        </p:nvCxnSpPr>
        <p:spPr>
          <a:xfrm>
            <a:off x="6196083" y="999629"/>
            <a:ext cx="2524836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F43E43-9D82-427F-971E-CCD568B969D6}"/>
              </a:ext>
            </a:extLst>
          </p:cNvPr>
          <p:cNvSpPr/>
          <p:nvPr/>
        </p:nvSpPr>
        <p:spPr>
          <a:xfrm>
            <a:off x="-24304" y="0"/>
            <a:ext cx="4943776" cy="6858000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solidFill>
              <a:srgbClr val="000000">
                <a:alpha val="78039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FD6C1C-59AF-468E-94EB-AE68E342A880}"/>
              </a:ext>
            </a:extLst>
          </p:cNvPr>
          <p:cNvGrpSpPr/>
          <p:nvPr/>
        </p:nvGrpSpPr>
        <p:grpSpPr>
          <a:xfrm>
            <a:off x="6178121" y="1824343"/>
            <a:ext cx="5750518" cy="3493264"/>
            <a:chOff x="5962735" y="1704152"/>
            <a:chExt cx="5750518" cy="34932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24136E-C0E1-49D8-B611-8E368F6AD8E7}"/>
                </a:ext>
              </a:extLst>
            </p:cNvPr>
            <p:cNvSpPr txBox="1"/>
            <p:nvPr/>
          </p:nvSpPr>
          <p:spPr>
            <a:xfrm>
              <a:off x="6820931" y="1704152"/>
              <a:ext cx="4892322" cy="349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US" sz="24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There is a difference between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sell price for models within brands </a:t>
              </a:r>
              <a:endPara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endParaRPr lang="en-US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en-US" sz="24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year of a used car impacts the market price of the car. </a:t>
              </a: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endParaRPr lang="en-US" sz="8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There is a difference in Market price between Ford and Toyota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Graphic 14" descr="Lightbulb with solid fill">
              <a:extLst>
                <a:ext uri="{FF2B5EF4-FFF2-40B4-BE49-F238E27FC236}">
                  <a16:creationId xmlns:a16="http://schemas.microsoft.com/office/drawing/2014/main" id="{3E724023-55E4-491C-918B-D8AD9C817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80697" y="1704152"/>
              <a:ext cx="670539" cy="670539"/>
            </a:xfrm>
            <a:prstGeom prst="rect">
              <a:avLst/>
            </a:prstGeom>
          </p:spPr>
        </p:pic>
        <p:pic>
          <p:nvPicPr>
            <p:cNvPr id="16" name="Graphic 15" descr="Lightbulb with solid fill">
              <a:extLst>
                <a:ext uri="{FF2B5EF4-FFF2-40B4-BE49-F238E27FC236}">
                  <a16:creationId xmlns:a16="http://schemas.microsoft.com/office/drawing/2014/main" id="{CB737545-C072-4CB2-B141-2E65E6C6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2735" y="2916652"/>
              <a:ext cx="670539" cy="670539"/>
            </a:xfrm>
            <a:prstGeom prst="rect">
              <a:avLst/>
            </a:prstGeom>
          </p:spPr>
        </p:pic>
        <p:pic>
          <p:nvPicPr>
            <p:cNvPr id="17" name="Graphic 16" descr="Lightbulb with solid fill">
              <a:extLst>
                <a:ext uri="{FF2B5EF4-FFF2-40B4-BE49-F238E27FC236}">
                  <a16:creationId xmlns:a16="http://schemas.microsoft.com/office/drawing/2014/main" id="{95A8BB4A-2A73-4344-ACE6-50EB2513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80697" y="4129152"/>
              <a:ext cx="670539" cy="670539"/>
            </a:xfrm>
            <a:prstGeom prst="rect">
              <a:avLst/>
            </a:prstGeom>
          </p:spPr>
        </p:pic>
      </p:grpSp>
      <p:pic>
        <p:nvPicPr>
          <p:cNvPr id="4102" name="Picture 6" descr="Toyota Launches New Model Harrier in Japan | Toyota | Global Newsroom |  Toyota Motor Corporation Official Global Website">
            <a:extLst>
              <a:ext uri="{FF2B5EF4-FFF2-40B4-BE49-F238E27FC236}">
                <a16:creationId xmlns:a16="http://schemas.microsoft.com/office/drawing/2014/main" id="{A01490EB-8426-4BA7-A3DA-DA4CC3333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9" r="193"/>
          <a:stretch/>
        </p:blipFill>
        <p:spPr bwMode="auto">
          <a:xfrm>
            <a:off x="0" y="1289"/>
            <a:ext cx="4919472" cy="68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B68F9B1-A91B-47BB-9E3D-D30B30E18B27}"/>
              </a:ext>
            </a:extLst>
          </p:cNvPr>
          <p:cNvGrpSpPr/>
          <p:nvPr/>
        </p:nvGrpSpPr>
        <p:grpSpPr>
          <a:xfrm>
            <a:off x="4927607" y="-17508"/>
            <a:ext cx="353385" cy="6891733"/>
            <a:chOff x="6024284" y="-33733"/>
            <a:chExt cx="353385" cy="68917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00A21C-6FB3-4F22-9A7B-73A4C6CA93FA}"/>
                </a:ext>
              </a:extLst>
            </p:cNvPr>
            <p:cNvSpPr/>
            <p:nvPr/>
          </p:nvSpPr>
          <p:spPr>
            <a:xfrm>
              <a:off x="6033902" y="-24821"/>
              <a:ext cx="335456" cy="6881539"/>
            </a:xfrm>
            <a:prstGeom prst="rect">
              <a:avLst/>
            </a:prstGeom>
            <a:solidFill>
              <a:schemeClr val="dk1">
                <a:alpha val="66000"/>
              </a:schemeClr>
            </a:solidFill>
            <a:ln>
              <a:solidFill>
                <a:srgbClr val="000000">
                  <a:alpha val="78039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927A88-6D51-4633-A475-405D95F17BD8}"/>
                </a:ext>
              </a:extLst>
            </p:cNvPr>
            <p:cNvGrpSpPr/>
            <p:nvPr/>
          </p:nvGrpSpPr>
          <p:grpSpPr>
            <a:xfrm>
              <a:off x="6024284" y="-33733"/>
              <a:ext cx="353385" cy="6891733"/>
              <a:chOff x="6024284" y="-33733"/>
              <a:chExt cx="353385" cy="689173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98A9D26-26C2-45AD-B69B-F93EAC1E3333}"/>
                  </a:ext>
                </a:extLst>
              </p:cNvPr>
              <p:cNvCxnSpPr/>
              <p:nvPr/>
            </p:nvCxnSpPr>
            <p:spPr>
              <a:xfrm>
                <a:off x="6024284" y="-33733"/>
                <a:ext cx="0" cy="6890451"/>
              </a:xfrm>
              <a:prstGeom prst="line">
                <a:avLst/>
              </a:prstGeom>
              <a:ln>
                <a:solidFill>
                  <a:srgbClr val="2A6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4A5E0C1-ECB1-4066-8DE0-3012C2D01E58}"/>
                  </a:ext>
                </a:extLst>
              </p:cNvPr>
              <p:cNvCxnSpPr/>
              <p:nvPr/>
            </p:nvCxnSpPr>
            <p:spPr>
              <a:xfrm>
                <a:off x="6377669" y="-32451"/>
                <a:ext cx="0" cy="6890451"/>
              </a:xfrm>
              <a:prstGeom prst="line">
                <a:avLst/>
              </a:prstGeom>
              <a:ln>
                <a:solidFill>
                  <a:srgbClr val="EB0A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908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A3B00-07F5-4DB2-8B24-42EBE1063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 t="6819" r="22638" b="-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FFD7F-EA8C-4208-8932-DC9E8F1D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2A57-4007-41B1-9BB7-1A54BBFF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Q &amp;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5706AE-0F48-4687-B860-1AD7CA9D68FD}"/>
              </a:ext>
            </a:extLst>
          </p:cNvPr>
          <p:cNvCxnSpPr/>
          <p:nvPr/>
        </p:nvCxnSpPr>
        <p:spPr>
          <a:xfrm flipH="1">
            <a:off x="2756647" y="-478"/>
            <a:ext cx="3197134" cy="68584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64EF5C-B64D-46E7-BE6C-55DD7627DFE2}"/>
              </a:ext>
            </a:extLst>
          </p:cNvPr>
          <p:cNvCxnSpPr/>
          <p:nvPr/>
        </p:nvCxnSpPr>
        <p:spPr>
          <a:xfrm flipH="1">
            <a:off x="3557184" y="0"/>
            <a:ext cx="3197134" cy="68584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5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403</TotalTime>
  <Words>236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Used Car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Yarely Vargas</dc:creator>
  <cp:lastModifiedBy>Yarely Vargas</cp:lastModifiedBy>
  <cp:revision>6</cp:revision>
  <dcterms:created xsi:type="dcterms:W3CDTF">2022-02-08T01:12:49Z</dcterms:created>
  <dcterms:modified xsi:type="dcterms:W3CDTF">2022-02-09T03:06:11Z</dcterms:modified>
</cp:coreProperties>
</file>