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6" r:id="rId4"/>
    <p:sldId id="263" r:id="rId5"/>
    <p:sldId id="278" r:id="rId6"/>
    <p:sldId id="266" r:id="rId7"/>
    <p:sldId id="262" r:id="rId8"/>
    <p:sldId id="283" r:id="rId9"/>
    <p:sldId id="284"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6BAC"/>
    <a:srgbClr val="D9D9D9"/>
    <a:srgbClr val="A5A5A5"/>
    <a:srgbClr val="EB0A1E"/>
    <a:srgbClr val="000000"/>
    <a:srgbClr val="262626"/>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9" autoAdjust="0"/>
    <p:restoredTop sz="94660"/>
  </p:normalViewPr>
  <p:slideViewPr>
    <p:cSldViewPr snapToGrid="0">
      <p:cViewPr varScale="1">
        <p:scale>
          <a:sx n="87" d="100"/>
          <a:sy n="87" d="100"/>
        </p:scale>
        <p:origin x="1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97E0-DCF7-4E04-BAE0-1B5325C9CD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10B0CB-2BB9-47B5-8221-34142FF82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E2381D-99ED-4C9E-9E93-E73AFA11993E}"/>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5" name="Footer Placeholder 4">
            <a:extLst>
              <a:ext uri="{FF2B5EF4-FFF2-40B4-BE49-F238E27FC236}">
                <a16:creationId xmlns:a16="http://schemas.microsoft.com/office/drawing/2014/main" id="{C292F0C8-14F3-435C-BA4B-BB77CCD37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50705-72D8-4DA8-99BB-5D2EF63556A2}"/>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151637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3E5B-B569-4526-9628-6C7027D82C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AA2474-BFAE-4471-A15F-DFBA1F66E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1339E-7EAD-445E-B442-9307AB1A005F}"/>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5" name="Footer Placeholder 4">
            <a:extLst>
              <a:ext uri="{FF2B5EF4-FFF2-40B4-BE49-F238E27FC236}">
                <a16:creationId xmlns:a16="http://schemas.microsoft.com/office/drawing/2014/main" id="{3EDDF610-B38F-43B5-B399-DBE10FDDB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5ECED-E98A-4E26-B1E4-D040C88633A2}"/>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283348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677A9-4CD1-4F7E-8506-B0A3607907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85FF26-F4DD-482C-B9A8-91392BB20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0326A-4708-45B3-BF2C-E0C00CE1EDC0}"/>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5" name="Footer Placeholder 4">
            <a:extLst>
              <a:ext uri="{FF2B5EF4-FFF2-40B4-BE49-F238E27FC236}">
                <a16:creationId xmlns:a16="http://schemas.microsoft.com/office/drawing/2014/main" id="{AC6C8D11-EDE3-40A9-ADCF-BB613437E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280D7-6A1F-4A4D-84CE-3782FCDEDA05}"/>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211982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35CA-B740-4868-B259-9B9C98535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C53164-513F-43EA-B6F4-0219C10D84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BB38E-89BF-458F-93BD-24D9A5F5292B}"/>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5" name="Footer Placeholder 4">
            <a:extLst>
              <a:ext uri="{FF2B5EF4-FFF2-40B4-BE49-F238E27FC236}">
                <a16:creationId xmlns:a16="http://schemas.microsoft.com/office/drawing/2014/main" id="{EA14B824-7618-4F2A-A42B-FD3B0ABB8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73174-4064-4B38-9470-2503E6968F9C}"/>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355190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4550-A38F-45D6-87FF-2ADBC274B9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75D36-B40C-4E59-A502-9AA6A3D3BE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496670-E8B0-4F8C-A7E8-0F69A4D5EA69}"/>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5" name="Footer Placeholder 4">
            <a:extLst>
              <a:ext uri="{FF2B5EF4-FFF2-40B4-BE49-F238E27FC236}">
                <a16:creationId xmlns:a16="http://schemas.microsoft.com/office/drawing/2014/main" id="{EF6C4196-94A6-4080-B617-6BF8D37FB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A32A9-D3AC-40E9-B221-89C5D9FFF6F3}"/>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102027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94B9-BC84-4FB7-9D9A-6C33669D9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894D6-12B1-4B87-8E6C-EC2E54982D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73934D-D8F7-4286-AF9E-A6BCC7DA34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DDCCCA-D5E3-4498-93FE-C835C913EECA}"/>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6" name="Footer Placeholder 5">
            <a:extLst>
              <a:ext uri="{FF2B5EF4-FFF2-40B4-BE49-F238E27FC236}">
                <a16:creationId xmlns:a16="http://schemas.microsoft.com/office/drawing/2014/main" id="{451564E6-D73B-4F16-9E6F-97827DBF6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00F53F-A1A4-4E08-AE09-015A7A696D22}"/>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213772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42A5-53AC-4C80-AFBA-A3ACE9B273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7258F-5584-470F-9B5C-C8CF83BBF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803BED-9253-4224-8FF1-92012C022E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49460B-3FB5-4A20-AC25-2231EE34BC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D7CEEF-92C0-46A0-A96E-86D8B7BB8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565B35-B856-4C14-A553-8E1E358E1189}"/>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8" name="Footer Placeholder 7">
            <a:extLst>
              <a:ext uri="{FF2B5EF4-FFF2-40B4-BE49-F238E27FC236}">
                <a16:creationId xmlns:a16="http://schemas.microsoft.com/office/drawing/2014/main" id="{F94131C8-1080-4642-9AA7-E818DC6310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7BB02D-75B5-4017-B4A6-08172F20A03B}"/>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373872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6384-A89C-4259-979D-3975D5E1D4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024482-650E-4374-AF89-73F43F1CD64E}"/>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4" name="Footer Placeholder 3">
            <a:extLst>
              <a:ext uri="{FF2B5EF4-FFF2-40B4-BE49-F238E27FC236}">
                <a16:creationId xmlns:a16="http://schemas.microsoft.com/office/drawing/2014/main" id="{2A7E7896-7506-4391-A9E4-744317562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7D8EC-48FC-4F01-B650-EA1D2081FB79}"/>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415419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CCB80C-DED3-46B4-8E23-33F0A3186ADD}"/>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3" name="Footer Placeholder 2">
            <a:extLst>
              <a:ext uri="{FF2B5EF4-FFF2-40B4-BE49-F238E27FC236}">
                <a16:creationId xmlns:a16="http://schemas.microsoft.com/office/drawing/2014/main" id="{1C2FB999-EB8A-4987-BD70-CADB16E5B5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984499-4430-474B-A57F-0F2DD44ECC58}"/>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141059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4A93-8836-47A6-97DF-7CB81EAFBE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054650-2F7F-4ACB-8CCA-9828322730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BF6A77-2815-4563-8079-6211B3857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5C971-CA9B-47D2-955A-A0A20BCD0403}"/>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6" name="Footer Placeholder 5">
            <a:extLst>
              <a:ext uri="{FF2B5EF4-FFF2-40B4-BE49-F238E27FC236}">
                <a16:creationId xmlns:a16="http://schemas.microsoft.com/office/drawing/2014/main" id="{44988BCA-EC0C-4B5F-A52B-54A6307D6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4B33A-0D1A-4D03-AB6E-F95247528DCC}"/>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360200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783E-1FBF-4B53-B9F2-6AB6DE779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D18391-368E-40E9-BC8F-98A126539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BE39E3-A140-40DF-A580-0C5D21F3B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CA537-0E67-4C8B-B8D8-7F5E3C54B195}"/>
              </a:ext>
            </a:extLst>
          </p:cNvPr>
          <p:cNvSpPr>
            <a:spLocks noGrp="1"/>
          </p:cNvSpPr>
          <p:nvPr>
            <p:ph type="dt" sz="half" idx="10"/>
          </p:nvPr>
        </p:nvSpPr>
        <p:spPr/>
        <p:txBody>
          <a:bodyPr/>
          <a:lstStyle/>
          <a:p>
            <a:fld id="{F306CEB2-1A51-4545-941B-C7217795C3A1}" type="datetimeFigureOut">
              <a:rPr lang="en-US" smtClean="0"/>
              <a:t>2/8/2022</a:t>
            </a:fld>
            <a:endParaRPr lang="en-US"/>
          </a:p>
        </p:txBody>
      </p:sp>
      <p:sp>
        <p:nvSpPr>
          <p:cNvPr id="6" name="Footer Placeholder 5">
            <a:extLst>
              <a:ext uri="{FF2B5EF4-FFF2-40B4-BE49-F238E27FC236}">
                <a16:creationId xmlns:a16="http://schemas.microsoft.com/office/drawing/2014/main" id="{4E9693CE-1041-4B03-82A4-B8AFE28A8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C9C8B-EBBD-47AD-9604-2AD1CCADEC51}"/>
              </a:ext>
            </a:extLst>
          </p:cNvPr>
          <p:cNvSpPr>
            <a:spLocks noGrp="1"/>
          </p:cNvSpPr>
          <p:nvPr>
            <p:ph type="sldNum" sz="quarter" idx="12"/>
          </p:nvPr>
        </p:nvSpPr>
        <p:spPr/>
        <p:txBody>
          <a:bodyPr/>
          <a:lstStyle/>
          <a:p>
            <a:fld id="{505A9381-0EF0-4A51-8A13-F990510EFF9B}" type="slidenum">
              <a:rPr lang="en-US" smtClean="0"/>
              <a:t>‹#›</a:t>
            </a:fld>
            <a:endParaRPr lang="en-US"/>
          </a:p>
        </p:txBody>
      </p:sp>
    </p:spTree>
    <p:extLst>
      <p:ext uri="{BB962C8B-B14F-4D97-AF65-F5344CB8AC3E}">
        <p14:creationId xmlns:p14="http://schemas.microsoft.com/office/powerpoint/2010/main" val="132082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F32BA-EE99-41D5-A778-7F44F9E7E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057E9-4902-425C-BAAD-B56160AF6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50936-EF31-4D5E-94BD-5BCFFADAD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6CEB2-1A51-4545-941B-C7217795C3A1}" type="datetimeFigureOut">
              <a:rPr lang="en-US" smtClean="0"/>
              <a:t>2/8/2022</a:t>
            </a:fld>
            <a:endParaRPr lang="en-US"/>
          </a:p>
        </p:txBody>
      </p:sp>
      <p:sp>
        <p:nvSpPr>
          <p:cNvPr id="5" name="Footer Placeholder 4">
            <a:extLst>
              <a:ext uri="{FF2B5EF4-FFF2-40B4-BE49-F238E27FC236}">
                <a16:creationId xmlns:a16="http://schemas.microsoft.com/office/drawing/2014/main" id="{F8A74E27-E340-476D-BEBF-B5F6D8200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48FE9-8D30-40D6-AB5C-8E907BE38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9381-0EF0-4A51-8A13-F990510EFF9B}" type="slidenum">
              <a:rPr lang="en-US" smtClean="0"/>
              <a:t>‹#›</a:t>
            </a:fld>
            <a:endParaRPr lang="en-US"/>
          </a:p>
        </p:txBody>
      </p:sp>
    </p:spTree>
    <p:extLst>
      <p:ext uri="{BB962C8B-B14F-4D97-AF65-F5344CB8AC3E}">
        <p14:creationId xmlns:p14="http://schemas.microsoft.com/office/powerpoint/2010/main" val="421671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png"/><Relationship Id="rId7" Type="http://schemas.openxmlformats.org/officeDocument/2006/relationships/image" Target="../media/image32.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2013 Ford Flex - Interior, car, HD wallpaper | Peakpx">
            <a:extLst>
              <a:ext uri="{FF2B5EF4-FFF2-40B4-BE49-F238E27FC236}">
                <a16:creationId xmlns:a16="http://schemas.microsoft.com/office/drawing/2014/main" id="{C645EA6E-2317-45B5-BFB6-CB8C30416667}"/>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l="13875" r="21663"/>
          <a:stretch/>
        </p:blipFill>
        <p:spPr bwMode="auto">
          <a:xfrm>
            <a:off x="4117521" y="10"/>
            <a:ext cx="80744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2" name="Freeform: Shape 7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3" name="Freeform: Shape 7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F4CE48-2DD3-4B5F-B567-2AD61732C240}"/>
              </a:ext>
            </a:extLst>
          </p:cNvPr>
          <p:cNvSpPr>
            <a:spLocks noGrp="1"/>
          </p:cNvSpPr>
          <p:nvPr>
            <p:ph type="title"/>
          </p:nvPr>
        </p:nvSpPr>
        <p:spPr>
          <a:xfrm>
            <a:off x="465848" y="867939"/>
            <a:ext cx="5630152" cy="769612"/>
          </a:xfrm>
        </p:spPr>
        <p:txBody>
          <a:bodyPr>
            <a:normAutofit fontScale="90000"/>
          </a:bodyPr>
          <a:lstStyle/>
          <a:p>
            <a:r>
              <a:rPr lang="en-US" sz="4400" b="1" i="0" u="none" strike="noStrike" dirty="0">
                <a:effectLst/>
                <a:latin typeface="Arial" panose="020B0604020202020204" pitchFamily="34" charset="0"/>
              </a:rPr>
              <a:t>Used Car Price Prediction</a:t>
            </a:r>
            <a:br>
              <a:rPr lang="en-US" sz="4400" dirty="0"/>
            </a:br>
            <a:endParaRPr lang="en-US" dirty="0"/>
          </a:p>
        </p:txBody>
      </p:sp>
      <p:sp>
        <p:nvSpPr>
          <p:cNvPr id="2054" name="Content Placeholder 2">
            <a:extLst>
              <a:ext uri="{FF2B5EF4-FFF2-40B4-BE49-F238E27FC236}">
                <a16:creationId xmlns:a16="http://schemas.microsoft.com/office/drawing/2014/main" id="{E7F494DC-C4E4-4085-9760-4C738960230C}"/>
              </a:ext>
            </a:extLst>
          </p:cNvPr>
          <p:cNvSpPr>
            <a:spLocks noGrp="1"/>
          </p:cNvSpPr>
          <p:nvPr>
            <p:ph idx="1"/>
          </p:nvPr>
        </p:nvSpPr>
        <p:spPr>
          <a:xfrm>
            <a:off x="465847" y="2870900"/>
            <a:ext cx="3941499" cy="1899404"/>
          </a:xfrm>
        </p:spPr>
        <p:txBody>
          <a:bodyPr>
            <a:normAutofit/>
          </a:bodyPr>
          <a:lstStyle/>
          <a:p>
            <a:r>
              <a:rPr lang="en-US" sz="2000" i="0" u="none" strike="noStrike" dirty="0">
                <a:effectLst/>
                <a:latin typeface="Arial" panose="020B0604020202020204" pitchFamily="34" charset="0"/>
                <a:cs typeface="Arial" panose="020B0604020202020204" pitchFamily="34" charset="0"/>
              </a:rPr>
              <a:t>Joseph </a:t>
            </a:r>
            <a:r>
              <a:rPr lang="en-US" sz="2000" i="0" u="none" strike="noStrike" dirty="0" err="1">
                <a:effectLst/>
                <a:latin typeface="Arial" panose="020B0604020202020204" pitchFamily="34" charset="0"/>
                <a:cs typeface="Arial" panose="020B0604020202020204" pitchFamily="34" charset="0"/>
              </a:rPr>
              <a:t>Onwukeme</a:t>
            </a:r>
            <a:endParaRPr lang="en-US" sz="2000" i="0" u="none" strike="noStrike" dirty="0">
              <a:effectLst/>
              <a:latin typeface="Arial" panose="020B0604020202020204" pitchFamily="34" charset="0"/>
              <a:cs typeface="Arial" panose="020B0604020202020204" pitchFamily="34" charset="0"/>
            </a:endParaRPr>
          </a:p>
          <a:p>
            <a:r>
              <a:rPr lang="en-US" sz="2000" i="0" u="none" strike="noStrike" dirty="0">
                <a:effectLst/>
                <a:latin typeface="Arial" panose="020B0604020202020204" pitchFamily="34" charset="0"/>
                <a:cs typeface="Arial" panose="020B0604020202020204" pitchFamily="34" charset="0"/>
              </a:rPr>
              <a:t>Matthew </a:t>
            </a:r>
            <a:r>
              <a:rPr lang="en-US" sz="2000" i="0" u="none" strike="noStrike" dirty="0" err="1">
                <a:effectLst/>
                <a:latin typeface="Arial" panose="020B0604020202020204" pitchFamily="34" charset="0"/>
                <a:cs typeface="Arial" panose="020B0604020202020204" pitchFamily="34" charset="0"/>
              </a:rPr>
              <a:t>Witschorke</a:t>
            </a:r>
            <a:endParaRPr lang="en-US" sz="2000" i="0" u="none" strike="noStrike" dirty="0">
              <a:effectLst/>
              <a:latin typeface="Arial" panose="020B0604020202020204" pitchFamily="34" charset="0"/>
              <a:cs typeface="Arial" panose="020B0604020202020204" pitchFamily="34" charset="0"/>
            </a:endParaRPr>
          </a:p>
          <a:p>
            <a:r>
              <a:rPr lang="en-US" sz="2000" i="0" u="none" strike="noStrike" dirty="0">
                <a:effectLst/>
                <a:latin typeface="Arial" panose="020B0604020202020204" pitchFamily="34" charset="0"/>
                <a:cs typeface="Arial" panose="020B0604020202020204" pitchFamily="34" charset="0"/>
              </a:rPr>
              <a:t>Sam </a:t>
            </a:r>
            <a:r>
              <a:rPr lang="en-US" sz="2000" i="0" u="none" strike="noStrike" dirty="0" err="1">
                <a:effectLst/>
                <a:latin typeface="Arial" panose="020B0604020202020204" pitchFamily="34" charset="0"/>
                <a:cs typeface="Arial" panose="020B0604020202020204" pitchFamily="34" charset="0"/>
              </a:rPr>
              <a:t>Slomowitz</a:t>
            </a:r>
            <a:endParaRPr lang="en-US" sz="2000" i="0" u="none" strike="noStrike" dirty="0">
              <a:effectLst/>
              <a:latin typeface="Arial" panose="020B0604020202020204" pitchFamily="34" charset="0"/>
              <a:cs typeface="Arial" panose="020B0604020202020204" pitchFamily="34" charset="0"/>
            </a:endParaRPr>
          </a:p>
          <a:p>
            <a:r>
              <a:rPr lang="en-US" sz="2000" i="0" u="none" strike="noStrike" dirty="0">
                <a:effectLst/>
                <a:latin typeface="Arial" panose="020B0604020202020204" pitchFamily="34" charset="0"/>
                <a:cs typeface="Arial" panose="020B0604020202020204" pitchFamily="34" charset="0"/>
              </a:rPr>
              <a:t>Yarely Vargas</a:t>
            </a:r>
            <a:endParaRPr lang="en-US" sz="2000" dirty="0">
              <a:effectLst/>
              <a:latin typeface="Arial" panose="020B0604020202020204" pitchFamily="34" charset="0"/>
              <a:cs typeface="Arial" panose="020B0604020202020204" pitchFamily="34" charset="0"/>
            </a:endParaRPr>
          </a:p>
          <a:p>
            <a:endParaRPr lang="en-US" sz="2000" dirty="0"/>
          </a:p>
        </p:txBody>
      </p:sp>
      <p:sp>
        <p:nvSpPr>
          <p:cNvPr id="6" name="TextBox 5">
            <a:extLst>
              <a:ext uri="{FF2B5EF4-FFF2-40B4-BE49-F238E27FC236}">
                <a16:creationId xmlns:a16="http://schemas.microsoft.com/office/drawing/2014/main" id="{F5A36C7C-97CE-4E84-BF69-4E3E4E906949}"/>
              </a:ext>
            </a:extLst>
          </p:cNvPr>
          <p:cNvSpPr txBox="1"/>
          <p:nvPr/>
        </p:nvSpPr>
        <p:spPr>
          <a:xfrm>
            <a:off x="465848" y="1452885"/>
            <a:ext cx="3941499" cy="369332"/>
          </a:xfrm>
          <a:prstGeom prst="rect">
            <a:avLst/>
          </a:prstGeom>
          <a:noFill/>
        </p:spPr>
        <p:txBody>
          <a:bodyPr wrap="square" rtlCol="0">
            <a:spAutoFit/>
          </a:bodyPr>
          <a:lstStyle/>
          <a:p>
            <a:r>
              <a:rPr lang="en-US" b="1" dirty="0">
                <a:solidFill>
                  <a:srgbClr val="EB0A1E"/>
                </a:solidFill>
              </a:rPr>
              <a:t>Ford vs Toyota</a:t>
            </a:r>
          </a:p>
        </p:txBody>
      </p:sp>
      <p:cxnSp>
        <p:nvCxnSpPr>
          <p:cNvPr id="16" name="Straight Connector 15">
            <a:extLst>
              <a:ext uri="{FF2B5EF4-FFF2-40B4-BE49-F238E27FC236}">
                <a16:creationId xmlns:a16="http://schemas.microsoft.com/office/drawing/2014/main" id="{69AEE48C-F899-4237-B5A8-68D0C7AF8428}"/>
              </a:ext>
            </a:extLst>
          </p:cNvPr>
          <p:cNvCxnSpPr/>
          <p:nvPr/>
        </p:nvCxnSpPr>
        <p:spPr>
          <a:xfrm flipH="1">
            <a:off x="4234040" y="0"/>
            <a:ext cx="3197134" cy="68584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67EF3A-856C-4AC4-8F33-B4295A3CDB11}"/>
              </a:ext>
            </a:extLst>
          </p:cNvPr>
          <p:cNvCxnSpPr/>
          <p:nvPr/>
        </p:nvCxnSpPr>
        <p:spPr>
          <a:xfrm flipH="1">
            <a:off x="4662666" y="0"/>
            <a:ext cx="3197134" cy="6858478"/>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0694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AA3B00-07F5-4DB2-8B24-42EBE1063B23}"/>
              </a:ext>
            </a:extLst>
          </p:cNvPr>
          <p:cNvPicPr>
            <a:picLocks noChangeAspect="1"/>
          </p:cNvPicPr>
          <p:nvPr/>
        </p:nvPicPr>
        <p:blipFill rotWithShape="1">
          <a:blip r:embed="rId2"/>
          <a:srcRect l="1149" t="6819" r="22638" b="-1"/>
          <a:stretch/>
        </p:blipFill>
        <p:spPr>
          <a:xfrm>
            <a:off x="2562726" y="1"/>
            <a:ext cx="9629274" cy="6857999"/>
          </a:xfrm>
          <a:prstGeom prst="rect">
            <a:avLst/>
          </a:prstGeom>
        </p:spPr>
      </p:pic>
      <p:sp>
        <p:nvSpPr>
          <p:cNvPr id="47" name="Freeform: Shape 46">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7BCFFD7F-EA8C-4208-8932-DC9E8F1DD44D}"/>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5400" b="1" dirty="0"/>
              <a:t>Thank You!</a:t>
            </a:r>
          </a:p>
        </p:txBody>
      </p:sp>
      <p:sp>
        <p:nvSpPr>
          <p:cNvPr id="3" name="Text Placeholder 2">
            <a:extLst>
              <a:ext uri="{FF2B5EF4-FFF2-40B4-BE49-F238E27FC236}">
                <a16:creationId xmlns:a16="http://schemas.microsoft.com/office/drawing/2014/main" id="{CD9A2A57-4007-41B1-9BB7-1A54BBFF536A}"/>
              </a:ext>
            </a:extLst>
          </p:cNvPr>
          <p:cNvSpPr>
            <a:spLocks noGrp="1"/>
          </p:cNvSpPr>
          <p:nvPr>
            <p:ph type="body" idx="1"/>
          </p:nvPr>
        </p:nvSpPr>
        <p:spPr>
          <a:xfrm>
            <a:off x="804672" y="2726652"/>
            <a:ext cx="3205463" cy="1155525"/>
          </a:xfrm>
        </p:spPr>
        <p:txBody>
          <a:bodyPr vert="horz" lIns="91440" tIns="45720" rIns="91440" bIns="45720" rtlCol="0" anchor="t">
            <a:normAutofit/>
          </a:bodyPr>
          <a:lstStyle/>
          <a:p>
            <a:r>
              <a:rPr lang="en-US" sz="2000">
                <a:solidFill>
                  <a:schemeClr val="tx1"/>
                </a:solidFill>
              </a:rPr>
              <a:t>Q &amp; A</a:t>
            </a:r>
          </a:p>
        </p:txBody>
      </p:sp>
      <p:cxnSp>
        <p:nvCxnSpPr>
          <p:cNvPr id="8" name="Straight Connector 7">
            <a:extLst>
              <a:ext uri="{FF2B5EF4-FFF2-40B4-BE49-F238E27FC236}">
                <a16:creationId xmlns:a16="http://schemas.microsoft.com/office/drawing/2014/main" id="{365706AE-0F48-4687-B860-1AD7CA9D68FD}"/>
              </a:ext>
            </a:extLst>
          </p:cNvPr>
          <p:cNvCxnSpPr/>
          <p:nvPr/>
        </p:nvCxnSpPr>
        <p:spPr>
          <a:xfrm flipH="1">
            <a:off x="2756647" y="-478"/>
            <a:ext cx="3197134" cy="68584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164EF5C-B64D-46E7-BE6C-55DD7627DFE2}"/>
              </a:ext>
            </a:extLst>
          </p:cNvPr>
          <p:cNvCxnSpPr/>
          <p:nvPr/>
        </p:nvCxnSpPr>
        <p:spPr>
          <a:xfrm flipH="1">
            <a:off x="3557184" y="0"/>
            <a:ext cx="3197134" cy="6858478"/>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2553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1000" r="-31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B970404-0970-4E40-8E70-C98F6190B8F8}"/>
              </a:ext>
            </a:extLst>
          </p:cNvPr>
          <p:cNvPicPr>
            <a:picLocks noChangeAspect="1"/>
          </p:cNvPicPr>
          <p:nvPr/>
        </p:nvPicPr>
        <p:blipFill rotWithShape="1">
          <a:blip r:embed="rId3">
            <a:alphaModFix amt="35000"/>
          </a:blip>
          <a:srcRect b="7787"/>
          <a:stretch/>
        </p:blipFill>
        <p:spPr>
          <a:xfrm>
            <a:off x="-1" y="0"/>
            <a:ext cx="12191980" cy="6857990"/>
          </a:xfrm>
          <a:prstGeom prst="rect">
            <a:avLst/>
          </a:prstGeom>
          <a:noFill/>
        </p:spPr>
      </p:pic>
      <p:sp>
        <p:nvSpPr>
          <p:cNvPr id="6" name="Parallelogram 5">
            <a:extLst>
              <a:ext uri="{FF2B5EF4-FFF2-40B4-BE49-F238E27FC236}">
                <a16:creationId xmlns:a16="http://schemas.microsoft.com/office/drawing/2014/main" id="{FD29D57C-AB31-4E4C-8D08-6C36922BF207}"/>
              </a:ext>
            </a:extLst>
          </p:cNvPr>
          <p:cNvSpPr/>
          <p:nvPr/>
        </p:nvSpPr>
        <p:spPr>
          <a:xfrm flipH="1">
            <a:off x="-52339" y="0"/>
            <a:ext cx="12191999" cy="6858000"/>
          </a:xfrm>
          <a:prstGeom prst="parallelogram">
            <a:avLst>
              <a:gd name="adj" fmla="val 74189"/>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626"/>
              </a:solidFill>
            </a:endParaRPr>
          </a:p>
        </p:txBody>
      </p:sp>
      <p:sp>
        <p:nvSpPr>
          <p:cNvPr id="12" name="TextBox 11">
            <a:extLst>
              <a:ext uri="{FF2B5EF4-FFF2-40B4-BE49-F238E27FC236}">
                <a16:creationId xmlns:a16="http://schemas.microsoft.com/office/drawing/2014/main" id="{8C47248D-2004-49B2-B588-B77BBA573ED9}"/>
              </a:ext>
            </a:extLst>
          </p:cNvPr>
          <p:cNvSpPr txBox="1"/>
          <p:nvPr/>
        </p:nvSpPr>
        <p:spPr>
          <a:xfrm>
            <a:off x="1300908" y="217316"/>
            <a:ext cx="6174954" cy="707886"/>
          </a:xfrm>
          <a:prstGeom prst="rect">
            <a:avLst/>
          </a:prstGeom>
          <a:noFill/>
        </p:spPr>
        <p:txBody>
          <a:bodyPr wrap="square">
            <a:spAutoFit/>
          </a:bodyPr>
          <a:lstStyle/>
          <a:p>
            <a:r>
              <a:rPr lang="en-US" sz="4000" dirty="0">
                <a:latin typeface="Arial" panose="020B0604020202020204" pitchFamily="34" charset="0"/>
                <a:cs typeface="Arial" panose="020B0604020202020204" pitchFamily="34" charset="0"/>
              </a:rPr>
              <a:t>AGENDA</a:t>
            </a:r>
          </a:p>
        </p:txBody>
      </p:sp>
      <p:grpSp>
        <p:nvGrpSpPr>
          <p:cNvPr id="29" name="Group 28">
            <a:extLst>
              <a:ext uri="{FF2B5EF4-FFF2-40B4-BE49-F238E27FC236}">
                <a16:creationId xmlns:a16="http://schemas.microsoft.com/office/drawing/2014/main" id="{6C9CBE79-97D8-4126-A797-E9FDCADB3F21}"/>
              </a:ext>
            </a:extLst>
          </p:cNvPr>
          <p:cNvGrpSpPr/>
          <p:nvPr/>
        </p:nvGrpSpPr>
        <p:grpSpPr>
          <a:xfrm>
            <a:off x="2579866" y="1567375"/>
            <a:ext cx="4402836" cy="605070"/>
            <a:chOff x="2273905" y="1634868"/>
            <a:chExt cx="4402836" cy="605070"/>
          </a:xfrm>
        </p:grpSpPr>
        <p:sp>
          <p:nvSpPr>
            <p:cNvPr id="10" name="TextBox 9">
              <a:extLst>
                <a:ext uri="{FF2B5EF4-FFF2-40B4-BE49-F238E27FC236}">
                  <a16:creationId xmlns:a16="http://schemas.microsoft.com/office/drawing/2014/main" id="{E30360D7-F3B5-4A56-BCA3-0D2BACB73003}"/>
                </a:ext>
              </a:extLst>
            </p:cNvPr>
            <p:cNvSpPr txBox="1"/>
            <p:nvPr/>
          </p:nvSpPr>
          <p:spPr>
            <a:xfrm>
              <a:off x="3210209" y="1668965"/>
              <a:ext cx="3466532"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DATA</a:t>
              </a:r>
            </a:p>
          </p:txBody>
        </p:sp>
        <p:pic>
          <p:nvPicPr>
            <p:cNvPr id="20" name="Graphic 19" descr="Badge 1 with solid fill">
              <a:extLst>
                <a:ext uri="{FF2B5EF4-FFF2-40B4-BE49-F238E27FC236}">
                  <a16:creationId xmlns:a16="http://schemas.microsoft.com/office/drawing/2014/main" id="{86D7BB21-B87D-4164-8322-63FFBF2E52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73905" y="1634868"/>
              <a:ext cx="605070" cy="605070"/>
            </a:xfrm>
            <a:prstGeom prst="rect">
              <a:avLst/>
            </a:prstGeom>
          </p:spPr>
        </p:pic>
      </p:grpSp>
      <p:grpSp>
        <p:nvGrpSpPr>
          <p:cNvPr id="30" name="Group 29">
            <a:extLst>
              <a:ext uri="{FF2B5EF4-FFF2-40B4-BE49-F238E27FC236}">
                <a16:creationId xmlns:a16="http://schemas.microsoft.com/office/drawing/2014/main" id="{22CA1785-47D7-4195-AA4C-8CCF9913F16E}"/>
              </a:ext>
            </a:extLst>
          </p:cNvPr>
          <p:cNvGrpSpPr/>
          <p:nvPr/>
        </p:nvGrpSpPr>
        <p:grpSpPr>
          <a:xfrm>
            <a:off x="3214418" y="2377421"/>
            <a:ext cx="3308196" cy="603504"/>
            <a:chOff x="2862567" y="2242563"/>
            <a:chExt cx="3308196" cy="603504"/>
          </a:xfrm>
        </p:grpSpPr>
        <p:sp>
          <p:nvSpPr>
            <p:cNvPr id="15" name="TextBox 14">
              <a:extLst>
                <a:ext uri="{FF2B5EF4-FFF2-40B4-BE49-F238E27FC236}">
                  <a16:creationId xmlns:a16="http://schemas.microsoft.com/office/drawing/2014/main" id="{F117D9D6-D6B8-475F-A2BE-682FB4A1BBCF}"/>
                </a:ext>
              </a:extLst>
            </p:cNvPr>
            <p:cNvSpPr txBox="1"/>
            <p:nvPr/>
          </p:nvSpPr>
          <p:spPr>
            <a:xfrm>
              <a:off x="3773936" y="2269519"/>
              <a:ext cx="239682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ANALYSIS</a:t>
              </a:r>
            </a:p>
          </p:txBody>
        </p:sp>
        <p:pic>
          <p:nvPicPr>
            <p:cNvPr id="22" name="Graphic 21" descr="Badge with solid fill">
              <a:extLst>
                <a:ext uri="{FF2B5EF4-FFF2-40B4-BE49-F238E27FC236}">
                  <a16:creationId xmlns:a16="http://schemas.microsoft.com/office/drawing/2014/main" id="{2A09F456-14CD-4890-9364-9CFC7B999B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2567" y="2242563"/>
              <a:ext cx="603504" cy="603504"/>
            </a:xfrm>
            <a:prstGeom prst="rect">
              <a:avLst/>
            </a:prstGeom>
          </p:spPr>
        </p:pic>
      </p:grpSp>
      <p:grpSp>
        <p:nvGrpSpPr>
          <p:cNvPr id="31" name="Group 30">
            <a:extLst>
              <a:ext uri="{FF2B5EF4-FFF2-40B4-BE49-F238E27FC236}">
                <a16:creationId xmlns:a16="http://schemas.microsoft.com/office/drawing/2014/main" id="{DDBB9352-6D92-4CA0-AEA4-46D3E55E68B8}"/>
              </a:ext>
            </a:extLst>
          </p:cNvPr>
          <p:cNvGrpSpPr/>
          <p:nvPr/>
        </p:nvGrpSpPr>
        <p:grpSpPr>
          <a:xfrm>
            <a:off x="3817922" y="3240360"/>
            <a:ext cx="3216531" cy="603504"/>
            <a:chOff x="3397420" y="2927930"/>
            <a:chExt cx="3216531" cy="603504"/>
          </a:xfrm>
        </p:grpSpPr>
        <p:sp>
          <p:nvSpPr>
            <p:cNvPr id="14" name="TextBox 13">
              <a:extLst>
                <a:ext uri="{FF2B5EF4-FFF2-40B4-BE49-F238E27FC236}">
                  <a16:creationId xmlns:a16="http://schemas.microsoft.com/office/drawing/2014/main" id="{D709E33B-9DBC-4856-A6A0-8A7B294BB6E3}"/>
                </a:ext>
              </a:extLst>
            </p:cNvPr>
            <p:cNvSpPr txBox="1"/>
            <p:nvPr/>
          </p:nvSpPr>
          <p:spPr>
            <a:xfrm>
              <a:off x="4307480" y="2969632"/>
              <a:ext cx="2306471"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HYPOTHESIS</a:t>
              </a:r>
            </a:p>
          </p:txBody>
        </p:sp>
        <p:pic>
          <p:nvPicPr>
            <p:cNvPr id="24" name="Graphic 23" descr="Badge 3 with solid fill">
              <a:extLst>
                <a:ext uri="{FF2B5EF4-FFF2-40B4-BE49-F238E27FC236}">
                  <a16:creationId xmlns:a16="http://schemas.microsoft.com/office/drawing/2014/main" id="{4CFDCAB9-D32B-4FA8-952D-93499BDB0E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97420" y="2927930"/>
              <a:ext cx="603504" cy="603504"/>
            </a:xfrm>
            <a:prstGeom prst="rect">
              <a:avLst/>
            </a:prstGeom>
          </p:spPr>
        </p:pic>
      </p:grpSp>
      <p:grpSp>
        <p:nvGrpSpPr>
          <p:cNvPr id="32" name="Group 31">
            <a:extLst>
              <a:ext uri="{FF2B5EF4-FFF2-40B4-BE49-F238E27FC236}">
                <a16:creationId xmlns:a16="http://schemas.microsoft.com/office/drawing/2014/main" id="{DC1D2E5F-66DF-4673-9E1C-769D0324B888}"/>
              </a:ext>
            </a:extLst>
          </p:cNvPr>
          <p:cNvGrpSpPr/>
          <p:nvPr/>
        </p:nvGrpSpPr>
        <p:grpSpPr>
          <a:xfrm>
            <a:off x="4421426" y="3998822"/>
            <a:ext cx="4284191" cy="830997"/>
            <a:chOff x="4234550" y="3738312"/>
            <a:chExt cx="4284191" cy="830997"/>
          </a:xfrm>
        </p:grpSpPr>
        <p:sp>
          <p:nvSpPr>
            <p:cNvPr id="16" name="TextBox 15">
              <a:extLst>
                <a:ext uri="{FF2B5EF4-FFF2-40B4-BE49-F238E27FC236}">
                  <a16:creationId xmlns:a16="http://schemas.microsoft.com/office/drawing/2014/main" id="{D4D1715E-CB2D-4F93-9BAF-6BDB1851F88D}"/>
                </a:ext>
              </a:extLst>
            </p:cNvPr>
            <p:cNvSpPr txBox="1"/>
            <p:nvPr/>
          </p:nvSpPr>
          <p:spPr>
            <a:xfrm>
              <a:off x="5313791" y="3738312"/>
              <a:ext cx="320495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PROPOSITION &amp; LIMITATIONS</a:t>
              </a:r>
            </a:p>
          </p:txBody>
        </p:sp>
        <p:pic>
          <p:nvPicPr>
            <p:cNvPr id="26" name="Graphic 25" descr="Badge 4 with solid fill">
              <a:extLst>
                <a:ext uri="{FF2B5EF4-FFF2-40B4-BE49-F238E27FC236}">
                  <a16:creationId xmlns:a16="http://schemas.microsoft.com/office/drawing/2014/main" id="{4E1B1C62-13FE-4F78-8361-137DEF2F2F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234550" y="3759371"/>
              <a:ext cx="603504" cy="603504"/>
            </a:xfrm>
            <a:prstGeom prst="rect">
              <a:avLst/>
            </a:prstGeom>
          </p:spPr>
        </p:pic>
      </p:grpSp>
      <p:sp>
        <p:nvSpPr>
          <p:cNvPr id="18" name="TextBox 17">
            <a:extLst>
              <a:ext uri="{FF2B5EF4-FFF2-40B4-BE49-F238E27FC236}">
                <a16:creationId xmlns:a16="http://schemas.microsoft.com/office/drawing/2014/main" id="{30773E98-7CEF-4A52-AF55-B3A7715DAC14}"/>
              </a:ext>
            </a:extLst>
          </p:cNvPr>
          <p:cNvSpPr txBox="1"/>
          <p:nvPr/>
        </p:nvSpPr>
        <p:spPr>
          <a:xfrm>
            <a:off x="6552475" y="5733188"/>
            <a:ext cx="1378424"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Q&amp;A</a:t>
            </a:r>
          </a:p>
          <a:p>
            <a:endParaRPr lang="en-US" sz="2400" dirty="0">
              <a:latin typeface="Arial" panose="020B0604020202020204" pitchFamily="34" charset="0"/>
              <a:cs typeface="Arial" panose="020B0604020202020204" pitchFamily="34" charset="0"/>
            </a:endParaRPr>
          </a:p>
        </p:txBody>
      </p:sp>
      <p:cxnSp>
        <p:nvCxnSpPr>
          <p:cNvPr id="75" name="Straight Connector 74">
            <a:extLst>
              <a:ext uri="{FF2B5EF4-FFF2-40B4-BE49-F238E27FC236}">
                <a16:creationId xmlns:a16="http://schemas.microsoft.com/office/drawing/2014/main" id="{58C37D6E-E461-413A-887C-E846595B5733}"/>
              </a:ext>
            </a:extLst>
          </p:cNvPr>
          <p:cNvCxnSpPr/>
          <p:nvPr/>
        </p:nvCxnSpPr>
        <p:spPr>
          <a:xfrm>
            <a:off x="-372468" y="3942721"/>
            <a:ext cx="144903" cy="159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09A0A74-1B5C-4518-81A7-9F37404D1E1C}"/>
              </a:ext>
            </a:extLst>
          </p:cNvPr>
          <p:cNvCxnSpPr>
            <a:cxnSpLocks/>
          </p:cNvCxnSpPr>
          <p:nvPr/>
        </p:nvCxnSpPr>
        <p:spPr>
          <a:xfrm>
            <a:off x="-11536" y="58281"/>
            <a:ext cx="5063423" cy="6857990"/>
          </a:xfrm>
          <a:prstGeom prst="line">
            <a:avLst/>
          </a:prstGeom>
          <a:ln>
            <a:solidFill>
              <a:srgbClr val="EB0A1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419D13C-98D2-490C-8E60-D2B4A32981C4}"/>
              </a:ext>
            </a:extLst>
          </p:cNvPr>
          <p:cNvCxnSpPr>
            <a:cxnSpLocks/>
          </p:cNvCxnSpPr>
          <p:nvPr/>
        </p:nvCxnSpPr>
        <p:spPr>
          <a:xfrm>
            <a:off x="7092814" y="58281"/>
            <a:ext cx="5058382" cy="6799719"/>
          </a:xfrm>
          <a:prstGeom prst="line">
            <a:avLst/>
          </a:prstGeom>
          <a:ln>
            <a:solidFill>
              <a:srgbClr val="2A6BAC"/>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50692F0D-5554-4A61-9861-8DCC47E03B2C}"/>
              </a:ext>
            </a:extLst>
          </p:cNvPr>
          <p:cNvGrpSpPr/>
          <p:nvPr/>
        </p:nvGrpSpPr>
        <p:grpSpPr>
          <a:xfrm>
            <a:off x="5119822" y="4938648"/>
            <a:ext cx="2951734" cy="834998"/>
            <a:chOff x="5089052" y="4740862"/>
            <a:chExt cx="2951734" cy="834998"/>
          </a:xfrm>
        </p:grpSpPr>
        <p:sp>
          <p:nvSpPr>
            <p:cNvPr id="34" name="TextBox 33">
              <a:extLst>
                <a:ext uri="{FF2B5EF4-FFF2-40B4-BE49-F238E27FC236}">
                  <a16:creationId xmlns:a16="http://schemas.microsoft.com/office/drawing/2014/main" id="{331C8CEA-571E-4DBD-AA6B-6603E1F9D20C}"/>
                </a:ext>
              </a:extLst>
            </p:cNvPr>
            <p:cNvSpPr txBox="1"/>
            <p:nvPr/>
          </p:nvSpPr>
          <p:spPr>
            <a:xfrm>
              <a:off x="5987786" y="4744863"/>
              <a:ext cx="20530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Predictions</a:t>
              </a:r>
            </a:p>
            <a:p>
              <a:endParaRPr lang="en-US" sz="2400" dirty="0">
                <a:latin typeface="Arial" panose="020B0604020202020204" pitchFamily="34" charset="0"/>
                <a:cs typeface="Arial" panose="020B0604020202020204" pitchFamily="34" charset="0"/>
              </a:endParaRPr>
            </a:p>
          </p:txBody>
        </p:sp>
        <p:pic>
          <p:nvPicPr>
            <p:cNvPr id="35" name="Graphic 34" descr="Badge 5 with solid fill">
              <a:extLst>
                <a:ext uri="{FF2B5EF4-FFF2-40B4-BE49-F238E27FC236}">
                  <a16:creationId xmlns:a16="http://schemas.microsoft.com/office/drawing/2014/main" id="{1764E554-6B79-4451-95A6-75384D3B18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89052" y="4740862"/>
              <a:ext cx="603504" cy="603504"/>
            </a:xfrm>
            <a:prstGeom prst="rect">
              <a:avLst/>
            </a:prstGeom>
          </p:spPr>
        </p:pic>
      </p:grpSp>
      <p:pic>
        <p:nvPicPr>
          <p:cNvPr id="3" name="Graphic 2" descr="Badge 6 with solid fill">
            <a:extLst>
              <a:ext uri="{FF2B5EF4-FFF2-40B4-BE49-F238E27FC236}">
                <a16:creationId xmlns:a16="http://schemas.microsoft.com/office/drawing/2014/main" id="{64E9F391-47EA-4A09-B13A-1CB500E033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715502" y="5733188"/>
            <a:ext cx="603504" cy="603504"/>
          </a:xfrm>
          <a:prstGeom prst="rect">
            <a:avLst/>
          </a:prstGeom>
        </p:spPr>
      </p:pic>
    </p:spTree>
    <p:extLst>
      <p:ext uri="{BB962C8B-B14F-4D97-AF65-F5344CB8AC3E}">
        <p14:creationId xmlns:p14="http://schemas.microsoft.com/office/powerpoint/2010/main" val="261489172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7076-E1FA-4BBA-A97D-B2344FAD78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8F8278-DDBE-44D0-B0F1-8F5AA19809F0}"/>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FC90D1F6-2AAB-474F-A2D7-C0D81B9D6DE0}"/>
              </a:ext>
            </a:extLst>
          </p:cNvPr>
          <p:cNvPicPr>
            <a:picLocks noChangeAspect="1"/>
          </p:cNvPicPr>
          <p:nvPr/>
        </p:nvPicPr>
        <p:blipFill rotWithShape="1">
          <a:blip r:embed="rId2"/>
          <a:srcRect t="15746"/>
          <a:stretch/>
        </p:blipFill>
        <p:spPr>
          <a:xfrm>
            <a:off x="0" y="0"/>
            <a:ext cx="12191980" cy="6856718"/>
          </a:xfrm>
          <a:prstGeom prst="rect">
            <a:avLst/>
          </a:prstGeom>
        </p:spPr>
      </p:pic>
      <p:sp>
        <p:nvSpPr>
          <p:cNvPr id="8" name="TextBox 7">
            <a:extLst>
              <a:ext uri="{FF2B5EF4-FFF2-40B4-BE49-F238E27FC236}">
                <a16:creationId xmlns:a16="http://schemas.microsoft.com/office/drawing/2014/main" id="{ED7094DD-9B27-4D33-AD07-64E8071113A9}"/>
              </a:ext>
            </a:extLst>
          </p:cNvPr>
          <p:cNvSpPr txBox="1"/>
          <p:nvPr/>
        </p:nvSpPr>
        <p:spPr>
          <a:xfrm>
            <a:off x="5995918" y="230188"/>
            <a:ext cx="4952347" cy="769441"/>
          </a:xfrm>
          <a:prstGeom prst="rect">
            <a:avLst/>
          </a:prstGeom>
          <a:noFill/>
        </p:spPr>
        <p:txBody>
          <a:bodyPr wrap="square" rtlCol="0">
            <a:spAutoFit/>
          </a:bodyPr>
          <a:lstStyle/>
          <a:p>
            <a:r>
              <a:rPr lang="en-US" sz="4400" b="1" dirty="0">
                <a:solidFill>
                  <a:srgbClr val="262626"/>
                </a:solidFill>
                <a:latin typeface="Arial" panose="020B0604020202020204" pitchFamily="34" charset="0"/>
                <a:cs typeface="Arial" panose="020B0604020202020204" pitchFamily="34" charset="0"/>
              </a:rPr>
              <a:t>About our Data</a:t>
            </a:r>
          </a:p>
        </p:txBody>
      </p:sp>
      <p:sp>
        <p:nvSpPr>
          <p:cNvPr id="9" name="TextBox 8">
            <a:extLst>
              <a:ext uri="{FF2B5EF4-FFF2-40B4-BE49-F238E27FC236}">
                <a16:creationId xmlns:a16="http://schemas.microsoft.com/office/drawing/2014/main" id="{DCFC28D6-002A-4556-BC5E-22537D26884C}"/>
              </a:ext>
            </a:extLst>
          </p:cNvPr>
          <p:cNvSpPr txBox="1"/>
          <p:nvPr/>
        </p:nvSpPr>
        <p:spPr>
          <a:xfrm>
            <a:off x="6126002" y="1364754"/>
            <a:ext cx="4892322" cy="5078313"/>
          </a:xfrm>
          <a:prstGeom prst="rect">
            <a:avLst/>
          </a:prstGeom>
          <a:noFill/>
        </p:spPr>
        <p:txBody>
          <a:bodyPr wrap="square" rtlCol="0">
            <a:spAutoFit/>
          </a:bodyPr>
          <a:lstStyle/>
          <a:p>
            <a:r>
              <a:rPr lang="en-US" b="1" dirty="0">
                <a:solidFill>
                  <a:srgbClr val="2A6BAC"/>
                </a:solidFill>
                <a:latin typeface="Arial" panose="020B0604020202020204" pitchFamily="34" charset="0"/>
              </a:rPr>
              <a:t>PURPOSE</a:t>
            </a:r>
            <a:r>
              <a:rPr lang="en-US" sz="1800" b="1" i="0" u="none" strike="noStrike" dirty="0">
                <a:solidFill>
                  <a:srgbClr val="2A6BAC"/>
                </a:solidFill>
                <a:effectLst/>
                <a:latin typeface="Arial" panose="020B0604020202020204" pitchFamily="34" charset="0"/>
              </a:rPr>
              <a:t>: </a:t>
            </a:r>
          </a:p>
          <a:p>
            <a:r>
              <a:rPr lang="en-US" sz="1800" b="0" i="0" u="none" strike="noStrike" dirty="0">
                <a:solidFill>
                  <a:srgbClr val="000000"/>
                </a:solidFill>
                <a:effectLst/>
                <a:latin typeface="Arial" panose="020B0604020202020204" pitchFamily="34" charset="0"/>
              </a:rPr>
              <a:t>To help others determine how much to sell their used cars (based on Market price)</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b="1" dirty="0">
                <a:solidFill>
                  <a:srgbClr val="2A6BAC"/>
                </a:solidFill>
                <a:latin typeface="Arial" panose="020B0604020202020204" pitchFamily="34" charset="0"/>
              </a:rPr>
              <a:t>HOW: </a:t>
            </a:r>
            <a:endParaRPr lang="en-US" sz="1800" b="1" i="0" u="none" strike="noStrike" dirty="0">
              <a:solidFill>
                <a:srgbClr val="2A6BAC"/>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Contains web-scraped data on 100,000 used cars divided into csv based on brands. In this project we focused on Toyota &amp; Ford)</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sz="1800" b="1" i="0" u="none" strike="noStrike" dirty="0">
                <a:solidFill>
                  <a:srgbClr val="2A6BAC"/>
                </a:solidFill>
                <a:effectLst/>
                <a:latin typeface="Arial" panose="020B0604020202020204" pitchFamily="34" charset="0"/>
              </a:rPr>
              <a:t>GETS BETTER: </a:t>
            </a:r>
          </a:p>
          <a:p>
            <a:r>
              <a:rPr lang="en-US" sz="1800" b="0" i="0" u="none" strike="noStrike" dirty="0">
                <a:solidFill>
                  <a:srgbClr val="000000"/>
                </a:solidFill>
                <a:effectLst/>
                <a:latin typeface="Arial" panose="020B0604020202020204" pitchFamily="34" charset="0"/>
              </a:rPr>
              <a:t>The data set contains mostly clean data with variables such as Price, mileage, mpg, year of model, and engine size. </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p>
        </p:txBody>
      </p:sp>
      <p:pic>
        <p:nvPicPr>
          <p:cNvPr id="10" name="Picture 4" descr="How to Download Kaggle Datasets on Ubuntu | endtoend.ai">
            <a:extLst>
              <a:ext uri="{FF2B5EF4-FFF2-40B4-BE49-F238E27FC236}">
                <a16:creationId xmlns:a16="http://schemas.microsoft.com/office/drawing/2014/main" id="{E253A9F6-88B0-4840-9C15-FE7BB12720D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38" b="89938" l="6379" r="91632">
                        <a14:foregroundMark x1="6462" y1="36025" x2="6959" y2="40994"/>
                        <a14:foregroundMark x1="16736" y1="44224" x2="20298" y2="43602"/>
                        <a14:foregroundMark x1="27423" y1="44224" x2="30240" y2="43851"/>
                        <a14:foregroundMark x1="38111" y1="44224" x2="40928" y2="43230"/>
                        <a14:foregroundMark x1="48136" y1="36522" x2="48384" y2="41118"/>
                        <a14:foregroundMark x1="53355" y1="44596" x2="54764" y2="44224"/>
                        <a14:foregroundMark x1="91632" y1="30311" x2="91632" y2="33168"/>
                      </a14:backgroundRemoval>
                    </a14:imgEffect>
                  </a14:imgLayer>
                </a14:imgProps>
              </a:ext>
              <a:ext uri="{28A0092B-C50C-407E-A947-70E740481C1C}">
                <a14:useLocalDpi xmlns:a14="http://schemas.microsoft.com/office/drawing/2010/main" val="0"/>
              </a:ext>
            </a:extLst>
          </a:blip>
          <a:srcRect/>
          <a:stretch>
            <a:fillRect/>
          </a:stretch>
        </p:blipFill>
        <p:spPr bwMode="auto">
          <a:xfrm>
            <a:off x="9771679" y="5504753"/>
            <a:ext cx="2420321" cy="161429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2CD8C99B-B602-4538-A53F-C8034A9A5CAD}"/>
              </a:ext>
            </a:extLst>
          </p:cNvPr>
          <p:cNvCxnSpPr>
            <a:cxnSpLocks/>
          </p:cNvCxnSpPr>
          <p:nvPr/>
        </p:nvCxnSpPr>
        <p:spPr>
          <a:xfrm>
            <a:off x="6047327" y="1017623"/>
            <a:ext cx="2524836" cy="0"/>
          </a:xfrm>
          <a:prstGeom prst="line">
            <a:avLst/>
          </a:prstGeom>
          <a:ln w="25400" cmpd="sng">
            <a:solidFill>
              <a:srgbClr val="EB0A1E"/>
            </a:solidFill>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B40FB80B-77A4-4C29-A32E-037C64540F10}"/>
              </a:ext>
            </a:extLst>
          </p:cNvPr>
          <p:cNvSpPr/>
          <p:nvPr/>
        </p:nvSpPr>
        <p:spPr>
          <a:xfrm>
            <a:off x="32108" y="-33733"/>
            <a:ext cx="4920239" cy="68917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B3E4BAD-BEB7-4973-9F0F-AC3ACF7FA0B5}"/>
              </a:ext>
            </a:extLst>
          </p:cNvPr>
          <p:cNvSpPr/>
          <p:nvPr/>
        </p:nvSpPr>
        <p:spPr>
          <a:xfrm>
            <a:off x="4930636" y="-24821"/>
            <a:ext cx="335456" cy="6881539"/>
          </a:xfrm>
          <a:prstGeom prst="rect">
            <a:avLst/>
          </a:prstGeom>
          <a:solidFill>
            <a:schemeClr val="dk1">
              <a:alpha val="66000"/>
            </a:schemeClr>
          </a:solidFill>
          <a:ln>
            <a:solidFill>
              <a:srgbClr val="000000">
                <a:alpha val="78039"/>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076" name="Picture 4" descr="500+ Car Interior Pictures | Download Free Images on Unsplash">
            <a:extLst>
              <a:ext uri="{FF2B5EF4-FFF2-40B4-BE49-F238E27FC236}">
                <a16:creationId xmlns:a16="http://schemas.microsoft.com/office/drawing/2014/main" id="{806CA795-CFB4-471D-AD8A-0193670F309C}"/>
              </a:ext>
            </a:extLst>
          </p:cNvPr>
          <p:cNvPicPr>
            <a:picLocks noChangeAspect="1" noChangeArrowheads="1"/>
          </p:cNvPicPr>
          <p:nvPr/>
        </p:nvPicPr>
        <p:blipFill rotWithShape="1">
          <a:blip r:embed="rId5">
            <a:alphaModFix amt="70000"/>
            <a:extLst>
              <a:ext uri="{28A0092B-C50C-407E-A947-70E740481C1C}">
                <a14:useLocalDpi xmlns:a14="http://schemas.microsoft.com/office/drawing/2010/main" val="0"/>
              </a:ext>
            </a:extLst>
          </a:blip>
          <a:srcRect b="1486"/>
          <a:stretch/>
        </p:blipFill>
        <p:spPr bwMode="auto">
          <a:xfrm>
            <a:off x="32108" y="-31426"/>
            <a:ext cx="4920259" cy="688942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BAA03672-86E4-4B76-A60A-3F5F7CA9E8C8}"/>
              </a:ext>
            </a:extLst>
          </p:cNvPr>
          <p:cNvGrpSpPr/>
          <p:nvPr/>
        </p:nvGrpSpPr>
        <p:grpSpPr>
          <a:xfrm>
            <a:off x="4952347" y="-33733"/>
            <a:ext cx="313764" cy="6894934"/>
            <a:chOff x="4952347" y="-33733"/>
            <a:chExt cx="313764" cy="6894934"/>
          </a:xfrm>
        </p:grpSpPr>
        <p:cxnSp>
          <p:nvCxnSpPr>
            <p:cNvPr id="15" name="Straight Connector 14">
              <a:extLst>
                <a:ext uri="{FF2B5EF4-FFF2-40B4-BE49-F238E27FC236}">
                  <a16:creationId xmlns:a16="http://schemas.microsoft.com/office/drawing/2014/main" id="{931DBCCE-5E3C-4DD6-9359-ADBC3B3A5B5F}"/>
                </a:ext>
              </a:extLst>
            </p:cNvPr>
            <p:cNvCxnSpPr/>
            <p:nvPr/>
          </p:nvCxnSpPr>
          <p:spPr>
            <a:xfrm>
              <a:off x="4952347" y="-33733"/>
              <a:ext cx="0" cy="6890451"/>
            </a:xfrm>
            <a:prstGeom prst="line">
              <a:avLst/>
            </a:prstGeom>
            <a:ln>
              <a:solidFill>
                <a:srgbClr val="2A6BA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A34289-71D1-490B-98FB-D4AAE6B5F12C}"/>
                </a:ext>
              </a:extLst>
            </p:cNvPr>
            <p:cNvCxnSpPr/>
            <p:nvPr/>
          </p:nvCxnSpPr>
          <p:spPr>
            <a:xfrm>
              <a:off x="5266111" y="-29250"/>
              <a:ext cx="0" cy="6890451"/>
            </a:xfrm>
            <a:prstGeom prst="line">
              <a:avLst/>
            </a:prstGeom>
            <a:ln>
              <a:solidFill>
                <a:srgbClr val="EB0A1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961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CA72F6-9D1B-4D14-A14A-8CCA1A821A8E}"/>
              </a:ext>
            </a:extLst>
          </p:cNvPr>
          <p:cNvPicPr>
            <a:picLocks noGrp="1" noChangeAspect="1"/>
          </p:cNvPicPr>
          <p:nvPr>
            <p:ph idx="1"/>
          </p:nvPr>
        </p:nvPicPr>
        <p:blipFill rotWithShape="1">
          <a:blip r:embed="rId2"/>
          <a:srcRect t="15746"/>
          <a:stretch/>
        </p:blipFill>
        <p:spPr>
          <a:xfrm>
            <a:off x="20" y="1282"/>
            <a:ext cx="12191980" cy="6856718"/>
          </a:xfrm>
          <a:prstGeom prst="rect">
            <a:avLst/>
          </a:prstGeom>
        </p:spPr>
      </p:pic>
      <p:sp>
        <p:nvSpPr>
          <p:cNvPr id="15"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13">
            <a:extLst>
              <a:ext uri="{FF2B5EF4-FFF2-40B4-BE49-F238E27FC236}">
                <a16:creationId xmlns:a16="http://schemas.microsoft.com/office/drawing/2014/main" id="{8F228711-3E1D-4A5F-B1EC-F791CBB4F396}"/>
              </a:ext>
            </a:extLst>
          </p:cNvPr>
          <p:cNvSpPr txBox="1"/>
          <p:nvPr/>
        </p:nvSpPr>
        <p:spPr>
          <a:xfrm>
            <a:off x="365760" y="271493"/>
            <a:ext cx="5422610" cy="769441"/>
          </a:xfrm>
          <a:prstGeom prst="rect">
            <a:avLst/>
          </a:prstGeom>
          <a:noFill/>
        </p:spPr>
        <p:txBody>
          <a:bodyPr wrap="square" rtlCol="0">
            <a:spAutoFit/>
          </a:bodyPr>
          <a:lstStyle/>
          <a:p>
            <a:r>
              <a:rPr lang="en-US" sz="4400" b="1" dirty="0">
                <a:solidFill>
                  <a:srgbClr val="262626"/>
                </a:solidFill>
                <a:latin typeface="Arial" panose="020B0604020202020204" pitchFamily="34" charset="0"/>
                <a:cs typeface="Arial" panose="020B0604020202020204" pitchFamily="34" charset="0"/>
              </a:rPr>
              <a:t>Data Cleaning</a:t>
            </a:r>
          </a:p>
        </p:txBody>
      </p:sp>
      <p:pic>
        <p:nvPicPr>
          <p:cNvPr id="2" name="Picture 1">
            <a:extLst>
              <a:ext uri="{FF2B5EF4-FFF2-40B4-BE49-F238E27FC236}">
                <a16:creationId xmlns:a16="http://schemas.microsoft.com/office/drawing/2014/main" id="{D63D35EB-405C-4F78-ABE8-1704A61D38B7}"/>
              </a:ext>
            </a:extLst>
          </p:cNvPr>
          <p:cNvPicPr>
            <a:picLocks noChangeAspect="1"/>
          </p:cNvPicPr>
          <p:nvPr/>
        </p:nvPicPr>
        <p:blipFill rotWithShape="1">
          <a:blip r:embed="rId3">
            <a:alphaModFix amt="85000"/>
          </a:blip>
          <a:srcRect r="18706"/>
          <a:stretch/>
        </p:blipFill>
        <p:spPr>
          <a:xfrm>
            <a:off x="7271004" y="0"/>
            <a:ext cx="4919472" cy="6858000"/>
          </a:xfrm>
          <a:prstGeom prst="rect">
            <a:avLst/>
          </a:prstGeom>
        </p:spPr>
      </p:pic>
      <p:cxnSp>
        <p:nvCxnSpPr>
          <p:cNvPr id="7" name="Straight Connector 6">
            <a:extLst>
              <a:ext uri="{FF2B5EF4-FFF2-40B4-BE49-F238E27FC236}">
                <a16:creationId xmlns:a16="http://schemas.microsoft.com/office/drawing/2014/main" id="{849A3FE2-589C-4CDA-92D8-45509DEF693F}"/>
              </a:ext>
            </a:extLst>
          </p:cNvPr>
          <p:cNvCxnSpPr>
            <a:cxnSpLocks/>
          </p:cNvCxnSpPr>
          <p:nvPr/>
        </p:nvCxnSpPr>
        <p:spPr>
          <a:xfrm>
            <a:off x="491318" y="1044276"/>
            <a:ext cx="2524836" cy="0"/>
          </a:xfrm>
          <a:prstGeom prst="line">
            <a:avLst/>
          </a:prstGeom>
          <a:ln w="25400" cmpd="sng">
            <a:solidFill>
              <a:srgbClr val="EB0A1E"/>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E42ECEA5-4896-4013-9B3B-688854992699}"/>
              </a:ext>
            </a:extLst>
          </p:cNvPr>
          <p:cNvSpPr txBox="1"/>
          <p:nvPr/>
        </p:nvSpPr>
        <p:spPr>
          <a:xfrm>
            <a:off x="850122" y="1515861"/>
            <a:ext cx="4892322" cy="4555093"/>
          </a:xfrm>
          <a:prstGeom prst="rect">
            <a:avLst/>
          </a:prstGeom>
          <a:noFill/>
        </p:spPr>
        <p:txBody>
          <a:bodyPr wrap="square" rtlCol="0">
            <a:spAutoFit/>
          </a:bodyPr>
          <a:lstStyle/>
          <a:p>
            <a:pPr rtl="0">
              <a:spcBef>
                <a:spcPts val="0"/>
              </a:spcBef>
            </a:pPr>
            <a:r>
              <a:rPr lang="en-US" b="1" i="0" u="none" strike="noStrike" dirty="0">
                <a:solidFill>
                  <a:srgbClr val="2A6BAC"/>
                </a:solidFill>
                <a:effectLst/>
                <a:latin typeface="Arial" panose="020B0604020202020204" pitchFamily="34" charset="0"/>
                <a:cs typeface="Arial" panose="020B0604020202020204" pitchFamily="34" charset="0"/>
              </a:rPr>
              <a:t>Price  </a:t>
            </a:r>
          </a:p>
          <a:p>
            <a:pPr rtl="0">
              <a:spcBef>
                <a:spcPts val="0"/>
              </a:spcBef>
            </a:pPr>
            <a:r>
              <a:rPr lang="en-US" sz="1600" b="0" i="0" u="none" strike="noStrike" dirty="0">
                <a:effectLst/>
                <a:latin typeface="Arial" panose="020B0604020202020204" pitchFamily="34" charset="0"/>
                <a:cs typeface="Arial" panose="020B0604020202020204" pitchFamily="34" charset="0"/>
              </a:rPr>
              <a:t>Only kept the mean price + 2 standard deviations</a:t>
            </a:r>
          </a:p>
          <a:p>
            <a:pPr rtl="0">
              <a:spcBef>
                <a:spcPts val="0"/>
              </a:spcBef>
              <a:spcAft>
                <a:spcPts val="1200"/>
              </a:spcAft>
            </a:pPr>
            <a:endParaRPr lang="en-US" sz="1600" b="0" dirty="0">
              <a:effectLst/>
              <a:latin typeface="Arial" panose="020B0604020202020204" pitchFamily="34" charset="0"/>
              <a:cs typeface="Arial" panose="020B0604020202020204" pitchFamily="34" charset="0"/>
            </a:endParaRPr>
          </a:p>
          <a:p>
            <a:pPr rtl="0">
              <a:spcBef>
                <a:spcPts val="0"/>
              </a:spcBef>
            </a:pPr>
            <a:r>
              <a:rPr lang="en-US" b="1" i="0" u="none" strike="noStrike" dirty="0">
                <a:solidFill>
                  <a:srgbClr val="2A6BAC"/>
                </a:solidFill>
                <a:effectLst/>
                <a:latin typeface="Arial" panose="020B0604020202020204" pitchFamily="34" charset="0"/>
                <a:cs typeface="Arial" panose="020B0604020202020204" pitchFamily="34" charset="0"/>
              </a:rPr>
              <a:t>Mileage</a:t>
            </a:r>
            <a:r>
              <a:rPr lang="en-US" sz="1600" b="1" i="0" u="none" strike="noStrike" dirty="0">
                <a:effectLst/>
                <a:latin typeface="Arial" panose="020B0604020202020204" pitchFamily="34" charset="0"/>
                <a:cs typeface="Arial" panose="020B0604020202020204" pitchFamily="34" charset="0"/>
              </a:rPr>
              <a:t> </a:t>
            </a:r>
          </a:p>
          <a:p>
            <a:pPr rtl="0">
              <a:spcBef>
                <a:spcPts val="0"/>
              </a:spcBef>
            </a:pPr>
            <a:r>
              <a:rPr lang="en-US" sz="1600" b="0" i="0" u="none" strike="noStrike" dirty="0">
                <a:effectLst/>
                <a:latin typeface="Arial" panose="020B0604020202020204" pitchFamily="34" charset="0"/>
                <a:cs typeface="Arial" panose="020B0604020202020204" pitchFamily="34" charset="0"/>
              </a:rPr>
              <a:t>Only kept the mean mileage + 2 standard deviations</a:t>
            </a:r>
          </a:p>
          <a:p>
            <a:pPr rtl="0">
              <a:spcBef>
                <a:spcPts val="0"/>
              </a:spcBef>
              <a:spcAft>
                <a:spcPts val="1200"/>
              </a:spcAft>
            </a:pPr>
            <a:endParaRPr lang="en-US" sz="1600" b="0" dirty="0">
              <a:effectLst/>
              <a:latin typeface="Arial" panose="020B0604020202020204" pitchFamily="34" charset="0"/>
              <a:cs typeface="Arial" panose="020B0604020202020204" pitchFamily="34" charset="0"/>
            </a:endParaRPr>
          </a:p>
          <a:p>
            <a:pPr rtl="0">
              <a:spcBef>
                <a:spcPts val="0"/>
              </a:spcBef>
            </a:pPr>
            <a:r>
              <a:rPr lang="en-US" b="1" i="0" u="none" strike="noStrike" dirty="0">
                <a:solidFill>
                  <a:srgbClr val="2A6BAC"/>
                </a:solidFill>
                <a:effectLst/>
                <a:latin typeface="Arial" panose="020B0604020202020204" pitchFamily="34" charset="0"/>
                <a:cs typeface="Arial" panose="020B0604020202020204" pitchFamily="34" charset="0"/>
              </a:rPr>
              <a:t>Years</a:t>
            </a:r>
          </a:p>
          <a:p>
            <a:pPr rtl="0">
              <a:spcBef>
                <a:spcPts val="0"/>
              </a:spcBef>
            </a:pPr>
            <a:r>
              <a:rPr lang="en-US" sz="1600" dirty="0">
                <a:latin typeface="Arial" panose="020B0604020202020204" pitchFamily="34" charset="0"/>
                <a:cs typeface="Arial" panose="020B0604020202020204" pitchFamily="34" charset="0"/>
              </a:rPr>
              <a:t>O</a:t>
            </a:r>
            <a:r>
              <a:rPr lang="en-US" sz="1600" b="0" i="0" u="none" strike="noStrike" dirty="0">
                <a:effectLst/>
                <a:latin typeface="Arial" panose="020B0604020202020204" pitchFamily="34" charset="0"/>
                <a:cs typeface="Arial" panose="020B0604020202020204" pitchFamily="34" charset="0"/>
              </a:rPr>
              <a:t>nly included 2013-2020</a:t>
            </a:r>
          </a:p>
          <a:p>
            <a:pPr rtl="0">
              <a:spcBef>
                <a:spcPts val="0"/>
              </a:spcBef>
              <a:spcAft>
                <a:spcPts val="1200"/>
              </a:spcAft>
            </a:pPr>
            <a:endParaRPr lang="en-US" sz="1600" b="0" dirty="0">
              <a:effectLst/>
              <a:latin typeface="Arial" panose="020B0604020202020204" pitchFamily="34" charset="0"/>
              <a:cs typeface="Arial" panose="020B0604020202020204" pitchFamily="34" charset="0"/>
            </a:endParaRPr>
          </a:p>
          <a:p>
            <a:pPr rtl="0">
              <a:spcBef>
                <a:spcPts val="0"/>
              </a:spcBef>
            </a:pPr>
            <a:r>
              <a:rPr lang="en-US" b="1" i="0" u="none" strike="noStrike" dirty="0">
                <a:solidFill>
                  <a:srgbClr val="2A6BAC"/>
                </a:solidFill>
                <a:effectLst/>
                <a:latin typeface="Arial" panose="020B0604020202020204" pitchFamily="34" charset="0"/>
                <a:cs typeface="Arial" panose="020B0604020202020204" pitchFamily="34" charset="0"/>
              </a:rPr>
              <a:t>Models</a:t>
            </a:r>
          </a:p>
          <a:p>
            <a:pPr rtl="0">
              <a:spcBef>
                <a:spcPts val="0"/>
              </a:spcBef>
            </a:pPr>
            <a:r>
              <a:rPr lang="en-US" sz="1600" dirty="0">
                <a:latin typeface="Arial" panose="020B0604020202020204" pitchFamily="34" charset="0"/>
                <a:cs typeface="Arial" panose="020B0604020202020204" pitchFamily="34" charset="0"/>
              </a:rPr>
              <a:t>O</a:t>
            </a:r>
            <a:r>
              <a:rPr lang="en-US" sz="1600" b="0" i="0" u="none" strike="noStrike" dirty="0">
                <a:effectLst/>
                <a:latin typeface="Arial" panose="020B0604020202020204" pitchFamily="34" charset="0"/>
                <a:cs typeface="Arial" panose="020B0604020202020204" pitchFamily="34" charset="0"/>
              </a:rPr>
              <a:t>nly kept Aygo, Yaris, Fiesta, Focus</a:t>
            </a:r>
          </a:p>
          <a:p>
            <a:pPr rtl="0">
              <a:spcBef>
                <a:spcPts val="0"/>
              </a:spcBef>
              <a:spcAft>
                <a:spcPts val="1200"/>
              </a:spcAft>
            </a:pPr>
            <a:endParaRPr lang="en-US" sz="1600" b="0" dirty="0">
              <a:effectLst/>
              <a:latin typeface="Arial" panose="020B0604020202020204" pitchFamily="34" charset="0"/>
              <a:cs typeface="Arial" panose="020B0604020202020204" pitchFamily="34" charset="0"/>
            </a:endParaRPr>
          </a:p>
          <a:p>
            <a:pPr rtl="0">
              <a:spcBef>
                <a:spcPts val="0"/>
              </a:spcBef>
            </a:pPr>
            <a:r>
              <a:rPr lang="en-US" b="1" i="0" u="none" strike="noStrike" dirty="0">
                <a:solidFill>
                  <a:srgbClr val="2A6BAC"/>
                </a:solidFill>
                <a:effectLst/>
                <a:latin typeface="Arial" panose="020B0604020202020204" pitchFamily="34" charset="0"/>
                <a:cs typeface="Arial" panose="020B0604020202020204" pitchFamily="34" charset="0"/>
              </a:rPr>
              <a:t>Engine</a:t>
            </a:r>
          </a:p>
          <a:p>
            <a:pPr rtl="0">
              <a:spcBef>
                <a:spcPts val="0"/>
              </a:spcBef>
            </a:pPr>
            <a:r>
              <a:rPr lang="en-US" sz="1600" dirty="0">
                <a:latin typeface="Arial" panose="020B0604020202020204" pitchFamily="34" charset="0"/>
                <a:cs typeface="Arial" panose="020B0604020202020204" pitchFamily="34" charset="0"/>
              </a:rPr>
              <a:t>S</a:t>
            </a:r>
            <a:r>
              <a:rPr lang="en-US" sz="1600" b="0" i="0" u="none" strike="noStrike" dirty="0">
                <a:effectLst/>
                <a:latin typeface="Arial" panose="020B0604020202020204" pitchFamily="34" charset="0"/>
                <a:cs typeface="Arial" panose="020B0604020202020204" pitchFamily="34" charset="0"/>
              </a:rPr>
              <a:t>ize not equal to 0</a:t>
            </a:r>
            <a:endParaRPr lang="en-US" sz="1600" b="0" dirty="0">
              <a:effectLst/>
              <a:latin typeface="Arial" panose="020B0604020202020204" pitchFamily="34" charset="0"/>
              <a:cs typeface="Arial" panose="020B0604020202020204" pitchFamily="34" charset="0"/>
            </a:endParaRPr>
          </a:p>
          <a:p>
            <a:endParaRPr lang="en-US" dirty="0"/>
          </a:p>
        </p:txBody>
      </p:sp>
      <p:cxnSp>
        <p:nvCxnSpPr>
          <p:cNvPr id="18" name="Straight Connector 17">
            <a:extLst>
              <a:ext uri="{FF2B5EF4-FFF2-40B4-BE49-F238E27FC236}">
                <a16:creationId xmlns:a16="http://schemas.microsoft.com/office/drawing/2014/main" id="{32E4948A-E976-41B1-B21C-1B6B466E945C}"/>
              </a:ext>
            </a:extLst>
          </p:cNvPr>
          <p:cNvCxnSpPr>
            <a:cxnSpLocks/>
          </p:cNvCxnSpPr>
          <p:nvPr/>
        </p:nvCxnSpPr>
        <p:spPr>
          <a:xfrm flipH="1">
            <a:off x="491318" y="1362196"/>
            <a:ext cx="34077" cy="4547285"/>
          </a:xfrm>
          <a:prstGeom prst="line">
            <a:avLst/>
          </a:prstGeom>
          <a:ln w="34925">
            <a:solidFill>
              <a:srgbClr val="262626"/>
            </a:solidFill>
          </a:ln>
        </p:spPr>
        <p:style>
          <a:lnRef idx="3">
            <a:schemeClr val="accent1"/>
          </a:lnRef>
          <a:fillRef idx="0">
            <a:schemeClr val="accent1"/>
          </a:fillRef>
          <a:effectRef idx="2">
            <a:schemeClr val="accent1"/>
          </a:effectRef>
          <a:fontRef idx="minor">
            <a:schemeClr val="tx1"/>
          </a:fontRef>
        </p:style>
      </p:cxnSp>
      <p:sp>
        <p:nvSpPr>
          <p:cNvPr id="20" name="Flowchart: Connector 19">
            <a:extLst>
              <a:ext uri="{FF2B5EF4-FFF2-40B4-BE49-F238E27FC236}">
                <a16:creationId xmlns:a16="http://schemas.microsoft.com/office/drawing/2014/main" id="{C20E2A74-A5CF-445A-B12F-B0280BDF1158}"/>
              </a:ext>
            </a:extLst>
          </p:cNvPr>
          <p:cNvSpPr/>
          <p:nvPr/>
        </p:nvSpPr>
        <p:spPr>
          <a:xfrm>
            <a:off x="458049" y="1723457"/>
            <a:ext cx="134692" cy="15012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A3007329-F07A-46AC-93BB-003D43AF9329}"/>
              </a:ext>
            </a:extLst>
          </p:cNvPr>
          <p:cNvSpPr/>
          <p:nvPr/>
        </p:nvSpPr>
        <p:spPr>
          <a:xfrm>
            <a:off x="441010" y="2681080"/>
            <a:ext cx="134692" cy="15012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60377C87-54DB-48AC-9536-76762F18F426}"/>
              </a:ext>
            </a:extLst>
          </p:cNvPr>
          <p:cNvSpPr/>
          <p:nvPr/>
        </p:nvSpPr>
        <p:spPr>
          <a:xfrm>
            <a:off x="441010" y="3607871"/>
            <a:ext cx="134692" cy="15012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E95C0917-FA61-4F6B-8CAA-ABF3F79C8D2F}"/>
              </a:ext>
            </a:extLst>
          </p:cNvPr>
          <p:cNvSpPr/>
          <p:nvPr/>
        </p:nvSpPr>
        <p:spPr>
          <a:xfrm>
            <a:off x="423972" y="4514306"/>
            <a:ext cx="134692" cy="15012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DC35BE3E-1103-437F-A43B-90E764632117}"/>
              </a:ext>
            </a:extLst>
          </p:cNvPr>
          <p:cNvSpPr/>
          <p:nvPr/>
        </p:nvSpPr>
        <p:spPr>
          <a:xfrm>
            <a:off x="423972" y="5420741"/>
            <a:ext cx="134692" cy="15012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F06D45E8-66E5-4DA0-A588-CEDCA38926BB}"/>
              </a:ext>
            </a:extLst>
          </p:cNvPr>
          <p:cNvGrpSpPr/>
          <p:nvPr/>
        </p:nvGrpSpPr>
        <p:grpSpPr>
          <a:xfrm rot="10800000">
            <a:off x="6914570" y="-33733"/>
            <a:ext cx="353385" cy="6891733"/>
            <a:chOff x="6024284" y="-33733"/>
            <a:chExt cx="353385" cy="6891733"/>
          </a:xfrm>
        </p:grpSpPr>
        <p:sp>
          <p:nvSpPr>
            <p:cNvPr id="30" name="Rectangle 29">
              <a:extLst>
                <a:ext uri="{FF2B5EF4-FFF2-40B4-BE49-F238E27FC236}">
                  <a16:creationId xmlns:a16="http://schemas.microsoft.com/office/drawing/2014/main" id="{C4FC1CCC-54EB-4BA0-BF79-4BCCAB0135CF}"/>
                </a:ext>
              </a:extLst>
            </p:cNvPr>
            <p:cNvSpPr/>
            <p:nvPr/>
          </p:nvSpPr>
          <p:spPr>
            <a:xfrm>
              <a:off x="6033902" y="-24821"/>
              <a:ext cx="335456" cy="6881539"/>
            </a:xfrm>
            <a:prstGeom prst="rect">
              <a:avLst/>
            </a:prstGeom>
            <a:solidFill>
              <a:schemeClr val="dk1">
                <a:alpha val="66000"/>
              </a:schemeClr>
            </a:solidFill>
            <a:ln>
              <a:solidFill>
                <a:srgbClr val="000000">
                  <a:alpha val="78039"/>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73CBD4E-5057-45D1-A18E-1556A6C5BE75}"/>
                </a:ext>
              </a:extLst>
            </p:cNvPr>
            <p:cNvGrpSpPr/>
            <p:nvPr/>
          </p:nvGrpSpPr>
          <p:grpSpPr>
            <a:xfrm>
              <a:off x="6024284" y="-33733"/>
              <a:ext cx="353385" cy="6891733"/>
              <a:chOff x="6024284" y="-33733"/>
              <a:chExt cx="353385" cy="6891733"/>
            </a:xfrm>
          </p:grpSpPr>
          <p:cxnSp>
            <p:nvCxnSpPr>
              <p:cNvPr id="28" name="Straight Connector 27">
                <a:extLst>
                  <a:ext uri="{FF2B5EF4-FFF2-40B4-BE49-F238E27FC236}">
                    <a16:creationId xmlns:a16="http://schemas.microsoft.com/office/drawing/2014/main" id="{791C5F0D-089E-40E7-827A-D9A822DC47FB}"/>
                  </a:ext>
                </a:extLst>
              </p:cNvPr>
              <p:cNvCxnSpPr/>
              <p:nvPr/>
            </p:nvCxnSpPr>
            <p:spPr>
              <a:xfrm>
                <a:off x="6024284" y="-33733"/>
                <a:ext cx="0" cy="6890451"/>
              </a:xfrm>
              <a:prstGeom prst="line">
                <a:avLst/>
              </a:prstGeom>
              <a:ln>
                <a:solidFill>
                  <a:srgbClr val="2A6BAC"/>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60975D-CC78-4FBB-8D87-93858A4FD039}"/>
                  </a:ext>
                </a:extLst>
              </p:cNvPr>
              <p:cNvCxnSpPr/>
              <p:nvPr/>
            </p:nvCxnSpPr>
            <p:spPr>
              <a:xfrm>
                <a:off x="6377669" y="-32451"/>
                <a:ext cx="0" cy="6890451"/>
              </a:xfrm>
              <a:prstGeom prst="line">
                <a:avLst/>
              </a:prstGeom>
              <a:ln>
                <a:solidFill>
                  <a:srgbClr val="EB0A1E"/>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302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7076-E1FA-4BBA-A97D-B2344FAD78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8F8278-DDBE-44D0-B0F1-8F5AA19809F0}"/>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FC90D1F6-2AAB-474F-A2D7-C0D81B9D6DE0}"/>
              </a:ext>
            </a:extLst>
          </p:cNvPr>
          <p:cNvPicPr>
            <a:picLocks noChangeAspect="1"/>
          </p:cNvPicPr>
          <p:nvPr/>
        </p:nvPicPr>
        <p:blipFill rotWithShape="1">
          <a:blip r:embed="rId2"/>
          <a:srcRect t="15746"/>
          <a:stretch/>
        </p:blipFill>
        <p:spPr>
          <a:xfrm>
            <a:off x="0" y="0"/>
            <a:ext cx="12191980" cy="6856718"/>
          </a:xfrm>
          <a:prstGeom prst="rect">
            <a:avLst/>
          </a:prstGeom>
        </p:spPr>
      </p:pic>
      <p:sp>
        <p:nvSpPr>
          <p:cNvPr id="8" name="TextBox 7">
            <a:extLst>
              <a:ext uri="{FF2B5EF4-FFF2-40B4-BE49-F238E27FC236}">
                <a16:creationId xmlns:a16="http://schemas.microsoft.com/office/drawing/2014/main" id="{ED7094DD-9B27-4D33-AD07-64E8071113A9}"/>
              </a:ext>
            </a:extLst>
          </p:cNvPr>
          <p:cNvSpPr txBox="1"/>
          <p:nvPr/>
        </p:nvSpPr>
        <p:spPr>
          <a:xfrm>
            <a:off x="6095990" y="230188"/>
            <a:ext cx="4952347" cy="769441"/>
          </a:xfrm>
          <a:prstGeom prst="rect">
            <a:avLst/>
          </a:prstGeom>
          <a:noFill/>
        </p:spPr>
        <p:txBody>
          <a:bodyPr wrap="square" rtlCol="0">
            <a:spAutoFit/>
          </a:bodyPr>
          <a:lstStyle/>
          <a:p>
            <a:r>
              <a:rPr lang="en-US" sz="4400" b="1" dirty="0">
                <a:solidFill>
                  <a:srgbClr val="262626"/>
                </a:solidFill>
                <a:latin typeface="Arial" panose="020B0604020202020204" pitchFamily="34" charset="0"/>
                <a:cs typeface="Arial" panose="020B0604020202020204" pitchFamily="34" charset="0"/>
              </a:rPr>
              <a:t>Hypotheses</a:t>
            </a:r>
          </a:p>
        </p:txBody>
      </p:sp>
      <p:cxnSp>
        <p:nvCxnSpPr>
          <p:cNvPr id="11" name="Straight Connector 10">
            <a:extLst>
              <a:ext uri="{FF2B5EF4-FFF2-40B4-BE49-F238E27FC236}">
                <a16:creationId xmlns:a16="http://schemas.microsoft.com/office/drawing/2014/main" id="{2CD8C99B-B602-4538-A53F-C8034A9A5CAD}"/>
              </a:ext>
            </a:extLst>
          </p:cNvPr>
          <p:cNvCxnSpPr>
            <a:cxnSpLocks/>
          </p:cNvCxnSpPr>
          <p:nvPr/>
        </p:nvCxnSpPr>
        <p:spPr>
          <a:xfrm>
            <a:off x="6196083" y="999629"/>
            <a:ext cx="2524836" cy="0"/>
          </a:xfrm>
          <a:prstGeom prst="line">
            <a:avLst/>
          </a:prstGeom>
          <a:ln w="25400" cmpd="sng">
            <a:solidFill>
              <a:srgbClr val="EB0A1E"/>
            </a:solidFill>
          </a:ln>
        </p:spPr>
        <p:style>
          <a:lnRef idx="3">
            <a:schemeClr val="accent2"/>
          </a:lnRef>
          <a:fillRef idx="0">
            <a:schemeClr val="accent2"/>
          </a:fillRef>
          <a:effectRef idx="2">
            <a:schemeClr val="accent2"/>
          </a:effectRef>
          <a:fontRef idx="minor">
            <a:schemeClr val="tx1"/>
          </a:fontRef>
        </p:style>
      </p:cxnSp>
      <p:sp>
        <p:nvSpPr>
          <p:cNvPr id="5" name="Rectangle 4">
            <a:extLst>
              <a:ext uri="{FF2B5EF4-FFF2-40B4-BE49-F238E27FC236}">
                <a16:creationId xmlns:a16="http://schemas.microsoft.com/office/drawing/2014/main" id="{1FF43E43-9D82-427F-971E-CCD568B969D6}"/>
              </a:ext>
            </a:extLst>
          </p:cNvPr>
          <p:cNvSpPr/>
          <p:nvPr/>
        </p:nvSpPr>
        <p:spPr>
          <a:xfrm>
            <a:off x="-24304" y="0"/>
            <a:ext cx="4943776" cy="6858000"/>
          </a:xfrm>
          <a:prstGeom prst="rect">
            <a:avLst/>
          </a:prstGeom>
          <a:solidFill>
            <a:schemeClr val="dk1">
              <a:alpha val="66000"/>
            </a:schemeClr>
          </a:solidFill>
          <a:ln>
            <a:solidFill>
              <a:srgbClr val="000000">
                <a:alpha val="78039"/>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AFD6C1C-59AF-468E-94EB-AE68E342A880}"/>
              </a:ext>
            </a:extLst>
          </p:cNvPr>
          <p:cNvGrpSpPr/>
          <p:nvPr/>
        </p:nvGrpSpPr>
        <p:grpSpPr>
          <a:xfrm>
            <a:off x="6178121" y="1824343"/>
            <a:ext cx="5750518" cy="3493264"/>
            <a:chOff x="5962735" y="1704152"/>
            <a:chExt cx="5750518" cy="3493264"/>
          </a:xfrm>
        </p:grpSpPr>
        <p:sp>
          <p:nvSpPr>
            <p:cNvPr id="14" name="TextBox 13">
              <a:extLst>
                <a:ext uri="{FF2B5EF4-FFF2-40B4-BE49-F238E27FC236}">
                  <a16:creationId xmlns:a16="http://schemas.microsoft.com/office/drawing/2014/main" id="{3924136E-C0E1-49D8-B611-8E368F6AD8E7}"/>
                </a:ext>
              </a:extLst>
            </p:cNvPr>
            <p:cNvSpPr txBox="1"/>
            <p:nvPr/>
          </p:nvSpPr>
          <p:spPr>
            <a:xfrm>
              <a:off x="6820931" y="1704152"/>
              <a:ext cx="4892322" cy="3493264"/>
            </a:xfrm>
            <a:prstGeom prst="rect">
              <a:avLst/>
            </a:prstGeom>
            <a:noFill/>
          </p:spPr>
          <p:txBody>
            <a:bodyPr wrap="square" rtlCol="0">
              <a:spAutoFit/>
            </a:bodyPr>
            <a:lstStyle/>
            <a:p>
              <a:pPr rtl="0">
                <a:spcBef>
                  <a:spcPts val="0"/>
                </a:spcBef>
                <a:spcAft>
                  <a:spcPts val="1200"/>
                </a:spcAft>
              </a:pPr>
              <a:r>
                <a:rPr lang="en-US" sz="2400" b="0" i="0" u="none" strike="noStrike" dirty="0">
                  <a:effectLst/>
                  <a:latin typeface="Arial" panose="020B0604020202020204" pitchFamily="34" charset="0"/>
                  <a:cs typeface="Arial" panose="020B0604020202020204" pitchFamily="34" charset="0"/>
                </a:rPr>
                <a:t>There is a difference between</a:t>
              </a:r>
              <a:r>
                <a:rPr lang="en-US" sz="2400" dirty="0">
                  <a:latin typeface="Arial" panose="020B0604020202020204" pitchFamily="34" charset="0"/>
                  <a:cs typeface="Arial" panose="020B0604020202020204" pitchFamily="34" charset="0"/>
                </a:rPr>
                <a:t> sell price for models within brands </a:t>
              </a:r>
              <a:endParaRPr lang="en-US" sz="2400" b="0" i="0" u="none" strike="noStrike" dirty="0">
                <a:effectLst/>
                <a:latin typeface="Arial" panose="020B0604020202020204" pitchFamily="34" charset="0"/>
                <a:cs typeface="Arial" panose="020B0604020202020204" pitchFamily="34" charset="0"/>
              </a:endParaRPr>
            </a:p>
            <a:p>
              <a:pPr rtl="0">
                <a:spcBef>
                  <a:spcPts val="0"/>
                </a:spcBef>
                <a:spcAft>
                  <a:spcPts val="1200"/>
                </a:spcAft>
              </a:pPr>
              <a:endParaRPr lang="en-US" sz="1100" b="0" dirty="0">
                <a:effectLst/>
                <a:latin typeface="Arial" panose="020B0604020202020204" pitchFamily="34" charset="0"/>
                <a:cs typeface="Arial" panose="020B0604020202020204" pitchFamily="34" charset="0"/>
              </a:endParaRPr>
            </a:p>
            <a:p>
              <a:pPr rtl="0">
                <a:spcBef>
                  <a:spcPts val="0"/>
                </a:spcBef>
                <a:spcAft>
                  <a:spcPts val="1200"/>
                </a:spcAft>
              </a:pPr>
              <a:r>
                <a:rPr lang="en-US" sz="2400" b="0" i="0" u="none" strike="noStrike" dirty="0">
                  <a:effectLst/>
                  <a:latin typeface="Arial" panose="020B0604020202020204" pitchFamily="34" charset="0"/>
                  <a:cs typeface="Arial" panose="020B0604020202020204" pitchFamily="34" charset="0"/>
                </a:rPr>
                <a:t>The year of a used car impacts the market price of the car. </a:t>
              </a:r>
            </a:p>
            <a:p>
              <a:pPr rtl="0">
                <a:spcBef>
                  <a:spcPts val="0"/>
                </a:spcBef>
                <a:spcAft>
                  <a:spcPts val="1200"/>
                </a:spcAft>
              </a:pPr>
              <a:endParaRPr lang="en-US" sz="800" b="0" dirty="0">
                <a:effectLst/>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There is a difference in Market price between Ford and Toyota</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15" name="Graphic 14" descr="Lightbulb with solid fill">
              <a:extLst>
                <a:ext uri="{FF2B5EF4-FFF2-40B4-BE49-F238E27FC236}">
                  <a16:creationId xmlns:a16="http://schemas.microsoft.com/office/drawing/2014/main" id="{3E724023-55E4-491C-918B-D8AD9C817F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0697" y="1704152"/>
              <a:ext cx="670539" cy="670539"/>
            </a:xfrm>
            <a:prstGeom prst="rect">
              <a:avLst/>
            </a:prstGeom>
          </p:spPr>
        </p:pic>
        <p:pic>
          <p:nvPicPr>
            <p:cNvPr id="16" name="Graphic 15" descr="Lightbulb with solid fill">
              <a:extLst>
                <a:ext uri="{FF2B5EF4-FFF2-40B4-BE49-F238E27FC236}">
                  <a16:creationId xmlns:a16="http://schemas.microsoft.com/office/drawing/2014/main" id="{CB737545-C072-4CB2-B141-2E65E6C657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62735" y="2916652"/>
              <a:ext cx="670539" cy="670539"/>
            </a:xfrm>
            <a:prstGeom prst="rect">
              <a:avLst/>
            </a:prstGeom>
          </p:spPr>
        </p:pic>
        <p:pic>
          <p:nvPicPr>
            <p:cNvPr id="17" name="Graphic 16" descr="Lightbulb with solid fill">
              <a:extLst>
                <a:ext uri="{FF2B5EF4-FFF2-40B4-BE49-F238E27FC236}">
                  <a16:creationId xmlns:a16="http://schemas.microsoft.com/office/drawing/2014/main" id="{95A8BB4A-2A73-4344-ACE6-50EB2513BA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80697" y="4129152"/>
              <a:ext cx="670539" cy="670539"/>
            </a:xfrm>
            <a:prstGeom prst="rect">
              <a:avLst/>
            </a:prstGeom>
          </p:spPr>
        </p:pic>
      </p:grpSp>
      <p:pic>
        <p:nvPicPr>
          <p:cNvPr id="4102" name="Picture 6" descr="Toyota Launches New Model Harrier in Japan | Toyota | Global Newsroom |  Toyota Motor Corporation Official Global Website">
            <a:extLst>
              <a:ext uri="{FF2B5EF4-FFF2-40B4-BE49-F238E27FC236}">
                <a16:creationId xmlns:a16="http://schemas.microsoft.com/office/drawing/2014/main" id="{A01490EB-8426-4BA7-A3DA-DA4CC3333225}"/>
              </a:ext>
            </a:extLst>
          </p:cNvPr>
          <p:cNvPicPr>
            <a:picLocks noChangeAspect="1" noChangeArrowheads="1"/>
          </p:cNvPicPr>
          <p:nvPr/>
        </p:nvPicPr>
        <p:blipFill rotWithShape="1">
          <a:blip r:embed="rId8">
            <a:alphaModFix amt="85000"/>
            <a:extLst>
              <a:ext uri="{28A0092B-C50C-407E-A947-70E740481C1C}">
                <a14:useLocalDpi xmlns:a14="http://schemas.microsoft.com/office/drawing/2010/main" val="0"/>
              </a:ext>
            </a:extLst>
          </a:blip>
          <a:srcRect l="56579" r="193"/>
          <a:stretch/>
        </p:blipFill>
        <p:spPr bwMode="auto">
          <a:xfrm>
            <a:off x="0" y="1289"/>
            <a:ext cx="4919472" cy="685671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3B68F9B1-A91B-47BB-9E3D-D30B30E18B27}"/>
              </a:ext>
            </a:extLst>
          </p:cNvPr>
          <p:cNvGrpSpPr/>
          <p:nvPr/>
        </p:nvGrpSpPr>
        <p:grpSpPr>
          <a:xfrm>
            <a:off x="4927607" y="-17508"/>
            <a:ext cx="353385" cy="6891733"/>
            <a:chOff x="6024284" y="-33733"/>
            <a:chExt cx="353385" cy="6891733"/>
          </a:xfrm>
        </p:grpSpPr>
        <p:sp>
          <p:nvSpPr>
            <p:cNvPr id="20" name="Rectangle 19">
              <a:extLst>
                <a:ext uri="{FF2B5EF4-FFF2-40B4-BE49-F238E27FC236}">
                  <a16:creationId xmlns:a16="http://schemas.microsoft.com/office/drawing/2014/main" id="{3400A21C-6FB3-4F22-9A7B-73A4C6CA93FA}"/>
                </a:ext>
              </a:extLst>
            </p:cNvPr>
            <p:cNvSpPr/>
            <p:nvPr/>
          </p:nvSpPr>
          <p:spPr>
            <a:xfrm>
              <a:off x="6033902" y="-24821"/>
              <a:ext cx="335456" cy="6881539"/>
            </a:xfrm>
            <a:prstGeom prst="rect">
              <a:avLst/>
            </a:prstGeom>
            <a:solidFill>
              <a:schemeClr val="dk1">
                <a:alpha val="66000"/>
              </a:schemeClr>
            </a:solidFill>
            <a:ln>
              <a:solidFill>
                <a:srgbClr val="000000">
                  <a:alpha val="78039"/>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1927A88-6D51-4633-A475-405D95F17BD8}"/>
                </a:ext>
              </a:extLst>
            </p:cNvPr>
            <p:cNvGrpSpPr/>
            <p:nvPr/>
          </p:nvGrpSpPr>
          <p:grpSpPr>
            <a:xfrm>
              <a:off x="6024284" y="-33733"/>
              <a:ext cx="353385" cy="6891733"/>
              <a:chOff x="6024284" y="-33733"/>
              <a:chExt cx="353385" cy="6891733"/>
            </a:xfrm>
          </p:grpSpPr>
          <p:cxnSp>
            <p:nvCxnSpPr>
              <p:cNvPr id="22" name="Straight Connector 21">
                <a:extLst>
                  <a:ext uri="{FF2B5EF4-FFF2-40B4-BE49-F238E27FC236}">
                    <a16:creationId xmlns:a16="http://schemas.microsoft.com/office/drawing/2014/main" id="{C98A9D26-26C2-45AD-B69B-F93EAC1E3333}"/>
                  </a:ext>
                </a:extLst>
              </p:cNvPr>
              <p:cNvCxnSpPr/>
              <p:nvPr/>
            </p:nvCxnSpPr>
            <p:spPr>
              <a:xfrm>
                <a:off x="6024284" y="-33733"/>
                <a:ext cx="0" cy="6890451"/>
              </a:xfrm>
              <a:prstGeom prst="line">
                <a:avLst/>
              </a:prstGeom>
              <a:ln>
                <a:solidFill>
                  <a:srgbClr val="2A6BA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4A5E0C1-ECB1-4066-8DE0-3012C2D01E58}"/>
                  </a:ext>
                </a:extLst>
              </p:cNvPr>
              <p:cNvCxnSpPr/>
              <p:nvPr/>
            </p:nvCxnSpPr>
            <p:spPr>
              <a:xfrm>
                <a:off x="6377669" y="-32451"/>
                <a:ext cx="0" cy="6890451"/>
              </a:xfrm>
              <a:prstGeom prst="line">
                <a:avLst/>
              </a:prstGeom>
              <a:ln>
                <a:solidFill>
                  <a:srgbClr val="EB0A1E"/>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1017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CA72F6-9D1B-4D14-A14A-8CCA1A821A8E}"/>
              </a:ext>
            </a:extLst>
          </p:cNvPr>
          <p:cNvPicPr>
            <a:picLocks noGrp="1" noChangeAspect="1"/>
          </p:cNvPicPr>
          <p:nvPr>
            <p:ph idx="1"/>
          </p:nvPr>
        </p:nvPicPr>
        <p:blipFill rotWithShape="1">
          <a:blip r:embed="rId2"/>
          <a:srcRect t="15746"/>
          <a:stretch/>
        </p:blipFill>
        <p:spPr>
          <a:xfrm>
            <a:off x="20" y="1282"/>
            <a:ext cx="12191980" cy="6856718"/>
          </a:xfrm>
          <a:prstGeom prst="rect">
            <a:avLst/>
          </a:prstGeom>
        </p:spPr>
      </p:pic>
      <p:sp>
        <p:nvSpPr>
          <p:cNvPr id="15"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7755C88-2084-4F61-8F39-B9CE1C14734A}"/>
              </a:ext>
            </a:extLst>
          </p:cNvPr>
          <p:cNvSpPr/>
          <p:nvPr/>
        </p:nvSpPr>
        <p:spPr>
          <a:xfrm>
            <a:off x="-3028" y="0"/>
            <a:ext cx="12193504" cy="15643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091C8660-E2F8-414A-A3E1-BD86980CE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36" y="1905910"/>
            <a:ext cx="5264330" cy="4127407"/>
          </a:xfrm>
          <a:prstGeom prst="rect">
            <a:avLst/>
          </a:prstGeom>
        </p:spPr>
      </p:pic>
      <p:pic>
        <p:nvPicPr>
          <p:cNvPr id="6" name="Picture 5" descr="Chart&#10;&#10;Description automatically generated">
            <a:extLst>
              <a:ext uri="{FF2B5EF4-FFF2-40B4-BE49-F238E27FC236}">
                <a16:creationId xmlns:a16="http://schemas.microsoft.com/office/drawing/2014/main" id="{A7D78E1E-FA2D-4BF9-AF4A-F5D636D8A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278" y="1905910"/>
            <a:ext cx="5494271" cy="4127407"/>
          </a:xfrm>
          <a:prstGeom prst="rect">
            <a:avLst/>
          </a:prstGeom>
        </p:spPr>
      </p:pic>
      <p:pic>
        <p:nvPicPr>
          <p:cNvPr id="6150" name="Picture 6" descr="2020 Toyota Camry: 105 Interior Photos | U.S. News">
            <a:extLst>
              <a:ext uri="{FF2B5EF4-FFF2-40B4-BE49-F238E27FC236}">
                <a16:creationId xmlns:a16="http://schemas.microsoft.com/office/drawing/2014/main" id="{52837C5B-2D82-4675-B665-EAC44C8F80D8}"/>
              </a:ext>
            </a:extLst>
          </p:cNvPr>
          <p:cNvPicPr>
            <a:picLocks noChangeAspect="1" noChangeArrowheads="1"/>
          </p:cNvPicPr>
          <p:nvPr/>
        </p:nvPicPr>
        <p:blipFill rotWithShape="1">
          <a:blip r:embed="rId4">
            <a:alphaModFix amt="70000"/>
            <a:extLst>
              <a:ext uri="{28A0092B-C50C-407E-A947-70E740481C1C}">
                <a14:useLocalDpi xmlns:a14="http://schemas.microsoft.com/office/drawing/2010/main" val="0"/>
              </a:ext>
            </a:extLst>
          </a:blip>
          <a:srcRect t="37347" b="36464"/>
          <a:stretch/>
        </p:blipFill>
        <p:spPr bwMode="auto">
          <a:xfrm>
            <a:off x="3048" y="98666"/>
            <a:ext cx="12188952" cy="146572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32E92FBE-749B-4231-BA37-5A19D669B99D}"/>
              </a:ext>
            </a:extLst>
          </p:cNvPr>
          <p:cNvGrpSpPr/>
          <p:nvPr/>
        </p:nvGrpSpPr>
        <p:grpSpPr>
          <a:xfrm>
            <a:off x="364236" y="367028"/>
            <a:ext cx="5265855" cy="769441"/>
            <a:chOff x="364236" y="367028"/>
            <a:chExt cx="5265855" cy="769441"/>
          </a:xfrm>
        </p:grpSpPr>
        <p:sp>
          <p:nvSpPr>
            <p:cNvPr id="14" name="TextBox 13">
              <a:extLst>
                <a:ext uri="{FF2B5EF4-FFF2-40B4-BE49-F238E27FC236}">
                  <a16:creationId xmlns:a16="http://schemas.microsoft.com/office/drawing/2014/main" id="{8F228711-3E1D-4A5F-B1EC-F791CBB4F396}"/>
                </a:ext>
              </a:extLst>
            </p:cNvPr>
            <p:cNvSpPr txBox="1"/>
            <p:nvPr/>
          </p:nvSpPr>
          <p:spPr>
            <a:xfrm>
              <a:off x="364236" y="367028"/>
              <a:ext cx="4194701" cy="769441"/>
            </a:xfrm>
            <a:prstGeom prst="rect">
              <a:avLst/>
            </a:prstGeom>
            <a:noFill/>
          </p:spPr>
          <p:txBody>
            <a:bodyPr wrap="square" rtlCol="0">
              <a:spAutoFit/>
            </a:bodyPr>
            <a:lstStyle/>
            <a:p>
              <a:r>
                <a:rPr lang="en-US" sz="4400" b="1" dirty="0">
                  <a:solidFill>
                    <a:schemeClr val="bg1"/>
                  </a:solidFill>
                  <a:latin typeface="Arial" panose="020B0604020202020204" pitchFamily="34" charset="0"/>
                  <a:cs typeface="Arial" panose="020B0604020202020204" pitchFamily="34" charset="0"/>
                </a:rPr>
                <a:t>Price vs Model</a:t>
              </a:r>
            </a:p>
          </p:txBody>
        </p:sp>
        <p:cxnSp>
          <p:nvCxnSpPr>
            <p:cNvPr id="8" name="Straight Connector 7">
              <a:extLst>
                <a:ext uri="{FF2B5EF4-FFF2-40B4-BE49-F238E27FC236}">
                  <a16:creationId xmlns:a16="http://schemas.microsoft.com/office/drawing/2014/main" id="{5A9B000F-A657-449D-A557-8027C3D59329}"/>
                </a:ext>
              </a:extLst>
            </p:cNvPr>
            <p:cNvCxnSpPr/>
            <p:nvPr/>
          </p:nvCxnSpPr>
          <p:spPr>
            <a:xfrm>
              <a:off x="365760" y="1136469"/>
              <a:ext cx="5264331" cy="0"/>
            </a:xfrm>
            <a:prstGeom prst="line">
              <a:avLst/>
            </a:prstGeom>
            <a:ln w="25400" cmpd="sng">
              <a:solidFill>
                <a:srgbClr val="EB0A1E"/>
              </a:solidFill>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27317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CA72F6-9D1B-4D14-A14A-8CCA1A821A8E}"/>
              </a:ext>
            </a:extLst>
          </p:cNvPr>
          <p:cNvPicPr>
            <a:picLocks noGrp="1" noChangeAspect="1"/>
          </p:cNvPicPr>
          <p:nvPr>
            <p:ph idx="1"/>
          </p:nvPr>
        </p:nvPicPr>
        <p:blipFill rotWithShape="1">
          <a:blip r:embed="rId2"/>
          <a:srcRect t="15746"/>
          <a:stretch/>
        </p:blipFill>
        <p:spPr>
          <a:xfrm>
            <a:off x="20" y="1282"/>
            <a:ext cx="12191980" cy="6856718"/>
          </a:xfrm>
          <a:prstGeom prst="rect">
            <a:avLst/>
          </a:prstGeom>
        </p:spPr>
      </p:pic>
      <p:sp>
        <p:nvSpPr>
          <p:cNvPr id="15"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 name="Straight Connector 7">
            <a:extLst>
              <a:ext uri="{FF2B5EF4-FFF2-40B4-BE49-F238E27FC236}">
                <a16:creationId xmlns:a16="http://schemas.microsoft.com/office/drawing/2014/main" id="{5A9B000F-A657-449D-A557-8027C3D59329}"/>
              </a:ext>
            </a:extLst>
          </p:cNvPr>
          <p:cNvCxnSpPr/>
          <p:nvPr/>
        </p:nvCxnSpPr>
        <p:spPr>
          <a:xfrm>
            <a:off x="365760" y="1136469"/>
            <a:ext cx="5264331" cy="0"/>
          </a:xfrm>
          <a:prstGeom prst="line">
            <a:avLst/>
          </a:prstGeom>
          <a:ln w="25400" cmpd="sng">
            <a:solidFill>
              <a:srgbClr val="EB0A1E"/>
            </a:solidFill>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8F228711-3E1D-4A5F-B1EC-F791CBB4F396}"/>
              </a:ext>
            </a:extLst>
          </p:cNvPr>
          <p:cNvSpPr txBox="1"/>
          <p:nvPr/>
        </p:nvSpPr>
        <p:spPr>
          <a:xfrm>
            <a:off x="364236" y="367028"/>
            <a:ext cx="4194701" cy="769441"/>
          </a:xfrm>
          <a:prstGeom prst="rect">
            <a:avLst/>
          </a:prstGeom>
          <a:noFill/>
        </p:spPr>
        <p:txBody>
          <a:bodyPr wrap="square" rtlCol="0">
            <a:spAutoFit/>
          </a:bodyPr>
          <a:lstStyle/>
          <a:p>
            <a:r>
              <a:rPr lang="en-US" sz="4400" b="1" dirty="0">
                <a:solidFill>
                  <a:srgbClr val="58595B"/>
                </a:solidFill>
                <a:latin typeface="Arial" panose="020B0604020202020204" pitchFamily="34" charset="0"/>
                <a:cs typeface="Arial" panose="020B0604020202020204" pitchFamily="34" charset="0"/>
              </a:rPr>
              <a:t>Shape of Price</a:t>
            </a:r>
          </a:p>
        </p:txBody>
      </p:sp>
      <p:sp>
        <p:nvSpPr>
          <p:cNvPr id="2" name="Rectangle 1">
            <a:extLst>
              <a:ext uri="{FF2B5EF4-FFF2-40B4-BE49-F238E27FC236}">
                <a16:creationId xmlns:a16="http://schemas.microsoft.com/office/drawing/2014/main" id="{3E049097-3DAA-47AA-93ED-9952ACA4CF24}"/>
              </a:ext>
            </a:extLst>
          </p:cNvPr>
          <p:cNvSpPr/>
          <p:nvPr/>
        </p:nvSpPr>
        <p:spPr>
          <a:xfrm>
            <a:off x="0" y="0"/>
            <a:ext cx="12192000" cy="15733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170" name="Picture 2" descr="New 2017 Ford Fiesta: Mk7 supermini pricing and pictures | CAR Magazine">
            <a:extLst>
              <a:ext uri="{FF2B5EF4-FFF2-40B4-BE49-F238E27FC236}">
                <a16:creationId xmlns:a16="http://schemas.microsoft.com/office/drawing/2014/main" id="{97560EAD-2DA9-498C-93E4-890496EBD447}"/>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t="35728" b="40402"/>
          <a:stretch/>
        </p:blipFill>
        <p:spPr bwMode="auto">
          <a:xfrm>
            <a:off x="0" y="0"/>
            <a:ext cx="12192000" cy="156362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3144B71-3909-466D-A8C8-5B553E212C10}"/>
              </a:ext>
            </a:extLst>
          </p:cNvPr>
          <p:cNvGrpSpPr/>
          <p:nvPr/>
        </p:nvGrpSpPr>
        <p:grpSpPr>
          <a:xfrm>
            <a:off x="364236" y="367028"/>
            <a:ext cx="5265855" cy="769441"/>
            <a:chOff x="364236" y="367028"/>
            <a:chExt cx="5265855" cy="769441"/>
          </a:xfrm>
        </p:grpSpPr>
        <p:sp>
          <p:nvSpPr>
            <p:cNvPr id="10" name="TextBox 9">
              <a:extLst>
                <a:ext uri="{FF2B5EF4-FFF2-40B4-BE49-F238E27FC236}">
                  <a16:creationId xmlns:a16="http://schemas.microsoft.com/office/drawing/2014/main" id="{F3A04461-B3C9-454D-BF97-B3889A0CE459}"/>
                </a:ext>
              </a:extLst>
            </p:cNvPr>
            <p:cNvSpPr txBox="1"/>
            <p:nvPr/>
          </p:nvSpPr>
          <p:spPr>
            <a:xfrm>
              <a:off x="364236" y="367028"/>
              <a:ext cx="4194701" cy="769441"/>
            </a:xfrm>
            <a:prstGeom prst="rect">
              <a:avLst/>
            </a:prstGeom>
            <a:noFill/>
          </p:spPr>
          <p:txBody>
            <a:bodyPr wrap="square" rtlCol="0">
              <a:spAutoFit/>
            </a:bodyPr>
            <a:lstStyle/>
            <a:p>
              <a:r>
                <a:rPr lang="en-US" sz="4400" b="1" dirty="0">
                  <a:solidFill>
                    <a:schemeClr val="bg1"/>
                  </a:solidFill>
                  <a:latin typeface="Arial" panose="020B0604020202020204" pitchFamily="34" charset="0"/>
                  <a:cs typeface="Arial" panose="020B0604020202020204" pitchFamily="34" charset="0"/>
                </a:rPr>
                <a:t>Price vs Model</a:t>
              </a:r>
            </a:p>
          </p:txBody>
        </p:sp>
        <p:cxnSp>
          <p:nvCxnSpPr>
            <p:cNvPr id="11" name="Straight Connector 10">
              <a:extLst>
                <a:ext uri="{FF2B5EF4-FFF2-40B4-BE49-F238E27FC236}">
                  <a16:creationId xmlns:a16="http://schemas.microsoft.com/office/drawing/2014/main" id="{2EFCC5C6-377D-44E1-AC2F-0E6B02127538}"/>
                </a:ext>
              </a:extLst>
            </p:cNvPr>
            <p:cNvCxnSpPr/>
            <p:nvPr/>
          </p:nvCxnSpPr>
          <p:spPr>
            <a:xfrm>
              <a:off x="365760" y="1136469"/>
              <a:ext cx="5264331" cy="0"/>
            </a:xfrm>
            <a:prstGeom prst="line">
              <a:avLst/>
            </a:prstGeom>
            <a:ln w="25400" cmpd="sng">
              <a:solidFill>
                <a:srgbClr val="EB0A1E"/>
              </a:solidFill>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057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7076-E1FA-4BBA-A97D-B2344FAD78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8F8278-DDBE-44D0-B0F1-8F5AA19809F0}"/>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FC90D1F6-2AAB-474F-A2D7-C0D81B9D6DE0}"/>
              </a:ext>
            </a:extLst>
          </p:cNvPr>
          <p:cNvPicPr>
            <a:picLocks noChangeAspect="1"/>
          </p:cNvPicPr>
          <p:nvPr/>
        </p:nvPicPr>
        <p:blipFill rotWithShape="1">
          <a:blip r:embed="rId2"/>
          <a:srcRect t="15746"/>
          <a:stretch/>
        </p:blipFill>
        <p:spPr>
          <a:xfrm>
            <a:off x="0" y="0"/>
            <a:ext cx="12191980" cy="6856718"/>
          </a:xfrm>
          <a:prstGeom prst="rect">
            <a:avLst/>
          </a:prstGeom>
        </p:spPr>
      </p:pic>
      <p:sp>
        <p:nvSpPr>
          <p:cNvPr id="8" name="TextBox 7">
            <a:extLst>
              <a:ext uri="{FF2B5EF4-FFF2-40B4-BE49-F238E27FC236}">
                <a16:creationId xmlns:a16="http://schemas.microsoft.com/office/drawing/2014/main" id="{ED7094DD-9B27-4D33-AD07-64E8071113A9}"/>
              </a:ext>
            </a:extLst>
          </p:cNvPr>
          <p:cNvSpPr txBox="1"/>
          <p:nvPr/>
        </p:nvSpPr>
        <p:spPr>
          <a:xfrm>
            <a:off x="6095990" y="230188"/>
            <a:ext cx="5832649" cy="769441"/>
          </a:xfrm>
          <a:prstGeom prst="rect">
            <a:avLst/>
          </a:prstGeom>
          <a:noFill/>
        </p:spPr>
        <p:txBody>
          <a:bodyPr wrap="square" rtlCol="0">
            <a:spAutoFit/>
          </a:bodyPr>
          <a:lstStyle/>
          <a:p>
            <a:r>
              <a:rPr lang="en-US" sz="4400" b="1" dirty="0">
                <a:solidFill>
                  <a:srgbClr val="262626"/>
                </a:solidFill>
                <a:latin typeface="Arial" panose="020B0604020202020204" pitchFamily="34" charset="0"/>
                <a:cs typeface="Arial" panose="020B0604020202020204" pitchFamily="34" charset="0"/>
              </a:rPr>
              <a:t>Hypotheses Review</a:t>
            </a:r>
          </a:p>
        </p:txBody>
      </p:sp>
      <p:sp>
        <p:nvSpPr>
          <p:cNvPr id="5" name="Rectangle 4">
            <a:extLst>
              <a:ext uri="{FF2B5EF4-FFF2-40B4-BE49-F238E27FC236}">
                <a16:creationId xmlns:a16="http://schemas.microsoft.com/office/drawing/2014/main" id="{1FF43E43-9D82-427F-971E-CCD568B969D6}"/>
              </a:ext>
            </a:extLst>
          </p:cNvPr>
          <p:cNvSpPr/>
          <p:nvPr/>
        </p:nvSpPr>
        <p:spPr>
          <a:xfrm>
            <a:off x="-24304" y="0"/>
            <a:ext cx="4943776" cy="6858000"/>
          </a:xfrm>
          <a:prstGeom prst="rect">
            <a:avLst/>
          </a:prstGeom>
          <a:solidFill>
            <a:schemeClr val="dk1">
              <a:alpha val="66000"/>
            </a:schemeClr>
          </a:solidFill>
          <a:ln>
            <a:solidFill>
              <a:srgbClr val="000000">
                <a:alpha val="78039"/>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AFD6C1C-59AF-468E-94EB-AE68E342A880}"/>
              </a:ext>
            </a:extLst>
          </p:cNvPr>
          <p:cNvGrpSpPr/>
          <p:nvPr/>
        </p:nvGrpSpPr>
        <p:grpSpPr>
          <a:xfrm>
            <a:off x="6178121" y="1824343"/>
            <a:ext cx="5750518" cy="3493264"/>
            <a:chOff x="5962735" y="1704152"/>
            <a:chExt cx="5750518" cy="3493264"/>
          </a:xfrm>
        </p:grpSpPr>
        <p:sp>
          <p:nvSpPr>
            <p:cNvPr id="14" name="TextBox 13">
              <a:extLst>
                <a:ext uri="{FF2B5EF4-FFF2-40B4-BE49-F238E27FC236}">
                  <a16:creationId xmlns:a16="http://schemas.microsoft.com/office/drawing/2014/main" id="{3924136E-C0E1-49D8-B611-8E368F6AD8E7}"/>
                </a:ext>
              </a:extLst>
            </p:cNvPr>
            <p:cNvSpPr txBox="1"/>
            <p:nvPr/>
          </p:nvSpPr>
          <p:spPr>
            <a:xfrm>
              <a:off x="6820931" y="1704152"/>
              <a:ext cx="4892322" cy="3493264"/>
            </a:xfrm>
            <a:prstGeom prst="rect">
              <a:avLst/>
            </a:prstGeom>
            <a:noFill/>
          </p:spPr>
          <p:txBody>
            <a:bodyPr wrap="square" rtlCol="0">
              <a:spAutoFit/>
            </a:bodyPr>
            <a:lstStyle/>
            <a:p>
              <a:pPr rtl="0">
                <a:spcBef>
                  <a:spcPts val="0"/>
                </a:spcBef>
                <a:spcAft>
                  <a:spcPts val="1200"/>
                </a:spcAft>
              </a:pPr>
              <a:r>
                <a:rPr lang="en-US" sz="2400" b="0" i="0" u="none" strike="noStrike" dirty="0">
                  <a:effectLst/>
                  <a:latin typeface="Arial" panose="020B0604020202020204" pitchFamily="34" charset="0"/>
                  <a:cs typeface="Arial" panose="020B0604020202020204" pitchFamily="34" charset="0"/>
                </a:rPr>
                <a:t>There is a difference between</a:t>
              </a:r>
              <a:r>
                <a:rPr lang="en-US" sz="2400" dirty="0">
                  <a:latin typeface="Arial" panose="020B0604020202020204" pitchFamily="34" charset="0"/>
                  <a:cs typeface="Arial" panose="020B0604020202020204" pitchFamily="34" charset="0"/>
                </a:rPr>
                <a:t> sell price for models within brands </a:t>
              </a:r>
              <a:endParaRPr lang="en-US" sz="2400" b="0" i="0" u="none" strike="noStrike" dirty="0">
                <a:effectLst/>
                <a:latin typeface="Arial" panose="020B0604020202020204" pitchFamily="34" charset="0"/>
                <a:cs typeface="Arial" panose="020B0604020202020204" pitchFamily="34" charset="0"/>
              </a:endParaRPr>
            </a:p>
            <a:p>
              <a:pPr rtl="0">
                <a:spcBef>
                  <a:spcPts val="0"/>
                </a:spcBef>
                <a:spcAft>
                  <a:spcPts val="1200"/>
                </a:spcAft>
              </a:pPr>
              <a:endParaRPr lang="en-US" sz="1100" b="0" dirty="0">
                <a:effectLst/>
                <a:latin typeface="Arial" panose="020B0604020202020204" pitchFamily="34" charset="0"/>
                <a:cs typeface="Arial" panose="020B0604020202020204" pitchFamily="34" charset="0"/>
              </a:endParaRPr>
            </a:p>
            <a:p>
              <a:pPr rtl="0">
                <a:spcBef>
                  <a:spcPts val="0"/>
                </a:spcBef>
                <a:spcAft>
                  <a:spcPts val="1200"/>
                </a:spcAft>
              </a:pPr>
              <a:r>
                <a:rPr lang="en-US" sz="2400" b="0" i="0" u="none" strike="noStrike" dirty="0">
                  <a:effectLst/>
                  <a:latin typeface="Arial" panose="020B0604020202020204" pitchFamily="34" charset="0"/>
                  <a:cs typeface="Arial" panose="020B0604020202020204" pitchFamily="34" charset="0"/>
                </a:rPr>
                <a:t>The year of a used car impacts the market price of the car. </a:t>
              </a:r>
            </a:p>
            <a:p>
              <a:pPr rtl="0">
                <a:spcBef>
                  <a:spcPts val="0"/>
                </a:spcBef>
                <a:spcAft>
                  <a:spcPts val="1200"/>
                </a:spcAft>
              </a:pPr>
              <a:endParaRPr lang="en-US" sz="800" b="0" dirty="0">
                <a:effectLst/>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There is a difference in Market price between Ford and Toyota</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15" name="Graphic 14" descr="Lightbulb with solid fill">
              <a:extLst>
                <a:ext uri="{FF2B5EF4-FFF2-40B4-BE49-F238E27FC236}">
                  <a16:creationId xmlns:a16="http://schemas.microsoft.com/office/drawing/2014/main" id="{3E724023-55E4-491C-918B-D8AD9C817F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0697" y="1704152"/>
              <a:ext cx="670539" cy="670539"/>
            </a:xfrm>
            <a:prstGeom prst="rect">
              <a:avLst/>
            </a:prstGeom>
          </p:spPr>
        </p:pic>
        <p:pic>
          <p:nvPicPr>
            <p:cNvPr id="16" name="Graphic 15" descr="Lightbulb with solid fill">
              <a:extLst>
                <a:ext uri="{FF2B5EF4-FFF2-40B4-BE49-F238E27FC236}">
                  <a16:creationId xmlns:a16="http://schemas.microsoft.com/office/drawing/2014/main" id="{CB737545-C072-4CB2-B141-2E65E6C657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62735" y="2916652"/>
              <a:ext cx="670539" cy="670539"/>
            </a:xfrm>
            <a:prstGeom prst="rect">
              <a:avLst/>
            </a:prstGeom>
          </p:spPr>
        </p:pic>
        <p:pic>
          <p:nvPicPr>
            <p:cNvPr id="17" name="Graphic 16" descr="Lightbulb with solid fill">
              <a:extLst>
                <a:ext uri="{FF2B5EF4-FFF2-40B4-BE49-F238E27FC236}">
                  <a16:creationId xmlns:a16="http://schemas.microsoft.com/office/drawing/2014/main" id="{95A8BB4A-2A73-4344-ACE6-50EB2513BA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80697" y="4129152"/>
              <a:ext cx="670539" cy="670539"/>
            </a:xfrm>
            <a:prstGeom prst="rect">
              <a:avLst/>
            </a:prstGeom>
          </p:spPr>
        </p:pic>
      </p:grpSp>
      <p:pic>
        <p:nvPicPr>
          <p:cNvPr id="4102" name="Picture 6" descr="Toyota Launches New Model Harrier in Japan | Toyota | Global Newsroom |  Toyota Motor Corporation Official Global Website">
            <a:extLst>
              <a:ext uri="{FF2B5EF4-FFF2-40B4-BE49-F238E27FC236}">
                <a16:creationId xmlns:a16="http://schemas.microsoft.com/office/drawing/2014/main" id="{A01490EB-8426-4BA7-A3DA-DA4CC3333225}"/>
              </a:ext>
            </a:extLst>
          </p:cNvPr>
          <p:cNvPicPr>
            <a:picLocks noChangeAspect="1" noChangeArrowheads="1"/>
          </p:cNvPicPr>
          <p:nvPr/>
        </p:nvPicPr>
        <p:blipFill rotWithShape="1">
          <a:blip r:embed="rId8">
            <a:alphaModFix amt="85000"/>
            <a:extLst>
              <a:ext uri="{28A0092B-C50C-407E-A947-70E740481C1C}">
                <a14:useLocalDpi xmlns:a14="http://schemas.microsoft.com/office/drawing/2010/main" val="0"/>
              </a:ext>
            </a:extLst>
          </a:blip>
          <a:srcRect l="56579" r="193"/>
          <a:stretch/>
        </p:blipFill>
        <p:spPr bwMode="auto">
          <a:xfrm>
            <a:off x="0" y="1289"/>
            <a:ext cx="4919472" cy="685671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3B68F9B1-A91B-47BB-9E3D-D30B30E18B27}"/>
              </a:ext>
            </a:extLst>
          </p:cNvPr>
          <p:cNvGrpSpPr/>
          <p:nvPr/>
        </p:nvGrpSpPr>
        <p:grpSpPr>
          <a:xfrm>
            <a:off x="4927607" y="-17508"/>
            <a:ext cx="353385" cy="6891733"/>
            <a:chOff x="6024284" y="-33733"/>
            <a:chExt cx="353385" cy="6891733"/>
          </a:xfrm>
        </p:grpSpPr>
        <p:sp>
          <p:nvSpPr>
            <p:cNvPr id="20" name="Rectangle 19">
              <a:extLst>
                <a:ext uri="{FF2B5EF4-FFF2-40B4-BE49-F238E27FC236}">
                  <a16:creationId xmlns:a16="http://schemas.microsoft.com/office/drawing/2014/main" id="{3400A21C-6FB3-4F22-9A7B-73A4C6CA93FA}"/>
                </a:ext>
              </a:extLst>
            </p:cNvPr>
            <p:cNvSpPr/>
            <p:nvPr/>
          </p:nvSpPr>
          <p:spPr>
            <a:xfrm>
              <a:off x="6033902" y="-24821"/>
              <a:ext cx="335456" cy="6881539"/>
            </a:xfrm>
            <a:prstGeom prst="rect">
              <a:avLst/>
            </a:prstGeom>
            <a:solidFill>
              <a:schemeClr val="dk1">
                <a:alpha val="66000"/>
              </a:schemeClr>
            </a:solidFill>
            <a:ln>
              <a:solidFill>
                <a:srgbClr val="000000">
                  <a:alpha val="78039"/>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1927A88-6D51-4633-A475-405D95F17BD8}"/>
                </a:ext>
              </a:extLst>
            </p:cNvPr>
            <p:cNvGrpSpPr/>
            <p:nvPr/>
          </p:nvGrpSpPr>
          <p:grpSpPr>
            <a:xfrm>
              <a:off x="6024284" y="-33733"/>
              <a:ext cx="353385" cy="6891733"/>
              <a:chOff x="6024284" y="-33733"/>
              <a:chExt cx="353385" cy="6891733"/>
            </a:xfrm>
          </p:grpSpPr>
          <p:cxnSp>
            <p:nvCxnSpPr>
              <p:cNvPr id="22" name="Straight Connector 21">
                <a:extLst>
                  <a:ext uri="{FF2B5EF4-FFF2-40B4-BE49-F238E27FC236}">
                    <a16:creationId xmlns:a16="http://schemas.microsoft.com/office/drawing/2014/main" id="{C98A9D26-26C2-45AD-B69B-F93EAC1E3333}"/>
                  </a:ext>
                </a:extLst>
              </p:cNvPr>
              <p:cNvCxnSpPr/>
              <p:nvPr/>
            </p:nvCxnSpPr>
            <p:spPr>
              <a:xfrm>
                <a:off x="6024284" y="-33733"/>
                <a:ext cx="0" cy="6890451"/>
              </a:xfrm>
              <a:prstGeom prst="line">
                <a:avLst/>
              </a:prstGeom>
              <a:ln>
                <a:solidFill>
                  <a:srgbClr val="2A6BA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4A5E0C1-ECB1-4066-8DE0-3012C2D01E58}"/>
                  </a:ext>
                </a:extLst>
              </p:cNvPr>
              <p:cNvCxnSpPr/>
              <p:nvPr/>
            </p:nvCxnSpPr>
            <p:spPr>
              <a:xfrm>
                <a:off x="6377669" y="-32451"/>
                <a:ext cx="0" cy="6890451"/>
              </a:xfrm>
              <a:prstGeom prst="line">
                <a:avLst/>
              </a:prstGeom>
              <a:ln>
                <a:solidFill>
                  <a:srgbClr val="EB0A1E"/>
                </a:solidFill>
              </a:ln>
            </p:spPr>
            <p:style>
              <a:lnRef idx="1">
                <a:schemeClr val="accent1"/>
              </a:lnRef>
              <a:fillRef idx="0">
                <a:schemeClr val="accent1"/>
              </a:fillRef>
              <a:effectRef idx="0">
                <a:schemeClr val="accent1"/>
              </a:effectRef>
              <a:fontRef idx="minor">
                <a:schemeClr val="tx1"/>
              </a:fontRef>
            </p:style>
          </p:cxnSp>
        </p:grpSp>
      </p:grpSp>
      <p:cxnSp>
        <p:nvCxnSpPr>
          <p:cNvPr id="24" name="Straight Connector 23">
            <a:extLst>
              <a:ext uri="{FF2B5EF4-FFF2-40B4-BE49-F238E27FC236}">
                <a16:creationId xmlns:a16="http://schemas.microsoft.com/office/drawing/2014/main" id="{30E78280-02E4-4411-86D2-9BE4671759B5}"/>
              </a:ext>
            </a:extLst>
          </p:cNvPr>
          <p:cNvCxnSpPr>
            <a:cxnSpLocks/>
          </p:cNvCxnSpPr>
          <p:nvPr/>
        </p:nvCxnSpPr>
        <p:spPr>
          <a:xfrm>
            <a:off x="6196083" y="999629"/>
            <a:ext cx="2524836" cy="0"/>
          </a:xfrm>
          <a:prstGeom prst="line">
            <a:avLst/>
          </a:prstGeom>
          <a:ln w="25400" cmpd="sng">
            <a:solidFill>
              <a:srgbClr val="EB0A1E"/>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8908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1000" r="-31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B970404-0970-4E40-8E70-C98F6190B8F8}"/>
              </a:ext>
            </a:extLst>
          </p:cNvPr>
          <p:cNvPicPr>
            <a:picLocks noChangeAspect="1"/>
          </p:cNvPicPr>
          <p:nvPr/>
        </p:nvPicPr>
        <p:blipFill rotWithShape="1">
          <a:blip r:embed="rId3">
            <a:alphaModFix amt="35000"/>
          </a:blip>
          <a:srcRect b="7787"/>
          <a:stretch/>
        </p:blipFill>
        <p:spPr>
          <a:xfrm>
            <a:off x="-1" y="0"/>
            <a:ext cx="12191980" cy="6857990"/>
          </a:xfrm>
          <a:prstGeom prst="rect">
            <a:avLst/>
          </a:prstGeom>
          <a:noFill/>
        </p:spPr>
      </p:pic>
      <p:sp>
        <p:nvSpPr>
          <p:cNvPr id="12" name="TextBox 11">
            <a:extLst>
              <a:ext uri="{FF2B5EF4-FFF2-40B4-BE49-F238E27FC236}">
                <a16:creationId xmlns:a16="http://schemas.microsoft.com/office/drawing/2014/main" id="{8C47248D-2004-49B2-B588-B77BBA573ED9}"/>
              </a:ext>
            </a:extLst>
          </p:cNvPr>
          <p:cNvSpPr txBox="1"/>
          <p:nvPr/>
        </p:nvSpPr>
        <p:spPr>
          <a:xfrm>
            <a:off x="1300908" y="217316"/>
            <a:ext cx="6174954" cy="707886"/>
          </a:xfrm>
          <a:prstGeom prst="rect">
            <a:avLst/>
          </a:prstGeom>
          <a:noFill/>
        </p:spPr>
        <p:txBody>
          <a:bodyPr wrap="square">
            <a:spAutoFit/>
          </a:bodyPr>
          <a:lstStyle/>
          <a:p>
            <a:r>
              <a:rPr lang="en-US" sz="4000" dirty="0">
                <a:latin typeface="Arial" panose="020B0604020202020204" pitchFamily="34" charset="0"/>
                <a:cs typeface="Arial" panose="020B0604020202020204" pitchFamily="34" charset="0"/>
              </a:rPr>
              <a:t>Live! Price Prediction </a:t>
            </a:r>
          </a:p>
        </p:txBody>
      </p:sp>
      <p:sp>
        <p:nvSpPr>
          <p:cNvPr id="8" name="Rectangle: Single Corner Snipped 7">
            <a:extLst>
              <a:ext uri="{FF2B5EF4-FFF2-40B4-BE49-F238E27FC236}">
                <a16:creationId xmlns:a16="http://schemas.microsoft.com/office/drawing/2014/main" id="{C3AE583F-0981-493C-AC9A-91BB05F9C1D5}"/>
              </a:ext>
            </a:extLst>
          </p:cNvPr>
          <p:cNvSpPr/>
          <p:nvPr/>
        </p:nvSpPr>
        <p:spPr>
          <a:xfrm>
            <a:off x="1186665" y="1142512"/>
            <a:ext cx="9818648" cy="5498166"/>
          </a:xfrm>
          <a:prstGeom prst="snip1Rect">
            <a:avLst/>
          </a:prstGeom>
          <a:solidFill>
            <a:srgbClr val="D9D9D9">
              <a:alpha val="85098"/>
            </a:srgbClr>
          </a:solidFill>
          <a:ln>
            <a:solidFill>
              <a:srgbClr val="A5A5A5">
                <a:alpha val="8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7FC2B51D-1C2D-4C73-B652-558BFFD96D47}"/>
              </a:ext>
            </a:extLst>
          </p:cNvPr>
          <p:cNvCxnSpPr>
            <a:cxnSpLocks/>
          </p:cNvCxnSpPr>
          <p:nvPr/>
        </p:nvCxnSpPr>
        <p:spPr>
          <a:xfrm>
            <a:off x="1443461" y="925202"/>
            <a:ext cx="2524836" cy="0"/>
          </a:xfrm>
          <a:prstGeom prst="line">
            <a:avLst/>
          </a:prstGeom>
          <a:ln w="25400" cmpd="sng">
            <a:solidFill>
              <a:srgbClr val="EB0A1E"/>
            </a:solidFill>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39562465-37BA-442A-B4EA-0E8DF432585E}"/>
              </a:ext>
            </a:extLst>
          </p:cNvPr>
          <p:cNvSpPr txBox="1"/>
          <p:nvPr/>
        </p:nvSpPr>
        <p:spPr>
          <a:xfrm>
            <a:off x="2421454" y="1437998"/>
            <a:ext cx="7349067" cy="954107"/>
          </a:xfrm>
          <a:prstGeom prst="rect">
            <a:avLst/>
          </a:prstGeom>
          <a:noFill/>
        </p:spPr>
        <p:txBody>
          <a:bodyPr wrap="square" rtlCol="0">
            <a:spAutoFit/>
          </a:bodyPr>
          <a:lstStyle/>
          <a:p>
            <a:pPr algn="ctr"/>
            <a:r>
              <a:rPr lang="en-US" sz="2800" b="1" dirty="0">
                <a:solidFill>
                  <a:srgbClr val="2A6BAC"/>
                </a:solidFill>
                <a:latin typeface="Arial" panose="020B0604020202020204" pitchFamily="34" charset="0"/>
                <a:cs typeface="Arial" panose="020B0604020202020204" pitchFamily="34" charset="0"/>
              </a:rPr>
              <a:t>Models: </a:t>
            </a:r>
          </a:p>
          <a:p>
            <a:pPr algn="ctr"/>
            <a:r>
              <a:rPr lang="en-US" sz="2800" b="1" dirty="0">
                <a:solidFill>
                  <a:schemeClr val="bg1"/>
                </a:solidFill>
                <a:latin typeface="Arial" panose="020B0604020202020204" pitchFamily="34" charset="0"/>
                <a:cs typeface="Arial" panose="020B0604020202020204" pitchFamily="34" charset="0"/>
              </a:rPr>
              <a:t>Fiesta • Focus • Aygo • Aygo</a:t>
            </a:r>
            <a:r>
              <a:rPr lang="en-US" sz="2800" b="1" dirty="0">
                <a:solidFill>
                  <a:srgbClr val="2A6BAC"/>
                </a:solidFill>
                <a:latin typeface="Arial" panose="020B0604020202020204" pitchFamily="34" charset="0"/>
                <a:cs typeface="Arial" panose="020B0604020202020204" pitchFamily="34" charset="0"/>
              </a:rPr>
              <a:t>  </a:t>
            </a:r>
          </a:p>
        </p:txBody>
      </p:sp>
      <p:sp>
        <p:nvSpPr>
          <p:cNvPr id="13" name="TextBox 12">
            <a:extLst>
              <a:ext uri="{FF2B5EF4-FFF2-40B4-BE49-F238E27FC236}">
                <a16:creationId xmlns:a16="http://schemas.microsoft.com/office/drawing/2014/main" id="{BE887684-78B3-4AEF-B4B9-3C910D4DC3A8}"/>
              </a:ext>
            </a:extLst>
          </p:cNvPr>
          <p:cNvSpPr txBox="1"/>
          <p:nvPr/>
        </p:nvSpPr>
        <p:spPr>
          <a:xfrm>
            <a:off x="1596691" y="3428994"/>
            <a:ext cx="2427112" cy="830997"/>
          </a:xfrm>
          <a:prstGeom prst="rect">
            <a:avLst/>
          </a:prstGeom>
          <a:noFill/>
        </p:spPr>
        <p:txBody>
          <a:bodyPr wrap="square" rtlCol="0">
            <a:spAutoFit/>
          </a:bodyPr>
          <a:lstStyle/>
          <a:p>
            <a:pPr algn="ctr"/>
            <a:r>
              <a:rPr lang="en-US" sz="2400" b="1" dirty="0">
                <a:solidFill>
                  <a:srgbClr val="2A6BAC"/>
                </a:solidFill>
              </a:rPr>
              <a:t>Mileage:</a:t>
            </a:r>
          </a:p>
          <a:p>
            <a:pPr algn="ctr"/>
            <a:r>
              <a:rPr lang="en-US" sz="2400" b="1" dirty="0">
                <a:solidFill>
                  <a:schemeClr val="bg1"/>
                </a:solidFill>
              </a:rPr>
              <a:t>3,000 to 9,000</a:t>
            </a:r>
          </a:p>
        </p:txBody>
      </p:sp>
      <p:sp>
        <p:nvSpPr>
          <p:cNvPr id="37" name="TextBox 36">
            <a:extLst>
              <a:ext uri="{FF2B5EF4-FFF2-40B4-BE49-F238E27FC236}">
                <a16:creationId xmlns:a16="http://schemas.microsoft.com/office/drawing/2014/main" id="{A53CF59F-7139-44B7-A404-AD9F37E4D3B1}"/>
              </a:ext>
            </a:extLst>
          </p:cNvPr>
          <p:cNvSpPr txBox="1"/>
          <p:nvPr/>
        </p:nvSpPr>
        <p:spPr>
          <a:xfrm>
            <a:off x="5132942" y="3438207"/>
            <a:ext cx="1926089" cy="1046440"/>
          </a:xfrm>
          <a:prstGeom prst="rect">
            <a:avLst/>
          </a:prstGeom>
          <a:noFill/>
        </p:spPr>
        <p:txBody>
          <a:bodyPr wrap="square" rtlCol="0">
            <a:spAutoFit/>
          </a:bodyPr>
          <a:lstStyle/>
          <a:p>
            <a:pPr algn="ctr"/>
            <a:r>
              <a:rPr lang="en-US" sz="2400" b="1" dirty="0">
                <a:solidFill>
                  <a:srgbClr val="2A6BAC"/>
                </a:solidFill>
              </a:rPr>
              <a:t>MPG:</a:t>
            </a:r>
          </a:p>
          <a:p>
            <a:pPr algn="ctr"/>
            <a:r>
              <a:rPr lang="en-US" sz="2400" b="1" dirty="0">
                <a:solidFill>
                  <a:schemeClr val="bg1"/>
                </a:solidFill>
              </a:rPr>
              <a:t>55 to 65</a:t>
            </a:r>
          </a:p>
          <a:p>
            <a:pPr algn="ctr"/>
            <a:r>
              <a:rPr lang="en-US" sz="1400" b="1" dirty="0">
                <a:solidFill>
                  <a:schemeClr val="bg1"/>
                </a:solidFill>
              </a:rPr>
              <a:t>(whole numbers only)</a:t>
            </a:r>
          </a:p>
        </p:txBody>
      </p:sp>
      <p:sp>
        <p:nvSpPr>
          <p:cNvPr id="38" name="TextBox 37">
            <a:extLst>
              <a:ext uri="{FF2B5EF4-FFF2-40B4-BE49-F238E27FC236}">
                <a16:creationId xmlns:a16="http://schemas.microsoft.com/office/drawing/2014/main" id="{DE7596DC-F3E7-4DF9-9B78-351C1C04D17A}"/>
              </a:ext>
            </a:extLst>
          </p:cNvPr>
          <p:cNvSpPr txBox="1"/>
          <p:nvPr/>
        </p:nvSpPr>
        <p:spPr>
          <a:xfrm>
            <a:off x="8168170" y="3429790"/>
            <a:ext cx="1926089" cy="830997"/>
          </a:xfrm>
          <a:prstGeom prst="rect">
            <a:avLst/>
          </a:prstGeom>
          <a:noFill/>
        </p:spPr>
        <p:txBody>
          <a:bodyPr wrap="square" rtlCol="0">
            <a:spAutoFit/>
          </a:bodyPr>
          <a:lstStyle/>
          <a:p>
            <a:pPr algn="ctr"/>
            <a:r>
              <a:rPr lang="en-US" sz="2400" b="1" dirty="0">
                <a:solidFill>
                  <a:srgbClr val="2A6BAC"/>
                </a:solidFill>
              </a:rPr>
              <a:t>Engine Size:</a:t>
            </a:r>
          </a:p>
          <a:p>
            <a:pPr algn="ctr"/>
            <a:r>
              <a:rPr lang="en-US" sz="2400" b="1" dirty="0">
                <a:solidFill>
                  <a:schemeClr val="bg1"/>
                </a:solidFill>
              </a:rPr>
              <a:t>1 to 1.5</a:t>
            </a:r>
          </a:p>
        </p:txBody>
      </p:sp>
      <p:sp>
        <p:nvSpPr>
          <p:cNvPr id="17" name="TextBox 16">
            <a:extLst>
              <a:ext uri="{FF2B5EF4-FFF2-40B4-BE49-F238E27FC236}">
                <a16:creationId xmlns:a16="http://schemas.microsoft.com/office/drawing/2014/main" id="{D7764713-078C-45E2-BC18-17F90D46B202}"/>
              </a:ext>
            </a:extLst>
          </p:cNvPr>
          <p:cNvSpPr txBox="1"/>
          <p:nvPr/>
        </p:nvSpPr>
        <p:spPr>
          <a:xfrm>
            <a:off x="1443461" y="5701485"/>
            <a:ext cx="9561832" cy="923330"/>
          </a:xfrm>
          <a:prstGeom prst="rect">
            <a:avLst/>
          </a:prstGeom>
          <a:noFill/>
        </p:spPr>
        <p:txBody>
          <a:bodyPr wrap="square" rtlCol="0">
            <a:spAutoFit/>
          </a:bodyPr>
          <a:lstStyle/>
          <a:p>
            <a:r>
              <a:rPr lang="en-US" dirty="0"/>
              <a:t>Disclaimer: Price prediction does not consider, year of used car, damage of used car, fuel type, transmission type or emotional attachment to used car. Model should be used purely as estimate and not fact. </a:t>
            </a:r>
          </a:p>
        </p:txBody>
      </p:sp>
      <p:pic>
        <p:nvPicPr>
          <p:cNvPr id="21" name="Graphic 20" descr="Car Mechanic with solid fill">
            <a:extLst>
              <a:ext uri="{FF2B5EF4-FFF2-40B4-BE49-F238E27FC236}">
                <a16:creationId xmlns:a16="http://schemas.microsoft.com/office/drawing/2014/main" id="{E5274689-2D31-4836-BB51-85A86F38C3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0428" y="2782957"/>
            <a:ext cx="640080" cy="640080"/>
          </a:xfrm>
          <a:prstGeom prst="rect">
            <a:avLst/>
          </a:prstGeom>
        </p:spPr>
      </p:pic>
      <p:pic>
        <p:nvPicPr>
          <p:cNvPr id="25" name="Graphic 24" descr="Fuel with solid fill">
            <a:extLst>
              <a:ext uri="{FF2B5EF4-FFF2-40B4-BE49-F238E27FC236}">
                <a16:creationId xmlns:a16="http://schemas.microsoft.com/office/drawing/2014/main" id="{42D095AB-1CBD-465A-8259-82994F2C74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2492" y="2782957"/>
            <a:ext cx="640080" cy="640080"/>
          </a:xfrm>
          <a:prstGeom prst="rect">
            <a:avLst/>
          </a:prstGeom>
        </p:spPr>
      </p:pic>
      <p:pic>
        <p:nvPicPr>
          <p:cNvPr id="39" name="Graphic 38" descr="Race Flag with solid fill">
            <a:extLst>
              <a:ext uri="{FF2B5EF4-FFF2-40B4-BE49-F238E27FC236}">
                <a16:creationId xmlns:a16="http://schemas.microsoft.com/office/drawing/2014/main" id="{3D650456-4CD3-4E3F-A22C-712C67D505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21454" y="2782957"/>
            <a:ext cx="640080" cy="640080"/>
          </a:xfrm>
          <a:prstGeom prst="rect">
            <a:avLst/>
          </a:prstGeom>
        </p:spPr>
      </p:pic>
    </p:spTree>
    <p:extLst>
      <p:ext uri="{BB962C8B-B14F-4D97-AF65-F5344CB8AC3E}">
        <p14:creationId xmlns:p14="http://schemas.microsoft.com/office/powerpoint/2010/main" val="217415061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436</TotalTime>
  <Words>312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Used Car Price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Yarely Vargas</dc:creator>
  <cp:lastModifiedBy>Yarely Vargas</cp:lastModifiedBy>
  <cp:revision>7</cp:revision>
  <dcterms:created xsi:type="dcterms:W3CDTF">2022-02-08T01:12:49Z</dcterms:created>
  <dcterms:modified xsi:type="dcterms:W3CDTF">2022-02-09T04:14:25Z</dcterms:modified>
</cp:coreProperties>
</file>