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6"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0" d="100"/>
          <a:sy n="60" d="100"/>
        </p:scale>
        <p:origin x="341"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24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787837"/>
            <a:ext cx="7477601" cy="3832860"/>
          </a:xfrm>
          <a:prstGeom prst="rect">
            <a:avLst/>
          </a:prstGeom>
          <a:noFill/>
          <a:ln/>
        </p:spPr>
        <p:txBody>
          <a:bodyPr wrap="square" rtlCol="0" anchor="t"/>
          <a:lstStyle/>
          <a:p>
            <a:pPr marL="0" indent="0">
              <a:lnSpc>
                <a:spcPts val="7545"/>
              </a:lnSpc>
              <a:buNone/>
            </a:pPr>
            <a:r>
              <a:rPr lang="en-US" sz="6036" dirty="0">
                <a:solidFill>
                  <a:srgbClr val="1B1B27"/>
                </a:solidFill>
                <a:latin typeface="Raleway" pitchFamily="34" charset="0"/>
                <a:ea typeface="Raleway" pitchFamily="34" charset="-122"/>
                <a:cs typeface="Raleway" pitchFamily="34" charset="-120"/>
              </a:rPr>
              <a:t>Безпечне Управління Паролями з SecurePass</a:t>
            </a:r>
            <a:endParaRPr lang="en-US" sz="6036" dirty="0"/>
          </a:p>
        </p:txBody>
      </p:sp>
      <p:sp>
        <p:nvSpPr>
          <p:cNvPr id="6" name="Text 3"/>
          <p:cNvSpPr/>
          <p:nvPr/>
        </p:nvSpPr>
        <p:spPr>
          <a:xfrm>
            <a:off x="833199" y="4953953"/>
            <a:ext cx="7477601"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У сучасному світі, де кожен з нас регулярно користується безліччю онлайн-сервісів, питання безпеки паролів стає все більш важливим. SecurePass - це надійний та зручний менеджер паролів, який забезпечує безпечне зберігання, генерацію та управління вашими обліковими даними. Ця програма пропонує користувачам комплексне рішення для захисту їхніх персональних даних та підвищення загального рівня кібербезпеки.</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541865" y="553045"/>
            <a:ext cx="5024557" cy="628055"/>
          </a:xfrm>
          <a:prstGeom prst="rect">
            <a:avLst/>
          </a:prstGeom>
          <a:noFill/>
          <a:ln/>
        </p:spPr>
        <p:txBody>
          <a:bodyPr wrap="none" rtlCol="0" anchor="t"/>
          <a:lstStyle/>
          <a:p>
            <a:pPr marL="0" indent="0">
              <a:lnSpc>
                <a:spcPts val="4945"/>
              </a:lnSpc>
              <a:buNone/>
            </a:pPr>
            <a:r>
              <a:rPr lang="en-US" sz="3956" dirty="0">
                <a:solidFill>
                  <a:srgbClr val="1B1B27"/>
                </a:solidFill>
                <a:latin typeface="Raleway" pitchFamily="34" charset="0"/>
                <a:ea typeface="Raleway" pitchFamily="34" charset="-122"/>
                <a:cs typeface="Raleway" pitchFamily="34" charset="-120"/>
              </a:rPr>
              <a:t>Висновки</a:t>
            </a:r>
            <a:endParaRPr lang="en-US" sz="3956" dirty="0"/>
          </a:p>
        </p:txBody>
      </p:sp>
      <p:sp>
        <p:nvSpPr>
          <p:cNvPr id="5" name="Shape 3"/>
          <p:cNvSpPr/>
          <p:nvPr/>
        </p:nvSpPr>
        <p:spPr>
          <a:xfrm>
            <a:off x="7295198" y="1583055"/>
            <a:ext cx="40124" cy="6093500"/>
          </a:xfrm>
          <a:prstGeom prst="roundRect">
            <a:avLst>
              <a:gd name="adj" fmla="val 225408"/>
            </a:avLst>
          </a:prstGeom>
          <a:solidFill>
            <a:srgbClr val="C7C7D0"/>
          </a:solidFill>
          <a:ln/>
        </p:spPr>
        <p:txBody>
          <a:bodyPr/>
          <a:lstStyle/>
          <a:p>
            <a:endParaRPr lang="en-US"/>
          </a:p>
        </p:txBody>
      </p:sp>
      <p:sp>
        <p:nvSpPr>
          <p:cNvPr id="6" name="Shape 4"/>
          <p:cNvSpPr/>
          <p:nvPr/>
        </p:nvSpPr>
        <p:spPr>
          <a:xfrm>
            <a:off x="6385679" y="1946017"/>
            <a:ext cx="703421" cy="40124"/>
          </a:xfrm>
          <a:prstGeom prst="roundRect">
            <a:avLst>
              <a:gd name="adj" fmla="val 225408"/>
            </a:avLst>
          </a:prstGeom>
          <a:solidFill>
            <a:srgbClr val="C7C7D0"/>
          </a:solidFill>
          <a:ln/>
        </p:spPr>
        <p:txBody>
          <a:bodyPr/>
          <a:lstStyle/>
          <a:p>
            <a:endParaRPr lang="en-US"/>
          </a:p>
        </p:txBody>
      </p:sp>
      <p:sp>
        <p:nvSpPr>
          <p:cNvPr id="7" name="Shape 5"/>
          <p:cNvSpPr/>
          <p:nvPr/>
        </p:nvSpPr>
        <p:spPr>
          <a:xfrm>
            <a:off x="7089100" y="1740098"/>
            <a:ext cx="452199" cy="45219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8" name="Text 6"/>
          <p:cNvSpPr/>
          <p:nvPr/>
        </p:nvSpPr>
        <p:spPr>
          <a:xfrm>
            <a:off x="7250668" y="1777722"/>
            <a:ext cx="129064" cy="376833"/>
          </a:xfrm>
          <a:prstGeom prst="rect">
            <a:avLst/>
          </a:prstGeom>
          <a:noFill/>
          <a:ln/>
        </p:spPr>
        <p:txBody>
          <a:bodyPr wrap="none" rtlCol="0" anchor="t"/>
          <a:lstStyle/>
          <a:p>
            <a:pPr marL="0" indent="0" algn="ctr">
              <a:lnSpc>
                <a:spcPts val="2967"/>
              </a:lnSpc>
              <a:buNone/>
            </a:pPr>
            <a:r>
              <a:rPr lang="en-US" sz="2374" dirty="0">
                <a:solidFill>
                  <a:srgbClr val="3C3939"/>
                </a:solidFill>
                <a:latin typeface="Raleway" pitchFamily="34" charset="0"/>
                <a:ea typeface="Raleway" pitchFamily="34" charset="-122"/>
                <a:cs typeface="Raleway" pitchFamily="34" charset="-120"/>
              </a:rPr>
              <a:t>1</a:t>
            </a:r>
            <a:endParaRPr lang="en-US" sz="2374" dirty="0"/>
          </a:p>
        </p:txBody>
      </p:sp>
      <p:sp>
        <p:nvSpPr>
          <p:cNvPr id="9" name="Text 7"/>
          <p:cNvSpPr/>
          <p:nvPr/>
        </p:nvSpPr>
        <p:spPr>
          <a:xfrm>
            <a:off x="3697605" y="1784033"/>
            <a:ext cx="2512219" cy="313968"/>
          </a:xfrm>
          <a:prstGeom prst="rect">
            <a:avLst/>
          </a:prstGeom>
          <a:noFill/>
          <a:ln/>
        </p:spPr>
        <p:txBody>
          <a:bodyPr wrap="none" rtlCol="0" anchor="t"/>
          <a:lstStyle/>
          <a:p>
            <a:pPr marL="0" indent="0" algn="r">
              <a:lnSpc>
                <a:spcPts val="2473"/>
              </a:lnSpc>
              <a:buNone/>
            </a:pPr>
            <a:r>
              <a:rPr lang="en-US" sz="1978" dirty="0">
                <a:solidFill>
                  <a:srgbClr val="3C3939"/>
                </a:solidFill>
                <a:latin typeface="Raleway" pitchFamily="34" charset="0"/>
                <a:ea typeface="Raleway" pitchFamily="34" charset="-122"/>
                <a:cs typeface="Raleway" pitchFamily="34" charset="-120"/>
              </a:rPr>
              <a:t>Безпека Даних</a:t>
            </a:r>
            <a:endParaRPr lang="en-US" sz="1978" dirty="0"/>
          </a:p>
        </p:txBody>
      </p:sp>
      <p:sp>
        <p:nvSpPr>
          <p:cNvPr id="10" name="Text 8"/>
          <p:cNvSpPr/>
          <p:nvPr/>
        </p:nvSpPr>
        <p:spPr>
          <a:xfrm>
            <a:off x="2541865" y="2218492"/>
            <a:ext cx="3667958" cy="1285875"/>
          </a:xfrm>
          <a:prstGeom prst="rect">
            <a:avLst/>
          </a:prstGeom>
          <a:noFill/>
          <a:ln/>
        </p:spPr>
        <p:txBody>
          <a:bodyPr wrap="square" rtlCol="0" anchor="t"/>
          <a:lstStyle/>
          <a:p>
            <a:pPr marL="0" indent="0" algn="r">
              <a:lnSpc>
                <a:spcPts val="2532"/>
              </a:lnSpc>
              <a:buNone/>
            </a:pPr>
            <a:r>
              <a:rPr lang="en-US" sz="1583" dirty="0">
                <a:solidFill>
                  <a:srgbClr val="3C3939"/>
                </a:solidFill>
                <a:latin typeface="Roboto" pitchFamily="34" charset="0"/>
                <a:ea typeface="Roboto" pitchFamily="34" charset="-122"/>
                <a:cs typeface="Roboto" pitchFamily="34" charset="-120"/>
              </a:rPr>
              <a:t>SecurePass забезпечує надійне локальне зберігання паролів користувачів, захищаючи їх від витоку та несанкціонованого доступу.</a:t>
            </a:r>
            <a:endParaRPr lang="en-US" sz="1583" dirty="0"/>
          </a:p>
        </p:txBody>
      </p:sp>
      <p:sp>
        <p:nvSpPr>
          <p:cNvPr id="11" name="Shape 9"/>
          <p:cNvSpPr/>
          <p:nvPr/>
        </p:nvSpPr>
        <p:spPr>
          <a:xfrm>
            <a:off x="7541300" y="2950905"/>
            <a:ext cx="703421" cy="40124"/>
          </a:xfrm>
          <a:prstGeom prst="roundRect">
            <a:avLst>
              <a:gd name="adj" fmla="val 225408"/>
            </a:avLst>
          </a:prstGeom>
          <a:solidFill>
            <a:srgbClr val="C7C7D0"/>
          </a:solidFill>
          <a:ln/>
        </p:spPr>
        <p:txBody>
          <a:bodyPr/>
          <a:lstStyle/>
          <a:p>
            <a:endParaRPr lang="en-US"/>
          </a:p>
        </p:txBody>
      </p:sp>
      <p:sp>
        <p:nvSpPr>
          <p:cNvPr id="12" name="Shape 10"/>
          <p:cNvSpPr/>
          <p:nvPr/>
        </p:nvSpPr>
        <p:spPr>
          <a:xfrm>
            <a:off x="7089100" y="2744986"/>
            <a:ext cx="452199" cy="45219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13" name="Text 11"/>
          <p:cNvSpPr/>
          <p:nvPr/>
        </p:nvSpPr>
        <p:spPr>
          <a:xfrm>
            <a:off x="7236619" y="2782610"/>
            <a:ext cx="157043" cy="376833"/>
          </a:xfrm>
          <a:prstGeom prst="rect">
            <a:avLst/>
          </a:prstGeom>
          <a:noFill/>
          <a:ln/>
        </p:spPr>
        <p:txBody>
          <a:bodyPr wrap="none" rtlCol="0" anchor="t"/>
          <a:lstStyle/>
          <a:p>
            <a:pPr marL="0" indent="0" algn="ctr">
              <a:lnSpc>
                <a:spcPts val="2967"/>
              </a:lnSpc>
              <a:buNone/>
            </a:pPr>
            <a:r>
              <a:rPr lang="en-US" sz="2374" dirty="0">
                <a:solidFill>
                  <a:srgbClr val="3C3939"/>
                </a:solidFill>
                <a:latin typeface="Raleway" pitchFamily="34" charset="0"/>
                <a:ea typeface="Raleway" pitchFamily="34" charset="-122"/>
                <a:cs typeface="Raleway" pitchFamily="34" charset="-120"/>
              </a:rPr>
              <a:t>2</a:t>
            </a:r>
            <a:endParaRPr lang="en-US" sz="2374" dirty="0"/>
          </a:p>
        </p:txBody>
      </p:sp>
      <p:sp>
        <p:nvSpPr>
          <p:cNvPr id="14" name="Text 12"/>
          <p:cNvSpPr/>
          <p:nvPr/>
        </p:nvSpPr>
        <p:spPr>
          <a:xfrm>
            <a:off x="8420576" y="2788920"/>
            <a:ext cx="2908578" cy="313968"/>
          </a:xfrm>
          <a:prstGeom prst="rect">
            <a:avLst/>
          </a:prstGeom>
          <a:noFill/>
          <a:ln/>
        </p:spPr>
        <p:txBody>
          <a:bodyPr wrap="none" rtlCol="0" anchor="t"/>
          <a:lstStyle/>
          <a:p>
            <a:pPr marL="0" indent="0" algn="l">
              <a:lnSpc>
                <a:spcPts val="2473"/>
              </a:lnSpc>
              <a:buNone/>
            </a:pPr>
            <a:r>
              <a:rPr lang="en-US" sz="1978" dirty="0">
                <a:solidFill>
                  <a:srgbClr val="3C3939"/>
                </a:solidFill>
                <a:latin typeface="Raleway" pitchFamily="34" charset="0"/>
                <a:ea typeface="Raleway" pitchFamily="34" charset="-122"/>
                <a:cs typeface="Raleway" pitchFamily="34" charset="-120"/>
              </a:rPr>
              <a:t>Зручність Використання</a:t>
            </a:r>
            <a:endParaRPr lang="en-US" sz="1978" dirty="0"/>
          </a:p>
        </p:txBody>
      </p:sp>
      <p:sp>
        <p:nvSpPr>
          <p:cNvPr id="15" name="Text 13"/>
          <p:cNvSpPr/>
          <p:nvPr/>
        </p:nvSpPr>
        <p:spPr>
          <a:xfrm>
            <a:off x="8420576" y="3223379"/>
            <a:ext cx="3667958" cy="1607344"/>
          </a:xfrm>
          <a:prstGeom prst="rect">
            <a:avLst/>
          </a:prstGeom>
          <a:noFill/>
          <a:ln/>
        </p:spPr>
        <p:txBody>
          <a:bodyPr wrap="square" rtlCol="0" anchor="t"/>
          <a:lstStyle/>
          <a:p>
            <a:pPr marL="0" indent="0" algn="l">
              <a:lnSpc>
                <a:spcPts val="2532"/>
              </a:lnSpc>
              <a:buNone/>
            </a:pPr>
            <a:r>
              <a:rPr lang="en-US" sz="1583" dirty="0">
                <a:solidFill>
                  <a:srgbClr val="3C3939"/>
                </a:solidFill>
                <a:latin typeface="Roboto" pitchFamily="34" charset="0"/>
                <a:ea typeface="Roboto" pitchFamily="34" charset="-122"/>
                <a:cs typeface="Roboto" pitchFamily="34" charset="-120"/>
              </a:rPr>
              <a:t>Інтуїтивно зрозумілий інтерфейс SecurePass робить управління паролями простим та ефективним навіть для недосвідчених користувачів.</a:t>
            </a:r>
            <a:endParaRPr lang="en-US" sz="1583" dirty="0"/>
          </a:p>
        </p:txBody>
      </p:sp>
      <p:sp>
        <p:nvSpPr>
          <p:cNvPr id="16" name="Shape 14"/>
          <p:cNvSpPr/>
          <p:nvPr/>
        </p:nvSpPr>
        <p:spPr>
          <a:xfrm>
            <a:off x="6385679" y="4273213"/>
            <a:ext cx="703421" cy="40124"/>
          </a:xfrm>
          <a:prstGeom prst="roundRect">
            <a:avLst>
              <a:gd name="adj" fmla="val 225408"/>
            </a:avLst>
          </a:prstGeom>
          <a:solidFill>
            <a:srgbClr val="C7C7D0"/>
          </a:solidFill>
          <a:ln/>
        </p:spPr>
        <p:txBody>
          <a:bodyPr/>
          <a:lstStyle/>
          <a:p>
            <a:endParaRPr lang="en-US"/>
          </a:p>
        </p:txBody>
      </p:sp>
      <p:sp>
        <p:nvSpPr>
          <p:cNvPr id="17" name="Shape 15"/>
          <p:cNvSpPr/>
          <p:nvPr/>
        </p:nvSpPr>
        <p:spPr>
          <a:xfrm>
            <a:off x="7089100" y="4067294"/>
            <a:ext cx="452199" cy="45219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18" name="Text 16"/>
          <p:cNvSpPr/>
          <p:nvPr/>
        </p:nvSpPr>
        <p:spPr>
          <a:xfrm>
            <a:off x="7234714" y="4104918"/>
            <a:ext cx="160973" cy="376833"/>
          </a:xfrm>
          <a:prstGeom prst="rect">
            <a:avLst/>
          </a:prstGeom>
          <a:noFill/>
          <a:ln/>
        </p:spPr>
        <p:txBody>
          <a:bodyPr wrap="none" rtlCol="0" anchor="t"/>
          <a:lstStyle/>
          <a:p>
            <a:pPr marL="0" indent="0" algn="ctr">
              <a:lnSpc>
                <a:spcPts val="2967"/>
              </a:lnSpc>
              <a:buNone/>
            </a:pPr>
            <a:r>
              <a:rPr lang="en-US" sz="2374" dirty="0">
                <a:solidFill>
                  <a:srgbClr val="3C3939"/>
                </a:solidFill>
                <a:latin typeface="Raleway" pitchFamily="34" charset="0"/>
                <a:ea typeface="Raleway" pitchFamily="34" charset="-122"/>
                <a:cs typeface="Raleway" pitchFamily="34" charset="-120"/>
              </a:rPr>
              <a:t>3</a:t>
            </a:r>
            <a:endParaRPr lang="en-US" sz="2374" dirty="0"/>
          </a:p>
        </p:txBody>
      </p:sp>
      <p:sp>
        <p:nvSpPr>
          <p:cNvPr id="19" name="Text 17"/>
          <p:cNvSpPr/>
          <p:nvPr/>
        </p:nvSpPr>
        <p:spPr>
          <a:xfrm>
            <a:off x="3236714" y="4111228"/>
            <a:ext cx="2973110" cy="313968"/>
          </a:xfrm>
          <a:prstGeom prst="rect">
            <a:avLst/>
          </a:prstGeom>
          <a:noFill/>
          <a:ln/>
        </p:spPr>
        <p:txBody>
          <a:bodyPr wrap="none" rtlCol="0" anchor="t"/>
          <a:lstStyle/>
          <a:p>
            <a:pPr marL="0" indent="0" algn="r">
              <a:lnSpc>
                <a:spcPts val="2473"/>
              </a:lnSpc>
              <a:buNone/>
            </a:pPr>
            <a:r>
              <a:rPr lang="en-US" sz="1978" dirty="0">
                <a:solidFill>
                  <a:srgbClr val="3C3939"/>
                </a:solidFill>
                <a:latin typeface="Raleway" pitchFamily="34" charset="0"/>
                <a:ea typeface="Raleway" pitchFamily="34" charset="-122"/>
                <a:cs typeface="Raleway" pitchFamily="34" charset="-120"/>
              </a:rPr>
              <a:t>Розширений Функціонал</a:t>
            </a:r>
            <a:endParaRPr lang="en-US" sz="1978" dirty="0"/>
          </a:p>
        </p:txBody>
      </p:sp>
      <p:sp>
        <p:nvSpPr>
          <p:cNvPr id="20" name="Text 18"/>
          <p:cNvSpPr/>
          <p:nvPr/>
        </p:nvSpPr>
        <p:spPr>
          <a:xfrm>
            <a:off x="2541865" y="4545687"/>
            <a:ext cx="3667958" cy="1607344"/>
          </a:xfrm>
          <a:prstGeom prst="rect">
            <a:avLst/>
          </a:prstGeom>
          <a:noFill/>
          <a:ln/>
        </p:spPr>
        <p:txBody>
          <a:bodyPr wrap="square" rtlCol="0" anchor="t"/>
          <a:lstStyle/>
          <a:p>
            <a:pPr marL="0" indent="0" algn="r">
              <a:lnSpc>
                <a:spcPts val="2532"/>
              </a:lnSpc>
              <a:buNone/>
            </a:pPr>
            <a:r>
              <a:rPr lang="en-US" sz="1583" dirty="0">
                <a:solidFill>
                  <a:srgbClr val="3C3939"/>
                </a:solidFill>
                <a:latin typeface="Roboto" pitchFamily="34" charset="0"/>
                <a:ea typeface="Roboto" pitchFamily="34" charset="-122"/>
                <a:cs typeface="Roboto" pitchFamily="34" charset="-120"/>
              </a:rPr>
              <a:t>Додаткові можливості, такі як генерація паролів, сканер паролів та структурування за папками, роблять SecurePass всеосяжним рішенням для менеджменту паролів.</a:t>
            </a:r>
            <a:endParaRPr lang="en-US" sz="1583" dirty="0"/>
          </a:p>
        </p:txBody>
      </p:sp>
      <p:sp>
        <p:nvSpPr>
          <p:cNvPr id="21" name="Shape 19"/>
          <p:cNvSpPr/>
          <p:nvPr/>
        </p:nvSpPr>
        <p:spPr>
          <a:xfrm>
            <a:off x="7541300" y="5595640"/>
            <a:ext cx="703421" cy="40124"/>
          </a:xfrm>
          <a:prstGeom prst="roundRect">
            <a:avLst>
              <a:gd name="adj" fmla="val 225408"/>
            </a:avLst>
          </a:prstGeom>
          <a:solidFill>
            <a:srgbClr val="C7C7D0"/>
          </a:solidFill>
          <a:ln/>
        </p:spPr>
        <p:txBody>
          <a:bodyPr/>
          <a:lstStyle/>
          <a:p>
            <a:endParaRPr lang="en-US"/>
          </a:p>
        </p:txBody>
      </p:sp>
      <p:sp>
        <p:nvSpPr>
          <p:cNvPr id="22" name="Shape 20"/>
          <p:cNvSpPr/>
          <p:nvPr/>
        </p:nvSpPr>
        <p:spPr>
          <a:xfrm>
            <a:off x="7089100" y="5389721"/>
            <a:ext cx="452199" cy="452199"/>
          </a:xfrm>
          <a:prstGeom prst="roundRect">
            <a:avLst>
              <a:gd name="adj" fmla="val 20001"/>
            </a:avLst>
          </a:prstGeom>
          <a:solidFill>
            <a:srgbClr val="E1E1EA"/>
          </a:solidFill>
          <a:ln w="7620">
            <a:solidFill>
              <a:srgbClr val="C7C7D0"/>
            </a:solidFill>
            <a:prstDash val="solid"/>
          </a:ln>
        </p:spPr>
        <p:txBody>
          <a:bodyPr/>
          <a:lstStyle/>
          <a:p>
            <a:endParaRPr lang="en-US"/>
          </a:p>
        </p:txBody>
      </p:sp>
      <p:sp>
        <p:nvSpPr>
          <p:cNvPr id="23" name="Text 21"/>
          <p:cNvSpPr/>
          <p:nvPr/>
        </p:nvSpPr>
        <p:spPr>
          <a:xfrm>
            <a:off x="7232928" y="5427345"/>
            <a:ext cx="164544" cy="376833"/>
          </a:xfrm>
          <a:prstGeom prst="rect">
            <a:avLst/>
          </a:prstGeom>
          <a:noFill/>
          <a:ln/>
        </p:spPr>
        <p:txBody>
          <a:bodyPr wrap="none" rtlCol="0" anchor="t"/>
          <a:lstStyle/>
          <a:p>
            <a:pPr marL="0" indent="0" algn="ctr">
              <a:lnSpc>
                <a:spcPts val="2967"/>
              </a:lnSpc>
              <a:buNone/>
            </a:pPr>
            <a:r>
              <a:rPr lang="en-US" sz="2374" dirty="0">
                <a:solidFill>
                  <a:srgbClr val="3C3939"/>
                </a:solidFill>
                <a:latin typeface="Raleway" pitchFamily="34" charset="0"/>
                <a:ea typeface="Raleway" pitchFamily="34" charset="-122"/>
                <a:cs typeface="Raleway" pitchFamily="34" charset="-120"/>
              </a:rPr>
              <a:t>4</a:t>
            </a:r>
            <a:endParaRPr lang="en-US" sz="2374" dirty="0"/>
          </a:p>
        </p:txBody>
      </p:sp>
      <p:sp>
        <p:nvSpPr>
          <p:cNvPr id="24" name="Text 22"/>
          <p:cNvSpPr/>
          <p:nvPr/>
        </p:nvSpPr>
        <p:spPr>
          <a:xfrm>
            <a:off x="8420576" y="5433655"/>
            <a:ext cx="3106222" cy="313968"/>
          </a:xfrm>
          <a:prstGeom prst="rect">
            <a:avLst/>
          </a:prstGeom>
          <a:noFill/>
          <a:ln/>
        </p:spPr>
        <p:txBody>
          <a:bodyPr wrap="none" rtlCol="0" anchor="t"/>
          <a:lstStyle/>
          <a:p>
            <a:pPr marL="0" indent="0" algn="l">
              <a:lnSpc>
                <a:spcPts val="2473"/>
              </a:lnSpc>
              <a:buNone/>
            </a:pPr>
            <a:r>
              <a:rPr lang="en-US" sz="1978" dirty="0">
                <a:solidFill>
                  <a:srgbClr val="3C3939"/>
                </a:solidFill>
                <a:latin typeface="Raleway" pitchFamily="34" charset="0"/>
                <a:ea typeface="Raleway" pitchFamily="34" charset="-122"/>
                <a:cs typeface="Raleway" pitchFamily="34" charset="-120"/>
              </a:rPr>
              <a:t>Безкоштовна Доступність</a:t>
            </a:r>
            <a:endParaRPr lang="en-US" sz="1978" dirty="0"/>
          </a:p>
        </p:txBody>
      </p:sp>
      <p:sp>
        <p:nvSpPr>
          <p:cNvPr id="25" name="Text 23"/>
          <p:cNvSpPr/>
          <p:nvPr/>
        </p:nvSpPr>
        <p:spPr>
          <a:xfrm>
            <a:off x="8420576" y="5868114"/>
            <a:ext cx="3667958" cy="1607344"/>
          </a:xfrm>
          <a:prstGeom prst="rect">
            <a:avLst/>
          </a:prstGeom>
          <a:noFill/>
          <a:ln/>
        </p:spPr>
        <p:txBody>
          <a:bodyPr wrap="square" rtlCol="0" anchor="t"/>
          <a:lstStyle/>
          <a:p>
            <a:pPr marL="0" indent="0" algn="l">
              <a:lnSpc>
                <a:spcPts val="2532"/>
              </a:lnSpc>
              <a:buNone/>
            </a:pPr>
            <a:r>
              <a:rPr lang="en-US" sz="1583" dirty="0">
                <a:solidFill>
                  <a:srgbClr val="3C3939"/>
                </a:solidFill>
                <a:latin typeface="Roboto" pitchFamily="34" charset="0"/>
                <a:ea typeface="Roboto" pitchFamily="34" charset="-122"/>
                <a:cs typeface="Roboto" pitchFamily="34" charset="-120"/>
              </a:rPr>
              <a:t>Безкоштовна доступність SecurePass робить його доступним для широкого кола користувачів, які прагнуть підвищити безпеку своїх облікових даних.</a:t>
            </a:r>
            <a:endParaRPr lang="en-US" sz="158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673918" y="667583"/>
            <a:ext cx="8940165" cy="1176337"/>
          </a:xfrm>
          <a:prstGeom prst="rect">
            <a:avLst/>
          </a:prstGeom>
          <a:noFill/>
          <a:ln/>
        </p:spPr>
        <p:txBody>
          <a:bodyPr wrap="square" rtlCol="0" anchor="t"/>
          <a:lstStyle/>
          <a:p>
            <a:pPr marL="0" indent="0">
              <a:lnSpc>
                <a:spcPts val="4631"/>
              </a:lnSpc>
              <a:buNone/>
            </a:pPr>
            <a:r>
              <a:rPr lang="en-US" sz="3705" dirty="0">
                <a:solidFill>
                  <a:srgbClr val="1B1B27"/>
                </a:solidFill>
                <a:latin typeface="Raleway" pitchFamily="34" charset="0"/>
                <a:ea typeface="Raleway" pitchFamily="34" charset="-122"/>
                <a:cs typeface="Raleway" pitchFamily="34" charset="-120"/>
              </a:rPr>
              <a:t>Огляд Існуючих Методів Менеджменту Паролів</a:t>
            </a:r>
            <a:endParaRPr lang="en-US" sz="3705" dirty="0"/>
          </a:p>
        </p:txBody>
      </p:sp>
      <p:sp>
        <p:nvSpPr>
          <p:cNvPr id="6" name="Shape 3"/>
          <p:cNvSpPr/>
          <p:nvPr/>
        </p:nvSpPr>
        <p:spPr>
          <a:xfrm>
            <a:off x="4937403" y="2126218"/>
            <a:ext cx="37624" cy="5435798"/>
          </a:xfrm>
          <a:prstGeom prst="roundRect">
            <a:avLst>
              <a:gd name="adj" fmla="val 225115"/>
            </a:avLst>
          </a:prstGeom>
          <a:solidFill>
            <a:srgbClr val="C7C7D0"/>
          </a:solidFill>
          <a:ln/>
        </p:spPr>
        <p:txBody>
          <a:bodyPr/>
          <a:lstStyle/>
          <a:p>
            <a:endParaRPr lang="en-US"/>
          </a:p>
        </p:txBody>
      </p:sp>
      <p:sp>
        <p:nvSpPr>
          <p:cNvPr id="7" name="Shape 4"/>
          <p:cNvSpPr/>
          <p:nvPr/>
        </p:nvSpPr>
        <p:spPr>
          <a:xfrm>
            <a:off x="5167908" y="2466142"/>
            <a:ext cx="658654" cy="37624"/>
          </a:xfrm>
          <a:prstGeom prst="roundRect">
            <a:avLst>
              <a:gd name="adj" fmla="val 225115"/>
            </a:avLst>
          </a:prstGeom>
          <a:solidFill>
            <a:srgbClr val="C7C7D0"/>
          </a:solidFill>
          <a:ln/>
        </p:spPr>
        <p:txBody>
          <a:bodyPr/>
          <a:lstStyle/>
          <a:p>
            <a:endParaRPr lang="en-US"/>
          </a:p>
        </p:txBody>
      </p:sp>
      <p:sp>
        <p:nvSpPr>
          <p:cNvPr id="8" name="Shape 5"/>
          <p:cNvSpPr/>
          <p:nvPr/>
        </p:nvSpPr>
        <p:spPr>
          <a:xfrm>
            <a:off x="4744522" y="2273260"/>
            <a:ext cx="423386" cy="423386"/>
          </a:xfrm>
          <a:prstGeom prst="roundRect">
            <a:avLst>
              <a:gd name="adj" fmla="val 20005"/>
            </a:avLst>
          </a:prstGeom>
          <a:solidFill>
            <a:srgbClr val="E1E1EA"/>
          </a:solidFill>
          <a:ln w="7620">
            <a:solidFill>
              <a:srgbClr val="C7C7D0"/>
            </a:solidFill>
            <a:prstDash val="solid"/>
          </a:ln>
        </p:spPr>
        <p:txBody>
          <a:bodyPr/>
          <a:lstStyle/>
          <a:p>
            <a:endParaRPr lang="en-US"/>
          </a:p>
        </p:txBody>
      </p:sp>
      <p:sp>
        <p:nvSpPr>
          <p:cNvPr id="9" name="Text 6"/>
          <p:cNvSpPr/>
          <p:nvPr/>
        </p:nvSpPr>
        <p:spPr>
          <a:xfrm>
            <a:off x="4895731" y="2308503"/>
            <a:ext cx="120848" cy="352782"/>
          </a:xfrm>
          <a:prstGeom prst="rect">
            <a:avLst/>
          </a:prstGeom>
          <a:noFill/>
          <a:ln/>
        </p:spPr>
        <p:txBody>
          <a:bodyPr wrap="none" rtlCol="0" anchor="t"/>
          <a:lstStyle/>
          <a:p>
            <a:pPr marL="0" indent="0" algn="ctr">
              <a:lnSpc>
                <a:spcPts val="2779"/>
              </a:lnSpc>
              <a:buNone/>
            </a:pPr>
            <a:r>
              <a:rPr lang="en-US" sz="2223" dirty="0">
                <a:solidFill>
                  <a:srgbClr val="3C3939"/>
                </a:solidFill>
                <a:latin typeface="Raleway" pitchFamily="34" charset="0"/>
                <a:ea typeface="Raleway" pitchFamily="34" charset="-122"/>
                <a:cs typeface="Raleway" pitchFamily="34" charset="-120"/>
              </a:rPr>
              <a:t>1</a:t>
            </a:r>
            <a:endParaRPr lang="en-US" sz="2223" dirty="0"/>
          </a:p>
        </p:txBody>
      </p:sp>
      <p:sp>
        <p:nvSpPr>
          <p:cNvPr id="10" name="Text 7"/>
          <p:cNvSpPr/>
          <p:nvPr/>
        </p:nvSpPr>
        <p:spPr>
          <a:xfrm>
            <a:off x="5991344" y="2314337"/>
            <a:ext cx="2948345" cy="294084"/>
          </a:xfrm>
          <a:prstGeom prst="rect">
            <a:avLst/>
          </a:prstGeom>
          <a:noFill/>
          <a:ln/>
        </p:spPr>
        <p:txBody>
          <a:bodyPr wrap="none" rtlCol="0" anchor="t"/>
          <a:lstStyle/>
          <a:p>
            <a:pPr marL="0" indent="0" algn="l">
              <a:lnSpc>
                <a:spcPts val="2316"/>
              </a:lnSpc>
              <a:buNone/>
            </a:pPr>
            <a:r>
              <a:rPr lang="en-US" sz="1853" dirty="0">
                <a:solidFill>
                  <a:srgbClr val="3C3939"/>
                </a:solidFill>
                <a:latin typeface="Raleway" pitchFamily="34" charset="0"/>
                <a:ea typeface="Raleway" pitchFamily="34" charset="-122"/>
                <a:cs typeface="Raleway" pitchFamily="34" charset="-120"/>
              </a:rPr>
              <a:t>Запам'ятовування Паролів</a:t>
            </a:r>
            <a:endParaRPr lang="en-US" sz="1853" dirty="0"/>
          </a:p>
        </p:txBody>
      </p:sp>
      <p:sp>
        <p:nvSpPr>
          <p:cNvPr id="11" name="Text 8"/>
          <p:cNvSpPr/>
          <p:nvPr/>
        </p:nvSpPr>
        <p:spPr>
          <a:xfrm>
            <a:off x="5991344" y="2721293"/>
            <a:ext cx="7622738" cy="903327"/>
          </a:xfrm>
          <a:prstGeom prst="rect">
            <a:avLst/>
          </a:prstGeom>
          <a:noFill/>
          <a:ln/>
        </p:spPr>
        <p:txBody>
          <a:bodyPr wrap="square" rtlCol="0" anchor="t"/>
          <a:lstStyle/>
          <a:p>
            <a:pPr marL="0" indent="0" algn="l">
              <a:lnSpc>
                <a:spcPts val="2371"/>
              </a:lnSpc>
              <a:buNone/>
            </a:pPr>
            <a:r>
              <a:rPr lang="en-US" sz="1482" dirty="0">
                <a:solidFill>
                  <a:srgbClr val="3C3939"/>
                </a:solidFill>
                <a:latin typeface="Roboto" pitchFamily="34" charset="0"/>
                <a:ea typeface="Roboto" pitchFamily="34" charset="-122"/>
                <a:cs typeface="Roboto" pitchFamily="34" charset="-120"/>
              </a:rPr>
              <a:t>Найпростіший, але найменш надійний метод, коли людина намагається запам'ятати всі свої паролі. Це призводить до використання простих та повторюваних комбінацій, які легко зламати.</a:t>
            </a:r>
            <a:endParaRPr lang="en-US" sz="1482" dirty="0"/>
          </a:p>
        </p:txBody>
      </p:sp>
      <p:sp>
        <p:nvSpPr>
          <p:cNvPr id="12" name="Shape 9"/>
          <p:cNvSpPr/>
          <p:nvPr/>
        </p:nvSpPr>
        <p:spPr>
          <a:xfrm>
            <a:off x="5167908" y="4340781"/>
            <a:ext cx="658654" cy="37624"/>
          </a:xfrm>
          <a:prstGeom prst="roundRect">
            <a:avLst>
              <a:gd name="adj" fmla="val 225115"/>
            </a:avLst>
          </a:prstGeom>
          <a:solidFill>
            <a:srgbClr val="C7C7D0"/>
          </a:solidFill>
          <a:ln/>
        </p:spPr>
        <p:txBody>
          <a:bodyPr/>
          <a:lstStyle/>
          <a:p>
            <a:endParaRPr lang="en-US"/>
          </a:p>
        </p:txBody>
      </p:sp>
      <p:sp>
        <p:nvSpPr>
          <p:cNvPr id="13" name="Shape 10"/>
          <p:cNvSpPr/>
          <p:nvPr/>
        </p:nvSpPr>
        <p:spPr>
          <a:xfrm>
            <a:off x="4744522" y="4147899"/>
            <a:ext cx="423386" cy="423386"/>
          </a:xfrm>
          <a:prstGeom prst="roundRect">
            <a:avLst>
              <a:gd name="adj" fmla="val 20005"/>
            </a:avLst>
          </a:prstGeom>
          <a:solidFill>
            <a:srgbClr val="E1E1EA"/>
          </a:solidFill>
          <a:ln w="7620">
            <a:solidFill>
              <a:srgbClr val="C7C7D0"/>
            </a:solidFill>
            <a:prstDash val="solid"/>
          </a:ln>
        </p:spPr>
        <p:txBody>
          <a:bodyPr/>
          <a:lstStyle/>
          <a:p>
            <a:endParaRPr lang="en-US"/>
          </a:p>
        </p:txBody>
      </p:sp>
      <p:sp>
        <p:nvSpPr>
          <p:cNvPr id="14" name="Text 11"/>
          <p:cNvSpPr/>
          <p:nvPr/>
        </p:nvSpPr>
        <p:spPr>
          <a:xfrm>
            <a:off x="4882634" y="4183142"/>
            <a:ext cx="147161" cy="352782"/>
          </a:xfrm>
          <a:prstGeom prst="rect">
            <a:avLst/>
          </a:prstGeom>
          <a:noFill/>
          <a:ln/>
        </p:spPr>
        <p:txBody>
          <a:bodyPr wrap="none" rtlCol="0" anchor="t"/>
          <a:lstStyle/>
          <a:p>
            <a:pPr marL="0" indent="0" algn="ctr">
              <a:lnSpc>
                <a:spcPts val="2779"/>
              </a:lnSpc>
              <a:buNone/>
            </a:pPr>
            <a:r>
              <a:rPr lang="en-US" sz="2223" dirty="0">
                <a:solidFill>
                  <a:srgbClr val="3C3939"/>
                </a:solidFill>
                <a:latin typeface="Raleway" pitchFamily="34" charset="0"/>
                <a:ea typeface="Raleway" pitchFamily="34" charset="-122"/>
                <a:cs typeface="Raleway" pitchFamily="34" charset="-120"/>
              </a:rPr>
              <a:t>2</a:t>
            </a:r>
            <a:endParaRPr lang="en-US" sz="2223" dirty="0"/>
          </a:p>
        </p:txBody>
      </p:sp>
      <p:sp>
        <p:nvSpPr>
          <p:cNvPr id="15" name="Text 12"/>
          <p:cNvSpPr/>
          <p:nvPr/>
        </p:nvSpPr>
        <p:spPr>
          <a:xfrm>
            <a:off x="5991344" y="4188976"/>
            <a:ext cx="2352675" cy="294084"/>
          </a:xfrm>
          <a:prstGeom prst="rect">
            <a:avLst/>
          </a:prstGeom>
          <a:noFill/>
          <a:ln/>
        </p:spPr>
        <p:txBody>
          <a:bodyPr wrap="none" rtlCol="0" anchor="t"/>
          <a:lstStyle/>
          <a:p>
            <a:pPr marL="0" indent="0" algn="l">
              <a:lnSpc>
                <a:spcPts val="2316"/>
              </a:lnSpc>
              <a:buNone/>
            </a:pPr>
            <a:r>
              <a:rPr lang="en-US" sz="1853" dirty="0">
                <a:solidFill>
                  <a:srgbClr val="3C3939"/>
                </a:solidFill>
                <a:latin typeface="Raleway" pitchFamily="34" charset="0"/>
                <a:ea typeface="Raleway" pitchFamily="34" charset="-122"/>
                <a:cs typeface="Raleway" pitchFamily="34" charset="-120"/>
              </a:rPr>
              <a:t>Однакові Паролі</a:t>
            </a:r>
            <a:endParaRPr lang="en-US" sz="1853" dirty="0"/>
          </a:p>
        </p:txBody>
      </p:sp>
      <p:sp>
        <p:nvSpPr>
          <p:cNvPr id="16" name="Text 13"/>
          <p:cNvSpPr/>
          <p:nvPr/>
        </p:nvSpPr>
        <p:spPr>
          <a:xfrm>
            <a:off x="5991344" y="4595932"/>
            <a:ext cx="7622738" cy="903327"/>
          </a:xfrm>
          <a:prstGeom prst="rect">
            <a:avLst/>
          </a:prstGeom>
          <a:noFill/>
          <a:ln/>
        </p:spPr>
        <p:txBody>
          <a:bodyPr wrap="square" rtlCol="0" anchor="t"/>
          <a:lstStyle/>
          <a:p>
            <a:pPr marL="0" indent="0" algn="l">
              <a:lnSpc>
                <a:spcPts val="2371"/>
              </a:lnSpc>
              <a:buNone/>
            </a:pPr>
            <a:r>
              <a:rPr lang="en-US" sz="1482" dirty="0">
                <a:solidFill>
                  <a:srgbClr val="3C3939"/>
                </a:solidFill>
                <a:latin typeface="Roboto" pitchFamily="34" charset="0"/>
                <a:ea typeface="Roboto" pitchFamily="34" charset="-122"/>
                <a:cs typeface="Roboto" pitchFamily="34" charset="-120"/>
              </a:rPr>
              <a:t>Використання одного паролю для всіх сервісів є надзвичайно небезпечною практикою, оскільки витік одного паролю може призвести до компрометації всіх ваших акаунтів.</a:t>
            </a:r>
            <a:endParaRPr lang="en-US" sz="1482" dirty="0"/>
          </a:p>
        </p:txBody>
      </p:sp>
      <p:sp>
        <p:nvSpPr>
          <p:cNvPr id="17" name="Shape 14"/>
          <p:cNvSpPr/>
          <p:nvPr/>
        </p:nvSpPr>
        <p:spPr>
          <a:xfrm>
            <a:off x="5167908" y="6215420"/>
            <a:ext cx="658654" cy="37624"/>
          </a:xfrm>
          <a:prstGeom prst="roundRect">
            <a:avLst>
              <a:gd name="adj" fmla="val 225115"/>
            </a:avLst>
          </a:prstGeom>
          <a:solidFill>
            <a:srgbClr val="C7C7D0"/>
          </a:solidFill>
          <a:ln/>
        </p:spPr>
        <p:txBody>
          <a:bodyPr/>
          <a:lstStyle/>
          <a:p>
            <a:endParaRPr lang="en-US"/>
          </a:p>
        </p:txBody>
      </p:sp>
      <p:sp>
        <p:nvSpPr>
          <p:cNvPr id="18" name="Shape 15"/>
          <p:cNvSpPr/>
          <p:nvPr/>
        </p:nvSpPr>
        <p:spPr>
          <a:xfrm>
            <a:off x="4744522" y="6022538"/>
            <a:ext cx="423386" cy="423386"/>
          </a:xfrm>
          <a:prstGeom prst="roundRect">
            <a:avLst>
              <a:gd name="adj" fmla="val 20005"/>
            </a:avLst>
          </a:prstGeom>
          <a:solidFill>
            <a:srgbClr val="E1E1EA"/>
          </a:solidFill>
          <a:ln w="7620">
            <a:solidFill>
              <a:srgbClr val="C7C7D0"/>
            </a:solidFill>
            <a:prstDash val="solid"/>
          </a:ln>
        </p:spPr>
        <p:txBody>
          <a:bodyPr/>
          <a:lstStyle/>
          <a:p>
            <a:endParaRPr lang="en-US"/>
          </a:p>
        </p:txBody>
      </p:sp>
      <p:sp>
        <p:nvSpPr>
          <p:cNvPr id="19" name="Text 16"/>
          <p:cNvSpPr/>
          <p:nvPr/>
        </p:nvSpPr>
        <p:spPr>
          <a:xfrm>
            <a:off x="4880729" y="6057781"/>
            <a:ext cx="150852" cy="352782"/>
          </a:xfrm>
          <a:prstGeom prst="rect">
            <a:avLst/>
          </a:prstGeom>
          <a:noFill/>
          <a:ln/>
        </p:spPr>
        <p:txBody>
          <a:bodyPr wrap="none" rtlCol="0" anchor="t"/>
          <a:lstStyle/>
          <a:p>
            <a:pPr marL="0" indent="0" algn="ctr">
              <a:lnSpc>
                <a:spcPts val="2779"/>
              </a:lnSpc>
              <a:buNone/>
            </a:pPr>
            <a:r>
              <a:rPr lang="en-US" sz="2223" dirty="0">
                <a:solidFill>
                  <a:srgbClr val="3C3939"/>
                </a:solidFill>
                <a:latin typeface="Raleway" pitchFamily="34" charset="0"/>
                <a:ea typeface="Raleway" pitchFamily="34" charset="-122"/>
                <a:cs typeface="Raleway" pitchFamily="34" charset="-120"/>
              </a:rPr>
              <a:t>3</a:t>
            </a:r>
            <a:endParaRPr lang="en-US" sz="2223" dirty="0"/>
          </a:p>
        </p:txBody>
      </p:sp>
      <p:sp>
        <p:nvSpPr>
          <p:cNvPr id="20" name="Text 17"/>
          <p:cNvSpPr/>
          <p:nvPr/>
        </p:nvSpPr>
        <p:spPr>
          <a:xfrm>
            <a:off x="5991344" y="6063615"/>
            <a:ext cx="2352675" cy="294084"/>
          </a:xfrm>
          <a:prstGeom prst="rect">
            <a:avLst/>
          </a:prstGeom>
          <a:noFill/>
          <a:ln/>
        </p:spPr>
        <p:txBody>
          <a:bodyPr wrap="none" rtlCol="0" anchor="t"/>
          <a:lstStyle/>
          <a:p>
            <a:pPr marL="0" indent="0" algn="l">
              <a:lnSpc>
                <a:spcPts val="2316"/>
              </a:lnSpc>
              <a:buNone/>
            </a:pPr>
            <a:r>
              <a:rPr lang="en-US" sz="1853" dirty="0">
                <a:solidFill>
                  <a:srgbClr val="3C3939"/>
                </a:solidFill>
                <a:latin typeface="Raleway" pitchFamily="34" charset="0"/>
                <a:ea typeface="Raleway" pitchFamily="34" charset="-122"/>
                <a:cs typeface="Raleway" pitchFamily="34" charset="-120"/>
              </a:rPr>
              <a:t>Менеджери Паролів</a:t>
            </a:r>
            <a:endParaRPr lang="en-US" sz="1853" dirty="0"/>
          </a:p>
        </p:txBody>
      </p:sp>
      <p:sp>
        <p:nvSpPr>
          <p:cNvPr id="21" name="Text 18"/>
          <p:cNvSpPr/>
          <p:nvPr/>
        </p:nvSpPr>
        <p:spPr>
          <a:xfrm>
            <a:off x="5991344" y="6470571"/>
            <a:ext cx="7622738" cy="903327"/>
          </a:xfrm>
          <a:prstGeom prst="rect">
            <a:avLst/>
          </a:prstGeom>
          <a:noFill/>
          <a:ln/>
        </p:spPr>
        <p:txBody>
          <a:bodyPr wrap="square" rtlCol="0" anchor="t"/>
          <a:lstStyle/>
          <a:p>
            <a:pPr marL="0" indent="0" algn="l">
              <a:lnSpc>
                <a:spcPts val="2371"/>
              </a:lnSpc>
              <a:buNone/>
            </a:pPr>
            <a:r>
              <a:rPr lang="en-US" sz="1482" dirty="0">
                <a:solidFill>
                  <a:srgbClr val="3C3939"/>
                </a:solidFill>
                <a:latin typeface="Roboto" pitchFamily="34" charset="0"/>
                <a:ea typeface="Roboto" pitchFamily="34" charset="-122"/>
                <a:cs typeface="Roboto" pitchFamily="34" charset="-120"/>
              </a:rPr>
              <a:t>Спеціалізовані програми, які дозволяють безпечно зберігати, генерувати та керувати паролями. Вони пропонують ряд переваг, включаючи централізоване зберігання, генерацію складних паролів та синхронізацію між пристроями.</a:t>
            </a:r>
            <a:endParaRPr lang="en-US" sz="148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33647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Порівняння Існуючих Менеджерів Паролів</a:t>
            </a:r>
            <a:endParaRPr lang="en-US" sz="4374" dirty="0"/>
          </a:p>
        </p:txBody>
      </p:sp>
      <p:sp>
        <p:nvSpPr>
          <p:cNvPr id="5" name="Text 3"/>
          <p:cNvSpPr/>
          <p:nvPr/>
        </p:nvSpPr>
        <p:spPr>
          <a:xfrm>
            <a:off x="2037993" y="328064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1Password</a:t>
            </a:r>
            <a:endParaRPr lang="en-US" sz="2187" dirty="0"/>
          </a:p>
        </p:txBody>
      </p:sp>
      <p:sp>
        <p:nvSpPr>
          <p:cNvPr id="6" name="Text 4"/>
          <p:cNvSpPr/>
          <p:nvPr/>
        </p:nvSpPr>
        <p:spPr>
          <a:xfrm>
            <a:off x="2037993" y="3850005"/>
            <a:ext cx="3156347" cy="284321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Надійний менеджер паролів з високим рівнем безпеки, широким функціоналом та зручним інтерфейсом. Підтримує різні платформи та пропонує додаткові функції, такі як VPN та сканер паролів.</a:t>
            </a:r>
            <a:endParaRPr lang="en-US" sz="1750" dirty="0"/>
          </a:p>
        </p:txBody>
      </p:sp>
      <p:sp>
        <p:nvSpPr>
          <p:cNvPr id="7" name="Text 5"/>
          <p:cNvSpPr/>
          <p:nvPr/>
        </p:nvSpPr>
        <p:spPr>
          <a:xfrm>
            <a:off x="5743932" y="328064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NordPass</a:t>
            </a:r>
            <a:endParaRPr lang="en-US" sz="2187" dirty="0"/>
          </a:p>
        </p:txBody>
      </p:sp>
      <p:sp>
        <p:nvSpPr>
          <p:cNvPr id="8" name="Text 6"/>
          <p:cNvSpPr/>
          <p:nvPr/>
        </p:nvSpPr>
        <p:spPr>
          <a:xfrm>
            <a:off x="5743932" y="3850005"/>
            <a:ext cx="3156347" cy="2487811"/>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Простий та інтуїтивно зрозумілий менеджер паролів з безкоштовним тарифним планом. Пропонує основні функції для безпечного зберігання та генерації паролів.</a:t>
            </a:r>
            <a:endParaRPr lang="en-US" sz="1750" dirty="0"/>
          </a:p>
        </p:txBody>
      </p:sp>
      <p:sp>
        <p:nvSpPr>
          <p:cNvPr id="9" name="Text 7"/>
          <p:cNvSpPr/>
          <p:nvPr/>
        </p:nvSpPr>
        <p:spPr>
          <a:xfrm>
            <a:off x="9449872" y="328064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KeePassXC</a:t>
            </a:r>
            <a:endParaRPr lang="en-US" sz="2187" dirty="0"/>
          </a:p>
        </p:txBody>
      </p:sp>
      <p:sp>
        <p:nvSpPr>
          <p:cNvPr id="10" name="Text 8"/>
          <p:cNvSpPr/>
          <p:nvPr/>
        </p:nvSpPr>
        <p:spPr>
          <a:xfrm>
            <a:off x="9449872" y="3850005"/>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Відкритий та безкоштовний менеджер паролів з акцентом на безпеку. Має складніший інтерфейс, але забезпечує повний контроль над даними користувача.</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749260"/>
            <a:ext cx="5676543"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Переваги SecurePass</a:t>
            </a:r>
            <a:endParaRPr lang="en-US" sz="4374" dirty="0"/>
          </a:p>
        </p:txBody>
      </p:sp>
      <p:sp>
        <p:nvSpPr>
          <p:cNvPr id="5" name="Shape 3"/>
          <p:cNvSpPr/>
          <p:nvPr/>
        </p:nvSpPr>
        <p:spPr>
          <a:xfrm>
            <a:off x="2037993" y="2061567"/>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6" name="Text 4"/>
          <p:cNvSpPr/>
          <p:nvPr/>
        </p:nvSpPr>
        <p:spPr>
          <a:xfrm>
            <a:off x="2216587" y="210323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7" name="Text 5"/>
          <p:cNvSpPr/>
          <p:nvPr/>
        </p:nvSpPr>
        <p:spPr>
          <a:xfrm>
            <a:off x="2760107" y="2137886"/>
            <a:ext cx="4129088"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Безпечне Локальне Зберігання</a:t>
            </a:r>
            <a:endParaRPr lang="en-US" sz="2187" dirty="0"/>
          </a:p>
        </p:txBody>
      </p:sp>
      <p:sp>
        <p:nvSpPr>
          <p:cNvPr id="8" name="Text 6"/>
          <p:cNvSpPr/>
          <p:nvPr/>
        </p:nvSpPr>
        <p:spPr>
          <a:xfrm>
            <a:off x="2760107" y="2618303"/>
            <a:ext cx="4444008"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SecurePass не залежить від хмарних сервісів, зберігаючи всі паролі користувача локально на його комп'ютері. Це забезпечує максимальну конфіденційність та захист від витоку даних.</a:t>
            </a:r>
            <a:endParaRPr lang="en-US" sz="1750" dirty="0"/>
          </a:p>
        </p:txBody>
      </p:sp>
      <p:sp>
        <p:nvSpPr>
          <p:cNvPr id="9" name="Shape 7"/>
          <p:cNvSpPr/>
          <p:nvPr/>
        </p:nvSpPr>
        <p:spPr>
          <a:xfrm>
            <a:off x="7426285" y="2061567"/>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10" name="Text 8"/>
          <p:cNvSpPr/>
          <p:nvPr/>
        </p:nvSpPr>
        <p:spPr>
          <a:xfrm>
            <a:off x="7589401" y="2103239"/>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1" name="Text 9"/>
          <p:cNvSpPr/>
          <p:nvPr/>
        </p:nvSpPr>
        <p:spPr>
          <a:xfrm>
            <a:off x="8148399" y="213788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Зручний Інтерфейс</a:t>
            </a:r>
            <a:endParaRPr lang="en-US" sz="2187" dirty="0"/>
          </a:p>
        </p:txBody>
      </p:sp>
      <p:sp>
        <p:nvSpPr>
          <p:cNvPr id="12" name="Text 10"/>
          <p:cNvSpPr/>
          <p:nvPr/>
        </p:nvSpPr>
        <p:spPr>
          <a:xfrm>
            <a:off x="8148399" y="2618303"/>
            <a:ext cx="4444008"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Інтуїтивно зрозумілий та простий у використанні інтерфейс SecurePass робить управління паролями легким навіть для недосвідчених користувачів.</a:t>
            </a:r>
            <a:endParaRPr lang="en-US" sz="1750" dirty="0"/>
          </a:p>
        </p:txBody>
      </p:sp>
      <p:sp>
        <p:nvSpPr>
          <p:cNvPr id="13" name="Shape 11"/>
          <p:cNvSpPr/>
          <p:nvPr/>
        </p:nvSpPr>
        <p:spPr>
          <a:xfrm>
            <a:off x="2037993" y="5146477"/>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14" name="Text 12"/>
          <p:cNvSpPr/>
          <p:nvPr/>
        </p:nvSpPr>
        <p:spPr>
          <a:xfrm>
            <a:off x="2198965" y="5188148"/>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5" name="Text 13"/>
          <p:cNvSpPr/>
          <p:nvPr/>
        </p:nvSpPr>
        <p:spPr>
          <a:xfrm>
            <a:off x="2760107" y="5222796"/>
            <a:ext cx="3287435"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Розширений Функціонал</a:t>
            </a:r>
            <a:endParaRPr lang="en-US" sz="2187" dirty="0"/>
          </a:p>
        </p:txBody>
      </p:sp>
      <p:sp>
        <p:nvSpPr>
          <p:cNvPr id="16" name="Text 14"/>
          <p:cNvSpPr/>
          <p:nvPr/>
        </p:nvSpPr>
        <p:spPr>
          <a:xfrm>
            <a:off x="2760107" y="5703213"/>
            <a:ext cx="4444008"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SecurePass пропонує широкий спектр функцій, включаючи генерацію надійних паролів, сканер паролів, структурування паролів за папками та можливість відновлення видалених паролів.</a:t>
            </a:r>
            <a:endParaRPr lang="en-US" sz="1750" dirty="0"/>
          </a:p>
        </p:txBody>
      </p:sp>
      <p:sp>
        <p:nvSpPr>
          <p:cNvPr id="17" name="Shape 15"/>
          <p:cNvSpPr/>
          <p:nvPr/>
        </p:nvSpPr>
        <p:spPr>
          <a:xfrm>
            <a:off x="7426285" y="5146477"/>
            <a:ext cx="499943" cy="499943"/>
          </a:xfrm>
          <a:prstGeom prst="roundRect">
            <a:avLst>
              <a:gd name="adj" fmla="val 20000"/>
            </a:avLst>
          </a:prstGeom>
          <a:solidFill>
            <a:srgbClr val="E1E1EA"/>
          </a:solidFill>
          <a:ln w="7620">
            <a:solidFill>
              <a:srgbClr val="C7C7D0"/>
            </a:solidFill>
            <a:prstDash val="solid"/>
          </a:ln>
        </p:spPr>
        <p:txBody>
          <a:bodyPr/>
          <a:lstStyle/>
          <a:p>
            <a:endParaRPr lang="en-US"/>
          </a:p>
        </p:txBody>
      </p:sp>
      <p:sp>
        <p:nvSpPr>
          <p:cNvPr id="18" name="Text 16"/>
          <p:cNvSpPr/>
          <p:nvPr/>
        </p:nvSpPr>
        <p:spPr>
          <a:xfrm>
            <a:off x="7585234" y="5188148"/>
            <a:ext cx="18204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4</a:t>
            </a:r>
            <a:endParaRPr lang="en-US" sz="2624" dirty="0"/>
          </a:p>
        </p:txBody>
      </p:sp>
      <p:sp>
        <p:nvSpPr>
          <p:cNvPr id="19" name="Text 17"/>
          <p:cNvSpPr/>
          <p:nvPr/>
        </p:nvSpPr>
        <p:spPr>
          <a:xfrm>
            <a:off x="8148399" y="5222796"/>
            <a:ext cx="3434596"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Безкоштовна Доступність</a:t>
            </a:r>
            <a:endParaRPr lang="en-US" sz="2187" dirty="0"/>
          </a:p>
        </p:txBody>
      </p:sp>
      <p:sp>
        <p:nvSpPr>
          <p:cNvPr id="20" name="Text 18"/>
          <p:cNvSpPr/>
          <p:nvPr/>
        </p:nvSpPr>
        <p:spPr>
          <a:xfrm>
            <a:off x="8148399" y="5703213"/>
            <a:ext cx="4444008"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SecurePass буде доступний безкоштовно, без обмежень на функціональність чи термін використання, що робить його доступним для всіх користувачів.</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672471"/>
            <a:ext cx="6340793"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Архітектура SecurePass</a:t>
            </a:r>
            <a:endParaRPr lang="en-US" sz="4374" dirty="0"/>
          </a:p>
        </p:txBody>
      </p:sp>
      <p:pic>
        <p:nvPicPr>
          <p:cNvPr id="5" name="Image 0" descr="preencoded.png"/>
          <p:cNvPicPr>
            <a:picLocks noChangeAspect="1"/>
          </p:cNvPicPr>
          <p:nvPr/>
        </p:nvPicPr>
        <p:blipFill>
          <a:blip r:embed="rId3"/>
          <a:stretch>
            <a:fillRect/>
          </a:stretch>
        </p:blipFill>
        <p:spPr>
          <a:xfrm>
            <a:off x="2037993" y="2811185"/>
            <a:ext cx="555427" cy="555427"/>
          </a:xfrm>
          <a:prstGeom prst="rect">
            <a:avLst/>
          </a:prstGeom>
        </p:spPr>
      </p:pic>
      <p:sp>
        <p:nvSpPr>
          <p:cNvPr id="6" name="Text 3"/>
          <p:cNvSpPr/>
          <p:nvPr/>
        </p:nvSpPr>
        <p:spPr>
          <a:xfrm>
            <a:off x="2037993" y="3588782"/>
            <a:ext cx="2388632"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Мова C#</a:t>
            </a:r>
            <a:endParaRPr lang="en-US" sz="2187" dirty="0"/>
          </a:p>
        </p:txBody>
      </p:sp>
      <p:sp>
        <p:nvSpPr>
          <p:cNvPr id="7" name="Text 4"/>
          <p:cNvSpPr/>
          <p:nvPr/>
        </p:nvSpPr>
        <p:spPr>
          <a:xfrm>
            <a:off x="2037993" y="4069199"/>
            <a:ext cx="2388632" cy="2132409"/>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SecurePass розроблено на мові програмування C#, що забезпечує високу продуктивність та гнучкість.</a:t>
            </a:r>
            <a:endParaRPr lang="en-US" sz="1750" dirty="0"/>
          </a:p>
        </p:txBody>
      </p:sp>
      <p:pic>
        <p:nvPicPr>
          <p:cNvPr id="8" name="Image 1" descr="preencoded.png"/>
          <p:cNvPicPr>
            <a:picLocks noChangeAspect="1"/>
          </p:cNvPicPr>
          <p:nvPr/>
        </p:nvPicPr>
        <p:blipFill>
          <a:blip r:embed="rId4"/>
          <a:stretch>
            <a:fillRect/>
          </a:stretch>
        </p:blipFill>
        <p:spPr>
          <a:xfrm>
            <a:off x="4759881" y="2811185"/>
            <a:ext cx="555427" cy="555427"/>
          </a:xfrm>
          <a:prstGeom prst="rect">
            <a:avLst/>
          </a:prstGeom>
        </p:spPr>
      </p:pic>
      <p:sp>
        <p:nvSpPr>
          <p:cNvPr id="9" name="Text 5"/>
          <p:cNvSpPr/>
          <p:nvPr/>
        </p:nvSpPr>
        <p:spPr>
          <a:xfrm>
            <a:off x="4759881" y="3588782"/>
            <a:ext cx="2388632" cy="694373"/>
          </a:xfrm>
          <a:prstGeom prst="rect">
            <a:avLst/>
          </a:prstGeom>
          <a:noFill/>
          <a:ln/>
        </p:spPr>
        <p:txBody>
          <a:bodyPr wrap="squar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База Даних PostgreSQL</a:t>
            </a:r>
            <a:endParaRPr lang="en-US" sz="2187" dirty="0"/>
          </a:p>
        </p:txBody>
      </p:sp>
      <p:sp>
        <p:nvSpPr>
          <p:cNvPr id="10" name="Text 6"/>
          <p:cNvSpPr/>
          <p:nvPr/>
        </p:nvSpPr>
        <p:spPr>
          <a:xfrm>
            <a:off x="4759881" y="4416385"/>
            <a:ext cx="2388632" cy="1777008"/>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Надійна реляційна база даних PostgreSQL використовується для зберігання паролів користувачів.</a:t>
            </a:r>
            <a:endParaRPr lang="en-US" sz="1750" dirty="0"/>
          </a:p>
        </p:txBody>
      </p:sp>
      <p:pic>
        <p:nvPicPr>
          <p:cNvPr id="11" name="Image 2" descr="preencoded.png"/>
          <p:cNvPicPr>
            <a:picLocks noChangeAspect="1"/>
          </p:cNvPicPr>
          <p:nvPr/>
        </p:nvPicPr>
        <p:blipFill>
          <a:blip r:embed="rId5"/>
          <a:stretch>
            <a:fillRect/>
          </a:stretch>
        </p:blipFill>
        <p:spPr>
          <a:xfrm>
            <a:off x="7481768" y="2811185"/>
            <a:ext cx="555427" cy="555427"/>
          </a:xfrm>
          <a:prstGeom prst="rect">
            <a:avLst/>
          </a:prstGeom>
        </p:spPr>
      </p:pic>
      <p:sp>
        <p:nvSpPr>
          <p:cNvPr id="12" name="Text 7"/>
          <p:cNvSpPr/>
          <p:nvPr/>
        </p:nvSpPr>
        <p:spPr>
          <a:xfrm>
            <a:off x="7481768" y="3588782"/>
            <a:ext cx="2388632"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Фреймворк WPF</a:t>
            </a:r>
            <a:endParaRPr lang="en-US" sz="2187" dirty="0"/>
          </a:p>
        </p:txBody>
      </p:sp>
      <p:sp>
        <p:nvSpPr>
          <p:cNvPr id="13" name="Text 8"/>
          <p:cNvSpPr/>
          <p:nvPr/>
        </p:nvSpPr>
        <p:spPr>
          <a:xfrm>
            <a:off x="7481768" y="4069199"/>
            <a:ext cx="2388632" cy="2487811"/>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Графічний інтерфейс користувача SecurePass створено за допомогою фреймворку Windows Presentation Foundation (WPF).</a:t>
            </a:r>
            <a:endParaRPr lang="en-US" sz="1750" dirty="0"/>
          </a:p>
        </p:txBody>
      </p:sp>
      <p:pic>
        <p:nvPicPr>
          <p:cNvPr id="14" name="Image 3" descr="preencoded.png"/>
          <p:cNvPicPr>
            <a:picLocks noChangeAspect="1"/>
          </p:cNvPicPr>
          <p:nvPr/>
        </p:nvPicPr>
        <p:blipFill>
          <a:blip r:embed="rId6"/>
          <a:stretch>
            <a:fillRect/>
          </a:stretch>
        </p:blipFill>
        <p:spPr>
          <a:xfrm>
            <a:off x="10203656" y="2811185"/>
            <a:ext cx="555427" cy="555427"/>
          </a:xfrm>
          <a:prstGeom prst="rect">
            <a:avLst/>
          </a:prstGeom>
        </p:spPr>
      </p:pic>
      <p:sp>
        <p:nvSpPr>
          <p:cNvPr id="15" name="Text 9"/>
          <p:cNvSpPr/>
          <p:nvPr/>
        </p:nvSpPr>
        <p:spPr>
          <a:xfrm>
            <a:off x="10203656" y="3588782"/>
            <a:ext cx="2388751"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Захист DPAPI</a:t>
            </a:r>
            <a:endParaRPr lang="en-US" sz="2187" dirty="0"/>
          </a:p>
        </p:txBody>
      </p:sp>
      <p:sp>
        <p:nvSpPr>
          <p:cNvPr id="16" name="Text 10"/>
          <p:cNvSpPr/>
          <p:nvPr/>
        </p:nvSpPr>
        <p:spPr>
          <a:xfrm>
            <a:off x="10203656" y="4069199"/>
            <a:ext cx="2388751" cy="2487811"/>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Для шифрування паролів використовується надійний стандарт Microsoft DPAPI, що забезпечує високий рівень безпеки.</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827961"/>
            <a:ext cx="9096256"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Структура Бази Даних SecurePass</a:t>
            </a:r>
            <a:endParaRPr lang="en-US" sz="4374" dirty="0"/>
          </a:p>
        </p:txBody>
      </p:sp>
      <p:pic>
        <p:nvPicPr>
          <p:cNvPr id="6" name="Image 1" descr="preencoded.png"/>
          <p:cNvPicPr>
            <a:picLocks noChangeAspect="1"/>
          </p:cNvPicPr>
          <p:nvPr/>
        </p:nvPicPr>
        <p:blipFill>
          <a:blip r:embed="rId4"/>
          <a:stretch>
            <a:fillRect/>
          </a:stretch>
        </p:blipFill>
        <p:spPr>
          <a:xfrm>
            <a:off x="833199" y="1855589"/>
            <a:ext cx="1110972" cy="1777484"/>
          </a:xfrm>
          <a:prstGeom prst="rect">
            <a:avLst/>
          </a:prstGeom>
        </p:spPr>
      </p:pic>
      <p:sp>
        <p:nvSpPr>
          <p:cNvPr id="7" name="Text 3"/>
          <p:cNvSpPr/>
          <p:nvPr/>
        </p:nvSpPr>
        <p:spPr>
          <a:xfrm>
            <a:off x="2277428" y="2077760"/>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Таблиця Users</a:t>
            </a:r>
            <a:endParaRPr lang="en-US" sz="2187" dirty="0"/>
          </a:p>
        </p:txBody>
      </p:sp>
      <p:sp>
        <p:nvSpPr>
          <p:cNvPr id="8" name="Text 4"/>
          <p:cNvSpPr/>
          <p:nvPr/>
        </p:nvSpPr>
        <p:spPr>
          <a:xfrm>
            <a:off x="2277428" y="2558177"/>
            <a:ext cx="7862173" cy="710803"/>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Зберігає інформацію про користувачів, включаючи електронну пошту та зашифрований пароль.</a:t>
            </a:r>
            <a:endParaRPr lang="en-US" sz="1750" dirty="0"/>
          </a:p>
        </p:txBody>
      </p:sp>
      <p:pic>
        <p:nvPicPr>
          <p:cNvPr id="9" name="Image 2" descr="preencoded.png"/>
          <p:cNvPicPr>
            <a:picLocks noChangeAspect="1"/>
          </p:cNvPicPr>
          <p:nvPr/>
        </p:nvPicPr>
        <p:blipFill>
          <a:blip r:embed="rId5"/>
          <a:stretch>
            <a:fillRect/>
          </a:stretch>
        </p:blipFill>
        <p:spPr>
          <a:xfrm>
            <a:off x="833199" y="3633073"/>
            <a:ext cx="1110972" cy="1777484"/>
          </a:xfrm>
          <a:prstGeom prst="rect">
            <a:avLst/>
          </a:prstGeom>
        </p:spPr>
      </p:pic>
      <p:sp>
        <p:nvSpPr>
          <p:cNvPr id="10" name="Text 5"/>
          <p:cNvSpPr/>
          <p:nvPr/>
        </p:nvSpPr>
        <p:spPr>
          <a:xfrm>
            <a:off x="2277428" y="385524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Таблиця Folders</a:t>
            </a:r>
            <a:endParaRPr lang="en-US" sz="2187" dirty="0"/>
          </a:p>
        </p:txBody>
      </p:sp>
      <p:sp>
        <p:nvSpPr>
          <p:cNvPr id="11" name="Text 6"/>
          <p:cNvSpPr/>
          <p:nvPr/>
        </p:nvSpPr>
        <p:spPr>
          <a:xfrm>
            <a:off x="2277428" y="4335661"/>
            <a:ext cx="7862173" cy="710803"/>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Зберігає інформацію про папки, в яких користувач організовує свої паролі.</a:t>
            </a:r>
            <a:endParaRPr lang="en-US" sz="1750" dirty="0"/>
          </a:p>
        </p:txBody>
      </p:sp>
      <p:pic>
        <p:nvPicPr>
          <p:cNvPr id="12" name="Image 3" descr="preencoded.png"/>
          <p:cNvPicPr>
            <a:picLocks noChangeAspect="1"/>
          </p:cNvPicPr>
          <p:nvPr/>
        </p:nvPicPr>
        <p:blipFill>
          <a:blip r:embed="rId6"/>
          <a:stretch>
            <a:fillRect/>
          </a:stretch>
        </p:blipFill>
        <p:spPr>
          <a:xfrm>
            <a:off x="833199" y="5410557"/>
            <a:ext cx="1110972" cy="1990963"/>
          </a:xfrm>
          <a:prstGeom prst="rect">
            <a:avLst/>
          </a:prstGeom>
        </p:spPr>
      </p:pic>
      <p:sp>
        <p:nvSpPr>
          <p:cNvPr id="13" name="Text 7"/>
          <p:cNvSpPr/>
          <p:nvPr/>
        </p:nvSpPr>
        <p:spPr>
          <a:xfrm>
            <a:off x="2277428" y="5632728"/>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Таблиця Passwords</a:t>
            </a:r>
            <a:endParaRPr lang="en-US" sz="2187" dirty="0"/>
          </a:p>
        </p:txBody>
      </p:sp>
      <p:sp>
        <p:nvSpPr>
          <p:cNvPr id="14" name="Text 8"/>
          <p:cNvSpPr/>
          <p:nvPr/>
        </p:nvSpPr>
        <p:spPr>
          <a:xfrm>
            <a:off x="2277428" y="6113145"/>
            <a:ext cx="7862173"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Зберігає всі паролі користувача, включаючи назву, електронну пошту/логін, зашифрований пароль, інформацію про папку та дату останнього оновлення.</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txBody>
          <a:bodyPr/>
          <a:lstStyle/>
          <a:p>
            <a:endParaRPr lang="en-US"/>
          </a:p>
        </p:txBody>
      </p:sp>
      <p:sp>
        <p:nvSpPr>
          <p:cNvPr id="3" name="Shape 1"/>
          <p:cNvSpPr/>
          <p:nvPr/>
        </p:nvSpPr>
        <p:spPr>
          <a:xfrm>
            <a:off x="0" y="0"/>
            <a:ext cx="14630400" cy="8229600"/>
          </a:xfrm>
          <a:prstGeom prst="rect">
            <a:avLst/>
          </a:prstGeom>
          <a:solidFill>
            <a:srgbClr val="FFFFFF">
              <a:alpha val="75000"/>
            </a:srgbClr>
          </a:solidFill>
          <a:ln/>
        </p:spPr>
        <p:txBody>
          <a:bodyPr/>
          <a:lstStyle/>
          <a:p>
            <a:endParaRPr lang="en-US"/>
          </a:p>
        </p:txBody>
      </p:sp>
      <p:sp>
        <p:nvSpPr>
          <p:cNvPr id="4" name="Text 2"/>
          <p:cNvSpPr/>
          <p:nvPr/>
        </p:nvSpPr>
        <p:spPr>
          <a:xfrm>
            <a:off x="2037993" y="1072753"/>
            <a:ext cx="941391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Інтерфейс Користувача SecurePass</a:t>
            </a:r>
            <a:endParaRPr lang="en-US" sz="4374" dirty="0"/>
          </a:p>
        </p:txBody>
      </p:sp>
      <p:sp>
        <p:nvSpPr>
          <p:cNvPr id="5" name="Shape 3"/>
          <p:cNvSpPr/>
          <p:nvPr/>
        </p:nvSpPr>
        <p:spPr>
          <a:xfrm>
            <a:off x="2037993" y="2211467"/>
            <a:ext cx="5166122" cy="2361605"/>
          </a:xfrm>
          <a:prstGeom prst="roundRect">
            <a:avLst>
              <a:gd name="adj" fmla="val 4234"/>
            </a:avLst>
          </a:prstGeom>
          <a:solidFill>
            <a:srgbClr val="E1E1EA"/>
          </a:solidFill>
          <a:ln w="7620">
            <a:solidFill>
              <a:srgbClr val="C7C7D0"/>
            </a:solidFill>
            <a:prstDash val="solid"/>
          </a:ln>
        </p:spPr>
        <p:txBody>
          <a:bodyPr/>
          <a:lstStyle/>
          <a:p>
            <a:endParaRPr lang="en-US"/>
          </a:p>
        </p:txBody>
      </p:sp>
      <p:sp>
        <p:nvSpPr>
          <p:cNvPr id="6" name="Text 4"/>
          <p:cNvSpPr/>
          <p:nvPr/>
        </p:nvSpPr>
        <p:spPr>
          <a:xfrm>
            <a:off x="2267783" y="2441258"/>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Вікно Логінації</a:t>
            </a:r>
            <a:endParaRPr lang="en-US" sz="2187" dirty="0"/>
          </a:p>
        </p:txBody>
      </p:sp>
      <p:sp>
        <p:nvSpPr>
          <p:cNvPr id="7" name="Text 5"/>
          <p:cNvSpPr/>
          <p:nvPr/>
        </p:nvSpPr>
        <p:spPr>
          <a:xfrm>
            <a:off x="2267783" y="2921675"/>
            <a:ext cx="4706541"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Дозволяє користувачам авторизуватися в SecurePass за допомогою електронної пошти та паролю. Містить валідацію введених даних.</a:t>
            </a:r>
            <a:endParaRPr lang="en-US" sz="1750" dirty="0"/>
          </a:p>
        </p:txBody>
      </p:sp>
      <p:sp>
        <p:nvSpPr>
          <p:cNvPr id="8" name="Shape 6"/>
          <p:cNvSpPr/>
          <p:nvPr/>
        </p:nvSpPr>
        <p:spPr>
          <a:xfrm>
            <a:off x="7426285" y="2211467"/>
            <a:ext cx="5166122" cy="2361605"/>
          </a:xfrm>
          <a:prstGeom prst="roundRect">
            <a:avLst>
              <a:gd name="adj" fmla="val 4234"/>
            </a:avLst>
          </a:prstGeom>
          <a:solidFill>
            <a:srgbClr val="E1E1EA"/>
          </a:solidFill>
          <a:ln w="7620">
            <a:solidFill>
              <a:srgbClr val="C7C7D0"/>
            </a:solidFill>
            <a:prstDash val="solid"/>
          </a:ln>
        </p:spPr>
        <p:txBody>
          <a:bodyPr/>
          <a:lstStyle/>
          <a:p>
            <a:endParaRPr lang="en-US"/>
          </a:p>
        </p:txBody>
      </p:sp>
      <p:sp>
        <p:nvSpPr>
          <p:cNvPr id="9" name="Text 7"/>
          <p:cNvSpPr/>
          <p:nvPr/>
        </p:nvSpPr>
        <p:spPr>
          <a:xfrm>
            <a:off x="7656076" y="2441258"/>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Сторінка Паролів</a:t>
            </a:r>
            <a:endParaRPr lang="en-US" sz="2187" dirty="0"/>
          </a:p>
        </p:txBody>
      </p:sp>
      <p:sp>
        <p:nvSpPr>
          <p:cNvPr id="10" name="Text 8"/>
          <p:cNvSpPr/>
          <p:nvPr/>
        </p:nvSpPr>
        <p:spPr>
          <a:xfrm>
            <a:off x="7656076" y="2921675"/>
            <a:ext cx="4706541"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Надає зручний доступ до всіх збережених паролів користувача, включаючи можливість додавання, редагування та видалення паролів.</a:t>
            </a:r>
            <a:endParaRPr lang="en-US" sz="1750" dirty="0"/>
          </a:p>
        </p:txBody>
      </p:sp>
      <p:sp>
        <p:nvSpPr>
          <p:cNvPr id="11" name="Shape 9"/>
          <p:cNvSpPr/>
          <p:nvPr/>
        </p:nvSpPr>
        <p:spPr>
          <a:xfrm>
            <a:off x="2037993" y="4795242"/>
            <a:ext cx="5166122" cy="2361605"/>
          </a:xfrm>
          <a:prstGeom prst="roundRect">
            <a:avLst>
              <a:gd name="adj" fmla="val 4234"/>
            </a:avLst>
          </a:prstGeom>
          <a:solidFill>
            <a:srgbClr val="E1E1EA"/>
          </a:solidFill>
          <a:ln w="7620">
            <a:solidFill>
              <a:srgbClr val="C7C7D0"/>
            </a:solidFill>
            <a:prstDash val="solid"/>
          </a:ln>
        </p:spPr>
        <p:txBody>
          <a:bodyPr/>
          <a:lstStyle/>
          <a:p>
            <a:endParaRPr lang="en-US"/>
          </a:p>
        </p:txBody>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Сторінка Папок</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Дозволяє користувачам створювати, редагувати та видаляти папки для організації своїх паролів.</a:t>
            </a:r>
            <a:endParaRPr lang="en-US" sz="1750" dirty="0"/>
          </a:p>
        </p:txBody>
      </p:sp>
      <p:sp>
        <p:nvSpPr>
          <p:cNvPr id="14" name="Shape 12"/>
          <p:cNvSpPr/>
          <p:nvPr/>
        </p:nvSpPr>
        <p:spPr>
          <a:xfrm>
            <a:off x="7426285" y="4795242"/>
            <a:ext cx="5166122" cy="2361605"/>
          </a:xfrm>
          <a:prstGeom prst="roundRect">
            <a:avLst>
              <a:gd name="adj" fmla="val 4234"/>
            </a:avLst>
          </a:prstGeom>
          <a:solidFill>
            <a:srgbClr val="E1E1EA"/>
          </a:solidFill>
          <a:ln w="7620">
            <a:solidFill>
              <a:srgbClr val="C7C7D0"/>
            </a:solidFill>
            <a:prstDash val="solid"/>
          </a:ln>
        </p:spPr>
        <p:txBody>
          <a:bodyPr/>
          <a:lstStyle/>
          <a:p>
            <a:endParaRPr lang="en-US"/>
          </a:p>
        </p:txBody>
      </p:sp>
      <p:sp>
        <p:nvSpPr>
          <p:cNvPr id="15" name="Text 13"/>
          <p:cNvSpPr/>
          <p:nvPr/>
        </p:nvSpPr>
        <p:spPr>
          <a:xfrm>
            <a:off x="7656076" y="5025033"/>
            <a:ext cx="3504843"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Сторінка Сканера Паролів</a:t>
            </a:r>
            <a:endParaRPr lang="en-US" sz="2187" dirty="0"/>
          </a:p>
        </p:txBody>
      </p:sp>
      <p:sp>
        <p:nvSpPr>
          <p:cNvPr id="16" name="Text 14"/>
          <p:cNvSpPr/>
          <p:nvPr/>
        </p:nvSpPr>
        <p:spPr>
          <a:xfrm>
            <a:off x="7656076" y="5505450"/>
            <a:ext cx="4706541"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Допомагає користувачам виявляти ненадійні, повторювані та застарілі паролі, пропонуючи рекомендації щодо їх покращення.</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336" y="0"/>
            <a:ext cx="109728" cy="822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65C22B6F-10B0-2A19-3FB8-35FBF2C30101}"/>
              </a:ext>
            </a:extLst>
          </p:cNvPr>
          <p:cNvPicPr>
            <a:picLocks noChangeAspect="1"/>
          </p:cNvPicPr>
          <p:nvPr/>
        </p:nvPicPr>
        <p:blipFill>
          <a:blip r:embed="rId2"/>
          <a:stretch>
            <a:fillRect/>
          </a:stretch>
        </p:blipFill>
        <p:spPr>
          <a:xfrm>
            <a:off x="7800232" y="4346572"/>
            <a:ext cx="6400001" cy="3600000"/>
          </a:xfrm>
          <a:prstGeom prst="rect">
            <a:avLst/>
          </a:prstGeom>
          <a:ln>
            <a:solidFill>
              <a:schemeClr val="tx1"/>
            </a:solidFill>
          </a:ln>
        </p:spPr>
      </p:pic>
      <p:sp>
        <p:nvSpPr>
          <p:cNvPr id="12" name="Rectangle 11">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9936"/>
            <a:ext cx="7351776" cy="1097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8624" y="4059936"/>
            <a:ext cx="7351776" cy="1097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A82A6DCD-9BFF-AE7B-70CC-89EE95F302CC}"/>
              </a:ext>
            </a:extLst>
          </p:cNvPr>
          <p:cNvPicPr>
            <a:picLocks noChangeAspect="1"/>
          </p:cNvPicPr>
          <p:nvPr/>
        </p:nvPicPr>
        <p:blipFill>
          <a:blip r:embed="rId3"/>
          <a:stretch>
            <a:fillRect/>
          </a:stretch>
        </p:blipFill>
        <p:spPr>
          <a:xfrm>
            <a:off x="430167" y="4346572"/>
            <a:ext cx="6400000" cy="3600000"/>
          </a:xfrm>
          <a:prstGeom prst="rect">
            <a:avLst/>
          </a:prstGeom>
          <a:ln>
            <a:solidFill>
              <a:schemeClr val="tx1"/>
            </a:solidFill>
          </a:ln>
        </p:spPr>
      </p:pic>
      <p:pic>
        <p:nvPicPr>
          <p:cNvPr id="2" name="Picture 1" descr="A screenshot of a computer&#10;&#10;Description automatically generated">
            <a:extLst>
              <a:ext uri="{FF2B5EF4-FFF2-40B4-BE49-F238E27FC236}">
                <a16:creationId xmlns:a16="http://schemas.microsoft.com/office/drawing/2014/main" id="{0418AF01-8946-AB4C-D455-54C6B163FF03}"/>
              </a:ext>
            </a:extLst>
          </p:cNvPr>
          <p:cNvPicPr>
            <a:picLocks noChangeAspect="1"/>
          </p:cNvPicPr>
          <p:nvPr/>
        </p:nvPicPr>
        <p:blipFill>
          <a:blip r:embed="rId4"/>
          <a:stretch>
            <a:fillRect/>
          </a:stretch>
        </p:blipFill>
        <p:spPr>
          <a:xfrm>
            <a:off x="7800232" y="230694"/>
            <a:ext cx="6400000" cy="3600000"/>
          </a:xfrm>
          <a:prstGeom prst="rect">
            <a:avLst/>
          </a:prstGeom>
          <a:ln>
            <a:solidFill>
              <a:schemeClr val="tx1"/>
            </a:solidFill>
          </a:ln>
        </p:spPr>
      </p:pic>
      <p:pic>
        <p:nvPicPr>
          <p:cNvPr id="6" name="Picture 5">
            <a:extLst>
              <a:ext uri="{FF2B5EF4-FFF2-40B4-BE49-F238E27FC236}">
                <a16:creationId xmlns:a16="http://schemas.microsoft.com/office/drawing/2014/main" id="{B0468CDB-94A0-3D1C-F8EE-B841966315EE}"/>
              </a:ext>
            </a:extLst>
          </p:cNvPr>
          <p:cNvPicPr>
            <a:picLocks noChangeAspect="1"/>
          </p:cNvPicPr>
          <p:nvPr/>
        </p:nvPicPr>
        <p:blipFill>
          <a:blip r:embed="rId5"/>
          <a:stretch>
            <a:fillRect/>
          </a:stretch>
        </p:blipFill>
        <p:spPr>
          <a:xfrm>
            <a:off x="731535" y="230879"/>
            <a:ext cx="2595245" cy="3599815"/>
          </a:xfrm>
          <a:prstGeom prst="rect">
            <a:avLst/>
          </a:prstGeom>
          <a:ln>
            <a:solidFill>
              <a:schemeClr val="tx1"/>
            </a:solidFill>
          </a:ln>
        </p:spPr>
      </p:pic>
      <p:pic>
        <p:nvPicPr>
          <p:cNvPr id="7" name="Picture 6">
            <a:extLst>
              <a:ext uri="{FF2B5EF4-FFF2-40B4-BE49-F238E27FC236}">
                <a16:creationId xmlns:a16="http://schemas.microsoft.com/office/drawing/2014/main" id="{AF3EDAB9-4038-125C-83B5-1FBC77590E36}"/>
              </a:ext>
            </a:extLst>
          </p:cNvPr>
          <p:cNvPicPr>
            <a:picLocks noChangeAspect="1"/>
          </p:cNvPicPr>
          <p:nvPr/>
        </p:nvPicPr>
        <p:blipFill>
          <a:blip r:embed="rId6"/>
          <a:stretch>
            <a:fillRect/>
          </a:stretch>
        </p:blipFill>
        <p:spPr>
          <a:xfrm>
            <a:off x="3992443" y="213955"/>
            <a:ext cx="2602230" cy="3599815"/>
          </a:xfrm>
          <a:prstGeom prst="rect">
            <a:avLst/>
          </a:prstGeom>
          <a:ln>
            <a:solidFill>
              <a:schemeClr val="tx1"/>
            </a:solidFill>
          </a:ln>
        </p:spPr>
      </p:pic>
    </p:spTree>
    <p:extLst>
      <p:ext uri="{BB962C8B-B14F-4D97-AF65-F5344CB8AC3E}">
        <p14:creationId xmlns:p14="http://schemas.microsoft.com/office/powerpoint/2010/main" val="69734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CA22529-914E-27EC-757B-36C08119EC5E}"/>
              </a:ext>
            </a:extLst>
          </p:cNvPr>
          <p:cNvPicPr>
            <a:picLocks noChangeAspect="1"/>
          </p:cNvPicPr>
          <p:nvPr/>
        </p:nvPicPr>
        <p:blipFill>
          <a:blip r:embed="rId2"/>
          <a:stretch>
            <a:fillRect/>
          </a:stretch>
        </p:blipFill>
        <p:spPr>
          <a:xfrm>
            <a:off x="7800232" y="229968"/>
            <a:ext cx="6400000" cy="3600000"/>
          </a:xfrm>
          <a:prstGeom prst="rect">
            <a:avLst/>
          </a:prstGeom>
          <a:ln>
            <a:solidFill>
              <a:schemeClr val="tx1"/>
            </a:solidFill>
          </a:ln>
        </p:spPr>
      </p:pic>
      <p:sp>
        <p:nvSpPr>
          <p:cNvPr id="17" name="Rectangle 16">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336" y="0"/>
            <a:ext cx="109728" cy="8229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28F1C32D-E205-FE43-F293-25155C377910}"/>
              </a:ext>
            </a:extLst>
          </p:cNvPr>
          <p:cNvPicPr>
            <a:picLocks noChangeAspect="1"/>
          </p:cNvPicPr>
          <p:nvPr/>
        </p:nvPicPr>
        <p:blipFill>
          <a:blip r:embed="rId3"/>
          <a:stretch>
            <a:fillRect/>
          </a:stretch>
        </p:blipFill>
        <p:spPr>
          <a:xfrm>
            <a:off x="430168" y="4399632"/>
            <a:ext cx="6400001" cy="3600000"/>
          </a:xfrm>
          <a:prstGeom prst="rect">
            <a:avLst/>
          </a:prstGeom>
          <a:ln>
            <a:solidFill>
              <a:schemeClr val="tx1"/>
            </a:solidFill>
          </a:ln>
        </p:spPr>
      </p:pic>
      <p:sp>
        <p:nvSpPr>
          <p:cNvPr id="19" name="Rectangle 18">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9936"/>
            <a:ext cx="7351776" cy="1097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8624" y="4059936"/>
            <a:ext cx="7351776" cy="10972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83A0A69-F969-6595-EAB8-2B1E69E9858B}"/>
              </a:ext>
            </a:extLst>
          </p:cNvPr>
          <p:cNvPicPr>
            <a:picLocks noChangeAspect="1"/>
          </p:cNvPicPr>
          <p:nvPr/>
        </p:nvPicPr>
        <p:blipFill>
          <a:blip r:embed="rId4"/>
          <a:stretch>
            <a:fillRect/>
          </a:stretch>
        </p:blipFill>
        <p:spPr>
          <a:xfrm>
            <a:off x="7800232" y="4399632"/>
            <a:ext cx="6400000" cy="3600000"/>
          </a:xfrm>
          <a:prstGeom prst="rect">
            <a:avLst/>
          </a:prstGeom>
          <a:ln>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8E596095-E615-1DB1-4B08-4D0952EAD0AF}"/>
              </a:ext>
            </a:extLst>
          </p:cNvPr>
          <p:cNvPicPr>
            <a:picLocks noChangeAspect="1"/>
          </p:cNvPicPr>
          <p:nvPr/>
        </p:nvPicPr>
        <p:blipFill>
          <a:blip r:embed="rId5"/>
          <a:stretch>
            <a:fillRect/>
          </a:stretch>
        </p:blipFill>
        <p:spPr>
          <a:xfrm>
            <a:off x="430168" y="229968"/>
            <a:ext cx="6400000" cy="3600000"/>
          </a:xfrm>
          <a:prstGeom prst="rect">
            <a:avLst/>
          </a:prstGeom>
          <a:ln>
            <a:solidFill>
              <a:schemeClr val="tx1"/>
            </a:solidFill>
          </a:ln>
        </p:spPr>
      </p:pic>
    </p:spTree>
    <p:extLst>
      <p:ext uri="{BB962C8B-B14F-4D97-AF65-F5344CB8AC3E}">
        <p14:creationId xmlns:p14="http://schemas.microsoft.com/office/powerpoint/2010/main" val="362170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635</Words>
  <Application>Microsoft Office PowerPoint</Application>
  <PresentationFormat>Custom</PresentationFormat>
  <Paragraphs>78</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Ярема Тимчишин</cp:lastModifiedBy>
  <cp:revision>2</cp:revision>
  <dcterms:created xsi:type="dcterms:W3CDTF">2024-05-28T22:37:01Z</dcterms:created>
  <dcterms:modified xsi:type="dcterms:W3CDTF">2024-05-29T17:02:45Z</dcterms:modified>
</cp:coreProperties>
</file>