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98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0F591-ACC2-1D4E-A87A-C707D9C9D78B}" type="datetimeFigureOut">
              <a:rPr lang="en-RU" smtClean="0"/>
              <a:t>29.04.2024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D71-77D0-DB49-8AEC-DFF54DA2429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342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4ED71-77D0-DB49-8AEC-DFF54DA24299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771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lphindb.com/news" TargetMode="External"/><Relationship Id="rId2" Type="http://schemas.openxmlformats.org/officeDocument/2006/relationships/hyperlink" Target="https://docs.dolphindb.com/e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E79A-8A79-2890-72B6-1C5AAFD4E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DolphinDB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42F5-0572-4EA9-6CD8-5CA056DB7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5220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D37-F7C0-93BC-B1D6-5F33FC2C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FA92-E9DA-3DEC-7599-25A04F73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Транзакции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поддерживаются.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Транзакция — это последовательность операций, которая выполняется как одна операция. Транзакции обеспечивают целостность данных и позволяют выполнять сложные операции.</a:t>
            </a:r>
          </a:p>
          <a:p>
            <a:pPr marL="0" indent="0">
              <a:buNone/>
            </a:pP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9BE1C-3859-266F-22C5-9185399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79" y="15052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D37-F7C0-93BC-B1D6-5F33FC2C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восстановления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FA92-E9DA-3DEC-7599-25A04F73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поддерживаются следующие методы восстановления:</a:t>
            </a:r>
          </a:p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Резервное копирование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— это метод восстановления, который позволяет восстановить данные после сбоя.</a:t>
            </a:r>
          </a:p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Репликация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— это метод восстановления, который позволяет восстановить данные после отказа узла.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Резервное копирование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осуществляется с помощью команды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BACKUP.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Команда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BACKUP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создаёт резервную копию базы данных или таблицы.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Репликация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осуществляется с помощью команды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REPLICATE.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Команда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REPLICATE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создаёт реплику базы данных или таблицы.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9BE1C-3859-266F-22C5-9185399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24" y="15052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D37-F7C0-93BC-B1D6-5F33FC2C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FA92-E9DA-3DEC-7599-25A04F73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метод распределения данных по нескольким узлам.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позволяет повысить производительность и надёжность системы.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используются следующие типы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Горизонтальный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это метод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который разделяет данные по строкам.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Вертикальный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это метод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который разделяет данные по столбцам.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Принцип работы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шардинга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заключается в следующем: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Данные разделяются на сегменты.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Сегменты распределяются по узлам.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Запросы выполняются на узлах, где находятся сегменты данных.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9BE1C-3859-266F-22C5-9185399A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42" y="15052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D37-F7C0-93BC-B1D6-5F33FC2C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r>
              <a:rPr lang="ru-RU" dirty="0"/>
              <a:t> в </a:t>
            </a:r>
            <a:r>
              <a:rPr lang="en-US" dirty="0" err="1"/>
              <a:t>DolphinDB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FA92-E9DA-3DEC-7599-25A04F73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5736"/>
            <a:ext cx="8596668" cy="5642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База данных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предоставляет гибкие механизмы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шардирования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ru-R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highlight>
                  <a:srgbClr val="FFFFFF"/>
                </a:highlight>
                <a:latin typeface="YS Text Regular" pitchFamily="2" charset="77"/>
              </a:rPr>
              <a:t>RANGE</a:t>
            </a:r>
            <a:r>
              <a:rPr lang="ru-RU" b="1" dirty="0">
                <a:highlight>
                  <a:srgbClr val="FFFFFF"/>
                </a:highlight>
                <a:latin typeface="YS Text Regular" pitchFamily="2" charset="77"/>
              </a:rPr>
              <a:t>.</a:t>
            </a:r>
            <a:r>
              <a:rPr lang="en-US" i="0" dirty="0">
                <a:effectLst/>
                <a:highlight>
                  <a:srgbClr val="FFFFFF"/>
                </a:highlight>
                <a:latin typeface="YS Text Bold" pitchFamily="2" charset="77"/>
              </a:rPr>
              <a:t> </a:t>
            </a:r>
            <a:r>
              <a:rPr lang="ru-RU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Р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азбиения определяются диапазонами, указанными любыми двумя смежными элементами вектора схемы разбиения. Начальное значение является включающим, а конечное - исключающим. Строка со значением столбца разбиения, попадающая в диапазон, принадлежит разбиению, определяемому этим диапазоном</a:t>
            </a:r>
            <a:r>
              <a:rPr lang="ru-RU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</a:t>
            </a:r>
            <a:br>
              <a:rPr lang="ru-RU" i="0" dirty="0">
                <a:effectLst/>
                <a:highlight>
                  <a:srgbClr val="FFFFFF"/>
                </a:highlight>
                <a:latin typeface="YS Text Regular" pitchFamily="2" charset="77"/>
              </a:rPr>
            </a:br>
            <a:br>
              <a:rPr lang="ru-RU" i="0" dirty="0">
                <a:effectLst/>
                <a:highlight>
                  <a:srgbClr val="FFFFFF"/>
                </a:highlight>
                <a:latin typeface="YS Text Regular" pitchFamily="2" charset="77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=database("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dfs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://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rangedb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", RANGE, 0 5 10) </a:t>
            </a:r>
            <a:br>
              <a:rPr lang="ru-RU" dirty="0">
                <a:highlight>
                  <a:srgbClr val="C0C0C0"/>
                </a:highlight>
                <a:latin typeface="+mj-lt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=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db.createPartitionedTable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(t,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`ID)</a:t>
            </a:r>
            <a:endParaRPr lang="ru-RU" i="0" dirty="0">
              <a:effectLst/>
              <a:highlight>
                <a:srgbClr val="C0C0C0"/>
              </a:highlight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highlight>
                  <a:srgbClr val="FFFFFF"/>
                </a:highlight>
                <a:latin typeface="YS Text Regular" pitchFamily="2" charset="77"/>
              </a:rPr>
              <a:t>VALUE</a:t>
            </a:r>
            <a:r>
              <a:rPr lang="ru-RU" b="1" dirty="0">
                <a:highlight>
                  <a:srgbClr val="FFFFFF"/>
                </a:highlight>
                <a:latin typeface="YS Text Regular" pitchFamily="2" charset="77"/>
              </a:rPr>
              <a:t>.</a:t>
            </a:r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Разбиение определяется значением какого-то заданного столбца.</a:t>
            </a: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=database("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dfs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://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valuedb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", VALUE, 2000.01M..2016.12M)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db.createPartitionedTable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(t,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`month)</a:t>
            </a:r>
            <a:endParaRPr lang="ru-RU" dirty="0">
              <a:highlight>
                <a:srgbClr val="C0C0C0"/>
              </a:highlight>
              <a:latin typeface="YS Text Regula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highlight>
                  <a:srgbClr val="FFFFFF"/>
                </a:highlight>
                <a:latin typeface="YS Text Regular" pitchFamily="2" charset="77"/>
              </a:rPr>
              <a:t>HASH</a:t>
            </a:r>
            <a:r>
              <a:rPr lang="ru-RU" b="1" dirty="0"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Данные разбиваются на </a:t>
            </a:r>
            <a:r>
              <a:rPr lang="ru-RU" dirty="0" err="1">
                <a:highlight>
                  <a:srgbClr val="FFFFFF"/>
                </a:highlight>
                <a:latin typeface="YS Text Regular" pitchFamily="2" charset="77"/>
              </a:rPr>
              <a:t>шарды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 на основе хеш-функции, которая принимает входные данные и возвращает хеш-значение. </a:t>
            </a: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=database("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dfs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://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hashdb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", HASH, [INT, 2])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db.createPartitionedTable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(t,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`ID)</a:t>
            </a:r>
            <a:endParaRPr lang="ru-RU" dirty="0">
              <a:highlight>
                <a:srgbClr val="C0C0C0"/>
              </a:highlight>
              <a:latin typeface="YS Text Regula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highlight>
                  <a:srgbClr val="FFFFFF"/>
                </a:highlight>
                <a:latin typeface="YS Text Regular" pitchFamily="2" charset="77"/>
              </a:rPr>
              <a:t>LIST. 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Каждый элемент вектора схемы разбиения соответствует разделу</a:t>
            </a:r>
            <a:r>
              <a:rPr lang="ru-RU" b="1" dirty="0">
                <a:highlight>
                  <a:srgbClr val="FFFFFF"/>
                </a:highlight>
                <a:latin typeface="YS Text Regular" pitchFamily="2" charset="77"/>
              </a:rPr>
              <a:t>.</a:t>
            </a:r>
            <a:br>
              <a:rPr lang="ru-RU" b="1" dirty="0">
                <a:highlight>
                  <a:srgbClr val="FFFFFF"/>
                </a:highlight>
                <a:latin typeface="YS Text Regular" pitchFamily="2" charset="77"/>
              </a:rPr>
            </a:br>
            <a:br>
              <a:rPr lang="ru-RU" b="1" dirty="0">
                <a:highlight>
                  <a:srgbClr val="FFFFFF"/>
                </a:highlight>
                <a:latin typeface="YS Text Regular" pitchFamily="2" charset="77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=database("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dfs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://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listdb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", LIST, [`IBM`ORCL`MSFT, `GOOG`FB])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db.createPartitionedTable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(t,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`ticker)</a:t>
            </a:r>
            <a:endParaRPr lang="ru-RU" b="1" dirty="0">
              <a:highlight>
                <a:srgbClr val="C0C0C0"/>
              </a:highlight>
              <a:latin typeface="YS Text Regula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highlight>
                  <a:srgbClr val="FFFFFF"/>
                </a:highlight>
                <a:latin typeface="YS Text Regular" pitchFamily="2" charset="77"/>
              </a:rPr>
              <a:t>COMPO</a:t>
            </a:r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Может содержать 2 или 3 столбца </a:t>
            </a:r>
            <a:r>
              <a:rPr lang="ru-RU" dirty="0" err="1">
                <a:highlight>
                  <a:srgbClr val="FFFFFF"/>
                </a:highlight>
                <a:latin typeface="YS Text Regular" pitchFamily="2" charset="77"/>
              </a:rPr>
              <a:t>Шардирования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. Каждый столбец может иметь диапазон, значение, список или хэш-область.</a:t>
            </a: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br>
              <a:rPr lang="ru-RU" dirty="0">
                <a:highlight>
                  <a:srgbClr val="FFFFFF"/>
                </a:highlight>
                <a:latin typeface="YS Text Regular" pitchFamily="2" charset="77"/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dbDate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database(, VALUE, 2017.08.07..2017.08.11)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dbID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database(, RANGE, 0 50 100)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database("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dfs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://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compodb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", COMPO, [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dbDate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dbID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]) </a:t>
            </a:r>
            <a:br>
              <a:rPr lang="ru-RU" dirty="0">
                <a:highlight>
                  <a:srgbClr val="C0C0C0"/>
                </a:highlight>
              </a:rPr>
            </a:b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 = 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db.createPartitionedTable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(t,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pt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, `</a:t>
            </a:r>
            <a:r>
              <a:rPr lang="en-US" dirty="0" err="1">
                <a:highlight>
                  <a:srgbClr val="C0C0C0"/>
                </a:highlight>
                <a:latin typeface="Abadi MT Condensed Light" panose="020B0306030101010103" pitchFamily="34" charset="77"/>
              </a:rPr>
              <a:t>date`ID</a:t>
            </a:r>
            <a:r>
              <a:rPr lang="en-US" dirty="0">
                <a:highlight>
                  <a:srgbClr val="C0C0C0"/>
                </a:highlight>
                <a:latin typeface="Abadi MT Condensed Light" panose="020B0306030101010103" pitchFamily="34" charset="77"/>
              </a:rPr>
              <a:t>)</a:t>
            </a:r>
            <a:endParaRPr lang="ru-RU" dirty="0">
              <a:highlight>
                <a:srgbClr val="C0C0C0"/>
              </a:highlight>
              <a:latin typeface="YS Text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062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874-8CA1-02C8-F6A5-7053EE46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mining, data warehousing, OLAP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EC7-D211-7AF7-4648-F85C3D14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Термины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Mining, Data Warehousing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OLAP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применить к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Mining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процесс извлечения знаний из данных.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Mining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может быть использован для анализа данных и выявления закономерностей.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Warehousing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процесс хранения данных в хранилище данных.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Warehousing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может быть использован для создания хранилища данных, которое будет использоваться для анализа данных.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OLAP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процесс анализа данных в многомерном представлении.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OLAP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может быть использован для анализа данных в хранилище данных.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1336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874-8CA1-02C8-F6A5-7053EE46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защиты в </a:t>
            </a:r>
            <a:r>
              <a:rPr lang="en-US" dirty="0" err="1"/>
              <a:t>DolphinDB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EC7-D211-7AF7-4648-F85C3D14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9255"/>
            <a:ext cx="8596668" cy="4732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Для обеспечения безопасности в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YS Text Bold" pitchFamily="2" charset="77"/>
              </a:rPr>
              <a:t>DolphinDB</a:t>
            </a: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 </a:t>
            </a: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можно использовать следующие методы:</a:t>
            </a:r>
            <a:endParaRPr lang="ru-RU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Шифрование кода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В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есть функция шифрования, которая позволяет шифровать скрипты и пользовательские функции. Это предотвращает несанкционированный доступ к исходному коду.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Контроль доступа к сценариям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В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есть механизмы контроля доступа, которые позволяют ограничить доступ к конкретным сценариям или функциям. Можно определить роли пользователей и разрешения, чтобы доступ к алгоритмам имели только авторизованные пользователи или администраторы.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Удаленное выполнение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поддерживает удалённое выполнение сценариев, когда можно отправлять данные на сервер и выполнять вычисления там без раскрытия фактического кода на стороне клиента.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Безопасное общение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Необходимо обеспечить безопасное общение между клиентом и сервером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с использованием протоколов шифрования, таких как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SSL/TLS.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Это защитит данные и алгоритмы во время передачи.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Регулярные обновления и патчи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Важно следить за последними обновлениями и патчами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Это поможет защитить систему от известных проблем безопасности и уязвимостей.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Физическая безопасность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Необходимо ограничить физический доступ к серверу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только авторизованным лицам. Физическая безопасность — важный аспект защиты конфиденциальных данных и кода.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9216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874-8CA1-02C8-F6A5-7053EE46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632"/>
            <a:ext cx="8596668" cy="1320800"/>
          </a:xfrm>
        </p:spPr>
        <p:txBody>
          <a:bodyPr/>
          <a:lstStyle/>
          <a:p>
            <a:r>
              <a:rPr lang="ru-RU" dirty="0"/>
              <a:t>Сообщество разработчиков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EC7-D211-7AF7-4648-F85C3D14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Сообщество разработчиков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включает в себя сотрудников компании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Inc.,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 также независимых разработчиков.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Права на коммит и создание дистрибутива версий в проекте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имеют сотрудники компании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8F734-9BC3-A4C6-AA09-FEF81623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24" y="0"/>
            <a:ext cx="2010064" cy="201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B3261-8BDD-5C9E-8BBE-E8CB2A09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12" y="3429000"/>
            <a:ext cx="2017386" cy="3429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D0095-F39D-9EC3-B1E7-E65E6A49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276" y="3650612"/>
            <a:ext cx="4417078" cy="27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8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E874-8CA1-02C8-F6A5-7053EE46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632"/>
            <a:ext cx="8596668" cy="1320800"/>
          </a:xfrm>
        </p:spPr>
        <p:txBody>
          <a:bodyPr/>
          <a:lstStyle/>
          <a:p>
            <a:r>
              <a:rPr lang="ru-RU" dirty="0"/>
              <a:t>Документация и сообщества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EC7-D211-7AF7-4648-F85C3D14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Документация</a:t>
            </a:r>
            <a:br>
              <a:rPr lang="ru-RU" dirty="0">
                <a:solidFill>
                  <a:srgbClr val="99CA3C"/>
                </a:solidFill>
                <a:effectLst/>
                <a:latin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rgbClr val="99CA3C"/>
                </a:solidFill>
                <a:effectLst/>
                <a:latin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https://docs.dolphindb.com/en/index.html</a:t>
            </a: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Новости</a:t>
            </a:r>
            <a:br>
              <a:rPr lang="ru-RU" dirty="0">
                <a:solidFill>
                  <a:srgbClr val="99CA3C"/>
                </a:solidFill>
                <a:effectLst/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rgbClr val="99CA3C"/>
                </a:solidFill>
                <a:effectLst/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https://dolphindb.com/news</a:t>
            </a:r>
            <a:endParaRPr lang="ru-R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8F734-9BC3-A4C6-AA09-FEF81623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851" y="-79664"/>
            <a:ext cx="2010064" cy="2010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EAC49-BCF6-75E5-117A-76019F0E7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551" y="1930400"/>
            <a:ext cx="37846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0E990-4672-9921-1902-630FE5E4D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409" y="2613601"/>
            <a:ext cx="5487146" cy="32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5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8E2-3588-C1D6-2B7D-78FF300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БД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A9A5A-2D41-243B-868A-8E3977FAF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45" y="1270000"/>
            <a:ext cx="7424518" cy="5283706"/>
          </a:xfrm>
        </p:spPr>
      </p:pic>
    </p:spTree>
    <p:extLst>
      <p:ext uri="{BB962C8B-B14F-4D97-AF65-F5344CB8AC3E}">
        <p14:creationId xmlns:p14="http://schemas.microsoft.com/office/powerpoint/2010/main" val="14952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8E2-3588-C1D6-2B7D-78FF300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БД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EABF2-E6C6-9AC1-C4C4-2F99A61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63" y="1263847"/>
            <a:ext cx="7620001" cy="5449537"/>
          </a:xfrm>
        </p:spPr>
      </p:pic>
    </p:spTree>
    <p:extLst>
      <p:ext uri="{BB962C8B-B14F-4D97-AF65-F5344CB8AC3E}">
        <p14:creationId xmlns:p14="http://schemas.microsoft.com/office/powerpoint/2010/main" val="426534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35E6-9691-438A-01CD-3482295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FF8D-9604-958B-F772-48118BD1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Страна происхождения: Китай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 2015 году команда разработчиков начала работу над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 2017 году была выпущена первая версия базы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 2019 году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стала доступна для коммерческого использования.</a:t>
            </a:r>
          </a:p>
          <a:p>
            <a:pPr algn="l"/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используется для аналитики и обработки потоков данных в реальном времени.</a:t>
            </a:r>
            <a:endParaRPr lang="en-US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pPr algn="l"/>
            <a:r>
              <a:rPr lang="en-US" dirty="0" err="1"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написана на языке </a:t>
            </a:r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C++</a:t>
            </a:r>
            <a:endParaRPr lang="ru-RU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DD684-25D6-12BE-0C12-A85A1505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59" y="27521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8E2-3588-C1D6-2B7D-78FF300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БД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2756E4-E741-F0FF-8C9E-E3742BFFF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914" y="1134115"/>
            <a:ext cx="7661523" cy="5556119"/>
          </a:xfrm>
        </p:spPr>
      </p:pic>
    </p:spTree>
    <p:extLst>
      <p:ext uri="{BB962C8B-B14F-4D97-AF65-F5344CB8AC3E}">
        <p14:creationId xmlns:p14="http://schemas.microsoft.com/office/powerpoint/2010/main" val="137942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18E2-3588-C1D6-2B7D-78FF3000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разных БД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FCE89-331B-7BEF-59F5-0EE6B3D0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2" y="1833418"/>
            <a:ext cx="9707055" cy="39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7169-A854-5574-57BC-76DB94E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</a:t>
            </a:r>
            <a:br>
              <a:rPr lang="ru-RU" dirty="0"/>
            </a:br>
            <a:r>
              <a:rPr lang="ru-RU" dirty="0"/>
              <a:t>взаимодействия с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91C5-25F5-4E35-2CE1-318353AD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6680"/>
            <a:ext cx="8596668" cy="3880773"/>
          </a:xfrm>
        </p:spPr>
        <p:txBody>
          <a:bodyPr/>
          <a:lstStyle/>
          <a:p>
            <a:r>
              <a:rPr lang="en-US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API: </a:t>
            </a:r>
            <a:r>
              <a:rPr lang="en-US" b="0" i="0" dirty="0" err="1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DolphinDB</a:t>
            </a:r>
            <a:r>
              <a:rPr lang="en-US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 </a:t>
            </a:r>
            <a:r>
              <a:rPr lang="ru-RU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предоставляет </a:t>
            </a:r>
            <a:r>
              <a:rPr lang="en-US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API </a:t>
            </a:r>
            <a:r>
              <a:rPr lang="ru-RU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для различных языков программирования (</a:t>
            </a:r>
            <a:r>
              <a:rPr lang="en-US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Python/Java/C#/C++</a:t>
            </a:r>
            <a:r>
              <a:rPr lang="ru-RU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)</a:t>
            </a:r>
          </a:p>
          <a:p>
            <a:r>
              <a:rPr lang="en-US" b="0" i="0" dirty="0">
                <a:solidFill>
                  <a:srgbClr val="161517"/>
                </a:solidFill>
                <a:effectLst/>
                <a:highlight>
                  <a:srgbClr val="FFFFFF"/>
                </a:highlight>
                <a:latin typeface="Inter"/>
              </a:rPr>
              <a:t>GUI Clients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: 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Dolphin DB 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предоставляет расширение 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VS Code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, которое поддерживает язык программирования 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Dolphin DB, 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позволяя пользователям управлять скриптами </a:t>
            </a:r>
            <a:r>
              <a:rPr lang="en-US" dirty="0" err="1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DolphinDB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в 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VS Code 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и отправлять их на сервер </a:t>
            </a:r>
            <a:r>
              <a:rPr lang="en-US" dirty="0" err="1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DolphinDB</a:t>
            </a:r>
            <a:r>
              <a:rPr lang="en-US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ru-RU" dirty="0">
                <a:solidFill>
                  <a:srgbClr val="161517"/>
                </a:solidFill>
                <a:highlight>
                  <a:srgbClr val="FFFFFF"/>
                </a:highlight>
                <a:latin typeface="Inter"/>
              </a:rPr>
              <a:t>для выполнения</a:t>
            </a:r>
            <a:endParaRPr lang="en-US" b="0" i="0" dirty="0">
              <a:solidFill>
                <a:srgbClr val="161517"/>
              </a:solidFill>
              <a:effectLst/>
              <a:highlight>
                <a:srgbClr val="FFFFFF"/>
              </a:highlight>
              <a:latin typeface="Inter"/>
            </a:endParaRP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C8463-1672-9250-692B-5203645C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6" y="119352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6C4B-BD4E-DE5A-F8D1-5703E1D5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D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atabase engine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E61B-1488-EC0A-2478-CE135D9C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До версии 2.0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Dolphin DB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единственным средством хранения данных был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OLAP-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движок. Каждый столбец в разделе таблицы сохраняется в виде файла. Данные хранятся в том порядке, в котором они записываются, что делает запись очень эффективной.</a:t>
            </a:r>
            <a:endParaRPr lang="en-US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 версии 2.0 был добавлен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TSDB.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Он разработан на основе логически структурированного дерева слияния (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LSM Tree).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Данные в каждом разделе хранятся в файлах уровней. Данные в каждом файле уровней сортируются и индексируются блоками</a:t>
            </a:r>
          </a:p>
          <a:p>
            <a:r>
              <a:rPr lang="ru-RU" dirty="0">
                <a:highlight>
                  <a:srgbClr val="FFFFFF"/>
                </a:highlight>
                <a:latin typeface="YS Text Regular" pitchFamily="2" charset="77"/>
              </a:rPr>
              <a:t>Также есть поддержка </a:t>
            </a:r>
            <a:r>
              <a:rPr lang="en-US" dirty="0">
                <a:highlight>
                  <a:srgbClr val="FFFFFF"/>
                </a:highlight>
                <a:latin typeface="YS Text Regular" pitchFamily="2" charset="77"/>
              </a:rPr>
              <a:t>In-Memory OLTP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D903F-8534-A7F0-8947-63E2888E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24" y="125499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2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7446-894C-F203-F278-55BB3759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Индексы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A1E3-1FFF-0BA6-13D9-C1CDE5EA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DolphinDB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поддерживаются следующие типы индексов: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B-tree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самый распространённый тип индекса, который используется для поиска по одному или нескольким столбцам.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Hash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тип индекса, который используется для поиска по одному столбцу.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Bitmap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тип индекса, который используется для поиска по нескольким столбцам, но только для логических значений.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Пример создания индекса: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C6399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CREATE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 </a:t>
            </a:r>
            <a:r>
              <a:rPr lang="en-US" dirty="0">
                <a:solidFill>
                  <a:srgbClr val="0C6399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INDEX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CustomerID_Index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 </a:t>
            </a:r>
            <a:r>
              <a:rPr lang="en-US" dirty="0">
                <a:solidFill>
                  <a:srgbClr val="0C6399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ON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 Customers </a:t>
            </a:r>
            <a:r>
              <a:rPr lang="en-US" dirty="0">
                <a:solidFill>
                  <a:srgbClr val="878787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CustomerID</a:t>
            </a:r>
            <a:r>
              <a:rPr lang="en-US" dirty="0">
                <a:solidFill>
                  <a:srgbClr val="878787"/>
                </a:solidFill>
                <a:effectLst/>
                <a:highlight>
                  <a:srgbClr val="C0C0C0"/>
                </a:highlight>
                <a:latin typeface=".AppleSystemUIFontMonospaced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highlight>
                <a:srgbClr val="C0C0C0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Этот запрос создаст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B-tree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индекс по столбцу 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таблице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Customers.</a:t>
            </a: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Чтобы создать </a:t>
            </a:r>
            <a:r>
              <a:rPr 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Hash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надо написать 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.AppleSystemUIFontMonospaced"/>
              </a:rPr>
              <a:t>USING HASH (Username)</a:t>
            </a:r>
            <a:endParaRPr lang="ru-RU" dirty="0">
              <a:solidFill>
                <a:srgbClr val="000000"/>
              </a:solidFill>
              <a:highlight>
                <a:srgbClr val="C0C0C0"/>
              </a:highlight>
              <a:latin typeface=".AppleSystemUIFontMonospaced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183C1-A02A-3681-0FD3-9C4343E7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33" y="15052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4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939-4715-2FBD-3BCE-C67DE28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Процес</a:t>
            </a:r>
            <a:r>
              <a:rPr lang="ru-RU" dirty="0"/>
              <a:t> исполнения запросов в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A31A-430F-B965-78E9-69798EA0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538" y="287047"/>
            <a:ext cx="1643353" cy="16433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0FF4CF-1F05-616D-C447-9085DAEE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603315" cy="417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939-4715-2FBD-3BCE-C67DE28C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Процес</a:t>
            </a:r>
            <a:r>
              <a:rPr lang="ru-RU" dirty="0"/>
              <a:t> исполнения запросов 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127B-1A16-B089-FE67-39A75EFD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Клиент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DolphinDB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бинарно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сериализует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запросы и передаёт их узлу данных по протоколу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TCP.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получения запроса от клиента узел данных выделяет рабочий поток для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десериализации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и анализа содержимого. Если содержимое оказывается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SQL-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запросом, то делается запрос к контроллеру для получения информации обо всех разделах, связанных с запросом.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получения запроса от узла данных контроллер выделяет рабочий поток для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десериализации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и анализа содержимого.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подготовки информации о разделах данных, участвующих в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SQL-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запросе, она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сериализуется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рабочим потоком и передаётся узлу данных по протоколу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TCP.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получения информации, возвращённой контроллером, узел данных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десериализует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и анализирует её рабочим потоком.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получения промежуточных результатов вычислений, возвращённых удалёнными узлами, рабочий поток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десериализует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 содержимое, а затем вычисляет окончательный результат и передаёт его клиенту через протокол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TCP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после </a:t>
            </a:r>
            <a:r>
              <a:rPr lang="ru-RU" b="0" i="0" dirty="0" err="1">
                <a:effectLst/>
                <a:highlight>
                  <a:srgbClr val="FFFFFF"/>
                </a:highlight>
                <a:latin typeface="YS Text Regular" pitchFamily="2" charset="77"/>
              </a:rPr>
              <a:t>сериализации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A31A-430F-B965-78E9-69798EA0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538" y="287047"/>
            <a:ext cx="1643353" cy="16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B4A4-586D-01D6-1334-06A803C5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запросов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A6DE-DED1-33D7-B5F1-A94648A1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Распределенные запросы: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Система определяет все соответствующие разделы на основе условия 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where.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Затем она переписывает запрос и отправляет его на узлы, где находятся соответствующие разделы.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Наконец, система объединяет результаты из всех соответствующих разделов.</a:t>
            </a:r>
          </a:p>
          <a:p>
            <a:pPr marL="0" indent="0" algn="l">
              <a:buNone/>
            </a:pPr>
            <a:endParaRPr lang="ru-RU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D6B75-CA87-4BA7-3A2F-BE7FD098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79" y="150525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B4A4-586D-01D6-1334-06A803C5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запросов в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A6DE-DED1-33D7-B5F1-A94648A1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668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Процесс выполнения запросов в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YS Text Bold" pitchFamily="2" charset="77"/>
              </a:rPr>
              <a:t>DolphineDB</a:t>
            </a: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 </a:t>
            </a:r>
            <a:r>
              <a:rPr lang="ru-RU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строится следующим образом:</a:t>
            </a:r>
            <a:endParaRPr lang="ru-RU" b="0" i="0" dirty="0">
              <a:effectLst/>
              <a:highlight>
                <a:srgbClr val="FFFFFF"/>
              </a:highlight>
              <a:latin typeface="YS Text Regula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FROM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Определяет таблицы, задействованные в запросе.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JOIN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Выполняет операцию объединения на основе условия объединения.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WHERE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Применяет условие фильтрации к объединённой таблице.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GROUP BY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Группирует строки по указанным столбцам.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HAVING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Фильтрует группы по условию.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SELECT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Выбирает столбцы и агрегатные функции из каждой группы.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ORDER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Сортирует строки по указанным столбцам.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YS Text Bold" pitchFamily="2" charset="77"/>
              </a:rPr>
              <a:t>LIMIT</a:t>
            </a:r>
            <a:r>
              <a:rPr lang="en-US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. </a:t>
            </a:r>
            <a:r>
              <a:rPr lang="ru-RU" b="0" i="0" dirty="0">
                <a:effectLst/>
                <a:highlight>
                  <a:srgbClr val="FFFFFF"/>
                </a:highlight>
                <a:latin typeface="YS Text Regular" pitchFamily="2" charset="77"/>
              </a:rPr>
              <a:t>Пропускает несколько строк из отсортированного набора результатов.</a:t>
            </a:r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D6B75-CA87-4BA7-3A2F-BE7FD098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79" y="46616"/>
            <a:ext cx="2010064" cy="2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09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2793</TotalTime>
  <Words>1419</Words>
  <Application>Microsoft Macintosh PowerPoint</Application>
  <PresentationFormat>Widescreen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.AppleSystemUIFontMonospaced</vt:lpstr>
      <vt:lpstr>Abadi MT Condensed Light</vt:lpstr>
      <vt:lpstr>Arial</vt:lpstr>
      <vt:lpstr>Calibri</vt:lpstr>
      <vt:lpstr>Helvetica Neue</vt:lpstr>
      <vt:lpstr>Inter</vt:lpstr>
      <vt:lpstr>Trebuchet MS</vt:lpstr>
      <vt:lpstr>Wingdings 3</vt:lpstr>
      <vt:lpstr>YS Text Bold</vt:lpstr>
      <vt:lpstr>YS Text Regular</vt:lpstr>
      <vt:lpstr>Facet</vt:lpstr>
      <vt:lpstr>DolphinDB</vt:lpstr>
      <vt:lpstr>История создания</vt:lpstr>
      <vt:lpstr>Инструменты для  взаимодействия с </vt:lpstr>
      <vt:lpstr>Database engine в </vt:lpstr>
      <vt:lpstr>Индексы в </vt:lpstr>
      <vt:lpstr>Процес исполнения запросов в</vt:lpstr>
      <vt:lpstr>Процес исполнения запросов в</vt:lpstr>
      <vt:lpstr>План запросов в </vt:lpstr>
      <vt:lpstr>План запросов в </vt:lpstr>
      <vt:lpstr>Транзакции в </vt:lpstr>
      <vt:lpstr>Методы восстановления в </vt:lpstr>
      <vt:lpstr>Шардинг в </vt:lpstr>
      <vt:lpstr>Шардинг в DolphinDB</vt:lpstr>
      <vt:lpstr>Data mining, data warehousing, OLAP</vt:lpstr>
      <vt:lpstr>Методы защиты в DolphinDB</vt:lpstr>
      <vt:lpstr>Сообщество разработчиков</vt:lpstr>
      <vt:lpstr>Документация и сообщества</vt:lpstr>
      <vt:lpstr>Сравнение разных БД</vt:lpstr>
      <vt:lpstr>Сравнение разных БД</vt:lpstr>
      <vt:lpstr>Сравнение разных БД</vt:lpstr>
      <vt:lpstr>Сравнение разных БД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DolphinDB</dc:title>
  <dc:creator>Dmitriy Yaremus</dc:creator>
  <cp:lastModifiedBy>Dmitriy Yaremus</cp:lastModifiedBy>
  <cp:revision>2</cp:revision>
  <dcterms:created xsi:type="dcterms:W3CDTF">2024-04-25T14:37:28Z</dcterms:created>
  <dcterms:modified xsi:type="dcterms:W3CDTF">2024-04-29T15:57:54Z</dcterms:modified>
</cp:coreProperties>
</file>