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670550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7ABFFC-CBF9-4F12-B1DF-E1FA1E6B9DD4}">
  <a:tblStyle styleId="{447ABFFC-CBF9-4F12-B1DF-E1FA1E6B9D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334bc1aaa_0_2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334bc1aaa_0_2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334bc1aaa_0_3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334bc1aaa_0_3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334bc1aaa_0_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334bc1aaa_0_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334bc1aaa_0_1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334bc1aaa_0_1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334bc1aaa_0_4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334bc1aaa_0_4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machinelearning.ru/wiki/images/d/d5/Voron17survey-artm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909229" y="155326"/>
            <a:ext cx="7838100" cy="18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2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Презентация дипломной работы по теме</a:t>
            </a:r>
            <a:br>
              <a:rPr lang="en-US" sz="2500"/>
            </a:br>
            <a:r>
              <a:rPr lang="en-US" sz="2500"/>
              <a:t>“</a:t>
            </a:r>
            <a:r>
              <a:rPr lang="en-US" sz="2500">
                <a:solidFill>
                  <a:srgbClr val="000000"/>
                </a:solidFill>
              </a:rPr>
              <a:t>Сентиментный анализ и классификация текстов с учётом возрастного и гендерного варьирования”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702525" y="4471800"/>
            <a:ext cx="40788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55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Выполнил: </a:t>
            </a:r>
            <a:r>
              <a:rPr lang="en-US" sz="1500">
                <a:solidFill>
                  <a:srgbClr val="000000"/>
                </a:solidFill>
              </a:rPr>
              <a:t>Яремус Дмитрий, </a:t>
            </a: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</a:t>
            </a:r>
            <a:r>
              <a:rPr lang="en-US" sz="1500"/>
              <a:t>. </a:t>
            </a: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Б05-</a:t>
            </a:r>
            <a:r>
              <a:rPr lang="en-US" sz="1500"/>
              <a:t>908 </a:t>
            </a:r>
            <a:endParaRPr sz="11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500"/>
              <a:t>Научный р</a:t>
            </a: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уководитель:</a:t>
            </a:r>
            <a:r>
              <a:rPr lang="en-US" sz="1100"/>
              <a:t> </a:t>
            </a: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Дмитрий Бадеев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Планы</a:t>
            </a:r>
            <a:endParaRPr sz="3700"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504000" y="1326600"/>
            <a:ext cx="45294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Использованная модель: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LDA (латентной размещение Дирихле)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504000" y="3112350"/>
            <a:ext cx="45294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Альтернативная </a:t>
            </a:r>
            <a:r>
              <a:rPr lang="en-US"/>
              <a:t>модель: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ARTM (Аддитивная регуляризация)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http://www.machinelearning.ru/wiki/images/d/d5/Voron17survey-artm.pdf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7" name="Google Shape;127;p23"/>
          <p:cNvSpPr/>
          <p:nvPr/>
        </p:nvSpPr>
        <p:spPr>
          <a:xfrm>
            <a:off x="2281800" y="2219125"/>
            <a:ext cx="522300" cy="80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6051700" y="1326600"/>
            <a:ext cx="310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Продолжение семантического анализа для большего числа возрастов (используя мощности ABBYY)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6051700" y="2496750"/>
            <a:ext cx="300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Более тщательный анализ полученных результатов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6051700" y="3581950"/>
            <a:ext cx="32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4.* Сравнение с языковой моделью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504000" y="20116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Спасибо за внимание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latin typeface="Arial"/>
                <a:ea typeface="Arial"/>
                <a:cs typeface="Arial"/>
                <a:sym typeface="Arial"/>
              </a:rPr>
              <a:t>Оглавление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Формулировка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План 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Проделанная работа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latin typeface="Arial"/>
                <a:ea typeface="Arial"/>
                <a:cs typeface="Arial"/>
                <a:sym typeface="Arial"/>
              </a:rPr>
              <a:t>Формулировка задачи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marR="0" rtl="0" algn="l">
              <a:spcBef>
                <a:spcPts val="1417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Определение возраста и гендера автора, основываясь на тематическом моделировании и сентиментном анализе</a:t>
            </a:r>
            <a:endParaRPr sz="2200"/>
          </a:p>
          <a:p>
            <a:pPr indent="-372259" lvl="0" marL="432000" marR="0" rtl="0" algn="l">
              <a:spcBef>
                <a:spcPts val="1417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Попытка </a:t>
            </a:r>
            <a:r>
              <a:rPr lang="en-US" sz="2200"/>
              <a:t>интерпретации</a:t>
            </a:r>
            <a:r>
              <a:rPr lang="en-US" sz="2200"/>
              <a:t> языковой модели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latin typeface="Arial"/>
                <a:ea typeface="Arial"/>
                <a:cs typeface="Arial"/>
                <a:sym typeface="Arial"/>
              </a:rPr>
              <a:t>План работы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arenR"/>
            </a:pPr>
            <a:r>
              <a:rPr lang="en-US" sz="1700">
                <a:solidFill>
                  <a:schemeClr val="dk1"/>
                </a:solidFill>
              </a:rPr>
              <a:t> </a:t>
            </a:r>
            <a:r>
              <a:rPr lang="en-US" sz="1700">
                <a:solidFill>
                  <a:schemeClr val="dk1"/>
                </a:solidFill>
              </a:rPr>
              <a:t>(Выполнено) </a:t>
            </a:r>
            <a:r>
              <a:rPr lang="en-US" sz="1700">
                <a:solidFill>
                  <a:schemeClr val="dk1"/>
                </a:solidFill>
              </a:rPr>
              <a:t>подготовить датасеты</a:t>
            </a:r>
            <a:endParaRPr sz="600">
              <a:solidFill>
                <a:srgbClr val="595959"/>
              </a:solidFill>
            </a:endParaRPr>
          </a:p>
          <a:p>
            <a:pPr indent="-336550" lvl="0" marL="457200" rtl="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arenR"/>
            </a:pPr>
            <a:r>
              <a:rPr lang="en-US" sz="1700">
                <a:solidFill>
                  <a:schemeClr val="dk1"/>
                </a:solidFill>
              </a:rPr>
              <a:t> </a:t>
            </a:r>
            <a:r>
              <a:rPr lang="en-US" sz="1700">
                <a:solidFill>
                  <a:schemeClr val="dk1"/>
                </a:solidFill>
              </a:rPr>
              <a:t>(Выполнено) </a:t>
            </a:r>
            <a:r>
              <a:rPr lang="en-US" sz="1700">
                <a:solidFill>
                  <a:schemeClr val="dk1"/>
                </a:solidFill>
              </a:rPr>
              <a:t>получить бейзлайн для тематической и сентиментной классификации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en-US" sz="1700">
                <a:solidFill>
                  <a:schemeClr val="dk1"/>
                </a:solidFill>
              </a:rPr>
              <a:t> </a:t>
            </a:r>
            <a:r>
              <a:rPr lang="en-US" sz="1700">
                <a:solidFill>
                  <a:schemeClr val="dk1"/>
                </a:solidFill>
              </a:rPr>
              <a:t>(Выполнено) </a:t>
            </a:r>
            <a:r>
              <a:rPr lang="en-US" sz="1700">
                <a:solidFill>
                  <a:schemeClr val="dk1"/>
                </a:solidFill>
              </a:rPr>
              <a:t>Провести анализ результатов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arenR"/>
            </a:pPr>
            <a:r>
              <a:rPr lang="en-US" sz="1700">
                <a:solidFill>
                  <a:schemeClr val="dk1"/>
                </a:solidFill>
              </a:rPr>
              <a:t> Корректировать модели и сделать более тщательный анализ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arenR"/>
            </a:pPr>
            <a:r>
              <a:rPr lang="en-US" sz="1700">
                <a:solidFill>
                  <a:schemeClr val="dk1"/>
                </a:solidFill>
              </a:rPr>
              <a:t> закончить содержательную работу, закончить эксперименты</a:t>
            </a:r>
            <a:endParaRPr sz="600">
              <a:solidFill>
                <a:srgbClr val="595959"/>
              </a:solidFill>
            </a:endParaRPr>
          </a:p>
          <a:p>
            <a:pPr indent="-336550" lvl="0" marL="457200" rtl="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arenR"/>
            </a:pPr>
            <a:r>
              <a:rPr lang="en-US" sz="1700">
                <a:solidFill>
                  <a:schemeClr val="dk1"/>
                </a:solidFill>
              </a:rPr>
              <a:t> описать преамбулу, подготовку экспериментов, эксперименты и результаты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728963" y="930730"/>
            <a:ext cx="9071700" cy="94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Датасеты</a:t>
            </a:r>
            <a:endParaRPr sz="260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926950" y="1877225"/>
            <a:ext cx="9071700" cy="19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Обработан датасет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Получены статистики по датасету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Написан скрипт для получения датасетов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по разным возрастам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по разным гендерам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по длине сообщений </a:t>
            </a:r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503988" y="226105"/>
            <a:ext cx="9071700" cy="94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Проделанная работа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Проделанная работа</a:t>
            </a:r>
            <a:endParaRPr sz="360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624100" y="1974075"/>
            <a:ext cx="33234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Тематическая классификация с помощью модели LDA для возрастов 18-20, 40-42, 60-62 и для обоих гендеров. Количество тем – все от 1 до 6. Для расчетов бралось 500к сообщений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Сентиментный анализ для каждой из групп возрастов и гендеров с помощью модели </a:t>
            </a:r>
            <a:endParaRPr sz="1500"/>
          </a:p>
        </p:txBody>
      </p:sp>
      <p:grpSp>
        <p:nvGrpSpPr>
          <p:cNvPr id="96" name="Google Shape;96;p19"/>
          <p:cNvGrpSpPr/>
          <p:nvPr/>
        </p:nvGrpSpPr>
        <p:grpSpPr>
          <a:xfrm>
            <a:off x="4030973" y="1089100"/>
            <a:ext cx="5889103" cy="3606649"/>
            <a:chOff x="1895398" y="1980375"/>
            <a:chExt cx="5889103" cy="3606649"/>
          </a:xfrm>
        </p:grpSpPr>
        <p:pic>
          <p:nvPicPr>
            <p:cNvPr id="97" name="Google Shape;9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95398" y="2157975"/>
              <a:ext cx="5889101" cy="34290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73725" y="1980375"/>
              <a:ext cx="5810776" cy="177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9"/>
          <p:cNvSpPr txBox="1"/>
          <p:nvPr>
            <p:ph type="title"/>
          </p:nvPr>
        </p:nvSpPr>
        <p:spPr>
          <a:xfrm>
            <a:off x="530550" y="982930"/>
            <a:ext cx="9071700" cy="94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Тематическая классификация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2136400" y="1352700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усредненные результаты с лучшим количеством тем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504360" y="262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Тематическая классификация</a:t>
            </a:r>
            <a:endParaRPr b="0" sz="35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558938" y="164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{447ABFFC-CBF9-4F12-B1DF-E1FA1E6B9DD4}</a:tableStyleId>
              </a:tblPr>
              <a:tblGrid>
                <a:gridCol w="1499125"/>
                <a:gridCol w="3608600"/>
                <a:gridCol w="3854025"/>
              </a:tblGrid>
              <a:tr h="42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возраст/пол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Женский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Мужской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7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18-20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любовь | действие(планы)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искусство | день рождения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действие | игра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http | любовь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40-42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http | любовь(ребенок)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школьные дела | помощь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http | любовь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город | страна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60-62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рецепт | любовь | http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друг | страна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человек | http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Семантический анализ</a:t>
            </a:r>
            <a:endParaRPr sz="260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504000" y="1326600"/>
            <a:ext cx="94692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Модель предсказывает 4 класса: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positive, negative, neutral, speech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 таблице приведено отношение позитивных сообщений (positive + speech) ко всем сообщениям</a:t>
            </a:r>
            <a:endParaRPr/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2386488" y="31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{447ABFFC-CBF9-4F12-B1DF-E1FA1E6B9DD4}</a:tableStyleId>
              </a:tblPr>
              <a:tblGrid>
                <a:gridCol w="1218900"/>
                <a:gridCol w="2043900"/>
                <a:gridCol w="204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возраст/пол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женский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мужской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5%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Проблемы</a:t>
            </a:r>
            <a:endParaRPr sz="2400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504000" y="1326600"/>
            <a:ext cx="90717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Все расчеты были проведены локально / на Google Colab.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Доступ к машине ABBYY и настройка виртуальной среды python – решена несколько дней назад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