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438912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EE1D23"/>
    <a:srgbClr val="211D1E"/>
    <a:srgbClr val="BBBD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9" autoAdjust="0"/>
  </p:normalViewPr>
  <p:slideViewPr>
    <p:cSldViewPr>
      <p:cViewPr>
        <p:scale>
          <a:sx n="33" d="100"/>
          <a:sy n="33" d="100"/>
        </p:scale>
        <p:origin x="1428" y="78"/>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645920" y="10241283"/>
            <a:ext cx="29626560" cy="28966163"/>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40680643"/>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85D6BDF-9D0E-4E2B-85B8-D8F4790360C9}" type="datetimeFigureOut">
              <a:rPr lang="en-US" smtClean="0"/>
              <a:t>6/12/2021</a:t>
            </a:fld>
            <a:endParaRPr lang="en-US" dirty="0"/>
          </a:p>
        </p:txBody>
      </p:sp>
      <p:sp>
        <p:nvSpPr>
          <p:cNvPr id="5" name="Footer Placeholder 4"/>
          <p:cNvSpPr>
            <a:spLocks noGrp="1"/>
          </p:cNvSpPr>
          <p:nvPr>
            <p:ph type="ftr" sz="quarter" idx="3"/>
          </p:nvPr>
        </p:nvSpPr>
        <p:spPr>
          <a:xfrm>
            <a:off x="11247120" y="40680643"/>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40680643"/>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389120" rtl="0" eaLnBrk="1" latinLnBrk="0" hangingPunct="1">
        <a:spcBef>
          <a:spcPct val="0"/>
        </a:spcBef>
        <a:buNone/>
        <a:defRPr sz="8000" kern="1200">
          <a:solidFill>
            <a:schemeClr val="tx1"/>
          </a:solidFill>
          <a:latin typeface="+mj-lt"/>
          <a:ea typeface="+mj-ea"/>
          <a:cs typeface="+mj-cs"/>
        </a:defRPr>
      </a:lvl1pPr>
    </p:titleStyle>
    <p:bodyStyle>
      <a:lvl1pPr marL="4572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9144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2pPr>
      <a:lvl3pPr marL="13716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3pPr>
      <a:lvl4pPr marL="18288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2286000" indent="-457200" algn="l" defTabSz="4389120"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192"/>
          <p:cNvSpPr txBox="1">
            <a:spLocks noChangeArrowheads="1"/>
          </p:cNvSpPr>
          <p:nvPr/>
        </p:nvSpPr>
        <p:spPr bwMode="auto">
          <a:xfrm>
            <a:off x="589396" y="25907453"/>
            <a:ext cx="31779924" cy="14650164"/>
          </a:xfrm>
          <a:prstGeom prst="rect">
            <a:avLst/>
          </a:prstGeom>
          <a:solidFill>
            <a:schemeClr val="bg1"/>
          </a:solidFill>
          <a:ln w="12700">
            <a:solidFill>
              <a:srgbClr val="7F7F7F"/>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en-US" sz="3200" dirty="0">
              <a:latin typeface="Calibri" pitchFamily="34" charset="0"/>
            </a:endParaRPr>
          </a:p>
        </p:txBody>
      </p:sp>
      <p:sp>
        <p:nvSpPr>
          <p:cNvPr id="25" name="Rectangle: Single Corner Snipped 24"/>
          <p:cNvSpPr/>
          <p:nvPr/>
        </p:nvSpPr>
        <p:spPr>
          <a:xfrm>
            <a:off x="11963400" y="10920"/>
            <a:ext cx="20497800" cy="5745897"/>
          </a:xfrm>
          <a:prstGeom prst="snip1Rect">
            <a:avLst/>
          </a:prstGeom>
          <a:solidFill>
            <a:srgbClr val="BBBDB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122"/>
          <p:cNvSpPr txBox="1">
            <a:spLocks noChangeArrowheads="1"/>
          </p:cNvSpPr>
          <p:nvPr/>
        </p:nvSpPr>
        <p:spPr bwMode="auto">
          <a:xfrm>
            <a:off x="11963400" y="-279921"/>
            <a:ext cx="1969763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rgbClr val="EE1D23"/>
                </a:solidFill>
                <a:latin typeface="+mn-lt"/>
              </a:rPr>
              <a:t>Automated Generation of Virtual Machine Images with </a:t>
            </a:r>
            <a:r>
              <a:rPr lang="en-US" sz="7200" b="1" dirty="0" err="1">
                <a:solidFill>
                  <a:srgbClr val="EE1D23"/>
                </a:solidFill>
                <a:latin typeface="+mn-lt"/>
              </a:rPr>
              <a:t>Hasicorp</a:t>
            </a:r>
            <a:r>
              <a:rPr lang="en-US" sz="7200" b="1" dirty="0">
                <a:solidFill>
                  <a:srgbClr val="EE1D23"/>
                </a:solidFill>
                <a:latin typeface="+mn-lt"/>
              </a:rPr>
              <a:t> Packer</a:t>
            </a:r>
          </a:p>
        </p:txBody>
      </p:sp>
      <p:sp>
        <p:nvSpPr>
          <p:cNvPr id="5" name="Text Box 123"/>
          <p:cNvSpPr txBox="1">
            <a:spLocks noChangeArrowheads="1"/>
          </p:cNvSpPr>
          <p:nvPr/>
        </p:nvSpPr>
        <p:spPr bwMode="auto">
          <a:xfrm>
            <a:off x="11565964" y="2904928"/>
            <a:ext cx="20497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s-ES" sz="5400" b="1" dirty="0">
                <a:solidFill>
                  <a:srgbClr val="211D1E"/>
                </a:solidFill>
                <a:latin typeface="+mn-lt"/>
              </a:rPr>
              <a:t>Necati Hasan Turan 1101020051</a:t>
            </a:r>
          </a:p>
          <a:p>
            <a:pPr algn="ctr" eaLnBrk="1" hangingPunct="1"/>
            <a:r>
              <a:rPr lang="es-ES" sz="5400" b="1" dirty="0">
                <a:solidFill>
                  <a:srgbClr val="211D1E"/>
                </a:solidFill>
                <a:latin typeface="+mn-lt"/>
              </a:rPr>
              <a:t>Yaren Mısırlı 1600001547</a:t>
            </a:r>
          </a:p>
          <a:p>
            <a:pPr algn="ctr" eaLnBrk="1" hangingPunct="1"/>
            <a:r>
              <a:rPr lang="es-ES" sz="5400" b="1" dirty="0">
                <a:solidFill>
                  <a:srgbClr val="211D1E"/>
                </a:solidFill>
                <a:latin typeface="+mn-lt"/>
              </a:rPr>
              <a:t>Işıl Alıcı 1600002106</a:t>
            </a:r>
          </a:p>
          <a:p>
            <a:pPr algn="ctr" eaLnBrk="1" hangingPunct="1"/>
            <a:r>
              <a:rPr lang="tr-TR" sz="5400" b="1" dirty="0">
                <a:solidFill>
                  <a:srgbClr val="211D1E"/>
                </a:solidFill>
                <a:latin typeface="+mn-lt"/>
              </a:rPr>
              <a:t>Project Advisor: Prof. Dr. Murat Taylı</a:t>
            </a:r>
            <a:endParaRPr lang="en-US" sz="5400" b="1" dirty="0">
              <a:solidFill>
                <a:srgbClr val="211D1E"/>
              </a:solidFill>
              <a:latin typeface="+mn-lt"/>
            </a:endParaRPr>
          </a:p>
        </p:txBody>
      </p:sp>
      <p:sp>
        <p:nvSpPr>
          <p:cNvPr id="33" name="Rectangle: Top Corners Rounded 32"/>
          <p:cNvSpPr/>
          <p:nvPr/>
        </p:nvSpPr>
        <p:spPr>
          <a:xfrm>
            <a:off x="762000" y="6071444"/>
            <a:ext cx="31699200" cy="1064776"/>
          </a:xfrm>
          <a:prstGeom prst="round2SameRect">
            <a:avLst/>
          </a:prstGeom>
          <a:solidFill>
            <a:srgbClr val="EE1D23"/>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6000" b="1" dirty="0">
                <a:solidFill>
                  <a:schemeClr val="bg1">
                    <a:lumMod val="95000"/>
                  </a:schemeClr>
                </a:solidFill>
              </a:rPr>
              <a:t>Project </a:t>
            </a:r>
            <a:r>
              <a:rPr lang="tr-TR" sz="6000" b="1" dirty="0" err="1">
                <a:solidFill>
                  <a:schemeClr val="bg1">
                    <a:lumMod val="95000"/>
                  </a:schemeClr>
                </a:solidFill>
              </a:rPr>
              <a:t>Description</a:t>
            </a:r>
            <a:endParaRPr lang="en-US" sz="6000" b="1" dirty="0">
              <a:solidFill>
                <a:schemeClr val="bg1">
                  <a:lumMod val="95000"/>
                </a:schemeClr>
              </a:solidFill>
            </a:endParaRPr>
          </a:p>
        </p:txBody>
      </p:sp>
      <p:sp>
        <p:nvSpPr>
          <p:cNvPr id="13" name="Text Box 192"/>
          <p:cNvSpPr txBox="1">
            <a:spLocks noChangeArrowheads="1"/>
          </p:cNvSpPr>
          <p:nvPr/>
        </p:nvSpPr>
        <p:spPr bwMode="auto">
          <a:xfrm>
            <a:off x="707774" y="15595689"/>
            <a:ext cx="15771584" cy="8125301"/>
          </a:xfrm>
          <a:prstGeom prst="rect">
            <a:avLst/>
          </a:prstGeom>
          <a:solidFill>
            <a:schemeClr val="bg1"/>
          </a:solidFill>
          <a:ln w="12700">
            <a:solidFill>
              <a:srgbClr val="7F7F7F"/>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tr-TR" sz="3600" dirty="0" err="1">
                <a:latin typeface="Calibri" pitchFamily="34" charset="0"/>
              </a:rPr>
              <a:t>Creating</a:t>
            </a:r>
            <a:r>
              <a:rPr lang="tr-TR" sz="3600" dirty="0">
                <a:latin typeface="Calibri" pitchFamily="34" charset="0"/>
              </a:rPr>
              <a:t> a </a:t>
            </a:r>
            <a:r>
              <a:rPr lang="tr-TR" sz="3600" dirty="0" err="1">
                <a:latin typeface="Calibri" pitchFamily="34" charset="0"/>
              </a:rPr>
              <a:t>immutable</a:t>
            </a:r>
            <a:r>
              <a:rPr lang="tr-TR" sz="3600" dirty="0">
                <a:latin typeface="Calibri" pitchFamily="34" charset="0"/>
              </a:rPr>
              <a:t> server </a:t>
            </a:r>
            <a:r>
              <a:rPr lang="tr-TR" sz="3600" dirty="0" err="1">
                <a:latin typeface="Calibri" pitchFamily="34" charset="0"/>
              </a:rPr>
              <a:t>with</a:t>
            </a:r>
            <a:r>
              <a:rPr lang="tr-TR" sz="3600" dirty="0">
                <a:latin typeface="Calibri" pitchFamily="34" charset="0"/>
              </a:rPr>
              <a:t> </a:t>
            </a:r>
            <a:r>
              <a:rPr lang="tr-TR" sz="3600" dirty="0" err="1">
                <a:latin typeface="Calibri" pitchFamily="34" charset="0"/>
              </a:rPr>
              <a:t>Packer</a:t>
            </a:r>
            <a:r>
              <a:rPr lang="tr-TR" sz="3600" dirty="0">
                <a:latin typeface="Calibri" pitchFamily="34" charset="0"/>
              </a:rPr>
              <a:t> </a:t>
            </a:r>
            <a:r>
              <a:rPr lang="tr-TR" sz="3600" dirty="0" err="1">
                <a:latin typeface="Calibri" pitchFamily="34" charset="0"/>
              </a:rPr>
              <a:t>requires</a:t>
            </a:r>
            <a:r>
              <a:rPr lang="tr-TR" sz="3600" dirty="0">
                <a:latin typeface="Calibri" pitchFamily="34" charset="0"/>
              </a:rPr>
              <a:t> a </a:t>
            </a:r>
            <a:r>
              <a:rPr lang="tr-TR" sz="3600" dirty="0" err="1">
                <a:latin typeface="Calibri" pitchFamily="34" charset="0"/>
              </a:rPr>
              <a:t>cloud</a:t>
            </a:r>
            <a:r>
              <a:rPr lang="tr-TR" sz="3600" dirty="0">
                <a:latin typeface="Calibri" pitchFamily="34" charset="0"/>
              </a:rPr>
              <a:t> service </a:t>
            </a:r>
            <a:r>
              <a:rPr lang="tr-TR" sz="3600" dirty="0" err="1">
                <a:latin typeface="Calibri" pitchFamily="34" charset="0"/>
              </a:rPr>
              <a:t>account</a:t>
            </a:r>
            <a:r>
              <a:rPr lang="tr-TR" sz="3600" dirty="0">
                <a:latin typeface="Calibri" pitchFamily="34" charset="0"/>
              </a:rPr>
              <a:t> </a:t>
            </a:r>
            <a:r>
              <a:rPr lang="tr-TR" sz="3600" dirty="0" err="1">
                <a:latin typeface="Calibri" pitchFamily="34" charset="0"/>
              </a:rPr>
              <a:t>so</a:t>
            </a:r>
            <a:r>
              <a:rPr lang="tr-TR" sz="3600" dirty="0">
                <a:latin typeface="Calibri" pitchFamily="34" charset="0"/>
              </a:rPr>
              <a:t>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EC2 </a:t>
            </a:r>
            <a:r>
              <a:rPr lang="tr-TR" sz="3600" dirty="0" err="1">
                <a:latin typeface="Calibri" pitchFamily="34" charset="0"/>
              </a:rPr>
              <a:t>AMIs</a:t>
            </a:r>
            <a:r>
              <a:rPr lang="tr-TR" sz="3600" dirty="0">
                <a:latin typeface="Calibri" pitchFamily="34" charset="0"/>
              </a:rPr>
              <a:t> </a:t>
            </a:r>
            <a:r>
              <a:rPr lang="tr-TR" sz="3600" dirty="0" err="1">
                <a:latin typeface="Calibri" pitchFamily="34" charset="0"/>
              </a:rPr>
              <a:t>for</a:t>
            </a:r>
            <a:r>
              <a:rPr lang="tr-TR" sz="3600" dirty="0">
                <a:latin typeface="Calibri" pitchFamily="34" charset="0"/>
              </a:rPr>
              <a:t> </a:t>
            </a:r>
            <a:r>
              <a:rPr lang="tr-TR" sz="3600" dirty="0" err="1">
                <a:latin typeface="Calibri" pitchFamily="34" charset="0"/>
              </a:rPr>
              <a:t>this</a:t>
            </a:r>
            <a:r>
              <a:rPr lang="tr-TR" sz="3600" dirty="0">
                <a:latin typeface="Calibri" pitchFamily="34" charset="0"/>
              </a:rPr>
              <a:t> </a:t>
            </a:r>
            <a:r>
              <a:rPr lang="tr-TR" sz="3600" dirty="0" err="1">
                <a:latin typeface="Calibri" pitchFamily="34" charset="0"/>
              </a:rPr>
              <a:t>reason</a:t>
            </a:r>
            <a:r>
              <a:rPr lang="tr-TR" sz="3600" dirty="0">
                <a:latin typeface="Calibri" pitchFamily="34" charset="0"/>
              </a:rPr>
              <a:t>. </a:t>
            </a:r>
            <a:r>
              <a:rPr lang="tr-TR" sz="3600" dirty="0" err="1">
                <a:latin typeface="Calibri" pitchFamily="34" charset="0"/>
              </a:rPr>
              <a:t>After</a:t>
            </a:r>
            <a:r>
              <a:rPr lang="tr-TR" sz="3600" dirty="0">
                <a:latin typeface="Calibri" pitchFamily="34" charset="0"/>
              </a:rPr>
              <a:t> </a:t>
            </a:r>
            <a:r>
              <a:rPr lang="tr-TR" sz="3600" dirty="0" err="1">
                <a:latin typeface="Calibri" pitchFamily="34" charset="0"/>
              </a:rPr>
              <a:t>creating</a:t>
            </a:r>
            <a:r>
              <a:rPr lang="tr-TR" sz="3600" dirty="0">
                <a:latin typeface="Calibri" pitchFamily="34" charset="0"/>
              </a:rPr>
              <a:t> an </a:t>
            </a:r>
            <a:r>
              <a:rPr lang="tr-TR" sz="3600" dirty="0" err="1">
                <a:latin typeface="Calibri" pitchFamily="34" charset="0"/>
              </a:rPr>
              <a:t>account</a:t>
            </a:r>
            <a:r>
              <a:rPr lang="tr-TR" sz="3600" dirty="0">
                <a:latin typeface="Calibri" pitchFamily="34" charset="0"/>
              </a:rPr>
              <a:t>,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have</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VS </a:t>
            </a:r>
            <a:r>
              <a:rPr lang="tr-TR" sz="3600" dirty="0" err="1">
                <a:latin typeface="Calibri" pitchFamily="34" charset="0"/>
              </a:rPr>
              <a:t>Code</a:t>
            </a:r>
            <a:r>
              <a:rPr lang="tr-TR" sz="3600" dirty="0">
                <a:latin typeface="Calibri" pitchFamily="34" charset="0"/>
              </a:rPr>
              <a:t> </a:t>
            </a:r>
            <a:r>
              <a:rPr lang="tr-TR" sz="3600" dirty="0" err="1">
                <a:latin typeface="Calibri" pitchFamily="34" charset="0"/>
              </a:rPr>
              <a:t>for</a:t>
            </a:r>
            <a:r>
              <a:rPr lang="tr-TR" sz="3600" dirty="0">
                <a:latin typeface="Calibri" pitchFamily="34" charset="0"/>
              </a:rPr>
              <a:t> </a:t>
            </a:r>
            <a:r>
              <a:rPr lang="tr-TR" sz="3600" dirty="0" err="1">
                <a:latin typeface="Calibri" pitchFamily="34" charset="0"/>
              </a:rPr>
              <a:t>creating</a:t>
            </a:r>
            <a:r>
              <a:rPr lang="tr-TR" sz="3600" dirty="0">
                <a:latin typeface="Calibri" pitchFamily="34" charset="0"/>
              </a:rPr>
              <a:t> </a:t>
            </a:r>
            <a:r>
              <a:rPr lang="tr-TR" sz="3600" dirty="0" err="1">
                <a:latin typeface="Calibri" pitchFamily="34" charset="0"/>
              </a:rPr>
              <a:t>Packer</a:t>
            </a:r>
            <a:r>
              <a:rPr lang="tr-TR" sz="3600" dirty="0">
                <a:latin typeface="Calibri" pitchFamily="34" charset="0"/>
              </a:rPr>
              <a:t> </a:t>
            </a:r>
            <a:r>
              <a:rPr lang="tr-TR" sz="3600" dirty="0" err="1">
                <a:latin typeface="Calibri" pitchFamily="34" charset="0"/>
              </a:rPr>
              <a:t>components</a:t>
            </a:r>
            <a:r>
              <a:rPr lang="tr-TR" sz="3600" dirty="0">
                <a:latin typeface="Calibri" pitchFamily="34" charset="0"/>
              </a:rPr>
              <a:t> </a:t>
            </a:r>
            <a:r>
              <a:rPr lang="tr-TR" sz="3600" dirty="0" err="1">
                <a:latin typeface="Calibri" pitchFamily="34" charset="0"/>
              </a:rPr>
              <a:t>so</a:t>
            </a:r>
            <a:r>
              <a:rPr lang="tr-TR" sz="3600" dirty="0">
                <a:latin typeface="Calibri" pitchFamily="34" charset="0"/>
              </a:rPr>
              <a:t>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create</a:t>
            </a:r>
            <a:r>
              <a:rPr lang="tr-TR" sz="3600" dirty="0">
                <a:latin typeface="Calibri" pitchFamily="34" charset="0"/>
              </a:rPr>
              <a:t> .SH </a:t>
            </a:r>
            <a:r>
              <a:rPr lang="tr-TR" sz="3600" dirty="0" err="1">
                <a:latin typeface="Calibri" pitchFamily="34" charset="0"/>
              </a:rPr>
              <a:t>files</a:t>
            </a:r>
            <a:r>
              <a:rPr lang="tr-TR" sz="3600" dirty="0">
                <a:latin typeface="Calibri" pitchFamily="34" charset="0"/>
              </a:rPr>
              <a:t> </a:t>
            </a:r>
            <a:r>
              <a:rPr lang="tr-TR" sz="3600" dirty="0" err="1">
                <a:latin typeface="Calibri" pitchFamily="34" charset="0"/>
              </a:rPr>
              <a:t>for</a:t>
            </a:r>
            <a:r>
              <a:rPr lang="tr-TR" sz="3600" dirty="0">
                <a:latin typeface="Calibri" pitchFamily="34" charset="0"/>
              </a:rPr>
              <a:t> Shell </a:t>
            </a:r>
            <a:r>
              <a:rPr lang="tr-TR" sz="3600" dirty="0" err="1">
                <a:latin typeface="Calibri" pitchFamily="34" charset="0"/>
              </a:rPr>
              <a:t>commands</a:t>
            </a:r>
            <a:r>
              <a:rPr lang="tr-TR" sz="3600" dirty="0">
                <a:latin typeface="Calibri" pitchFamily="34" charset="0"/>
              </a:rPr>
              <a:t>, JSON </a:t>
            </a:r>
            <a:r>
              <a:rPr lang="tr-TR" sz="3600" dirty="0" err="1">
                <a:latin typeface="Calibri" pitchFamily="34" charset="0"/>
              </a:rPr>
              <a:t>files</a:t>
            </a:r>
            <a:r>
              <a:rPr lang="tr-TR" sz="3600" dirty="0">
                <a:latin typeface="Calibri" pitchFamily="34" charset="0"/>
              </a:rPr>
              <a:t> </a:t>
            </a:r>
            <a:r>
              <a:rPr lang="tr-TR" sz="3600" dirty="0" err="1">
                <a:latin typeface="Calibri" pitchFamily="34" charset="0"/>
              </a:rPr>
              <a:t>for</a:t>
            </a:r>
            <a:r>
              <a:rPr lang="tr-TR" sz="3600" dirty="0">
                <a:latin typeface="Calibri" pitchFamily="34" charset="0"/>
              </a:rPr>
              <a:t> </a:t>
            </a:r>
            <a:r>
              <a:rPr lang="tr-TR" sz="3600" dirty="0" err="1">
                <a:latin typeface="Calibri" pitchFamily="34" charset="0"/>
              </a:rPr>
              <a:t>Packer</a:t>
            </a:r>
            <a:r>
              <a:rPr lang="tr-TR" sz="3600" dirty="0">
                <a:latin typeface="Calibri" pitchFamily="34" charset="0"/>
              </a:rPr>
              <a:t> </a:t>
            </a:r>
            <a:r>
              <a:rPr lang="tr-TR" sz="3600" dirty="0" err="1">
                <a:latin typeface="Calibri" pitchFamily="34" charset="0"/>
              </a:rPr>
              <a:t>components</a:t>
            </a:r>
            <a:r>
              <a:rPr lang="tr-TR" sz="3600" dirty="0">
                <a:latin typeface="Calibri" pitchFamily="34" charset="0"/>
              </a:rPr>
              <a:t> </a:t>
            </a:r>
            <a:r>
              <a:rPr lang="tr-TR" sz="3600" dirty="0" err="1">
                <a:latin typeface="Calibri" pitchFamily="34" charset="0"/>
              </a:rPr>
              <a:t>and</a:t>
            </a:r>
            <a:r>
              <a:rPr lang="tr-TR" sz="3600" dirty="0">
                <a:latin typeface="Calibri" pitchFamily="34" charset="0"/>
              </a:rPr>
              <a:t> </a:t>
            </a:r>
            <a:r>
              <a:rPr lang="tr-TR" sz="3600" dirty="0" err="1">
                <a:latin typeface="Calibri" pitchFamily="34" charset="0"/>
              </a:rPr>
              <a:t>finally</a:t>
            </a:r>
            <a:r>
              <a:rPr lang="tr-TR" sz="3600" dirty="0">
                <a:latin typeface="Calibri" pitchFamily="34" charset="0"/>
              </a:rPr>
              <a:t> HTML </a:t>
            </a:r>
            <a:r>
              <a:rPr lang="tr-TR" sz="3600" dirty="0" err="1">
                <a:latin typeface="Calibri" pitchFamily="34" charset="0"/>
              </a:rPr>
              <a:t>files</a:t>
            </a:r>
            <a:r>
              <a:rPr lang="tr-TR" sz="3600" dirty="0">
                <a:latin typeface="Calibri" pitchFamily="34" charset="0"/>
              </a:rPr>
              <a:t> </a:t>
            </a:r>
            <a:r>
              <a:rPr lang="tr-TR" sz="3600" dirty="0" err="1">
                <a:latin typeface="Calibri" pitchFamily="34" charset="0"/>
              </a:rPr>
              <a:t>for</a:t>
            </a:r>
            <a:r>
              <a:rPr lang="tr-TR" sz="3600" dirty="0">
                <a:latin typeface="Calibri" pitchFamily="34" charset="0"/>
              </a:rPr>
              <a:t> </a:t>
            </a:r>
            <a:r>
              <a:rPr lang="tr-TR" sz="3600" dirty="0" err="1">
                <a:latin typeface="Calibri" pitchFamily="34" charset="0"/>
              </a:rPr>
              <a:t>using</a:t>
            </a:r>
            <a:r>
              <a:rPr lang="tr-TR" sz="3600" dirty="0">
                <a:latin typeface="Calibri" pitchFamily="34" charset="0"/>
              </a:rPr>
              <a:t> NGINX server </a:t>
            </a:r>
            <a:r>
              <a:rPr lang="tr-TR" sz="3600" dirty="0" err="1">
                <a:latin typeface="Calibri" pitchFamily="34" charset="0"/>
              </a:rPr>
              <a:t>with</a:t>
            </a:r>
            <a:r>
              <a:rPr lang="tr-TR" sz="3600" dirty="0">
                <a:latin typeface="Calibri" pitchFamily="34" charset="0"/>
              </a:rPr>
              <a:t> </a:t>
            </a:r>
            <a:r>
              <a:rPr lang="tr-TR" sz="3600" dirty="0" err="1">
                <a:latin typeface="Calibri" pitchFamily="34" charset="0"/>
              </a:rPr>
              <a:t>only</a:t>
            </a:r>
            <a:r>
              <a:rPr lang="tr-TR" sz="3600" dirty="0">
                <a:latin typeface="Calibri" pitchFamily="34" charset="0"/>
              </a:rPr>
              <a:t> </a:t>
            </a:r>
            <a:r>
              <a:rPr lang="tr-TR" sz="3600" dirty="0" err="1">
                <a:latin typeface="Calibri" pitchFamily="34" charset="0"/>
              </a:rPr>
              <a:t>Packer</a:t>
            </a:r>
            <a:r>
              <a:rPr lang="tr-TR" sz="3600" dirty="0">
                <a:latin typeface="Calibri" pitchFamily="34" charset="0"/>
              </a:rPr>
              <a:t>.</a:t>
            </a:r>
          </a:p>
          <a:p>
            <a:pPr algn="just" eaLnBrk="1" hangingPunct="1"/>
            <a:r>
              <a:rPr lang="tr-TR" sz="3600" dirty="0" err="1">
                <a:latin typeface="Calibri" pitchFamily="34" charset="0"/>
              </a:rPr>
              <a:t>For</a:t>
            </a:r>
            <a:r>
              <a:rPr lang="tr-TR" sz="3600" dirty="0">
                <a:latin typeface="Calibri" pitchFamily="34" charset="0"/>
              </a:rPr>
              <a:t> </a:t>
            </a:r>
            <a:r>
              <a:rPr lang="tr-TR" sz="3600" dirty="0" err="1">
                <a:latin typeface="Calibri" pitchFamily="34" charset="0"/>
              </a:rPr>
              <a:t>installation</a:t>
            </a:r>
            <a:r>
              <a:rPr lang="tr-TR" sz="3600" dirty="0">
                <a:latin typeface="Calibri" pitchFamily="34" charset="0"/>
              </a:rPr>
              <a:t> of </a:t>
            </a:r>
            <a:r>
              <a:rPr lang="tr-TR" sz="3600" dirty="0" err="1">
                <a:latin typeface="Calibri" pitchFamily="34" charset="0"/>
              </a:rPr>
              <a:t>Packer</a:t>
            </a:r>
            <a:r>
              <a:rPr lang="tr-TR" sz="3600" dirty="0">
                <a:latin typeface="Calibri" pitchFamily="34" charset="0"/>
              </a:rPr>
              <a:t>,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have</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a:t>
            </a:r>
            <a:r>
              <a:rPr lang="tr-TR" sz="3600" dirty="0" err="1">
                <a:latin typeface="Calibri" pitchFamily="34" charset="0"/>
              </a:rPr>
              <a:t>Chocolatey</a:t>
            </a:r>
            <a:r>
              <a:rPr lang="tr-TR" sz="3600" dirty="0">
                <a:latin typeface="Calibri" pitchFamily="34" charset="0"/>
              </a:rPr>
              <a:t> </a:t>
            </a:r>
            <a:r>
              <a:rPr lang="tr-TR" sz="3600" dirty="0" err="1">
                <a:latin typeface="Calibri" pitchFamily="34" charset="0"/>
              </a:rPr>
              <a:t>tool</a:t>
            </a:r>
            <a:r>
              <a:rPr lang="tr-TR" sz="3600" dirty="0">
                <a:latin typeface="Calibri" pitchFamily="34" charset="0"/>
              </a:rPr>
              <a:t> on Windows 10 platform. </a:t>
            </a:r>
            <a:r>
              <a:rPr lang="tr-TR" sz="3600" dirty="0" err="1">
                <a:latin typeface="Calibri" pitchFamily="34" charset="0"/>
              </a:rPr>
              <a:t>Powershell</a:t>
            </a:r>
            <a:r>
              <a:rPr lang="tr-TR" sz="3600" dirty="0">
                <a:latin typeface="Calibri" pitchFamily="34" charset="0"/>
              </a:rPr>
              <a:t> </a:t>
            </a:r>
            <a:r>
              <a:rPr lang="tr-TR" sz="3600" dirty="0" err="1">
                <a:latin typeface="Calibri" pitchFamily="34" charset="0"/>
              </a:rPr>
              <a:t>helped</a:t>
            </a:r>
            <a:r>
              <a:rPr lang="tr-TR" sz="3600" dirty="0">
                <a:latin typeface="Calibri" pitchFamily="34" charset="0"/>
              </a:rPr>
              <a:t> us </a:t>
            </a:r>
            <a:r>
              <a:rPr lang="tr-TR" sz="3600" dirty="0" err="1">
                <a:latin typeface="Calibri" pitchFamily="34" charset="0"/>
              </a:rPr>
              <a:t>to</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a:t>
            </a:r>
            <a:r>
              <a:rPr lang="tr-TR" sz="3600" dirty="0" err="1">
                <a:latin typeface="Calibri" pitchFamily="34" charset="0"/>
              </a:rPr>
              <a:t>both</a:t>
            </a:r>
            <a:r>
              <a:rPr lang="tr-TR" sz="3600" dirty="0">
                <a:latin typeface="Calibri" pitchFamily="34" charset="0"/>
              </a:rPr>
              <a:t> Windows </a:t>
            </a:r>
            <a:r>
              <a:rPr lang="tr-TR" sz="3600" dirty="0" err="1">
                <a:latin typeface="Calibri" pitchFamily="34" charset="0"/>
              </a:rPr>
              <a:t>and</a:t>
            </a:r>
            <a:r>
              <a:rPr lang="tr-TR" sz="3600" dirty="0">
                <a:latin typeface="Calibri" pitchFamily="34" charset="0"/>
              </a:rPr>
              <a:t> </a:t>
            </a:r>
            <a:r>
              <a:rPr lang="tr-TR" sz="3600" dirty="0" err="1">
                <a:latin typeface="Calibri" pitchFamily="34" charset="0"/>
              </a:rPr>
              <a:t>ubuntu</a:t>
            </a:r>
            <a:r>
              <a:rPr lang="tr-TR" sz="3600" dirty="0">
                <a:latin typeface="Calibri" pitchFamily="34" charset="0"/>
              </a:rPr>
              <a:t> terminal.</a:t>
            </a:r>
          </a:p>
          <a:p>
            <a:pPr algn="just" eaLnBrk="1" hangingPunct="1"/>
            <a:r>
              <a:rPr lang="tr-TR" sz="3600" dirty="0">
                <a:latin typeface="Calibri" pitchFamily="34" charset="0"/>
              </a:rPr>
              <a:t>Since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connect</a:t>
            </a:r>
            <a:r>
              <a:rPr lang="tr-TR" sz="3600" dirty="0">
                <a:latin typeface="Calibri" pitchFamily="34" charset="0"/>
              </a:rPr>
              <a:t> </a:t>
            </a:r>
            <a:r>
              <a:rPr lang="tr-TR" sz="3600" dirty="0" err="1">
                <a:latin typeface="Calibri" pitchFamily="34" charset="0"/>
              </a:rPr>
              <a:t>our</a:t>
            </a:r>
            <a:r>
              <a:rPr lang="tr-TR" sz="3600" dirty="0">
                <a:latin typeface="Calibri" pitchFamily="34" charset="0"/>
              </a:rPr>
              <a:t> </a:t>
            </a:r>
            <a:r>
              <a:rPr lang="tr-TR" sz="3600" dirty="0" err="1">
                <a:latin typeface="Calibri" pitchFamily="34" charset="0"/>
              </a:rPr>
              <a:t>cloud</a:t>
            </a:r>
            <a:r>
              <a:rPr lang="tr-TR" sz="3600" dirty="0">
                <a:latin typeface="Calibri" pitchFamily="34" charset="0"/>
              </a:rPr>
              <a:t> </a:t>
            </a:r>
            <a:r>
              <a:rPr lang="tr-TR" sz="3600" dirty="0" err="1">
                <a:latin typeface="Calibri" pitchFamily="34" charset="0"/>
              </a:rPr>
              <a:t>by</a:t>
            </a:r>
            <a:r>
              <a:rPr lang="tr-TR" sz="3600" dirty="0">
                <a:latin typeface="Calibri" pitchFamily="34" charset="0"/>
              </a:rPr>
              <a:t> SSH,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have</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a:t>
            </a:r>
            <a:r>
              <a:rPr lang="tr-TR" sz="3600" dirty="0" err="1">
                <a:latin typeface="Calibri" pitchFamily="34" charset="0"/>
              </a:rPr>
              <a:t>PuTTY</a:t>
            </a:r>
            <a:r>
              <a:rPr lang="tr-TR" sz="3600" dirty="0">
                <a:latin typeface="Calibri" pitchFamily="34" charset="0"/>
              </a:rPr>
              <a:t> </a:t>
            </a:r>
            <a:r>
              <a:rPr lang="tr-TR" sz="3600" dirty="0" err="1">
                <a:latin typeface="Calibri" pitchFamily="34" charset="0"/>
              </a:rPr>
              <a:t>ssh</a:t>
            </a:r>
            <a:r>
              <a:rPr lang="tr-TR" sz="3600" dirty="0">
                <a:latin typeface="Calibri" pitchFamily="34" charset="0"/>
              </a:rPr>
              <a:t> </a:t>
            </a:r>
            <a:r>
              <a:rPr lang="tr-TR" sz="3600" dirty="0" err="1">
                <a:latin typeface="Calibri" pitchFamily="34" charset="0"/>
              </a:rPr>
              <a:t>configuration</a:t>
            </a:r>
            <a:r>
              <a:rPr lang="tr-TR" sz="3600" dirty="0">
                <a:latin typeface="Calibri" pitchFamily="34" charset="0"/>
              </a:rPr>
              <a:t> </a:t>
            </a:r>
            <a:r>
              <a:rPr lang="tr-TR" sz="3600" dirty="0" err="1">
                <a:latin typeface="Calibri" pitchFamily="34" charset="0"/>
              </a:rPr>
              <a:t>tool</a:t>
            </a:r>
            <a:r>
              <a:rPr lang="tr-TR" sz="3600" dirty="0">
                <a:latin typeface="Calibri" pitchFamily="34" charset="0"/>
              </a:rPr>
              <a:t>. </a:t>
            </a:r>
            <a:r>
              <a:rPr lang="tr-TR" sz="3600" dirty="0" err="1">
                <a:latin typeface="Calibri" pitchFamily="34" charset="0"/>
              </a:rPr>
              <a:t>Also</a:t>
            </a:r>
            <a:r>
              <a:rPr lang="tr-TR" sz="3600" dirty="0">
                <a:latin typeface="Calibri" pitchFamily="34" charset="0"/>
              </a:rPr>
              <a:t> </a:t>
            </a:r>
            <a:r>
              <a:rPr lang="tr-TR" sz="3600" dirty="0" err="1">
                <a:latin typeface="Calibri" pitchFamily="34" charset="0"/>
              </a:rPr>
              <a:t>we</a:t>
            </a:r>
            <a:r>
              <a:rPr lang="tr-TR" sz="3600" dirty="0">
                <a:latin typeface="Calibri" pitchFamily="34" charset="0"/>
              </a:rPr>
              <a:t> </a:t>
            </a:r>
            <a:r>
              <a:rPr lang="tr-TR" sz="3600" dirty="0" err="1">
                <a:latin typeface="Calibri" pitchFamily="34" charset="0"/>
              </a:rPr>
              <a:t>needed</a:t>
            </a:r>
            <a:r>
              <a:rPr lang="tr-TR" sz="3600" dirty="0">
                <a:latin typeface="Calibri" pitchFamily="34" charset="0"/>
              </a:rPr>
              <a:t> </a:t>
            </a:r>
            <a:r>
              <a:rPr lang="tr-TR" sz="3600" dirty="0" err="1">
                <a:latin typeface="Calibri" pitchFamily="34" charset="0"/>
              </a:rPr>
              <a:t>to</a:t>
            </a:r>
            <a:r>
              <a:rPr lang="tr-TR" sz="3600" dirty="0">
                <a:latin typeface="Calibri" pitchFamily="34" charset="0"/>
              </a:rPr>
              <a:t> </a:t>
            </a:r>
            <a:r>
              <a:rPr lang="tr-TR" sz="3600" dirty="0" err="1">
                <a:latin typeface="Calibri" pitchFamily="34" charset="0"/>
              </a:rPr>
              <a:t>use</a:t>
            </a:r>
            <a:r>
              <a:rPr lang="tr-TR" sz="3600" dirty="0">
                <a:latin typeface="Calibri" pitchFamily="34" charset="0"/>
              </a:rPr>
              <a:t> </a:t>
            </a:r>
            <a:r>
              <a:rPr lang="tr-TR" sz="3600" dirty="0" err="1">
                <a:latin typeface="Calibri" pitchFamily="34" charset="0"/>
              </a:rPr>
              <a:t>WinRM</a:t>
            </a:r>
            <a:r>
              <a:rPr lang="tr-TR" sz="3600" dirty="0">
                <a:latin typeface="Calibri" pitchFamily="34" charset="0"/>
              </a:rPr>
              <a:t> (Windows Remote Management) </a:t>
            </a:r>
            <a:r>
              <a:rPr lang="tr-TR" sz="3600" dirty="0" err="1">
                <a:latin typeface="Calibri" pitchFamily="34" charset="0"/>
              </a:rPr>
              <a:t>to</a:t>
            </a:r>
            <a:r>
              <a:rPr lang="tr-TR" sz="3600" dirty="0">
                <a:latin typeface="Calibri" pitchFamily="34" charset="0"/>
              </a:rPr>
              <a:t> </a:t>
            </a:r>
            <a:r>
              <a:rPr lang="tr-TR" sz="3600" dirty="0" err="1">
                <a:latin typeface="Calibri" pitchFamily="34" charset="0"/>
              </a:rPr>
              <a:t>handle</a:t>
            </a:r>
            <a:r>
              <a:rPr lang="tr-TR" sz="3600" dirty="0">
                <a:latin typeface="Calibri" pitchFamily="34" charset="0"/>
              </a:rPr>
              <a:t> Windows </a:t>
            </a:r>
            <a:r>
              <a:rPr lang="tr-TR" sz="3600" dirty="0" err="1">
                <a:latin typeface="Calibri" pitchFamily="34" charset="0"/>
              </a:rPr>
              <a:t>virtual</a:t>
            </a:r>
            <a:r>
              <a:rPr lang="tr-TR" sz="3600" dirty="0">
                <a:latin typeface="Calibri" pitchFamily="34" charset="0"/>
              </a:rPr>
              <a:t> </a:t>
            </a:r>
            <a:r>
              <a:rPr lang="tr-TR" sz="3600" dirty="0" err="1">
                <a:latin typeface="Calibri" pitchFamily="34" charset="0"/>
              </a:rPr>
              <a:t>machine</a:t>
            </a:r>
            <a:r>
              <a:rPr lang="tr-TR" sz="3600" dirty="0">
                <a:latin typeface="Calibri" pitchFamily="34" charset="0"/>
              </a:rPr>
              <a:t> </a:t>
            </a:r>
            <a:r>
              <a:rPr lang="tr-TR" sz="3600" dirty="0" err="1">
                <a:latin typeface="Calibri" pitchFamily="34" charset="0"/>
              </a:rPr>
              <a:t>images</a:t>
            </a:r>
            <a:r>
              <a:rPr lang="tr-TR" sz="3600" dirty="0">
                <a:latin typeface="Calibri" pitchFamily="34" charset="0"/>
              </a:rPr>
              <a:t> on EC2 </a:t>
            </a:r>
            <a:r>
              <a:rPr lang="tr-TR" sz="3600" dirty="0" err="1">
                <a:latin typeface="Calibri" pitchFamily="34" charset="0"/>
              </a:rPr>
              <a:t>to</a:t>
            </a:r>
            <a:r>
              <a:rPr lang="tr-TR" sz="3600" dirty="0">
                <a:latin typeface="Calibri" pitchFamily="34" charset="0"/>
              </a:rPr>
              <a:t> </a:t>
            </a:r>
            <a:r>
              <a:rPr lang="tr-TR" sz="3600" dirty="0" err="1">
                <a:latin typeface="Calibri" pitchFamily="34" charset="0"/>
              </a:rPr>
              <a:t>create</a:t>
            </a:r>
            <a:r>
              <a:rPr lang="tr-TR" sz="3600" dirty="0">
                <a:latin typeface="Calibri" pitchFamily="34" charset="0"/>
              </a:rPr>
              <a:t> a </a:t>
            </a:r>
            <a:r>
              <a:rPr lang="tr-TR" sz="3600" dirty="0" err="1">
                <a:latin typeface="Calibri" pitchFamily="34" charset="0"/>
              </a:rPr>
              <a:t>custom</a:t>
            </a:r>
            <a:r>
              <a:rPr lang="tr-TR" sz="3600" dirty="0">
                <a:latin typeface="Calibri" pitchFamily="34" charset="0"/>
              </a:rPr>
              <a:t> </a:t>
            </a:r>
            <a:r>
              <a:rPr lang="tr-TR" sz="3600" dirty="0" err="1">
                <a:latin typeface="Calibri" pitchFamily="34" charset="0"/>
              </a:rPr>
              <a:t>pre-baked</a:t>
            </a:r>
            <a:r>
              <a:rPr lang="tr-TR" sz="3600" dirty="0">
                <a:latin typeface="Calibri" pitchFamily="34" charset="0"/>
              </a:rPr>
              <a:t> Windows server.</a:t>
            </a:r>
          </a:p>
          <a:p>
            <a:pPr algn="just" eaLnBrk="1" hangingPunct="1"/>
            <a:r>
              <a:rPr lang="tr-TR" sz="3600" dirty="0" err="1">
                <a:latin typeface="Calibri" pitchFamily="34" charset="0"/>
              </a:rPr>
              <a:t>We</a:t>
            </a:r>
            <a:r>
              <a:rPr lang="tr-TR" sz="3600" dirty="0">
                <a:latin typeface="Calibri" pitchFamily="34" charset="0"/>
              </a:rPr>
              <a:t> </a:t>
            </a:r>
            <a:r>
              <a:rPr lang="tr-TR" sz="3600" dirty="0" err="1">
                <a:latin typeface="Calibri" pitchFamily="34" charset="0"/>
              </a:rPr>
              <a:t>have</a:t>
            </a:r>
            <a:r>
              <a:rPr lang="tr-TR" sz="3600" dirty="0">
                <a:latin typeface="Calibri" pitchFamily="34" charset="0"/>
              </a:rPr>
              <a:t> </a:t>
            </a:r>
            <a:r>
              <a:rPr lang="tr-TR" sz="3600" dirty="0" err="1">
                <a:latin typeface="Calibri" pitchFamily="34" charset="0"/>
              </a:rPr>
              <a:t>also</a:t>
            </a:r>
            <a:r>
              <a:rPr lang="tr-TR" sz="3600" dirty="0">
                <a:latin typeface="Calibri" pitchFamily="34" charset="0"/>
              </a:rPr>
              <a:t> </a:t>
            </a:r>
            <a:r>
              <a:rPr lang="tr-TR" sz="3600" dirty="0" err="1">
                <a:latin typeface="Calibri" pitchFamily="34" charset="0"/>
              </a:rPr>
              <a:t>used</a:t>
            </a:r>
            <a:r>
              <a:rPr lang="tr-TR" sz="3600" dirty="0">
                <a:latin typeface="Calibri" pitchFamily="34" charset="0"/>
              </a:rPr>
              <a:t> </a:t>
            </a:r>
            <a:r>
              <a:rPr lang="tr-TR" sz="3600" dirty="0" err="1">
                <a:latin typeface="Calibri" pitchFamily="34" charset="0"/>
              </a:rPr>
              <a:t>Ansible,Chef,Puppet</a:t>
            </a:r>
            <a:r>
              <a:rPr lang="tr-TR" sz="3600" dirty="0">
                <a:latin typeface="Calibri" pitchFamily="34" charset="0"/>
              </a:rPr>
              <a:t> </a:t>
            </a:r>
            <a:r>
              <a:rPr lang="tr-TR" sz="3600" dirty="0" err="1">
                <a:latin typeface="Calibri" pitchFamily="34" charset="0"/>
              </a:rPr>
              <a:t>and</a:t>
            </a:r>
            <a:r>
              <a:rPr lang="tr-TR" sz="3600" dirty="0">
                <a:latin typeface="Calibri" pitchFamily="34" charset="0"/>
              </a:rPr>
              <a:t> </a:t>
            </a:r>
            <a:r>
              <a:rPr lang="tr-TR" sz="3600" dirty="0" err="1">
                <a:latin typeface="Calibri" pitchFamily="34" charset="0"/>
              </a:rPr>
              <a:t>Terraform</a:t>
            </a:r>
            <a:r>
              <a:rPr lang="tr-TR" sz="3600" dirty="0">
                <a:latin typeface="Calibri" pitchFamily="34" charset="0"/>
              </a:rPr>
              <a:t> </a:t>
            </a:r>
            <a:r>
              <a:rPr lang="tr-TR" sz="3600" dirty="0" err="1">
                <a:latin typeface="Calibri" pitchFamily="34" charset="0"/>
              </a:rPr>
              <a:t>just</a:t>
            </a:r>
            <a:r>
              <a:rPr lang="tr-TR" sz="3600" dirty="0">
                <a:latin typeface="Calibri" pitchFamily="34" charset="0"/>
              </a:rPr>
              <a:t> </a:t>
            </a:r>
            <a:r>
              <a:rPr lang="tr-TR" sz="3600" dirty="0" err="1">
                <a:latin typeface="Calibri" pitchFamily="34" charset="0"/>
              </a:rPr>
              <a:t>to</a:t>
            </a:r>
            <a:r>
              <a:rPr lang="tr-TR" sz="3600" dirty="0">
                <a:latin typeface="Calibri" pitchFamily="34" charset="0"/>
              </a:rPr>
              <a:t> </a:t>
            </a:r>
            <a:r>
              <a:rPr lang="tr-TR" sz="3600" dirty="0" err="1">
                <a:latin typeface="Calibri" pitchFamily="34" charset="0"/>
              </a:rPr>
              <a:t>compare</a:t>
            </a:r>
            <a:r>
              <a:rPr lang="tr-TR" sz="3600" dirty="0">
                <a:latin typeface="Calibri" pitchFamily="34" charset="0"/>
              </a:rPr>
              <a:t> </a:t>
            </a:r>
            <a:r>
              <a:rPr lang="tr-TR" sz="3600" dirty="0" err="1">
                <a:latin typeface="Calibri" pitchFamily="34" charset="0"/>
              </a:rPr>
              <a:t>these</a:t>
            </a:r>
            <a:r>
              <a:rPr lang="tr-TR" sz="3600" dirty="0">
                <a:latin typeface="Calibri" pitchFamily="34" charset="0"/>
              </a:rPr>
              <a:t> </a:t>
            </a:r>
            <a:r>
              <a:rPr lang="tr-TR" sz="3600" dirty="0" err="1">
                <a:latin typeface="Calibri" pitchFamily="34" charset="0"/>
              </a:rPr>
              <a:t>tool</a:t>
            </a:r>
            <a:r>
              <a:rPr lang="tr-TR" sz="3600" dirty="0">
                <a:latin typeface="Calibri" pitchFamily="34" charset="0"/>
              </a:rPr>
              <a:t> </a:t>
            </a:r>
            <a:r>
              <a:rPr lang="tr-TR" sz="3600" dirty="0" err="1">
                <a:latin typeface="Calibri" pitchFamily="34" charset="0"/>
              </a:rPr>
              <a:t>with</a:t>
            </a:r>
            <a:r>
              <a:rPr lang="tr-TR" sz="3600" dirty="0">
                <a:latin typeface="Calibri" pitchFamily="34" charset="0"/>
              </a:rPr>
              <a:t> </a:t>
            </a:r>
            <a:r>
              <a:rPr lang="tr-TR" sz="3600" dirty="0" err="1">
                <a:latin typeface="Calibri" pitchFamily="34" charset="0"/>
              </a:rPr>
              <a:t>Packer</a:t>
            </a:r>
            <a:r>
              <a:rPr lang="tr-TR" sz="3600" dirty="0">
                <a:latin typeface="Calibri" pitchFamily="34" charset="0"/>
              </a:rPr>
              <a:t>.</a:t>
            </a:r>
          </a:p>
          <a:p>
            <a:pPr algn="just" eaLnBrk="1" hangingPunct="1"/>
            <a:endParaRPr lang="en-US" sz="3600" dirty="0">
              <a:latin typeface="Calibri" pitchFamily="34" charset="0"/>
            </a:endParaRPr>
          </a:p>
        </p:txBody>
      </p:sp>
      <p:sp>
        <p:nvSpPr>
          <p:cNvPr id="34" name="Rectangle: Top Corners Rounded 33"/>
          <p:cNvSpPr/>
          <p:nvPr/>
        </p:nvSpPr>
        <p:spPr>
          <a:xfrm>
            <a:off x="707774" y="14606102"/>
            <a:ext cx="15771584" cy="1064776"/>
          </a:xfrm>
          <a:prstGeom prst="round2SameRect">
            <a:avLst/>
          </a:prstGeom>
          <a:solidFill>
            <a:srgbClr val="EE1D23"/>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6000" b="1">
                <a:solidFill>
                  <a:schemeClr val="bg1">
                    <a:lumMod val="95000"/>
                  </a:schemeClr>
                </a:solidFill>
              </a:rPr>
              <a:t>Design </a:t>
            </a:r>
            <a:r>
              <a:rPr lang="tr-TR" sz="6000" b="1" dirty="0" err="1">
                <a:solidFill>
                  <a:schemeClr val="bg1">
                    <a:lumMod val="95000"/>
                  </a:schemeClr>
                </a:solidFill>
              </a:rPr>
              <a:t>Summary</a:t>
            </a:r>
            <a:endParaRPr lang="en-US" sz="6000" b="1" dirty="0">
              <a:solidFill>
                <a:schemeClr val="bg1">
                  <a:lumMod val="95000"/>
                </a:schemeClr>
              </a:solidFill>
            </a:endParaRPr>
          </a:p>
        </p:txBody>
      </p:sp>
      <p:sp>
        <p:nvSpPr>
          <p:cNvPr id="11" name="Text Box 190"/>
          <p:cNvSpPr txBox="1">
            <a:spLocks noChangeArrowheads="1"/>
          </p:cNvSpPr>
          <p:nvPr/>
        </p:nvSpPr>
        <p:spPr bwMode="auto">
          <a:xfrm>
            <a:off x="762000" y="7086600"/>
            <a:ext cx="31699200" cy="7571303"/>
          </a:xfrm>
          <a:prstGeom prst="rect">
            <a:avLst/>
          </a:prstGeom>
          <a:solidFill>
            <a:schemeClr val="bg1"/>
          </a:solidFill>
          <a:ln w="12700">
            <a:solidFill>
              <a:srgbClr val="7F7F7F"/>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solidFill>
                  <a:srgbClr val="211D1E"/>
                </a:solidFill>
                <a:latin typeface="Calibri" pitchFamily="34" charset="0"/>
              </a:rPr>
              <a:t>This project aims to show every capability of Packer by creating and launching machine images on AWS EC2 platform while showing how long it can take without packer. </a:t>
            </a:r>
          </a:p>
          <a:p>
            <a:pPr algn="just" eaLnBrk="1" hangingPunct="1"/>
            <a:r>
              <a:rPr lang="en-US" sz="3600" dirty="0">
                <a:solidFill>
                  <a:srgbClr val="211D1E"/>
                </a:solidFill>
                <a:latin typeface="Calibri" pitchFamily="34" charset="0"/>
              </a:rPr>
              <a:t>While we show other techniques and their capacities, we will also show how easy it could with only using Packer as a helping tool to organize whole infrastructure for our services and applications.</a:t>
            </a:r>
          </a:p>
          <a:p>
            <a:pPr algn="just" eaLnBrk="1" hangingPunct="1"/>
            <a:r>
              <a:rPr lang="en-US" sz="3600" dirty="0">
                <a:solidFill>
                  <a:srgbClr val="211D1E"/>
                </a:solidFill>
                <a:latin typeface="Calibri" pitchFamily="34" charset="0"/>
              </a:rPr>
              <a:t>We used Immutable </a:t>
            </a:r>
            <a:r>
              <a:rPr lang="en-US" sz="3600" dirty="0" err="1">
                <a:solidFill>
                  <a:srgbClr val="211D1E"/>
                </a:solidFill>
                <a:latin typeface="Calibri" pitchFamily="34" charset="0"/>
              </a:rPr>
              <a:t>Infrustructure</a:t>
            </a:r>
            <a:r>
              <a:rPr lang="en-US" sz="3600" dirty="0">
                <a:solidFill>
                  <a:srgbClr val="211D1E"/>
                </a:solidFill>
                <a:latin typeface="Calibri" pitchFamily="34" charset="0"/>
              </a:rPr>
              <a:t> to prove our point we compare with other concepts like Mutable </a:t>
            </a:r>
            <a:r>
              <a:rPr lang="en-US" sz="3600" dirty="0" err="1">
                <a:solidFill>
                  <a:srgbClr val="211D1E"/>
                </a:solidFill>
                <a:latin typeface="Calibri" pitchFamily="34" charset="0"/>
              </a:rPr>
              <a:t>Infrustructure</a:t>
            </a:r>
            <a:r>
              <a:rPr lang="en-US" sz="3600" dirty="0">
                <a:solidFill>
                  <a:srgbClr val="211D1E"/>
                </a:solidFill>
                <a:latin typeface="Calibri" pitchFamily="34" charset="0"/>
              </a:rPr>
              <a:t> or monolith systems.</a:t>
            </a:r>
            <a:endParaRPr lang="tr-TR" sz="3600" dirty="0">
              <a:solidFill>
                <a:srgbClr val="211D1E"/>
              </a:solidFill>
              <a:latin typeface="Calibri" pitchFamily="34" charset="0"/>
            </a:endParaRPr>
          </a:p>
          <a:p>
            <a:pPr algn="just" eaLnBrk="1" hangingPunct="1"/>
            <a:r>
              <a:rPr lang="en-US" sz="3600" dirty="0">
                <a:solidFill>
                  <a:srgbClr val="211D1E"/>
                </a:solidFill>
                <a:latin typeface="Calibri" pitchFamily="34" charset="0"/>
              </a:rPr>
              <a:t>When we try to deploy a series of apps, configurations and services for a certain aim on an instance of a virtual image, it will take longer time to make it ready for work and do exact setting of our desired purpose. </a:t>
            </a:r>
          </a:p>
          <a:p>
            <a:pPr algn="just" eaLnBrk="1" hangingPunct="1"/>
            <a:r>
              <a:rPr lang="en-US" sz="3600" dirty="0">
                <a:solidFill>
                  <a:srgbClr val="211D1E"/>
                </a:solidFill>
                <a:latin typeface="Calibri" pitchFamily="34" charset="0"/>
              </a:rPr>
              <a:t>We, developers always want to automate the system so DevOps teams can easily maintain and alter each time we need to be interact with our </a:t>
            </a:r>
            <a:r>
              <a:rPr lang="en-US" sz="3600" dirty="0" err="1">
                <a:solidFill>
                  <a:srgbClr val="211D1E"/>
                </a:solidFill>
                <a:latin typeface="Calibri" pitchFamily="34" charset="0"/>
              </a:rPr>
              <a:t>serversDevOps</a:t>
            </a:r>
            <a:r>
              <a:rPr lang="en-US" sz="3600" dirty="0">
                <a:solidFill>
                  <a:srgbClr val="211D1E"/>
                </a:solidFill>
                <a:latin typeface="Calibri" pitchFamily="34" charset="0"/>
              </a:rPr>
              <a:t> is an </a:t>
            </a:r>
            <a:r>
              <a:rPr lang="en-US" sz="3600" dirty="0" err="1">
                <a:solidFill>
                  <a:srgbClr val="211D1E"/>
                </a:solidFill>
                <a:latin typeface="Calibri" pitchFamily="34" charset="0"/>
              </a:rPr>
              <a:t>collective&amp;extensive</a:t>
            </a:r>
            <a:r>
              <a:rPr lang="en-US" sz="3600" dirty="0">
                <a:solidFill>
                  <a:srgbClr val="211D1E"/>
                </a:solidFill>
                <a:latin typeface="Calibri" pitchFamily="34" charset="0"/>
              </a:rPr>
              <a:t> concept which reduces the blockage between development teams and operational staff to make a continuous and fast delivery and allow </a:t>
            </a:r>
            <a:r>
              <a:rPr lang="en-US" sz="3600" dirty="0" err="1">
                <a:solidFill>
                  <a:srgbClr val="211D1E"/>
                </a:solidFill>
                <a:latin typeface="Calibri" pitchFamily="34" charset="0"/>
              </a:rPr>
              <a:t>precise&amp;fast</a:t>
            </a:r>
            <a:r>
              <a:rPr lang="en-US" sz="3600" dirty="0">
                <a:solidFill>
                  <a:srgbClr val="211D1E"/>
                </a:solidFill>
                <a:latin typeface="Calibri" pitchFamily="34" charset="0"/>
              </a:rPr>
              <a:t> reactions to evolving necessities in the infrastructure development cycles.</a:t>
            </a:r>
          </a:p>
          <a:p>
            <a:pPr algn="just" eaLnBrk="1" hangingPunct="1"/>
            <a:r>
              <a:rPr lang="en-US" sz="3600" dirty="0">
                <a:solidFill>
                  <a:srgbClr val="211D1E"/>
                </a:solidFill>
                <a:latin typeface="Calibri" pitchFamily="34" charset="0"/>
              </a:rPr>
              <a:t>Developing applications, running them and their applications needs to be established as </a:t>
            </a:r>
            <a:r>
              <a:rPr lang="en-US" sz="3600" dirty="0" err="1">
                <a:solidFill>
                  <a:srgbClr val="211D1E"/>
                </a:solidFill>
                <a:latin typeface="Calibri" pitchFamily="34" charset="0"/>
              </a:rPr>
              <a:t>IaaS,PaaS</a:t>
            </a:r>
            <a:r>
              <a:rPr lang="en-US" sz="3600" dirty="0">
                <a:solidFill>
                  <a:srgbClr val="211D1E"/>
                </a:solidFill>
                <a:latin typeface="Calibri" pitchFamily="34" charset="0"/>
              </a:rPr>
              <a:t> or as Monolithic traditional service. </a:t>
            </a:r>
          </a:p>
          <a:p>
            <a:pPr algn="just" eaLnBrk="1" hangingPunct="1"/>
            <a:r>
              <a:rPr lang="en-US" sz="3600" dirty="0">
                <a:solidFill>
                  <a:srgbClr val="211D1E"/>
                </a:solidFill>
                <a:latin typeface="Calibri" pitchFamily="34" charset="0"/>
              </a:rPr>
              <a:t>This </a:t>
            </a:r>
            <a:r>
              <a:rPr lang="tr-TR" sz="3600" dirty="0" err="1">
                <a:solidFill>
                  <a:srgbClr val="211D1E"/>
                </a:solidFill>
                <a:latin typeface="Calibri" pitchFamily="34" charset="0"/>
              </a:rPr>
              <a:t>paper</a:t>
            </a:r>
            <a:r>
              <a:rPr lang="en-US" sz="3600" dirty="0">
                <a:solidFill>
                  <a:srgbClr val="211D1E"/>
                </a:solidFill>
                <a:latin typeface="Calibri" pitchFamily="34" charset="0"/>
              </a:rPr>
              <a:t> will be showed on the AWS EC2 platforms. Then, with the Packer’s abilities and components we will look at how we can do all of these manual configuration with an only a JSON file remotely</a:t>
            </a:r>
            <a:r>
              <a:rPr lang="tr-TR" sz="3600" dirty="0">
                <a:solidFill>
                  <a:srgbClr val="211D1E"/>
                </a:solidFill>
                <a:latin typeface="Calibri" pitchFamily="34" charset="0"/>
              </a:rPr>
              <a:t>.</a:t>
            </a:r>
            <a:endParaRPr lang="en-US" sz="3600" dirty="0">
              <a:solidFill>
                <a:srgbClr val="211D1E"/>
              </a:solidFill>
              <a:latin typeface="Calibri" pitchFamily="34" charset="0"/>
            </a:endParaRPr>
          </a:p>
          <a:p>
            <a:pPr algn="just" eaLnBrk="1" hangingPunct="1"/>
            <a:endParaRPr lang="en-US" sz="3600" dirty="0">
              <a:solidFill>
                <a:srgbClr val="211D1E"/>
              </a:solidFill>
              <a:latin typeface="Calibri" pitchFamily="34" charset="0"/>
            </a:endParaRPr>
          </a:p>
        </p:txBody>
      </p:sp>
      <p:sp>
        <p:nvSpPr>
          <p:cNvPr id="53" name="Text Box 180"/>
          <p:cNvSpPr txBox="1">
            <a:spLocks noChangeArrowheads="1"/>
          </p:cNvSpPr>
          <p:nvPr/>
        </p:nvSpPr>
        <p:spPr bwMode="auto">
          <a:xfrm>
            <a:off x="1565593" y="31774860"/>
            <a:ext cx="79949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200" b="1" dirty="0">
                <a:latin typeface="Calibri" pitchFamily="34" charset="0"/>
              </a:rPr>
              <a:t>Table 1.</a:t>
            </a:r>
            <a:r>
              <a:rPr lang="en-US" sz="3200" dirty="0">
                <a:latin typeface="Calibri" pitchFamily="34" charset="0"/>
              </a:rPr>
              <a:t> </a:t>
            </a:r>
            <a:r>
              <a:rPr lang="tr-TR" sz="3200" dirty="0" err="1">
                <a:latin typeface="Calibri" pitchFamily="34" charset="0"/>
              </a:rPr>
              <a:t>Comparison</a:t>
            </a:r>
            <a:r>
              <a:rPr lang="tr-TR" sz="3200" dirty="0">
                <a:latin typeface="Calibri" pitchFamily="34" charset="0"/>
              </a:rPr>
              <a:t> of </a:t>
            </a:r>
            <a:r>
              <a:rPr lang="tr-TR" sz="3200" dirty="0" err="1">
                <a:latin typeface="Calibri" pitchFamily="34" charset="0"/>
              </a:rPr>
              <a:t>Immutable</a:t>
            </a:r>
            <a:r>
              <a:rPr lang="tr-TR" sz="3200" dirty="0">
                <a:latin typeface="Calibri" pitchFamily="34" charset="0"/>
              </a:rPr>
              <a:t> </a:t>
            </a:r>
            <a:r>
              <a:rPr lang="tr-TR" sz="3200" dirty="0" err="1">
                <a:latin typeface="Calibri" pitchFamily="34" charset="0"/>
              </a:rPr>
              <a:t>vs</a:t>
            </a:r>
            <a:r>
              <a:rPr lang="tr-TR" sz="3200" dirty="0">
                <a:latin typeface="Calibri" pitchFamily="34" charset="0"/>
              </a:rPr>
              <a:t> </a:t>
            </a:r>
            <a:r>
              <a:rPr lang="tr-TR" sz="3200" dirty="0" err="1">
                <a:latin typeface="Calibri" pitchFamily="34" charset="0"/>
              </a:rPr>
              <a:t>Mutable</a:t>
            </a:r>
            <a:r>
              <a:rPr lang="en-US" sz="3200" dirty="0">
                <a:latin typeface="Calibri" pitchFamily="34" charset="0"/>
              </a:rPr>
              <a:t>.</a:t>
            </a:r>
          </a:p>
        </p:txBody>
      </p:sp>
      <p:pic>
        <p:nvPicPr>
          <p:cNvPr id="38" name="Picture 178"/>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7281787" y="34674808"/>
            <a:ext cx="3511296" cy="2261098"/>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39" name="Picture 179"/>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498502" y="34415655"/>
            <a:ext cx="5661166" cy="277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80"/>
          <p:cNvSpPr txBox="1">
            <a:spLocks noChangeArrowheads="1"/>
          </p:cNvSpPr>
          <p:nvPr/>
        </p:nvSpPr>
        <p:spPr bwMode="auto">
          <a:xfrm>
            <a:off x="17526316" y="37491826"/>
            <a:ext cx="30222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1.</a:t>
            </a:r>
            <a:r>
              <a:rPr lang="en-US" sz="2000" dirty="0">
                <a:latin typeface="Calibri" pitchFamily="34" charset="0"/>
              </a:rPr>
              <a:t> </a:t>
            </a:r>
            <a:r>
              <a:rPr lang="tr-TR" sz="2000" dirty="0" err="1">
                <a:latin typeface="Calibri" pitchFamily="34" charset="0"/>
              </a:rPr>
              <a:t>Immutable</a:t>
            </a:r>
            <a:r>
              <a:rPr lang="tr-TR" sz="2000" dirty="0">
                <a:latin typeface="Calibri" pitchFamily="34" charset="0"/>
              </a:rPr>
              <a:t> Server</a:t>
            </a:r>
            <a:endParaRPr lang="en-US" sz="2000" dirty="0">
              <a:latin typeface="Calibri" pitchFamily="34" charset="0"/>
            </a:endParaRPr>
          </a:p>
        </p:txBody>
      </p:sp>
      <p:sp>
        <p:nvSpPr>
          <p:cNvPr id="41" name="Text Box 181"/>
          <p:cNvSpPr txBox="1">
            <a:spLocks noChangeArrowheads="1"/>
          </p:cNvSpPr>
          <p:nvPr/>
        </p:nvSpPr>
        <p:spPr bwMode="auto">
          <a:xfrm>
            <a:off x="22822007" y="37535262"/>
            <a:ext cx="37335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2.</a:t>
            </a:r>
            <a:r>
              <a:rPr lang="en-US" sz="2000" dirty="0">
                <a:latin typeface="Calibri" pitchFamily="34" charset="0"/>
              </a:rPr>
              <a:t> </a:t>
            </a:r>
            <a:r>
              <a:rPr lang="tr-TR" sz="2000" dirty="0" err="1">
                <a:latin typeface="Calibri" pitchFamily="34" charset="0"/>
              </a:rPr>
              <a:t>Immutable</a:t>
            </a:r>
            <a:r>
              <a:rPr lang="tr-TR" sz="2000" dirty="0">
                <a:latin typeface="Calibri" pitchFamily="34" charset="0"/>
              </a:rPr>
              <a:t> </a:t>
            </a:r>
            <a:r>
              <a:rPr lang="tr-TR" sz="2000" dirty="0" err="1">
                <a:latin typeface="Calibri" pitchFamily="34" charset="0"/>
              </a:rPr>
              <a:t>Deployments</a:t>
            </a:r>
            <a:endParaRPr lang="en-US" sz="2000" dirty="0">
              <a:latin typeface="Calibri" pitchFamily="34" charset="0"/>
            </a:endParaRPr>
          </a:p>
        </p:txBody>
      </p:sp>
      <p:pic>
        <p:nvPicPr>
          <p:cNvPr id="42" name="Picture 41"/>
          <p:cNvPicPr>
            <a:picLocks noChangeAspect="1"/>
          </p:cNvPicPr>
          <p:nvPr/>
        </p:nvPicPr>
        <p:blipFill rotWithShape="1">
          <a:blip r:embed="rId4">
            <a:extLst>
              <a:ext uri="{28A0092B-C50C-407E-A947-70E740481C1C}">
                <a14:useLocalDpi xmlns:a14="http://schemas.microsoft.com/office/drawing/2010/main" val="0"/>
              </a:ext>
            </a:extLst>
          </a:blip>
          <a:srcRect l="18373" r="18373"/>
          <a:stretch/>
        </p:blipFill>
        <p:spPr>
          <a:xfrm>
            <a:off x="28149739" y="34172813"/>
            <a:ext cx="3511296" cy="2926080"/>
          </a:xfrm>
          <a:prstGeom prst="rect">
            <a:avLst/>
          </a:prstGeom>
          <a:ln>
            <a:solidFill>
              <a:schemeClr val="tx2">
                <a:lumMod val="50000"/>
              </a:schemeClr>
            </a:solidFill>
          </a:ln>
        </p:spPr>
      </p:pic>
      <p:sp>
        <p:nvSpPr>
          <p:cNvPr id="43" name="Text Box 181"/>
          <p:cNvSpPr txBox="1">
            <a:spLocks noChangeArrowheads="1"/>
          </p:cNvSpPr>
          <p:nvPr/>
        </p:nvSpPr>
        <p:spPr bwMode="auto">
          <a:xfrm>
            <a:off x="28152829" y="37491826"/>
            <a:ext cx="34787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000" b="1" dirty="0">
                <a:latin typeface="Calibri" pitchFamily="34" charset="0"/>
              </a:rPr>
              <a:t>Figure 3.</a:t>
            </a:r>
            <a:r>
              <a:rPr lang="en-US" sz="2000" dirty="0">
                <a:latin typeface="Calibri" pitchFamily="34" charset="0"/>
              </a:rPr>
              <a:t> </a:t>
            </a:r>
            <a:r>
              <a:rPr lang="tr-TR" sz="2000" dirty="0" err="1">
                <a:latin typeface="Calibri" pitchFamily="34" charset="0"/>
              </a:rPr>
              <a:t>Mutable</a:t>
            </a:r>
            <a:r>
              <a:rPr lang="tr-TR" sz="2000" dirty="0">
                <a:latin typeface="Calibri" pitchFamily="34" charset="0"/>
              </a:rPr>
              <a:t> </a:t>
            </a:r>
            <a:r>
              <a:rPr lang="tr-TR" sz="2000" dirty="0" err="1">
                <a:latin typeface="Calibri" pitchFamily="34" charset="0"/>
              </a:rPr>
              <a:t>Deployments</a:t>
            </a:r>
            <a:endParaRPr lang="en-US" sz="2000" dirty="0">
              <a:latin typeface="Calibri" pitchFamily="34" charset="0"/>
            </a:endParaRPr>
          </a:p>
        </p:txBody>
      </p:sp>
      <p:sp>
        <p:nvSpPr>
          <p:cNvPr id="28" name="Text Box 192"/>
          <p:cNvSpPr txBox="1">
            <a:spLocks noChangeArrowheads="1"/>
          </p:cNvSpPr>
          <p:nvPr/>
        </p:nvSpPr>
        <p:spPr bwMode="auto">
          <a:xfrm>
            <a:off x="16916400" y="15621000"/>
            <a:ext cx="15544800" cy="8679299"/>
          </a:xfrm>
          <a:prstGeom prst="rect">
            <a:avLst/>
          </a:prstGeom>
          <a:solidFill>
            <a:schemeClr val="bg1"/>
          </a:solidFill>
          <a:ln w="12700">
            <a:solidFill>
              <a:srgbClr val="7F7F7F"/>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600" dirty="0">
                <a:latin typeface="Calibri" pitchFamily="34" charset="0"/>
              </a:rPr>
              <a:t>First, we will talk about virtual images, immutable and mutable </a:t>
            </a:r>
            <a:r>
              <a:rPr lang="en-US" sz="3600" dirty="0" err="1">
                <a:latin typeface="Calibri" pitchFamily="34" charset="0"/>
              </a:rPr>
              <a:t>infrustructures</a:t>
            </a:r>
            <a:r>
              <a:rPr lang="en-US" sz="3600" dirty="0">
                <a:latin typeface="Calibri" pitchFamily="34" charset="0"/>
              </a:rPr>
              <a:t> and then we will talk about types of virtual images. Then we will give a basic report about Amazon AWS ecosystem. Then we will talk about </a:t>
            </a:r>
            <a:r>
              <a:rPr lang="en-US" sz="3600" dirty="0" err="1">
                <a:latin typeface="Calibri" pitchFamily="34" charset="0"/>
              </a:rPr>
              <a:t>Hashicorp</a:t>
            </a:r>
            <a:r>
              <a:rPr lang="en-US" sz="3600" dirty="0">
                <a:latin typeface="Calibri" pitchFamily="34" charset="0"/>
              </a:rPr>
              <a:t> ecosystem. </a:t>
            </a:r>
            <a:endParaRPr lang="tr-TR" sz="3600" dirty="0">
              <a:latin typeface="Calibri" pitchFamily="34" charset="0"/>
            </a:endParaRPr>
          </a:p>
          <a:p>
            <a:pPr algn="just" eaLnBrk="1" hangingPunct="1"/>
            <a:r>
              <a:rPr lang="en-US" sz="3600" dirty="0">
                <a:latin typeface="Calibri" pitchFamily="34" charset="0"/>
              </a:rPr>
              <a:t>Finally we will take look at Packer, it’s capabilities and components. In the methodology section, all parts of the our whole work and the Packer itself will be completely explained and showed. </a:t>
            </a:r>
            <a:endParaRPr lang="tr-TR" sz="3600" dirty="0">
              <a:latin typeface="Calibri" pitchFamily="34" charset="0"/>
            </a:endParaRPr>
          </a:p>
          <a:p>
            <a:pPr algn="just" eaLnBrk="1" hangingPunct="1"/>
            <a:r>
              <a:rPr lang="en-US" sz="3600" dirty="0">
                <a:latin typeface="Calibri" pitchFamily="34" charset="0"/>
              </a:rPr>
              <a:t>On the part of 5, the project with similar works has been examined and the evaluations are presented in a table. </a:t>
            </a:r>
          </a:p>
          <a:p>
            <a:pPr algn="just" eaLnBrk="1" hangingPunct="1"/>
            <a:r>
              <a:rPr lang="en-US" sz="3600" dirty="0">
                <a:latin typeface="Calibri" pitchFamily="34" charset="0"/>
              </a:rPr>
              <a:t>In the experimental results section, the studies and observations made to achieve the targeted results are included. </a:t>
            </a:r>
            <a:endParaRPr lang="tr-TR" sz="3600" dirty="0">
              <a:latin typeface="Calibri" pitchFamily="34" charset="0"/>
            </a:endParaRPr>
          </a:p>
          <a:p>
            <a:pPr algn="just" eaLnBrk="1" hangingPunct="1"/>
            <a:r>
              <a:rPr lang="en-US" sz="3600" dirty="0">
                <a:latin typeface="Calibri" pitchFamily="34" charset="0"/>
              </a:rPr>
              <a:t>The data obtained as a result of these experiments are presented below with figures and tables. In the discussion part, the procedures and findings obtained from the experiments were evaluated and the ideas were given. In the conclusion part, a short description of the project and future ideas are given.</a:t>
            </a:r>
          </a:p>
        </p:txBody>
      </p:sp>
      <p:sp>
        <p:nvSpPr>
          <p:cNvPr id="29" name="Rectangle: Top Corners Rounded 28"/>
          <p:cNvSpPr/>
          <p:nvPr/>
        </p:nvSpPr>
        <p:spPr>
          <a:xfrm>
            <a:off x="16916400" y="14606102"/>
            <a:ext cx="15544800" cy="1064776"/>
          </a:xfrm>
          <a:prstGeom prst="round2SameRect">
            <a:avLst/>
          </a:prstGeom>
          <a:solidFill>
            <a:srgbClr val="EE1D23"/>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6000" b="1" dirty="0" err="1">
                <a:solidFill>
                  <a:schemeClr val="bg1">
                    <a:lumMod val="95000"/>
                  </a:schemeClr>
                </a:solidFill>
              </a:rPr>
              <a:t>Implementation</a:t>
            </a:r>
            <a:r>
              <a:rPr lang="tr-TR" sz="6000" b="1" dirty="0">
                <a:solidFill>
                  <a:schemeClr val="bg1">
                    <a:lumMod val="95000"/>
                  </a:schemeClr>
                </a:solidFill>
              </a:rPr>
              <a:t> </a:t>
            </a:r>
            <a:r>
              <a:rPr lang="tr-TR" sz="6000" b="1" dirty="0" err="1">
                <a:solidFill>
                  <a:schemeClr val="bg1">
                    <a:lumMod val="95000"/>
                  </a:schemeClr>
                </a:solidFill>
              </a:rPr>
              <a:t>Summary</a:t>
            </a:r>
            <a:endParaRPr lang="en-US" sz="6000" b="1" dirty="0">
              <a:solidFill>
                <a:schemeClr val="bg1">
                  <a:lumMod val="95000"/>
                </a:schemeClr>
              </a:solidFill>
            </a:endParaRPr>
          </a:p>
        </p:txBody>
      </p:sp>
      <p:sp>
        <p:nvSpPr>
          <p:cNvPr id="31" name="Rectangle: Top Corners Rounded 30"/>
          <p:cNvSpPr/>
          <p:nvPr/>
        </p:nvSpPr>
        <p:spPr>
          <a:xfrm>
            <a:off x="673902" y="24699242"/>
            <a:ext cx="31779924" cy="1064776"/>
          </a:xfrm>
          <a:prstGeom prst="round2SameRect">
            <a:avLst/>
          </a:prstGeom>
          <a:solidFill>
            <a:srgbClr val="EE1D23"/>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6000" b="1" dirty="0" err="1">
                <a:solidFill>
                  <a:schemeClr val="bg1">
                    <a:lumMod val="95000"/>
                  </a:schemeClr>
                </a:solidFill>
              </a:rPr>
              <a:t>Results</a:t>
            </a:r>
            <a:r>
              <a:rPr lang="tr-TR" sz="6000" b="1" dirty="0">
                <a:solidFill>
                  <a:schemeClr val="bg1">
                    <a:lumMod val="95000"/>
                  </a:schemeClr>
                </a:solidFill>
              </a:rPr>
              <a:t> </a:t>
            </a:r>
            <a:r>
              <a:rPr lang="tr-TR" sz="6000" b="1" dirty="0" err="1">
                <a:solidFill>
                  <a:schemeClr val="bg1">
                    <a:lumMod val="95000"/>
                  </a:schemeClr>
                </a:solidFill>
              </a:rPr>
              <a:t>and</a:t>
            </a:r>
            <a:r>
              <a:rPr lang="tr-TR" sz="6000" b="1" dirty="0">
                <a:solidFill>
                  <a:schemeClr val="bg1">
                    <a:lumMod val="95000"/>
                  </a:schemeClr>
                </a:solidFill>
              </a:rPr>
              <a:t> </a:t>
            </a:r>
            <a:r>
              <a:rPr lang="tr-TR" sz="6000" b="1" dirty="0" err="1">
                <a:solidFill>
                  <a:schemeClr val="bg1">
                    <a:lumMod val="95000"/>
                  </a:schemeClr>
                </a:solidFill>
              </a:rPr>
              <a:t>Discussion</a:t>
            </a:r>
            <a:endParaRPr lang="en-US" sz="6000" b="1" dirty="0">
              <a:solidFill>
                <a:schemeClr val="bg1">
                  <a:lumMod val="95000"/>
                </a:schemeClr>
              </a:solidFill>
            </a:endParaRPr>
          </a:p>
        </p:txBody>
      </p:sp>
      <p:pic>
        <p:nvPicPr>
          <p:cNvPr id="1026" name="Picture 2" descr="İstanbul Kültür Üniversitesi Logo ENG">
            <a:extLst>
              <a:ext uri="{FF2B5EF4-FFF2-40B4-BE49-F238E27FC236}">
                <a16:creationId xmlns:a16="http://schemas.microsoft.com/office/drawing/2014/main" id="{5A07833C-2C83-4458-8F09-79333A458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70" y="162929"/>
            <a:ext cx="11219590" cy="349206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ED759C3-F3EC-4CCD-9F66-F59A1EC5104C}"/>
              </a:ext>
            </a:extLst>
          </p:cNvPr>
          <p:cNvSpPr txBox="1"/>
          <p:nvPr/>
        </p:nvSpPr>
        <p:spPr>
          <a:xfrm>
            <a:off x="787410" y="3789693"/>
            <a:ext cx="10602711" cy="1769715"/>
          </a:xfrm>
          <a:prstGeom prst="rect">
            <a:avLst/>
          </a:prstGeom>
          <a:noFill/>
        </p:spPr>
        <p:txBody>
          <a:bodyPr wrap="none" rtlCol="0">
            <a:spAutoFit/>
          </a:bodyPr>
          <a:lstStyle/>
          <a:p>
            <a:pPr algn="ctr">
              <a:spcAft>
                <a:spcPts val="600"/>
              </a:spcAft>
            </a:pPr>
            <a:r>
              <a:rPr lang="tr-TR" sz="5200" b="1" dirty="0" err="1"/>
              <a:t>Department</a:t>
            </a:r>
            <a:r>
              <a:rPr lang="tr-TR" sz="5200" b="1" dirty="0"/>
              <a:t> of </a:t>
            </a:r>
            <a:r>
              <a:rPr lang="tr-TR" sz="5200" b="1" dirty="0" err="1"/>
              <a:t>Computer</a:t>
            </a:r>
            <a:r>
              <a:rPr lang="tr-TR" sz="5200" b="1" dirty="0"/>
              <a:t> </a:t>
            </a:r>
            <a:r>
              <a:rPr lang="tr-TR" sz="5200" b="1" dirty="0" err="1"/>
              <a:t>Engineering</a:t>
            </a:r>
            <a:endParaRPr lang="tr-TR" sz="5200" b="1" dirty="0"/>
          </a:p>
          <a:p>
            <a:pPr algn="ctr">
              <a:spcAft>
                <a:spcPts val="600"/>
              </a:spcAft>
            </a:pPr>
            <a:r>
              <a:rPr lang="tr-TR" sz="5200" b="1"/>
              <a:t>2020-2021 </a:t>
            </a:r>
            <a:r>
              <a:rPr lang="tr-TR" sz="5200" b="1" dirty="0"/>
              <a:t>Fall</a:t>
            </a:r>
            <a:endParaRPr lang="en-US" sz="5200" b="1" dirty="0"/>
          </a:p>
        </p:txBody>
      </p:sp>
      <p:sp>
        <p:nvSpPr>
          <p:cNvPr id="7" name="TextBox 6">
            <a:extLst>
              <a:ext uri="{FF2B5EF4-FFF2-40B4-BE49-F238E27FC236}">
                <a16:creationId xmlns:a16="http://schemas.microsoft.com/office/drawing/2014/main" id="{835D2C8D-9E03-4ACF-BE8E-C5DAF7E372BC}"/>
              </a:ext>
            </a:extLst>
          </p:cNvPr>
          <p:cNvSpPr txBox="1"/>
          <p:nvPr/>
        </p:nvSpPr>
        <p:spPr>
          <a:xfrm>
            <a:off x="786581" y="26644199"/>
            <a:ext cx="14850034" cy="5078313"/>
          </a:xfrm>
          <a:prstGeom prst="rect">
            <a:avLst/>
          </a:prstGeom>
          <a:noFill/>
        </p:spPr>
        <p:txBody>
          <a:bodyPr wrap="square" rtlCol="0">
            <a:spAutoFit/>
          </a:bodyPr>
          <a:lstStyle/>
          <a:p>
            <a:pPr algn="just"/>
            <a:r>
              <a:rPr lang="en-US" sz="3600" dirty="0">
                <a:latin typeface="Calibri" pitchFamily="34" charset="0"/>
              </a:rPr>
              <a:t>In The Automated Generation of Virtual Machine Images with </a:t>
            </a:r>
            <a:r>
              <a:rPr lang="en-US" sz="3600" dirty="0" err="1">
                <a:latin typeface="Calibri" pitchFamily="34" charset="0"/>
              </a:rPr>
              <a:t>HasiCorp</a:t>
            </a:r>
            <a:r>
              <a:rPr lang="en-US" sz="3600" dirty="0">
                <a:latin typeface="Calibri" pitchFamily="34" charset="0"/>
              </a:rPr>
              <a:t> Packer project aimed the change the notion of  using  infrastructure of the software deployment and tried to reduce significant amount of time and cost of the  general  develop-configure-deploy phase of the  systems that </a:t>
            </a:r>
            <a:r>
              <a:rPr lang="en-US" sz="3600" dirty="0" err="1">
                <a:latin typeface="Calibri" pitchFamily="34" charset="0"/>
              </a:rPr>
              <a:t>happene</a:t>
            </a:r>
            <a:r>
              <a:rPr lang="en-US" sz="3600" dirty="0">
                <a:latin typeface="Calibri" pitchFamily="34" charset="0"/>
              </a:rPr>
              <a:t> to be installed on local </a:t>
            </a:r>
            <a:r>
              <a:rPr lang="en-US" sz="3600" dirty="0" err="1">
                <a:latin typeface="Calibri" pitchFamily="34" charset="0"/>
              </a:rPr>
              <a:t>deviceso</a:t>
            </a:r>
            <a:r>
              <a:rPr lang="en-US" sz="3600" dirty="0">
                <a:latin typeface="Calibri" pitchFamily="34" charset="0"/>
              </a:rPr>
              <a:t> or cloud based systems like  </a:t>
            </a:r>
            <a:r>
              <a:rPr lang="en-US" sz="3600" dirty="0" err="1">
                <a:latin typeface="Calibri" pitchFamily="34" charset="0"/>
              </a:rPr>
              <a:t>AWS,Azure</a:t>
            </a:r>
            <a:r>
              <a:rPr lang="en-US" sz="3600" dirty="0">
                <a:latin typeface="Calibri" pitchFamily="34" charset="0"/>
              </a:rPr>
              <a:t> or Digital Ocean. With these concept of the deployment we automated the system of creation of the VMs and its configurations with the each phases of the required cycle of the generations VMs and secondary/third party applications. </a:t>
            </a:r>
            <a:endParaRPr lang="tr-TR" sz="3600" dirty="0">
              <a:latin typeface="Calibri" pitchFamily="34" charset="0"/>
            </a:endParaRPr>
          </a:p>
          <a:p>
            <a:pPr algn="just"/>
            <a:endParaRPr lang="en-US" sz="3600" dirty="0"/>
          </a:p>
        </p:txBody>
      </p:sp>
      <p:pic>
        <p:nvPicPr>
          <p:cNvPr id="26" name="Resim 25">
            <a:extLst>
              <a:ext uri="{FF2B5EF4-FFF2-40B4-BE49-F238E27FC236}">
                <a16:creationId xmlns:a16="http://schemas.microsoft.com/office/drawing/2014/main" id="{1D753A2B-EA5A-4651-B7B9-2CED4F771284}"/>
              </a:ext>
            </a:extLst>
          </p:cNvPr>
          <p:cNvPicPr/>
          <p:nvPr/>
        </p:nvPicPr>
        <p:blipFill>
          <a:blip r:embed="rId6" cstate="print">
            <a:extLst>
              <a:ext uri="{28A0092B-C50C-407E-A947-70E740481C1C}">
                <a14:useLocalDpi xmlns:a14="http://schemas.microsoft.com/office/drawing/2010/main" val="0"/>
              </a:ext>
            </a:extLst>
          </a:blip>
          <a:stretch>
            <a:fillRect/>
          </a:stretch>
        </p:blipFill>
        <p:spPr bwMode="auto">
          <a:xfrm>
            <a:off x="1379188" y="32503070"/>
            <a:ext cx="14257427" cy="5474706"/>
          </a:xfrm>
          <a:prstGeom prst="rect">
            <a:avLst/>
          </a:prstGeom>
          <a:noFill/>
          <a:ln>
            <a:noFill/>
          </a:ln>
        </p:spPr>
      </p:pic>
      <p:pic>
        <p:nvPicPr>
          <p:cNvPr id="27" name="Resim 26">
            <a:extLst>
              <a:ext uri="{FF2B5EF4-FFF2-40B4-BE49-F238E27FC236}">
                <a16:creationId xmlns:a16="http://schemas.microsoft.com/office/drawing/2014/main" id="{D6C4B6E3-3716-4B07-A43E-C648C3B247DA}"/>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997135" y="26509872"/>
            <a:ext cx="14663900" cy="7662941"/>
          </a:xfrm>
          <a:prstGeom prst="rect">
            <a:avLst/>
          </a:prstGeom>
          <a:noFill/>
          <a:ln>
            <a:no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2700</TotalTime>
  <Words>748</Words>
  <Application>Microsoft Office PowerPoint</Application>
  <PresentationFormat>Özel</PresentationFormat>
  <Paragraphs>59</Paragraphs>
  <Slides>1</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Calibri</vt:lpstr>
      <vt:lpstr>Office Theme</vt:lpstr>
      <vt:lpstr>PowerPoint Sunusu</vt:lpstr>
    </vt:vector>
  </TitlesOfParts>
  <Company>Istanbul Kültür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Akhan Akbulut</dc:creator>
  <dc:description>Quality poster printing
www.genigraphics.com
1-800-790-4001</dc:description>
  <cp:lastModifiedBy>Necati Hasan Turan</cp:lastModifiedBy>
  <cp:revision>4</cp:revision>
  <cp:lastPrinted>2013-02-12T02:21:55Z</cp:lastPrinted>
  <dcterms:created xsi:type="dcterms:W3CDTF">2013-02-10T21:14:48Z</dcterms:created>
  <dcterms:modified xsi:type="dcterms:W3CDTF">2021-06-12T10:41:57Z</dcterms:modified>
</cp:coreProperties>
</file>