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296"/>
  </p:normalViewPr>
  <p:slideViewPr>
    <p:cSldViewPr snapToGrid="0">
      <p:cViewPr varScale="1">
        <p:scale>
          <a:sx n="115" d="100"/>
          <a:sy n="115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6DEA-E207-4548-6B50-47396152D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92164-D628-1817-3917-E9233AFC3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290B-DBB3-394D-834C-0AFC4008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B1D4-F6FD-904C-A069-BF893CDAF6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AE71-03B0-7B8C-77D6-289B950F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5C63-1104-4F94-D455-469FD770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9716-E5BF-C64D-B8EF-56485F26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7994-06FF-9463-0052-9BBC4BC1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660DE-0F0D-5AC9-A0E1-0311EA449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A1ED-1A28-3A45-199A-EB472CC3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B1D4-F6FD-904C-A069-BF893CDAF6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E0CE7-756E-67D8-CB7E-DF1FF0B7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227C-566E-30A7-F5E3-E3FA5E47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9716-E5BF-C64D-B8EF-56485F26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5C861-77E3-D7C8-BCCD-CCEF17491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6D90E-354F-C7D2-1AC0-FFC25D93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703C9-4552-26A2-3410-2B231163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B1D4-F6FD-904C-A069-BF893CDAF6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4E20-091D-7A66-90AF-4CB79699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DE41-98E9-0969-1274-96183CC8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9716-E5BF-C64D-B8EF-56485F26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65E1-948D-2D03-27F4-A0C25165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30EE-AA14-3861-E1C0-445E04CD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51713-9B1C-F470-D03D-E6303E5D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B1D4-F6FD-904C-A069-BF893CDAF6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06FE-1ACF-9875-57FE-89FE881D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7FB09-2DA9-390A-1CA2-58E8BFCB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9716-E5BF-C64D-B8EF-56485F26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B1AF-3842-7512-A3A0-0BEDED22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DA40B-791B-D7B2-F696-477F1E02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67D1-5E34-CE6D-3F19-21B80245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B1D4-F6FD-904C-A069-BF893CDAF6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5EAFF-6F30-1DCB-E77D-97C0FE16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FC658-95CF-D190-98A7-CC74BA0F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9716-E5BF-C64D-B8EF-56485F26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C8F9-9281-AEB2-AB40-0D885C6A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EA10-7F8E-28CC-BE31-81E635FC5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1331A-7F7B-1913-4A5D-2480EF114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A4038-26A3-4B5A-9B22-97BE7768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B1D4-F6FD-904C-A069-BF893CDAF6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8D753-E9BB-5D88-AB2E-046E92D3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D6BE4-D008-E4A9-DF8C-FB9EC5E4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9716-E5BF-C64D-B8EF-56485F26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8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153F-DF16-21C3-3269-FA4D73E3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20C50-FA19-6160-0930-FA2604CA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96409-D84D-ADD2-E449-3E2996EF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33B05-D2AF-411E-DF2A-1BD206E40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0F7FC-6F7B-E0E4-5D11-1FDCCDE09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FBF11-C665-94EC-E5FE-8E7B1DB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B1D4-F6FD-904C-A069-BF893CDAF6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26F8C-6073-502D-15C1-7F43CFFD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DEE2F-D828-AD1A-C0D6-7B0056BB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9716-E5BF-C64D-B8EF-56485F26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7BDF-5CB8-3E2C-4F1F-CB6DBF93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1D2BA-99DA-23DA-AF71-C8AC18E2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B1D4-F6FD-904C-A069-BF893CDAF6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7F7A2-D19C-3268-2923-DADF1476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B57C2-491D-2706-B940-2F41291A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9716-E5BF-C64D-B8EF-56485F26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1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3DE85-C1E9-FE86-A68A-6A9035CC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B1D4-F6FD-904C-A069-BF893CDAF6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56973-3C13-B514-1AB2-658023C0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254E6-4C65-80E6-CA7F-C69FFCFF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9716-E5BF-C64D-B8EF-56485F26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5BFD-1ABD-0825-FAAE-AFF71B63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3C88-D359-8E94-A2FF-8DFD4281B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F917-87B6-9AE1-9383-0536D6A7C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0954A-A55A-121B-086D-350CA7B8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B1D4-F6FD-904C-A069-BF893CDAF6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CA472-E914-0EE0-EA79-578634ED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5CEEC-718A-5C54-8F95-803035F3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9716-E5BF-C64D-B8EF-56485F26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8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8C66-7C1E-4021-E386-A60BB0D9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2BC63-7568-E721-2BA7-E19585EF4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1710C-0C92-75AF-1D0E-8E7BA7E62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1245-9DC3-7DE3-3C63-210804C8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B1D4-F6FD-904C-A069-BF893CDAF6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0C3B1-9860-9707-8018-4014C8CE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2AB8B-1E4A-534E-686F-48E5027F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9716-E5BF-C64D-B8EF-56485F26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D6469-470D-1CF3-A412-CA086CAE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A3D36-70DB-BCA5-2955-887F5FB2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2E4B4-46A7-75A6-4DC5-EA4DBA258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BB1D4-F6FD-904C-A069-BF893CDAF6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3107-23C1-71BC-760E-633BAC8F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51B1-5DE4-3743-87A7-2FB6DD45E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9716-E5BF-C64D-B8EF-56485F26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8F370-7D67-2848-1C78-F790D8A4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42" y="969534"/>
            <a:ext cx="2117368" cy="585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C07CA-4B38-6790-CBEE-C4CF03C27AA9}"/>
              </a:ext>
            </a:extLst>
          </p:cNvPr>
          <p:cNvSpPr txBox="1"/>
          <p:nvPr/>
        </p:nvSpPr>
        <p:spPr>
          <a:xfrm>
            <a:off x="3288131" y="2610610"/>
            <a:ext cx="5614030" cy="203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5216">
              <a:spcAft>
                <a:spcPts val="600"/>
              </a:spcAft>
            </a:pPr>
            <a:r>
              <a:rPr lang="en-US" sz="3392" b="1" kern="1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Capstone Presentation - </a:t>
            </a:r>
            <a:r>
              <a:rPr lang="en-IE" sz="3456" b="1" kern="1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lang="en-IE" sz="3456" b="1" kern="1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n-ea"/>
                <a:cs typeface="+mn-cs"/>
              </a:rPr>
              <a:t>hurn prediction Model</a:t>
            </a:r>
          </a:p>
          <a:p>
            <a:pPr>
              <a:spcAft>
                <a:spcPts val="600"/>
              </a:spcAft>
            </a:pPr>
            <a:endParaRPr lang="en-US" sz="5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EBE24-AEC2-FE1F-DF98-7928EF687BDA}"/>
              </a:ext>
            </a:extLst>
          </p:cNvPr>
          <p:cNvSpPr txBox="1"/>
          <p:nvPr/>
        </p:nvSpPr>
        <p:spPr>
          <a:xfrm>
            <a:off x="1178766" y="4552531"/>
            <a:ext cx="6133885" cy="95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5216">
              <a:spcAft>
                <a:spcPts val="600"/>
              </a:spcAft>
            </a:pPr>
            <a:r>
              <a:rPr lang="en-US" sz="1536" b="1" kern="120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n-ea"/>
                <a:cs typeface="+mn-cs"/>
              </a:rPr>
              <a:t>Yaresh Vijayasundaram </a:t>
            </a:r>
          </a:p>
          <a:p>
            <a:pPr defTabSz="585216">
              <a:spcAft>
                <a:spcPts val="600"/>
              </a:spcAft>
            </a:pPr>
            <a:r>
              <a:rPr lang="en-US" sz="1536" kern="120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n-ea"/>
                <a:cs typeface="+mn-cs"/>
              </a:rPr>
              <a:t>BATCH: PGPDSBA.O.SEP22.A</a:t>
            </a:r>
          </a:p>
          <a:p>
            <a:pPr defTabSz="585216">
              <a:spcAft>
                <a:spcPts val="600"/>
              </a:spcAft>
            </a:pPr>
            <a:r>
              <a:rPr lang="en-US" sz="1536" kern="120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n-ea"/>
                <a:cs typeface="+mn-cs"/>
              </a:rPr>
              <a:t>Post Graduate Program in Data Science and Business Analytics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6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53329-CC4B-E0BF-C9E9-085AC9D5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KEY BUISNESS INSIGHT FROM EDA (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Cont.)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38A3-0FDE-B332-41C2-D95BD8C1D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IE" sz="1500" b="1" i="0" u="none" strike="noStrike" dirty="0">
                <a:effectLst/>
                <a:latin typeface="Cambria" panose="02040503050406030204" pitchFamily="18" charset="0"/>
              </a:rPr>
              <a:t>Coupon Usage and Behaviour:</a:t>
            </a:r>
            <a:endParaRPr lang="en-IE" sz="1500" b="0" i="0" u="none" strike="noStrike" dirty="0">
              <a:effectLst/>
              <a:latin typeface="Cambria" panose="02040503050406030204" pitchFamily="18" charset="0"/>
            </a:endParaRPr>
          </a:p>
          <a:p>
            <a:pPr lvl="1"/>
            <a:r>
              <a:rPr lang="en-IE" sz="1500" b="0" i="0" u="none" strike="noStrike" dirty="0">
                <a:effectLst/>
                <a:latin typeface="Cambria" panose="02040503050406030204" pitchFamily="18" charset="0"/>
              </a:rPr>
              <a:t>Many customers use coupons (median = 1), with some relying heavily on them.</a:t>
            </a:r>
          </a:p>
          <a:p>
            <a:pPr>
              <a:buFont typeface="+mj-lt"/>
              <a:buAutoNum type="arabicPeriod"/>
            </a:pPr>
            <a:r>
              <a:rPr lang="en-IE" sz="1500" b="1" i="0" u="none" strike="noStrike" dirty="0">
                <a:effectLst/>
                <a:latin typeface="Cambria" panose="02040503050406030204" pitchFamily="18" charset="0"/>
              </a:rPr>
              <a:t>Churn Imbalance:</a:t>
            </a:r>
            <a:endParaRPr lang="en-IE" sz="1500" b="0" i="0" u="none" strike="noStrike" dirty="0">
              <a:effectLst/>
              <a:latin typeface="Cambria" panose="02040503050406030204" pitchFamily="18" charset="0"/>
            </a:endParaRPr>
          </a:p>
          <a:p>
            <a:pPr lvl="1"/>
            <a:r>
              <a:rPr lang="en-IE" sz="1500" b="0" i="0" u="none" strike="noStrike" dirty="0">
                <a:effectLst/>
                <a:latin typeface="Cambria" panose="02040503050406030204" pitchFamily="18" charset="0"/>
              </a:rPr>
              <a:t>Significant class imbalance (83.2% non-churn, 16.8% churn) requires attention.</a:t>
            </a:r>
          </a:p>
          <a:p>
            <a:pPr>
              <a:buFont typeface="+mj-lt"/>
              <a:buAutoNum type="arabicPeriod"/>
            </a:pPr>
            <a:r>
              <a:rPr lang="en-IE" sz="1500" b="1" i="0" u="none" strike="noStrike" dirty="0">
                <a:effectLst/>
                <a:latin typeface="Cambria" panose="02040503050406030204" pitchFamily="18" charset="0"/>
              </a:rPr>
              <a:t>Marital Status Impact:</a:t>
            </a:r>
            <a:endParaRPr lang="en-IE" sz="1500" b="0" i="0" u="none" strike="noStrike" dirty="0">
              <a:effectLst/>
              <a:latin typeface="Cambria" panose="02040503050406030204" pitchFamily="18" charset="0"/>
            </a:endParaRPr>
          </a:p>
          <a:p>
            <a:pPr lvl="1"/>
            <a:r>
              <a:rPr lang="en-IE" sz="1500" b="0" i="0" u="none" strike="noStrike" dirty="0">
                <a:effectLst/>
                <a:latin typeface="Cambria" panose="02040503050406030204" pitchFamily="18" charset="0"/>
              </a:rPr>
              <a:t>Notable churn among single customers, suggesting sensitivity to churn factors.</a:t>
            </a:r>
          </a:p>
          <a:p>
            <a:pPr>
              <a:buFont typeface="+mj-lt"/>
              <a:buAutoNum type="arabicPeriod"/>
            </a:pPr>
            <a:r>
              <a:rPr lang="en-IE" sz="1500" b="1" i="0" u="none" strike="noStrike" dirty="0">
                <a:effectLst/>
                <a:latin typeface="Cambria" panose="02040503050406030204" pitchFamily="18" charset="0"/>
              </a:rPr>
              <a:t>Tenure and Churn:</a:t>
            </a:r>
            <a:endParaRPr lang="en-IE" sz="1500" b="0" i="0" u="none" strike="noStrike" dirty="0">
              <a:effectLst/>
              <a:latin typeface="Cambria" panose="02040503050406030204" pitchFamily="18" charset="0"/>
            </a:endParaRPr>
          </a:p>
          <a:p>
            <a:pPr lvl="1"/>
            <a:r>
              <a:rPr lang="en-IE" sz="1500" b="0" i="0" u="none" strike="noStrike" dirty="0">
                <a:effectLst/>
                <a:latin typeface="Cambria" panose="02040503050406030204" pitchFamily="18" charset="0"/>
              </a:rPr>
              <a:t>Shorter account tenures correlate with higher churn rates.</a:t>
            </a:r>
          </a:p>
          <a:p>
            <a:pPr>
              <a:buFont typeface="+mj-lt"/>
              <a:buAutoNum type="arabicPeriod"/>
            </a:pPr>
            <a:r>
              <a:rPr lang="en-IE" sz="1500" b="1" i="0" u="none" strike="noStrike" dirty="0">
                <a:effectLst/>
                <a:latin typeface="Cambria" panose="02040503050406030204" pitchFamily="18" charset="0"/>
              </a:rPr>
              <a:t>Customer Care and Churn:</a:t>
            </a:r>
            <a:endParaRPr lang="en-IE" sz="1500" b="0" i="0" u="none" strike="noStrike" dirty="0">
              <a:effectLst/>
              <a:latin typeface="Cambria" panose="02040503050406030204" pitchFamily="18" charset="0"/>
            </a:endParaRPr>
          </a:p>
          <a:p>
            <a:pPr lvl="1"/>
            <a:r>
              <a:rPr lang="en-IE" sz="1500" b="0" i="0" u="none" strike="noStrike" dirty="0">
                <a:effectLst/>
                <a:latin typeface="Cambria" panose="02040503050406030204" pitchFamily="18" charset="0"/>
              </a:rPr>
              <a:t>Churned customers engage more with customer care, though not drastically.</a:t>
            </a:r>
          </a:p>
          <a:p>
            <a:endParaRPr lang="en-US" sz="1500" dirty="0">
              <a:latin typeface="Cambria" panose="02040503050406030204" pitchFamily="18" charset="0"/>
            </a:endParaRPr>
          </a:p>
        </p:txBody>
      </p:sp>
      <p:pic>
        <p:nvPicPr>
          <p:cNvPr id="4" name="Picture 3" descr="A person holding a light bulb&#10;&#10;Description automatically generated">
            <a:extLst>
              <a:ext uri="{FF2B5EF4-FFF2-40B4-BE49-F238E27FC236}">
                <a16:creationId xmlns:a16="http://schemas.microsoft.com/office/drawing/2014/main" id="{82E5332B-9967-90A2-9E55-11FE26748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9" r="16520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5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5D9D3-8E3E-929E-5692-237EC7A6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BUSINESS INSIGHT FROM ANALYSIS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</a:t>
            </a:r>
            <a:r>
              <a:rPr lang="en-IE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Cont.)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E4DE-8468-562F-9DE7-E57C5081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E" sz="1700" b="1" i="0" u="none" strike="noStrike" dirty="0">
                <a:effectLst/>
                <a:latin typeface="Cambria" panose="02040503050406030204" pitchFamily="18" charset="0"/>
              </a:rPr>
              <a:t>Business Insight: Unveiling Key Churn Indicators</a:t>
            </a:r>
          </a:p>
          <a:p>
            <a:pPr marL="0" indent="0">
              <a:buNone/>
            </a:pPr>
            <a:endParaRPr lang="en-IE" sz="1700" b="0" i="0" u="none" strike="noStrike" dirty="0">
              <a:effectLst/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E" sz="1700" dirty="0">
                <a:latin typeface="Cambria" panose="02040503050406030204" pitchFamily="18" charset="0"/>
              </a:rPr>
              <a:t>I</a:t>
            </a:r>
            <a:r>
              <a:rPr lang="en-IE" sz="1700" b="0" i="0" u="none" strike="noStrike" dirty="0">
                <a:effectLst/>
                <a:latin typeface="Cambria" panose="02040503050406030204" pitchFamily="18" charset="0"/>
              </a:rPr>
              <a:t>n-depth analysis of 27 models illuminates the pivotal role played by specific common features in predicting customer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700" b="0" i="0" u="none" strike="noStrike" dirty="0">
                <a:effectLst/>
                <a:latin typeface="Cambria" panose="02040503050406030204" pitchFamily="18" charset="0"/>
              </a:rPr>
              <a:t>"Tenure," "Compliant_ly,” "Cashback" and "Day since CC connect</a:t>
            </a:r>
            <a:r>
              <a:rPr lang="en-IE" sz="1700" dirty="0">
                <a:latin typeface="Cambria" panose="02040503050406030204" pitchFamily="18" charset="0"/>
              </a:rPr>
              <a:t>”</a:t>
            </a:r>
            <a:r>
              <a:rPr lang="en-IE" sz="1700" b="0" i="0" u="none" strike="noStrike" dirty="0">
                <a:effectLst/>
                <a:latin typeface="Cambria" panose="02040503050406030204" pitchFamily="18" charset="0"/>
              </a:rPr>
              <a:t> emerge as fundamental elements significantly influencing customer churn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700" b="0" i="0" u="none" strike="noStrike" dirty="0">
                <a:effectLst/>
                <a:latin typeface="Cambria" panose="02040503050406030204" pitchFamily="18" charset="0"/>
              </a:rPr>
              <a:t>These attributes act as potent indicators, providing valuable insights into customer behaviour and shaping their decisions regarding our services.</a:t>
            </a:r>
          </a:p>
          <a:p>
            <a:pPr marL="0" indent="0">
              <a:buNone/>
            </a:pPr>
            <a:r>
              <a:rPr lang="en-IE" sz="1700" b="0" i="0" u="none" strike="noStrike" dirty="0">
                <a:effectLst/>
                <a:latin typeface="Cambria" panose="02040503050406030204" pitchFamily="18" charset="0"/>
              </a:rPr>
              <a:t>Enhancing the understanding of these indicators can guide targeted strategies to retain valuable customers and foster business growth.</a:t>
            </a:r>
          </a:p>
          <a:p>
            <a:pPr marL="0" indent="0">
              <a:buNone/>
            </a:pPr>
            <a:br>
              <a:rPr lang="en-IE" sz="1700" dirty="0"/>
            </a:br>
            <a:endParaRPr lang="en-US" sz="1700" dirty="0"/>
          </a:p>
        </p:txBody>
      </p:sp>
      <p:pic>
        <p:nvPicPr>
          <p:cNvPr id="6" name="Picture 5" descr="A green bar graph with numbers&#10;&#10;Description automatically generated">
            <a:extLst>
              <a:ext uri="{FF2B5EF4-FFF2-40B4-BE49-F238E27FC236}">
                <a16:creationId xmlns:a16="http://schemas.microsoft.com/office/drawing/2014/main" id="{6187E997-09F2-20CF-1DA5-8FEC935C4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3" r="3083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7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A4F08-8720-B55A-BFB9-8108EBA3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RECOMMENDATION</a:t>
            </a:r>
          </a:p>
        </p:txBody>
      </p:sp>
      <p:pic>
        <p:nvPicPr>
          <p:cNvPr id="7" name="Picture 6" descr="A cartoon character holding a check mark&#10;&#10;Description automatically generated">
            <a:extLst>
              <a:ext uri="{FF2B5EF4-FFF2-40B4-BE49-F238E27FC236}">
                <a16:creationId xmlns:a16="http://schemas.microsoft.com/office/drawing/2014/main" id="{3933F7A8-168D-289A-C304-454D76457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9" r="2219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FBA0-F2A8-415A-DDB7-E1364675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E" sz="1700" b="1" i="0" u="none" strike="noStrike" dirty="0">
                <a:effectLst/>
                <a:latin typeface="Cambria" panose="02040503050406030204" pitchFamily="18" charset="0"/>
              </a:rPr>
              <a:t>Strategic Customer Outreach:</a:t>
            </a:r>
            <a:r>
              <a:rPr lang="en-IE" sz="1700" b="0" i="0" u="none" strike="noStrike" dirty="0">
                <a:effectLst/>
                <a:latin typeface="Cambria" panose="02040503050406030204" pitchFamily="18" charset="0"/>
              </a:rPr>
              <a:t> Leverage "Tenure" insights for loyal customers. Start personalized campaigns, thanking them and offering exclusive deals to boost loyalty and curb churn.</a:t>
            </a:r>
          </a:p>
          <a:p>
            <a:pPr>
              <a:buFont typeface="+mj-lt"/>
              <a:buAutoNum type="arabicPeriod"/>
            </a:pPr>
            <a:r>
              <a:rPr lang="en-IE" sz="1700" b="1" i="0" u="none" strike="noStrike" dirty="0">
                <a:effectLst/>
                <a:latin typeface="Cambria" panose="02040503050406030204" pitchFamily="18" charset="0"/>
              </a:rPr>
              <a:t>Swift Service Recovery:</a:t>
            </a:r>
            <a:r>
              <a:rPr lang="en-IE" sz="1700" b="0" i="0" u="none" strike="noStrike" dirty="0">
                <a:effectLst/>
                <a:latin typeface="Cambria" panose="02040503050406030204" pitchFamily="18" charset="0"/>
              </a:rPr>
              <a:t> Address "Compliant_ly" concerns promptly. Formulate a rapid service recovery team to resolve issues, enhancing satisfaction and rapport.</a:t>
            </a:r>
          </a:p>
          <a:p>
            <a:pPr>
              <a:buFont typeface="+mj-lt"/>
              <a:buAutoNum type="arabicPeriod"/>
            </a:pPr>
            <a:r>
              <a:rPr lang="en-IE" sz="1700" b="1" i="0" u="none" strike="noStrike" dirty="0">
                <a:effectLst/>
                <a:latin typeface="Cambria" panose="02040503050406030204" pitchFamily="18" charset="0"/>
              </a:rPr>
              <a:t>Timely Engagement:</a:t>
            </a:r>
            <a:r>
              <a:rPr lang="en-IE" sz="1700" b="0" i="0" u="none" strike="noStrike" dirty="0">
                <a:effectLst/>
                <a:latin typeface="Cambria" panose="02040503050406030204" pitchFamily="18" charset="0"/>
              </a:rPr>
              <a:t> Utilize "Day since CC connect" for prompt follow-ups. Show genuine care to strengthen positive experiences and engagement.</a:t>
            </a:r>
          </a:p>
          <a:p>
            <a:pPr>
              <a:buFont typeface="+mj-lt"/>
              <a:buAutoNum type="arabicPeriod"/>
            </a:pPr>
            <a:r>
              <a:rPr lang="en-IE" sz="1700" b="1" i="0" u="none" strike="noStrike" dirty="0">
                <a:effectLst/>
                <a:latin typeface="Cambria" panose="02040503050406030204" pitchFamily="18" charset="0"/>
              </a:rPr>
              <a:t>Loyalty Rewards:</a:t>
            </a:r>
            <a:r>
              <a:rPr lang="en-IE" sz="1700" b="0" i="0" u="none" strike="noStrike" dirty="0">
                <a:effectLst/>
                <a:latin typeface="Cambria" panose="02040503050406030204" pitchFamily="18" charset="0"/>
              </a:rPr>
              <a:t> Maximize "Cashback" importance. Create a tiered loyalty program based on "Tenure" and usage, incentivizing longer commitments.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5205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7D7AB-C234-C342-87F7-07B61A7B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3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EC3F1-08C0-426F-F6CE-E8C0A27D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479493"/>
            <a:ext cx="10796587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BUSINESS PROBLEM UNDERSTANDING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white figure leaning on a target with arrows&#10;&#10;Description automatically generated">
            <a:extLst>
              <a:ext uri="{FF2B5EF4-FFF2-40B4-BE49-F238E27FC236}">
                <a16:creationId xmlns:a16="http://schemas.microsoft.com/office/drawing/2014/main" id="{1439AFDB-01D6-338B-EACC-44F7799B6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08"/>
          <a:stretch/>
        </p:blipFill>
        <p:spPr>
          <a:xfrm>
            <a:off x="0" y="1899187"/>
            <a:ext cx="4777381" cy="305962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8AEC-DB5E-D4BC-60E7-AB5B826C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352" y="1984443"/>
            <a:ext cx="642444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+mj-ea"/>
                <a:cs typeface="+mj-cs"/>
              </a:rPr>
              <a:t>Business Objective:</a:t>
            </a:r>
          </a:p>
          <a:p>
            <a:pPr marL="0" indent="0" algn="just">
              <a:buNone/>
            </a:pPr>
            <a:r>
              <a:rPr lang="en-IE" sz="2400" b="0" i="0" u="none" strike="noStrike" dirty="0">
                <a:effectLst/>
                <a:latin typeface="Cambria" panose="02040503050406030204" pitchFamily="18" charset="0"/>
              </a:rPr>
              <a:t>The E-commerce company is facing intense competition, leading to customer retention challenges. Account churn, particularly impactful due to multiple customers per account, needs attention. The objective is to develop a churn prediction model and devise a strategy campaign that retains customers without incurring significant losses.</a:t>
            </a:r>
            <a:endParaRPr lang="en-US" sz="2400" b="1" dirty="0">
              <a:latin typeface="Cambria" panose="0204050305040603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296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8378B-B231-22BE-27B2-0B196A0F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166647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DATASET OVERVIEW: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tanding in front of a chart&#10;&#10;Description automatically generated">
            <a:extLst>
              <a:ext uri="{FF2B5EF4-FFF2-40B4-BE49-F238E27FC236}">
                <a16:creationId xmlns:a16="http://schemas.microsoft.com/office/drawing/2014/main" id="{F0E6AA37-CF3F-FB2D-7F26-5F2C5B63E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0" b="-1"/>
          <a:stretch/>
        </p:blipFill>
        <p:spPr>
          <a:xfrm>
            <a:off x="210207" y="2002056"/>
            <a:ext cx="3878316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0B67-787F-7301-823C-53556015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523" y="2071316"/>
            <a:ext cx="7530983" cy="4096512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IE" b="1" i="0" u="none" strike="noStrike" dirty="0">
                <a:effectLst/>
                <a:latin typeface="Cambria" panose="02040503050406030204" pitchFamily="18" charset="0"/>
              </a:rPr>
              <a:t>Dataset Overview for Churn Prediction</a:t>
            </a:r>
            <a:endParaRPr lang="en-IE" b="0" i="0" u="none" strike="noStrike" dirty="0">
              <a:effectLst/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E" sz="2100" b="1" i="0" u="none" strike="noStrike" dirty="0">
                <a:effectLst/>
                <a:latin typeface="Cambria" panose="02040503050406030204" pitchFamily="18" charset="0"/>
              </a:rPr>
              <a:t>Data Shape:</a:t>
            </a:r>
            <a:r>
              <a:rPr lang="en-IE" sz="2100" b="0" i="0" u="none" strike="noStrike" dirty="0">
                <a:effectLst/>
                <a:latin typeface="Cambria" panose="02040503050406030204" pitchFamily="18" charset="0"/>
              </a:rPr>
              <a:t> 11,260 accounts, 19 columns/account.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100" b="1" i="0" u="none" strike="noStrike" dirty="0">
                <a:effectLst/>
                <a:latin typeface="Cambria" panose="02040503050406030204" pitchFamily="18" charset="0"/>
              </a:rPr>
              <a:t>Missing Data:</a:t>
            </a:r>
            <a:r>
              <a:rPr lang="en-IE" sz="2100" b="0" i="0" u="none" strike="noStrike" dirty="0">
                <a:effectLst/>
                <a:latin typeface="Cambria" panose="02040503050406030204" pitchFamily="18" charset="0"/>
              </a:rPr>
              <a:t> Some columns lack information (e.g., "Tenure," "City Tier," "CC_Contacted_LY"). Impact on analysis and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100" b="1" i="0" u="none" strike="noStrike" dirty="0">
                <a:effectLst/>
                <a:latin typeface="Cambria" panose="02040503050406030204" pitchFamily="18" charset="0"/>
              </a:rPr>
              <a:t>Data Types:</a:t>
            </a:r>
            <a:r>
              <a:rPr lang="en-IE" sz="2100" b="0" i="0" u="none" strike="noStrike" dirty="0">
                <a:effectLst/>
                <a:latin typeface="Cambria" panose="02040503050406030204" pitchFamily="18" charset="0"/>
              </a:rPr>
              <a:t> Integers, floats, categorical data (objects).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100" b="1" i="0" u="none" strike="noStrike" dirty="0">
                <a:effectLst/>
                <a:latin typeface="Cambria" panose="02040503050406030204" pitchFamily="18" charset="0"/>
              </a:rPr>
              <a:t>Duplicate Values:</a:t>
            </a:r>
            <a:r>
              <a:rPr lang="en-IE" sz="2100" b="0" i="0" u="none" strike="noStrike" dirty="0">
                <a:effectLst/>
                <a:latin typeface="Cambria" panose="02040503050406030204" pitchFamily="18" charset="0"/>
              </a:rPr>
              <a:t> No duplicates in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100" b="1" i="0" u="none" strike="noStrike" dirty="0">
                <a:effectLst/>
                <a:latin typeface="Cambria" panose="02040503050406030204" pitchFamily="18" charset="0"/>
              </a:rPr>
              <a:t>Outliers:</a:t>
            </a:r>
            <a:r>
              <a:rPr lang="en-IE" sz="2100" b="0" i="0" u="none" strike="noStrike" dirty="0">
                <a:effectLst/>
                <a:latin typeface="Cambria" panose="02040503050406030204" pitchFamily="18" charset="0"/>
              </a:rPr>
              <a:t> Numerical variables contain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100" b="1" i="0" u="none" strike="noStrike" dirty="0">
                <a:effectLst/>
                <a:latin typeface="Cambria" panose="02040503050406030204" pitchFamily="18" charset="0"/>
              </a:rPr>
              <a:t>Normal Distribution:</a:t>
            </a:r>
            <a:r>
              <a:rPr lang="en-IE" sz="2100" b="0" i="0" u="none" strike="noStrike" dirty="0">
                <a:effectLst/>
                <a:latin typeface="Cambria" panose="02040503050406030204" pitchFamily="18" charset="0"/>
              </a:rPr>
              <a:t> Numerical variables not normally distributed.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100" b="1" i="0" u="none" strike="noStrike" dirty="0">
                <a:effectLst/>
                <a:latin typeface="Cambria" panose="02040503050406030204" pitchFamily="18" charset="0"/>
              </a:rPr>
              <a:t>Churn Column:</a:t>
            </a:r>
            <a:r>
              <a:rPr lang="en-IE" sz="2100" b="0" i="0" u="none" strike="noStrike" dirty="0">
                <a:effectLst/>
                <a:latin typeface="Cambria" panose="02040503050406030204" pitchFamily="18" charset="0"/>
              </a:rPr>
              <a:t> The "Churn" column denotes account churn (0/1), serving as the critical prediction target; exhibits an imbalanced distribution.</a:t>
            </a:r>
          </a:p>
          <a:p>
            <a:endParaRPr lang="en-IE" sz="1700" dirty="0"/>
          </a:p>
          <a:p>
            <a:endParaRPr lang="en-IE" sz="1700" dirty="0"/>
          </a:p>
          <a:p>
            <a:pPr lvl="1"/>
            <a:endParaRPr lang="en-IE" sz="1700" dirty="0"/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3812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7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C1542-D9C9-CA2B-B121-891F349E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18213"/>
            <a:ext cx="6016752" cy="2219280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IMPORTANT INSIGHTS FROM UNIVARIATE ANALYSIS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90709C5-F165-A076-3298-6916189F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908005"/>
            <a:ext cx="7511415" cy="3268957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IE" sz="1800" b="1" i="0" u="none" strike="noStrike" dirty="0">
                <a:effectLst/>
                <a:latin typeface="Cambria" panose="02040503050406030204" pitchFamily="18" charset="0"/>
              </a:rPr>
              <a:t>Coupon Usage and Customer Behaviour:</a:t>
            </a:r>
            <a:endParaRPr lang="en-IE" sz="1800" b="0" i="0" u="none" strike="noStrike" dirty="0">
              <a:effectLst/>
              <a:latin typeface="Cambria" panose="02040503050406030204" pitchFamily="18" charset="0"/>
            </a:endParaRPr>
          </a:p>
          <a:p>
            <a:pPr lvl="1"/>
            <a:r>
              <a:rPr lang="en-IE" sz="1800" b="0" i="0" u="none" strike="noStrike" dirty="0">
                <a:effectLst/>
                <a:latin typeface="Cambria" panose="02040503050406030204" pitchFamily="18" charset="0"/>
              </a:rPr>
              <a:t>Histogram of "</a:t>
            </a:r>
            <a:r>
              <a:rPr lang="en-IE" sz="1800" b="0" i="0" u="none" strike="noStrike" dirty="0" err="1">
                <a:effectLst/>
                <a:latin typeface="Cambria" panose="02040503050406030204" pitchFamily="18" charset="0"/>
              </a:rPr>
              <a:t>coupon_used_for_payment</a:t>
            </a:r>
            <a:r>
              <a:rPr lang="en-IE" sz="1800" b="0" i="0" u="none" strike="noStrike" dirty="0">
                <a:effectLst/>
                <a:latin typeface="Cambria" panose="02040503050406030204" pitchFamily="18" charset="0"/>
              </a:rPr>
              <a:t>" reveals intriguing patterns.</a:t>
            </a:r>
          </a:p>
          <a:p>
            <a:pPr lvl="1"/>
            <a:r>
              <a:rPr lang="en-IE" sz="1800" b="0" i="0" u="none" strike="noStrike" dirty="0">
                <a:effectLst/>
                <a:latin typeface="Cambria" panose="02040503050406030204" pitchFamily="18" charset="0"/>
              </a:rPr>
              <a:t>Majority of customers have used coupons at least once (median = 1).</a:t>
            </a:r>
          </a:p>
          <a:p>
            <a:pPr lvl="1"/>
            <a:r>
              <a:rPr lang="en-IE" sz="1800" b="0" i="0" u="none" strike="noStrike" dirty="0">
                <a:effectLst/>
                <a:latin typeface="Cambria" panose="02040503050406030204" pitchFamily="18" charset="0"/>
              </a:rPr>
              <a:t>Some customers exhibit high coupon usage (up to 14 times), highlighting a subset reliant on coupons.</a:t>
            </a:r>
          </a:p>
          <a:p>
            <a:pPr>
              <a:buFont typeface="+mj-lt"/>
              <a:buAutoNum type="arabicPeriod"/>
            </a:pPr>
            <a:r>
              <a:rPr lang="en-IE" sz="1800" b="1" i="0" u="none" strike="noStrike" dirty="0">
                <a:effectLst/>
                <a:latin typeface="Cambria" panose="02040503050406030204" pitchFamily="18" charset="0"/>
              </a:rPr>
              <a:t>Customer Care Interaction Trends:</a:t>
            </a:r>
            <a:endParaRPr lang="en-IE" sz="1800" b="0" i="0" u="none" strike="noStrike" dirty="0">
              <a:effectLst/>
              <a:latin typeface="Cambria" panose="02040503050406030204" pitchFamily="18" charset="0"/>
            </a:endParaRPr>
          </a:p>
          <a:p>
            <a:pPr lvl="1"/>
            <a:r>
              <a:rPr lang="en-IE" sz="1800" b="0" i="0" u="none" strike="noStrike" dirty="0">
                <a:effectLst/>
                <a:latin typeface="Cambria" panose="02040503050406030204" pitchFamily="18" charset="0"/>
              </a:rPr>
              <a:t>"CC_Contacted_LY" histogram showcases customer care interaction patterns.</a:t>
            </a:r>
          </a:p>
          <a:p>
            <a:pPr lvl="1"/>
            <a:r>
              <a:rPr lang="en-IE" sz="1800" b="0" i="0" u="none" strike="noStrike" dirty="0">
                <a:effectLst/>
                <a:latin typeface="Cambria" panose="02040503050406030204" pitchFamily="18" charset="0"/>
              </a:rPr>
              <a:t>Median at 16 interactions in the last 12 months.</a:t>
            </a:r>
          </a:p>
          <a:p>
            <a:pPr lvl="1"/>
            <a:r>
              <a:rPr lang="en-IE" sz="1800" b="0" i="0" u="none" strike="noStrike" dirty="0">
                <a:effectLst/>
                <a:latin typeface="Cambria" panose="02040503050406030204" pitchFamily="18" charset="0"/>
              </a:rPr>
              <a:t>Majority of interactions within 0 to 50 range, underscoring customer service engagement.</a:t>
            </a:r>
          </a:p>
          <a:p>
            <a:pPr>
              <a:buFont typeface="+mj-lt"/>
              <a:buAutoNum type="arabicPeriod"/>
            </a:pPr>
            <a:r>
              <a:rPr lang="en-IE" sz="1800" b="1" i="0" u="none" strike="noStrike" dirty="0">
                <a:effectLst/>
                <a:latin typeface="Cambria" panose="02040503050406030204" pitchFamily="18" charset="0"/>
              </a:rPr>
              <a:t>Churn Class Imbalance:</a:t>
            </a:r>
            <a:endParaRPr lang="en-IE" sz="1800" b="0" i="0" u="none" strike="noStrike" dirty="0">
              <a:effectLst/>
              <a:latin typeface="Cambria" panose="02040503050406030204" pitchFamily="18" charset="0"/>
            </a:endParaRPr>
          </a:p>
          <a:p>
            <a:pPr lvl="1"/>
            <a:r>
              <a:rPr lang="en-IE" sz="1800" b="0" i="0" u="none" strike="noStrike" dirty="0">
                <a:effectLst/>
                <a:latin typeface="Cambria" panose="02040503050406030204" pitchFamily="18" charset="0"/>
              </a:rPr>
              <a:t>Distribution of "Churn" variable unveils class imbalance.</a:t>
            </a:r>
          </a:p>
          <a:p>
            <a:pPr lvl="1"/>
            <a:r>
              <a:rPr lang="en-IE" sz="1800" b="0" i="0" u="none" strike="noStrike" dirty="0">
                <a:effectLst/>
                <a:latin typeface="Cambria" panose="02040503050406030204" pitchFamily="18" charset="0"/>
              </a:rPr>
              <a:t>Non-churn (0) accounts make up 83.2%, while churn (1) accounts are 16.8%.</a:t>
            </a:r>
          </a:p>
          <a:p>
            <a:pPr lvl="1"/>
            <a:r>
              <a:rPr lang="en-IE" sz="1800" b="0" i="0" u="none" strike="noStrike" dirty="0">
                <a:effectLst/>
                <a:latin typeface="Cambria" panose="02040503050406030204" pitchFamily="18" charset="0"/>
              </a:rPr>
              <a:t>Addressing class imbalance is vital for accurate churn prediction model.</a:t>
            </a:r>
          </a:p>
          <a:p>
            <a:endParaRPr lang="en-US" sz="1000" dirty="0"/>
          </a:p>
        </p:txBody>
      </p:sp>
      <p:pic>
        <p:nvPicPr>
          <p:cNvPr id="9" name="Picture 8" descr="A yellow and blue pie chart&#10;&#10;Description automatically generated">
            <a:extLst>
              <a:ext uri="{FF2B5EF4-FFF2-40B4-BE49-F238E27FC236}">
                <a16:creationId xmlns:a16="http://schemas.microsoft.com/office/drawing/2014/main" id="{6CDCA905-21C6-091F-8F2B-7E9E3896B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696" y="336482"/>
            <a:ext cx="2913726" cy="2698921"/>
          </a:xfrm>
          <a:prstGeom prst="rect">
            <a:avLst/>
          </a:prstGeom>
        </p:spPr>
      </p:pic>
      <p:pic>
        <p:nvPicPr>
          <p:cNvPr id="5" name="Picture 4" descr="A graph of a graph of coupon used for payment&#10;&#10;Description automatically generated">
            <a:extLst>
              <a:ext uri="{FF2B5EF4-FFF2-40B4-BE49-F238E27FC236}">
                <a16:creationId xmlns:a16="http://schemas.microsoft.com/office/drawing/2014/main" id="{7F0FAC3A-E931-4BF3-55D9-1DEC0679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924" y="118213"/>
            <a:ext cx="3619349" cy="2961318"/>
          </a:xfrm>
          <a:prstGeom prst="rect">
            <a:avLst/>
          </a:prstGeom>
        </p:spPr>
      </p:pic>
      <p:pic>
        <p:nvPicPr>
          <p:cNvPr id="4" name="Picture 3" descr="A graph on a screen&#10;&#10;Description automatically generated">
            <a:extLst>
              <a:ext uri="{FF2B5EF4-FFF2-40B4-BE49-F238E27FC236}">
                <a16:creationId xmlns:a16="http://schemas.microsoft.com/office/drawing/2014/main" id="{8A06E78D-569A-6630-0219-D6D3415AE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635" y="3429000"/>
            <a:ext cx="3619349" cy="28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58347-729B-FD2E-6FA1-F5BD48CE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59325"/>
            <a:ext cx="6318649" cy="145405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IMPORTANT INSIGHTS FROM BIVARIATE ANALYSIS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diagram of a box plot&#10;&#10;Description automatically generated">
            <a:extLst>
              <a:ext uri="{FF2B5EF4-FFF2-40B4-BE49-F238E27FC236}">
                <a16:creationId xmlns:a16="http://schemas.microsoft.com/office/drawing/2014/main" id="{9CC2907B-7C7F-BE7C-9905-CA1D6A839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471" y="2308776"/>
            <a:ext cx="3546637" cy="19063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7377-9463-626A-6173-C1649C92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943662"/>
            <a:ext cx="7370924" cy="4542863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IE" sz="1800" b="1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Marital Status Impact:</a:t>
            </a:r>
            <a:endParaRPr lang="en-IE" sz="1800" b="0" i="0" u="none" strike="noStrike" dirty="0">
              <a:solidFill>
                <a:schemeClr val="tx2"/>
              </a:solidFill>
              <a:effectLst/>
              <a:latin typeface="Cambria" panose="02040503050406030204" pitchFamily="18" charset="0"/>
            </a:endParaRPr>
          </a:p>
          <a:p>
            <a:pPr lvl="1"/>
            <a:r>
              <a:rPr lang="en-IE" sz="18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Bar chart: Marital Status vs. Churn.</a:t>
            </a:r>
          </a:p>
          <a:p>
            <a:pPr lvl="1"/>
            <a:r>
              <a:rPr lang="en-IE" sz="18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Notable churn among single customers.</a:t>
            </a:r>
          </a:p>
          <a:p>
            <a:pPr lvl="1"/>
            <a:r>
              <a:rPr lang="en-IE" sz="18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Suggests single customers could be more sensitive to churn factors.</a:t>
            </a:r>
          </a:p>
          <a:p>
            <a:pPr>
              <a:buFont typeface="+mj-lt"/>
              <a:buAutoNum type="arabicPeriod"/>
            </a:pPr>
            <a:r>
              <a:rPr lang="en-IE" sz="1800" b="1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Tenure and Churn Relationship:</a:t>
            </a:r>
            <a:endParaRPr lang="en-IE" sz="1800" b="0" i="0" u="none" strike="noStrike" dirty="0">
              <a:solidFill>
                <a:schemeClr val="tx2"/>
              </a:solidFill>
              <a:effectLst/>
              <a:latin typeface="Cambria" panose="02040503050406030204" pitchFamily="18" charset="0"/>
            </a:endParaRPr>
          </a:p>
          <a:p>
            <a:pPr lvl="1"/>
            <a:r>
              <a:rPr lang="en-IE" sz="18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Boxplot: Tenure of Account vs. Churn.</a:t>
            </a:r>
          </a:p>
          <a:p>
            <a:pPr lvl="1"/>
            <a:r>
              <a:rPr lang="en-IE" sz="18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Churned customers have shorter account tenures.</a:t>
            </a:r>
          </a:p>
          <a:p>
            <a:pPr lvl="1"/>
            <a:r>
              <a:rPr lang="en-IE" sz="18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Majority of churned customers under 10 tenure.</a:t>
            </a:r>
          </a:p>
          <a:p>
            <a:pPr lvl="1"/>
            <a:r>
              <a:rPr lang="en-IE" sz="18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Longer tenure linked to higher loyalty and lower churn likelihood.</a:t>
            </a:r>
          </a:p>
          <a:p>
            <a:pPr>
              <a:buFont typeface="+mj-lt"/>
              <a:buAutoNum type="arabicPeriod"/>
            </a:pPr>
            <a:r>
              <a:rPr lang="en-IE" sz="1800" b="1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Customer Care Interaction and Churn:</a:t>
            </a:r>
            <a:endParaRPr lang="en-IE" sz="1800" b="0" i="0" u="none" strike="noStrike" dirty="0">
              <a:solidFill>
                <a:schemeClr val="tx2"/>
              </a:solidFill>
              <a:effectLst/>
              <a:latin typeface="Cambria" panose="02040503050406030204" pitchFamily="18" charset="0"/>
            </a:endParaRPr>
          </a:p>
          <a:p>
            <a:pPr lvl="1"/>
            <a:r>
              <a:rPr lang="en-IE" sz="18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Boxplot: CC_Contacted_LY vs. Churn.</a:t>
            </a:r>
          </a:p>
          <a:p>
            <a:pPr lvl="1"/>
            <a:r>
              <a:rPr lang="en-IE" sz="18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Similar pattern for both groups, with minor differences.</a:t>
            </a:r>
          </a:p>
          <a:p>
            <a:pPr lvl="1"/>
            <a:r>
              <a:rPr lang="en-IE" sz="18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Churned customers tend to contact customer care more often.</a:t>
            </a:r>
          </a:p>
          <a:p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7" name="Picture 6" descr="A diagram of a box plot&#10;&#10;Description automatically generated with medium confidence">
            <a:extLst>
              <a:ext uri="{FF2B5EF4-FFF2-40B4-BE49-F238E27FC236}">
                <a16:creationId xmlns:a16="http://schemas.microsoft.com/office/drawing/2014/main" id="{2660C3C8-0FE6-86E9-CD52-69378E2F7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925" y="4360675"/>
            <a:ext cx="3546637" cy="1906317"/>
          </a:xfrm>
          <a:prstGeom prst="rect">
            <a:avLst/>
          </a:prstGeom>
        </p:spPr>
      </p:pic>
      <p:pic>
        <p:nvPicPr>
          <p:cNvPr id="5" name="Picture 4" descr="A graph of a person with a couple of people&#10;&#10;Description automatically generated with medium confidence">
            <a:extLst>
              <a:ext uri="{FF2B5EF4-FFF2-40B4-BE49-F238E27FC236}">
                <a16:creationId xmlns:a16="http://schemas.microsoft.com/office/drawing/2014/main" id="{673F13DC-071F-EFEA-188C-F67AEF99B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596" y="256877"/>
            <a:ext cx="3546637" cy="19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4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ight bulb and a person's head&#10;&#10;Description automatically generated">
            <a:extLst>
              <a:ext uri="{FF2B5EF4-FFF2-40B4-BE49-F238E27FC236}">
                <a16:creationId xmlns:a16="http://schemas.microsoft.com/office/drawing/2014/main" id="{D3C61E8E-0C14-21C3-1C09-A8A6E7692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56" r="37268"/>
          <a:stretch/>
        </p:blipFill>
        <p:spPr>
          <a:xfrm>
            <a:off x="-9526" y="3725"/>
            <a:ext cx="5253040" cy="6850548"/>
          </a:xfrm>
          <a:prstGeom prst="rect">
            <a:avLst/>
          </a:prstGeom>
        </p:spPr>
      </p:pic>
      <p:grpSp>
        <p:nvGrpSpPr>
          <p:cNvPr id="27" name="Group 11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0" name="Freeform: Shape 15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" name="Freeform: Shape 16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DE6DE7-AEF8-BD88-3D0F-50DEF267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3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ADDITIONAL INSIGHTS FROM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6EF3-59F5-9F8F-38E8-F8CC112D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0" y="2415756"/>
            <a:ext cx="6515100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sz="2000" b="1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Outlier Indicators:</a:t>
            </a:r>
            <a:r>
              <a:rPr lang="en-IE" sz="20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 Variables display signs of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b="1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Data Anomalies:</a:t>
            </a:r>
            <a:r>
              <a:rPr lang="en-IE" sz="20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 Notable presence of anomalies and questionable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b="1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Variable Variability:</a:t>
            </a:r>
            <a:r>
              <a:rPr lang="en-IE" sz="20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 Wide variation in value ranges.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b="1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Importance of Scaling:</a:t>
            </a:r>
            <a:r>
              <a:rPr lang="en-IE" sz="20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 Necessity of scaling for fair comparison.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000" b="1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Addressing Data Imbalance:</a:t>
            </a:r>
            <a:r>
              <a:rPr lang="en-IE" sz="2000" b="0" i="0" u="none" strike="noStrike" dirty="0">
                <a:solidFill>
                  <a:schemeClr val="tx2"/>
                </a:solidFill>
                <a:effectLst/>
                <a:latin typeface="Cambria" panose="02040503050406030204" pitchFamily="18" charset="0"/>
              </a:rPr>
              <a:t> Addressing data imbalance is vital for model accuracy.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8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Arc 4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76E6D-0A10-4529-24F7-2F7F264C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29" y="140597"/>
            <a:ext cx="8680937" cy="1071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MODEL APPROACH USED &amp; WHY?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BD58EB-6D2A-CC97-28D4-F1461770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28" y="1598375"/>
            <a:ext cx="3145076" cy="31450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024605E-F4E8-C55A-7517-FEFF54FCE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646" y="1598375"/>
            <a:ext cx="8112868" cy="50254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E" sz="1800" b="0" i="0" u="none" strike="noStrike" dirty="0"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E" sz="2200" b="1" i="0" u="none" strike="noStrike" dirty="0">
                <a:effectLst/>
                <a:latin typeface="Cambria" panose="02040503050406030204" pitchFamily="18" charset="0"/>
              </a:rPr>
              <a:t>Unwanted Variable Removal:</a:t>
            </a:r>
          </a:p>
          <a:p>
            <a:r>
              <a:rPr lang="en-IE" sz="2200" b="0" i="0" u="none" strike="noStrike" dirty="0">
                <a:effectLst/>
                <a:latin typeface="Cambria" panose="02040503050406030204" pitchFamily="18" charset="0"/>
              </a:rPr>
              <a:t>Eliminated "Account ID" for streamlined analysis.</a:t>
            </a:r>
          </a:p>
          <a:p>
            <a:pPr marL="0" indent="0">
              <a:buNone/>
            </a:pPr>
            <a:r>
              <a:rPr lang="en-IE" sz="2200" b="1" i="0" u="none" strike="noStrike" dirty="0">
                <a:effectLst/>
                <a:latin typeface="Cambria" panose="02040503050406030204" pitchFamily="18" charset="0"/>
              </a:rPr>
              <a:t>Null Value Handling:</a:t>
            </a:r>
          </a:p>
          <a:p>
            <a:r>
              <a:rPr lang="en-IE" sz="2200" b="0" i="0" u="none" strike="noStrike" dirty="0">
                <a:effectLst/>
                <a:latin typeface="Cambria" panose="02040503050406030204" pitchFamily="18" charset="0"/>
              </a:rPr>
              <a:t>Imputed missing values using median or mode.</a:t>
            </a:r>
          </a:p>
          <a:p>
            <a:pPr marL="0" indent="0">
              <a:buNone/>
            </a:pPr>
            <a:r>
              <a:rPr lang="en-IE" sz="2200" b="1" i="0" u="none" strike="noStrike" dirty="0">
                <a:effectLst/>
                <a:latin typeface="Cambria" panose="02040503050406030204" pitchFamily="18" charset="0"/>
              </a:rPr>
              <a:t>Outlier Treatment:</a:t>
            </a:r>
            <a:endParaRPr lang="en-IE" sz="2200" dirty="0">
              <a:latin typeface="Cambria" panose="02040503050406030204" pitchFamily="18" charset="0"/>
            </a:endParaRPr>
          </a:p>
          <a:p>
            <a:r>
              <a:rPr lang="en-IE" sz="2200" dirty="0">
                <a:latin typeface="Cambria" panose="02040503050406030204" pitchFamily="18" charset="0"/>
              </a:rPr>
              <a:t>I</a:t>
            </a:r>
            <a:r>
              <a:rPr lang="en-IE" sz="2200" b="0" i="0" u="none" strike="noStrike" dirty="0">
                <a:effectLst/>
                <a:latin typeface="Cambria" panose="02040503050406030204" pitchFamily="18" charset="0"/>
              </a:rPr>
              <a:t>mplemented log transformation to mitigate skewness and yet detected outliers.</a:t>
            </a:r>
          </a:p>
          <a:p>
            <a:r>
              <a:rPr lang="en-IE" sz="2200" b="0" i="0" u="none" strike="noStrike" dirty="0">
                <a:effectLst/>
                <a:latin typeface="Cambria" panose="02040503050406030204" pitchFamily="18" charset="0"/>
              </a:rPr>
              <a:t>Corrected outliers using IQR method (25th to 75th percentiles). </a:t>
            </a:r>
          </a:p>
          <a:p>
            <a:pPr marL="0" indent="0">
              <a:buNone/>
            </a:pPr>
            <a:r>
              <a:rPr lang="en-IE" sz="2200" b="1" i="0" u="none" strike="noStrike" dirty="0">
                <a:effectLst/>
                <a:latin typeface="Cambria" panose="02040503050406030204" pitchFamily="18" charset="0"/>
              </a:rPr>
              <a:t>Variable Encoding:</a:t>
            </a:r>
            <a:endParaRPr lang="en-IE" sz="2200" dirty="0">
              <a:latin typeface="Cambria" panose="02040503050406030204" pitchFamily="18" charset="0"/>
            </a:endParaRPr>
          </a:p>
          <a:p>
            <a:r>
              <a:rPr lang="en-IE" sz="2200" b="0" i="0" u="none" strike="noStrike" dirty="0">
                <a:effectLst/>
                <a:latin typeface="Cambria" panose="02040503050406030204" pitchFamily="18" charset="0"/>
              </a:rPr>
              <a:t>Ordinal and one-hot encoding for categorical features.</a:t>
            </a:r>
          </a:p>
          <a:p>
            <a:pPr marL="0" indent="0">
              <a:buNone/>
            </a:pPr>
            <a:r>
              <a:rPr lang="en-IE" sz="2200" b="1" i="0" u="none" strike="noStrike" dirty="0">
                <a:effectLst/>
                <a:latin typeface="Cambria" panose="02040503050406030204" pitchFamily="18" charset="0"/>
              </a:rPr>
              <a:t>Uniform Data Format:</a:t>
            </a:r>
            <a:endParaRPr lang="en-IE" sz="2200" dirty="0">
              <a:latin typeface="Cambria" panose="02040503050406030204" pitchFamily="18" charset="0"/>
            </a:endParaRPr>
          </a:p>
          <a:p>
            <a:r>
              <a:rPr lang="en-IE" sz="2200" b="0" i="0" u="none" strike="noStrike" dirty="0">
                <a:effectLst/>
                <a:latin typeface="Cambria" panose="02040503050406030204" pitchFamily="18" charset="0"/>
              </a:rPr>
              <a:t>Standardized data types to float64.</a:t>
            </a:r>
          </a:p>
          <a:p>
            <a:pPr marL="0" indent="0">
              <a:buNone/>
            </a:pPr>
            <a:r>
              <a:rPr lang="en-IE" sz="2200" b="1" dirty="0">
                <a:latin typeface="Cambria" panose="02040503050406030204" pitchFamily="18" charset="0"/>
              </a:rPr>
              <a:t>Scaling Data: </a:t>
            </a:r>
          </a:p>
          <a:p>
            <a:r>
              <a:rPr lang="en-IE" sz="2200" b="0" i="0" u="none" strike="noStrike" dirty="0">
                <a:effectLst/>
                <a:latin typeface="Cambria" panose="02040503050406030204" pitchFamily="18" charset="0"/>
              </a:rPr>
              <a:t>Standardized numerical variables for improved model accuracy.		</a:t>
            </a:r>
          </a:p>
          <a:p>
            <a:pPr marL="0" indent="0">
              <a:buNone/>
            </a:pPr>
            <a:r>
              <a:rPr lang="en-IE" sz="2200" b="1" i="0" u="none" strike="noStrike" dirty="0">
                <a:effectLst/>
                <a:latin typeface="Cambria" panose="02040503050406030204" pitchFamily="18" charset="0"/>
              </a:rPr>
              <a:t>VIF Analysis:</a:t>
            </a:r>
          </a:p>
          <a:p>
            <a:r>
              <a:rPr lang="en-IE" sz="2200" b="0" i="0" u="none" strike="noStrike" dirty="0">
                <a:effectLst/>
                <a:latin typeface="Cambria" panose="02040503050406030204" pitchFamily="18" charset="0"/>
              </a:rPr>
              <a:t>Identified and removed variables with VIF &gt; 5.</a:t>
            </a:r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3F17E-F99A-F05B-886A-B2E58EA0D8ED}"/>
              </a:ext>
            </a:extLst>
          </p:cNvPr>
          <p:cNvSpPr txBox="1"/>
          <p:nvPr/>
        </p:nvSpPr>
        <p:spPr>
          <a:xfrm>
            <a:off x="4079132" y="1169749"/>
            <a:ext cx="7467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i="0" u="none" strike="noStrike" dirty="0">
                <a:effectLst/>
                <a:latin typeface="Cambria" panose="02040503050406030204" pitchFamily="18" charset="0"/>
              </a:rPr>
              <a:t>Data Preparation Steps for Churn Prediction Model: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864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C5DFD-7A40-88D1-1F42-5F14EDD2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25" y="581705"/>
            <a:ext cx="10550025" cy="1182927"/>
          </a:xfrm>
        </p:spPr>
        <p:txBody>
          <a:bodyPr anchor="b"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MODEL APPROACH USED &amp; WHY? (</a:t>
            </a:r>
            <a:r>
              <a:rPr lang="en-IE" sz="4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cont.)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3468B3-C176-D6FC-67C3-E4A54AFD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62" y="1782788"/>
            <a:ext cx="10550025" cy="457221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Churn hurts businesses. Therefore, various models were built to predict it and boost retention.</a:t>
            </a:r>
          </a:p>
          <a:p>
            <a:r>
              <a:rPr lang="en-IE" sz="1700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Prior to constructing the model, the crucial train-test split allocates 70% for training and 30% for testing, enabling models to grasp patterns from known data and demonstrate excellence in predicting unseen data.</a:t>
            </a:r>
            <a:endParaRPr lang="en-US" sz="1700" dirty="0">
              <a:solidFill>
                <a:schemeClr val="tx1">
                  <a:alpha val="8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Models &amp; Techniques: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Logistic Regression (basic/tuned, SMOTE)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Linear Discriminant Analysis (basic/tuned, SMOTE)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K-Nearest Neighbors (basic/tuned, SMOTE)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Naïve Bayes (basic/tuned, SMOTE)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Random Forest (basic/tuned, SMOTE)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Bagging, AdaBoost, Gradient Boosting) (basic/tuned, SMOTE)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Cambria" panose="02040503050406030204" pitchFamily="18" charset="0"/>
              </a:rPr>
              <a:t>Support Vector Machines (basic/tuned, SMOTE)</a:t>
            </a:r>
          </a:p>
          <a:p>
            <a:pPr marL="0" indent="0">
              <a:buNone/>
            </a:pPr>
            <a:endParaRPr lang="en-US" sz="1700" dirty="0">
              <a:solidFill>
                <a:schemeClr val="tx1">
                  <a:alpha val="8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42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15199-ED42-46AB-3202-087D8876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51" y="-341487"/>
            <a:ext cx="11830050" cy="18923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INTERPRETATION OF THE MOST OPTIMUM MODEL (INSIGHT FROM ANALAYSIS) -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346EE7A-A351-511C-59B8-AE38D7AC5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842854"/>
              </p:ext>
            </p:extLst>
          </p:nvPr>
        </p:nvGraphicFramePr>
        <p:xfrm>
          <a:off x="280987" y="997559"/>
          <a:ext cx="11534773" cy="2408584"/>
        </p:xfrm>
        <a:graphic>
          <a:graphicData uri="http://schemas.openxmlformats.org/drawingml/2006/table">
            <a:tbl>
              <a:tblPr/>
              <a:tblGrid>
                <a:gridCol w="1288285">
                  <a:extLst>
                    <a:ext uri="{9D8B030D-6E8A-4147-A177-3AD203B41FA5}">
                      <a16:colId xmlns:a16="http://schemas.microsoft.com/office/drawing/2014/main" val="2155747516"/>
                    </a:ext>
                  </a:extLst>
                </a:gridCol>
                <a:gridCol w="808587">
                  <a:extLst>
                    <a:ext uri="{9D8B030D-6E8A-4147-A177-3AD203B41FA5}">
                      <a16:colId xmlns:a16="http://schemas.microsoft.com/office/drawing/2014/main" val="1388062672"/>
                    </a:ext>
                  </a:extLst>
                </a:gridCol>
                <a:gridCol w="570381">
                  <a:extLst>
                    <a:ext uri="{9D8B030D-6E8A-4147-A177-3AD203B41FA5}">
                      <a16:colId xmlns:a16="http://schemas.microsoft.com/office/drawing/2014/main" val="1109761512"/>
                    </a:ext>
                  </a:extLst>
                </a:gridCol>
                <a:gridCol w="517812">
                  <a:extLst>
                    <a:ext uri="{9D8B030D-6E8A-4147-A177-3AD203B41FA5}">
                      <a16:colId xmlns:a16="http://schemas.microsoft.com/office/drawing/2014/main" val="2858340519"/>
                    </a:ext>
                  </a:extLst>
                </a:gridCol>
                <a:gridCol w="808587">
                  <a:extLst>
                    <a:ext uri="{9D8B030D-6E8A-4147-A177-3AD203B41FA5}">
                      <a16:colId xmlns:a16="http://schemas.microsoft.com/office/drawing/2014/main" val="1072363973"/>
                    </a:ext>
                  </a:extLst>
                </a:gridCol>
                <a:gridCol w="570381">
                  <a:extLst>
                    <a:ext uri="{9D8B030D-6E8A-4147-A177-3AD203B41FA5}">
                      <a16:colId xmlns:a16="http://schemas.microsoft.com/office/drawing/2014/main" val="424087125"/>
                    </a:ext>
                  </a:extLst>
                </a:gridCol>
                <a:gridCol w="517812">
                  <a:extLst>
                    <a:ext uri="{9D8B030D-6E8A-4147-A177-3AD203B41FA5}">
                      <a16:colId xmlns:a16="http://schemas.microsoft.com/office/drawing/2014/main" val="1691336634"/>
                    </a:ext>
                  </a:extLst>
                </a:gridCol>
                <a:gridCol w="793802">
                  <a:extLst>
                    <a:ext uri="{9D8B030D-6E8A-4147-A177-3AD203B41FA5}">
                      <a16:colId xmlns:a16="http://schemas.microsoft.com/office/drawing/2014/main" val="2859433198"/>
                    </a:ext>
                  </a:extLst>
                </a:gridCol>
                <a:gridCol w="535882">
                  <a:extLst>
                    <a:ext uri="{9D8B030D-6E8A-4147-A177-3AD203B41FA5}">
                      <a16:colId xmlns:a16="http://schemas.microsoft.com/office/drawing/2014/main" val="2598256492"/>
                    </a:ext>
                  </a:extLst>
                </a:gridCol>
                <a:gridCol w="808587">
                  <a:extLst>
                    <a:ext uri="{9D8B030D-6E8A-4147-A177-3AD203B41FA5}">
                      <a16:colId xmlns:a16="http://schemas.microsoft.com/office/drawing/2014/main" val="1720134826"/>
                    </a:ext>
                  </a:extLst>
                </a:gridCol>
                <a:gridCol w="570381">
                  <a:extLst>
                    <a:ext uri="{9D8B030D-6E8A-4147-A177-3AD203B41FA5}">
                      <a16:colId xmlns:a16="http://schemas.microsoft.com/office/drawing/2014/main" val="3700626817"/>
                    </a:ext>
                  </a:extLst>
                </a:gridCol>
                <a:gridCol w="517812">
                  <a:extLst>
                    <a:ext uri="{9D8B030D-6E8A-4147-A177-3AD203B41FA5}">
                      <a16:colId xmlns:a16="http://schemas.microsoft.com/office/drawing/2014/main" val="414683592"/>
                    </a:ext>
                  </a:extLst>
                </a:gridCol>
                <a:gridCol w="808587">
                  <a:extLst>
                    <a:ext uri="{9D8B030D-6E8A-4147-A177-3AD203B41FA5}">
                      <a16:colId xmlns:a16="http://schemas.microsoft.com/office/drawing/2014/main" val="2737923805"/>
                    </a:ext>
                  </a:extLst>
                </a:gridCol>
                <a:gridCol w="570381">
                  <a:extLst>
                    <a:ext uri="{9D8B030D-6E8A-4147-A177-3AD203B41FA5}">
                      <a16:colId xmlns:a16="http://schemas.microsoft.com/office/drawing/2014/main" val="4104684085"/>
                    </a:ext>
                  </a:extLst>
                </a:gridCol>
                <a:gridCol w="517812">
                  <a:extLst>
                    <a:ext uri="{9D8B030D-6E8A-4147-A177-3AD203B41FA5}">
                      <a16:colId xmlns:a16="http://schemas.microsoft.com/office/drawing/2014/main" val="2483984064"/>
                    </a:ext>
                  </a:extLst>
                </a:gridCol>
                <a:gridCol w="793802">
                  <a:extLst>
                    <a:ext uri="{9D8B030D-6E8A-4147-A177-3AD203B41FA5}">
                      <a16:colId xmlns:a16="http://schemas.microsoft.com/office/drawing/2014/main" val="4134065650"/>
                    </a:ext>
                  </a:extLst>
                </a:gridCol>
                <a:gridCol w="535882">
                  <a:extLst>
                    <a:ext uri="{9D8B030D-6E8A-4147-A177-3AD203B41FA5}">
                      <a16:colId xmlns:a16="http://schemas.microsoft.com/office/drawing/2014/main" val="1242005898"/>
                    </a:ext>
                  </a:extLst>
                </a:gridCol>
              </a:tblGrid>
              <a:tr h="2933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Models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Training Dataset (70%)</a:t>
                      </a:r>
                      <a:endParaRPr lang="en-I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65" marR="86265" marT="43132" marB="431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Testing Dataset (30)%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65" marR="86265" marT="43132" marB="431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1953"/>
                  </a:ext>
                </a:extLst>
              </a:tr>
              <a:tr h="56108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Performance Metrics </a:t>
                      </a:r>
                      <a:endParaRPr lang="en-I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Precision (0)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Recall (0)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F1-score (0)</a:t>
                      </a:r>
                      <a:endParaRPr lang="en-I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Precision (1)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Recall (1)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F1-score (1)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Accuracy</a:t>
                      </a:r>
                      <a:endParaRPr lang="en-I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AUC Score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Precision (0)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Recall (0)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F1-score (0)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Precision (1)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Recall (1)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F1-score (1)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Accuracy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AUC Score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796004"/>
                  </a:ext>
                </a:extLst>
              </a:tr>
              <a:tr h="3885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Bagging with SMOTE </a:t>
                      </a:r>
                      <a:endParaRPr lang="en-I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0.99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0.99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0.99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0.96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0.97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0.97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0.86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0.82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0.84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0.95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609126"/>
                  </a:ext>
                </a:extLst>
              </a:tr>
              <a:tr h="3885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KNN with Hyper Tuning 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0.97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0.99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0.98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0.92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0.82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0.87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0.96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0.96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08887"/>
                  </a:ext>
                </a:extLst>
              </a:tr>
              <a:tr h="3885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Random Forest with SMOTE 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0.97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0.98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0.98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0.85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0.88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0.96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0.98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948627"/>
                  </a:ext>
                </a:extLst>
              </a:tr>
              <a:tr h="3885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SVM Model with Hyper Tuning 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0.96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0.99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0.98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0.96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0.81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0.88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0.96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0.99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0.94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0.98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0.96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0.71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0.79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0.94</a:t>
                      </a:r>
                      <a:endParaRPr lang="en-IE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0.95</a:t>
                      </a:r>
                      <a:endParaRPr lang="en-IE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6" marR="8986" marT="89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953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2D9340-A7C9-72B1-4DEA-83C50840319F}"/>
              </a:ext>
            </a:extLst>
          </p:cNvPr>
          <p:cNvSpPr txBox="1"/>
          <p:nvPr/>
        </p:nvSpPr>
        <p:spPr>
          <a:xfrm>
            <a:off x="385763" y="3501393"/>
            <a:ext cx="110728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i="0" u="none" strike="noStrike" dirty="0">
                <a:effectLst/>
                <a:latin typeface="Cambria" panose="02040503050406030204" pitchFamily="18" charset="0"/>
              </a:rPr>
              <a:t>Models Evaluated:</a:t>
            </a:r>
            <a:r>
              <a:rPr lang="en-IE" sz="16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 After analysing 27 models, four standout performers were identified</a:t>
            </a:r>
          </a:p>
          <a:p>
            <a:endParaRPr lang="en-IE" sz="1600" dirty="0">
              <a:solidFill>
                <a:srgbClr val="374151"/>
              </a:solidFill>
              <a:latin typeface="Cambria" panose="02040503050406030204" pitchFamily="18" charset="0"/>
            </a:endParaRPr>
          </a:p>
          <a:p>
            <a:pPr algn="l"/>
            <a:r>
              <a:rPr lang="en-IE" sz="1600" b="1" dirty="0">
                <a:solidFill>
                  <a:srgbClr val="374151"/>
                </a:solidFill>
                <a:latin typeface="Cambria" panose="02040503050406030204" pitchFamily="18" charset="0"/>
              </a:rPr>
              <a:t>Top model:</a:t>
            </a:r>
            <a:r>
              <a:rPr lang="en-IE" sz="1600" b="0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 Top models showcased robust precision and recall, yet indicated possible overfitting, encompassing </a:t>
            </a:r>
            <a:r>
              <a:rPr lang="en-IE" sz="1600" b="1" i="0" u="none" strike="noStrike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Bagging with SMOTE, KNN with Hyper Tuning, and Random Forest with SMOTE.</a:t>
            </a:r>
          </a:p>
          <a:p>
            <a:pPr algn="l"/>
            <a:endParaRPr lang="en-IE" sz="1600" dirty="0">
              <a:solidFill>
                <a:srgbClr val="374151"/>
              </a:solidFill>
              <a:latin typeface="Cambria" panose="02040503050406030204" pitchFamily="18" charset="0"/>
            </a:endParaRPr>
          </a:p>
          <a:p>
            <a:r>
              <a:rPr lang="en-IE" sz="1600" b="1" dirty="0">
                <a:solidFill>
                  <a:srgbClr val="374151"/>
                </a:solidFill>
                <a:latin typeface="Cambria" panose="02040503050406030204" pitchFamily="18" charset="0"/>
              </a:rPr>
              <a:t>Why "SVM Model with Hyper Tuning" is Optimum: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b="1" dirty="0">
                <a:solidFill>
                  <a:srgbClr val="374151"/>
                </a:solidFill>
                <a:latin typeface="Cambria" panose="02040503050406030204" pitchFamily="18" charset="0"/>
              </a:rPr>
              <a:t>Balanced Performance: </a:t>
            </a:r>
            <a:r>
              <a:rPr lang="en-IE" sz="1600" dirty="0">
                <a:solidFill>
                  <a:srgbClr val="374151"/>
                </a:solidFill>
                <a:latin typeface="Cambria" panose="02040503050406030204" pitchFamily="18" charset="0"/>
              </a:rPr>
              <a:t>Maintained reliable precision-recall balance on both training and test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b="1" dirty="0">
                <a:solidFill>
                  <a:srgbClr val="374151"/>
                </a:solidFill>
                <a:latin typeface="Cambria" panose="02040503050406030204" pitchFamily="18" charset="0"/>
              </a:rPr>
              <a:t>Overfitting Resilience</a:t>
            </a:r>
            <a:r>
              <a:rPr lang="en-IE" sz="1600" dirty="0">
                <a:solidFill>
                  <a:srgbClr val="374151"/>
                </a:solidFill>
                <a:latin typeface="Cambria" panose="02040503050406030204" pitchFamily="18" charset="0"/>
              </a:rPr>
              <a:t>: Adapted well to new data, avoiding overfitting.</a:t>
            </a:r>
          </a:p>
          <a:p>
            <a:endParaRPr lang="en-IE" sz="1600" dirty="0">
              <a:solidFill>
                <a:srgbClr val="374151"/>
              </a:solidFill>
              <a:latin typeface="Cambria" panose="02040503050406030204" pitchFamily="18" charset="0"/>
            </a:endParaRPr>
          </a:p>
          <a:p>
            <a:r>
              <a:rPr lang="en-IE" sz="1600" dirty="0">
                <a:solidFill>
                  <a:srgbClr val="374151"/>
                </a:solidFill>
                <a:latin typeface="Cambria" panose="02040503050406030204" pitchFamily="18" charset="0"/>
              </a:rPr>
              <a:t>From the models assessed, the "SVM Model with Hyper Tuning" presents a balanced, dependable churn prediction that avoids overfitting, rendering it a suitable option for practical use. However, additional regularization is needed to improve recall.</a:t>
            </a:r>
          </a:p>
        </p:txBody>
      </p:sp>
    </p:spTree>
    <p:extLst>
      <p:ext uri="{BB962C8B-B14F-4D97-AF65-F5344CB8AC3E}">
        <p14:creationId xmlns:p14="http://schemas.microsoft.com/office/powerpoint/2010/main" val="192705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1349</Words>
  <Application>Microsoft Macintosh PowerPoint</Application>
  <PresentationFormat>Widescreen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Office Theme</vt:lpstr>
      <vt:lpstr>PowerPoint Presentation</vt:lpstr>
      <vt:lpstr>BUSINESS PROBLEM UNDERSTANDING</vt:lpstr>
      <vt:lpstr>DATASET OVERVIEW:</vt:lpstr>
      <vt:lpstr>IMPORTANT INSIGHTS FROM UNIVARIATE ANALYSIS</vt:lpstr>
      <vt:lpstr>IMPORTANT INSIGHTS FROM BIVARIATE ANALYSIS</vt:lpstr>
      <vt:lpstr>ADDITIONAL INSIGHTS FROM EXPLORATORY ANALYSIS</vt:lpstr>
      <vt:lpstr>MODEL APPROACH USED &amp; WHY?</vt:lpstr>
      <vt:lpstr>MODEL APPROACH USED &amp; WHY? (cont.)</vt:lpstr>
      <vt:lpstr>INTERPRETATION OF THE MOST OPTIMUM MODEL (INSIGHT FROM ANALAYSIS) - </vt:lpstr>
      <vt:lpstr>KEY BUISNESS INSIGHT FROM EDA (Cont.)</vt:lpstr>
      <vt:lpstr>BUSINESS INSIGHT FROM ANALYSIS (Cont.)</vt:lpstr>
      <vt:lpstr>RECOMMENDATION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Yaresh Vijayasundaram</dc:creator>
  <cp:lastModifiedBy>Yaresh Vijayasundaram</cp:lastModifiedBy>
  <cp:revision>14</cp:revision>
  <dcterms:created xsi:type="dcterms:W3CDTF">2023-08-21T14:13:34Z</dcterms:created>
  <dcterms:modified xsi:type="dcterms:W3CDTF">2023-08-25T14:50:04Z</dcterms:modified>
</cp:coreProperties>
</file>