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Play"/>
      <p:bold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11" Type="http://schemas.openxmlformats.org/officeDocument/2006/relationships/slide" Target="slides/slide7.xml"/><Relationship Id="rId22" Type="http://schemas.openxmlformats.org/officeDocument/2006/relationships/font" Target="fonts/Lato-bold.fntdata"/><Relationship Id="rId10" Type="http://schemas.openxmlformats.org/officeDocument/2006/relationships/slide" Target="slides/slide6.xml"/><Relationship Id="rId21" Type="http://schemas.openxmlformats.org/officeDocument/2006/relationships/font" Target="fonts/Lato-regular.fntdata"/><Relationship Id="rId13" Type="http://schemas.openxmlformats.org/officeDocument/2006/relationships/slide" Target="slides/slide9.xml"/><Relationship Id="rId24" Type="http://schemas.openxmlformats.org/officeDocument/2006/relationships/font" Target="fonts/Lato-boldItalic.fntdata"/><Relationship Id="rId12" Type="http://schemas.openxmlformats.org/officeDocument/2006/relationships/slide" Target="slides/slide8.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DD0305"/>
        </a:solidFill>
      </p:bgPr>
    </p:bg>
    <p:spTree>
      <p:nvGrpSpPr>
        <p:cNvPr id="13" name="Shape 13"/>
        <p:cNvGrpSpPr/>
        <p:nvPr/>
      </p:nvGrpSpPr>
      <p:grpSpPr>
        <a:xfrm>
          <a:off x="0" y="0"/>
          <a:ext cx="0" cy="0"/>
          <a:chOff x="0" y="0"/>
          <a:chExt cx="0" cy="0"/>
        </a:xfrm>
      </p:grpSpPr>
      <p:sp>
        <p:nvSpPr>
          <p:cNvPr id="14" name="Google Shape;14;p2"/>
          <p:cNvSpPr txBox="1"/>
          <p:nvPr>
            <p:ph type="ctrTitle"/>
          </p:nvPr>
        </p:nvSpPr>
        <p:spPr>
          <a:xfrm>
            <a:off x="2121877" y="2952749"/>
            <a:ext cx="7948246" cy="1655763"/>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5400"/>
              <a:buFont typeface="Play"/>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subTitle"/>
          </p:nvPr>
        </p:nvSpPr>
        <p:spPr>
          <a:xfrm>
            <a:off x="2121877" y="4700588"/>
            <a:ext cx="7948246"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000"/>
              <a:buNone/>
              <a:defRPr sz="2000">
                <a:solidFill>
                  <a:schemeClr val="dk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6" name="Google Shape;16;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9" name="Google Shape;19;p2"/>
          <p:cNvPicPr preferRelativeResize="0"/>
          <p:nvPr/>
        </p:nvPicPr>
        <p:blipFill rotWithShape="1">
          <a:blip r:embed="rId2">
            <a:alphaModFix/>
          </a:blip>
          <a:srcRect b="0" l="0" r="0" t="0"/>
          <a:stretch/>
        </p:blipFill>
        <p:spPr>
          <a:xfrm>
            <a:off x="3748505" y="1634039"/>
            <a:ext cx="4694989" cy="117374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DD030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838200" y="1789611"/>
            <a:ext cx="10515600" cy="438735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3"/>
          <p:cNvSpPr txBox="1"/>
          <p:nvPr>
            <p:ph idx="10" type="dt"/>
          </p:nvPr>
        </p:nvSpPr>
        <p:spPr>
          <a:xfrm>
            <a:off x="838200" y="619146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4038600" y="619146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610600" y="6191460"/>
            <a:ext cx="11929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6" name="Google Shape;26;p3"/>
          <p:cNvPicPr preferRelativeResize="0"/>
          <p:nvPr/>
        </p:nvPicPr>
        <p:blipFill rotWithShape="1">
          <a:blip r:embed="rId2">
            <a:alphaModFix/>
          </a:blip>
          <a:srcRect b="0" l="0" r="0" t="0"/>
          <a:stretch/>
        </p:blipFill>
        <p:spPr>
          <a:xfrm>
            <a:off x="9908498" y="6200202"/>
            <a:ext cx="1563973" cy="39099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pic>
        <p:nvPicPr>
          <p:cNvPr descr="F1 makes major changes to weekend schedule for 2022 | RacingNews365" id="28" name="Google Shape;28;p4"/>
          <p:cNvPicPr preferRelativeResize="0"/>
          <p:nvPr/>
        </p:nvPicPr>
        <p:blipFill rotWithShape="1">
          <a:blip r:embed="rId2">
            <a:alphaModFix/>
          </a:blip>
          <a:srcRect b="0" l="0" r="0" t="0"/>
          <a:stretch/>
        </p:blipFill>
        <p:spPr>
          <a:xfrm>
            <a:off x="3175" y="0"/>
            <a:ext cx="12188825" cy="6858000"/>
          </a:xfrm>
          <a:prstGeom prst="rect">
            <a:avLst/>
          </a:prstGeom>
          <a:noFill/>
          <a:ln>
            <a:noFill/>
          </a:ln>
        </p:spPr>
      </p:pic>
      <p:sp>
        <p:nvSpPr>
          <p:cNvPr id="29" name="Google Shape;29;p4"/>
          <p:cNvSpPr/>
          <p:nvPr/>
        </p:nvSpPr>
        <p:spPr>
          <a:xfrm>
            <a:off x="0" y="0"/>
            <a:ext cx="12192000" cy="6858000"/>
          </a:xfrm>
          <a:prstGeom prst="rect">
            <a:avLst/>
          </a:prstGeom>
          <a:gradFill>
            <a:gsLst>
              <a:gs pos="0">
                <a:srgbClr val="15141D"/>
              </a:gs>
              <a:gs pos="50000">
                <a:srgbClr val="15141D">
                  <a:alpha val="85882"/>
                </a:srgbClr>
              </a:gs>
              <a:gs pos="100000">
                <a:srgbClr val="15141D"/>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0" name="Google Shape;30;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DD0305"/>
              </a:buClr>
              <a:buSzPts val="5400"/>
              <a:buFont typeface="Play"/>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2" name="Google Shape;32;p4"/>
          <p:cNvSpPr txBox="1"/>
          <p:nvPr>
            <p:ph idx="10" type="dt"/>
          </p:nvPr>
        </p:nvSpPr>
        <p:spPr>
          <a:xfrm>
            <a:off x="838200" y="623643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038600" y="623643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610600" y="6236430"/>
            <a:ext cx="11330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Play"/>
                <a:ea typeface="Play"/>
                <a:cs typeface="Play"/>
                <a:sym typeface="Play"/>
              </a:defRPr>
            </a:lvl1pPr>
            <a:lvl2pPr indent="0" lvl="1" marL="0" algn="r">
              <a:spcBef>
                <a:spcPts val="0"/>
              </a:spcBef>
              <a:buNone/>
              <a:defRPr sz="1200">
                <a:solidFill>
                  <a:schemeClr val="lt1"/>
                </a:solidFill>
                <a:latin typeface="Play"/>
                <a:ea typeface="Play"/>
                <a:cs typeface="Play"/>
                <a:sym typeface="Play"/>
              </a:defRPr>
            </a:lvl2pPr>
            <a:lvl3pPr indent="0" lvl="2" marL="0" algn="r">
              <a:spcBef>
                <a:spcPts val="0"/>
              </a:spcBef>
              <a:buNone/>
              <a:defRPr sz="1200">
                <a:solidFill>
                  <a:schemeClr val="lt1"/>
                </a:solidFill>
                <a:latin typeface="Play"/>
                <a:ea typeface="Play"/>
                <a:cs typeface="Play"/>
                <a:sym typeface="Play"/>
              </a:defRPr>
            </a:lvl3pPr>
            <a:lvl4pPr indent="0" lvl="3" marL="0" algn="r">
              <a:spcBef>
                <a:spcPts val="0"/>
              </a:spcBef>
              <a:buNone/>
              <a:defRPr sz="1200">
                <a:solidFill>
                  <a:schemeClr val="lt1"/>
                </a:solidFill>
                <a:latin typeface="Play"/>
                <a:ea typeface="Play"/>
                <a:cs typeface="Play"/>
                <a:sym typeface="Play"/>
              </a:defRPr>
            </a:lvl4pPr>
            <a:lvl5pPr indent="0" lvl="4" marL="0" algn="r">
              <a:spcBef>
                <a:spcPts val="0"/>
              </a:spcBef>
              <a:buNone/>
              <a:defRPr sz="1200">
                <a:solidFill>
                  <a:schemeClr val="lt1"/>
                </a:solidFill>
                <a:latin typeface="Play"/>
                <a:ea typeface="Play"/>
                <a:cs typeface="Play"/>
                <a:sym typeface="Play"/>
              </a:defRPr>
            </a:lvl5pPr>
            <a:lvl6pPr indent="0" lvl="5" marL="0" algn="r">
              <a:spcBef>
                <a:spcPts val="0"/>
              </a:spcBef>
              <a:buNone/>
              <a:defRPr sz="1200">
                <a:solidFill>
                  <a:schemeClr val="lt1"/>
                </a:solidFill>
                <a:latin typeface="Play"/>
                <a:ea typeface="Play"/>
                <a:cs typeface="Play"/>
                <a:sym typeface="Play"/>
              </a:defRPr>
            </a:lvl6pPr>
            <a:lvl7pPr indent="0" lvl="6" marL="0" algn="r">
              <a:spcBef>
                <a:spcPts val="0"/>
              </a:spcBef>
              <a:buNone/>
              <a:defRPr sz="1200">
                <a:solidFill>
                  <a:schemeClr val="lt1"/>
                </a:solidFill>
                <a:latin typeface="Play"/>
                <a:ea typeface="Play"/>
                <a:cs typeface="Play"/>
                <a:sym typeface="Play"/>
              </a:defRPr>
            </a:lvl7pPr>
            <a:lvl8pPr indent="0" lvl="7" marL="0" algn="r">
              <a:spcBef>
                <a:spcPts val="0"/>
              </a:spcBef>
              <a:buNone/>
              <a:defRPr sz="1200">
                <a:solidFill>
                  <a:schemeClr val="lt1"/>
                </a:solidFill>
                <a:latin typeface="Play"/>
                <a:ea typeface="Play"/>
                <a:cs typeface="Play"/>
                <a:sym typeface="Play"/>
              </a:defRPr>
            </a:lvl8pPr>
            <a:lvl9pPr indent="0" lvl="8" marL="0" algn="r">
              <a:spcBef>
                <a:spcPts val="0"/>
              </a:spcBef>
              <a:buNone/>
              <a:defRPr sz="1200">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US"/>
              <a:t>‹#›</a:t>
            </a:fld>
            <a:endParaRPr/>
          </a:p>
        </p:txBody>
      </p:sp>
      <p:pic>
        <p:nvPicPr>
          <p:cNvPr id="35" name="Google Shape;35;p4"/>
          <p:cNvPicPr preferRelativeResize="0"/>
          <p:nvPr/>
        </p:nvPicPr>
        <p:blipFill rotWithShape="1">
          <a:blip r:embed="rId3">
            <a:alphaModFix/>
          </a:blip>
          <a:srcRect b="0" l="0" r="0" t="0"/>
          <a:stretch/>
        </p:blipFill>
        <p:spPr>
          <a:xfrm>
            <a:off x="9905431" y="6200201"/>
            <a:ext cx="1563973" cy="39099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6" name="Shape 36"/>
        <p:cNvGrpSpPr/>
        <p:nvPr/>
      </p:nvGrpSpPr>
      <p:grpSpPr>
        <a:xfrm>
          <a:off x="0" y="0"/>
          <a:ext cx="0" cy="0"/>
          <a:chOff x="0" y="0"/>
          <a:chExt cx="0" cy="0"/>
        </a:xfrm>
      </p:grpSpPr>
      <p:pic>
        <p:nvPicPr>
          <p:cNvPr descr="F1 makes major changes to weekend schedule for 2022 | RacingNews365" id="37" name="Google Shape;37;p5"/>
          <p:cNvPicPr preferRelativeResize="0"/>
          <p:nvPr/>
        </p:nvPicPr>
        <p:blipFill rotWithShape="1">
          <a:blip r:embed="rId2">
            <a:alphaModFix/>
          </a:blip>
          <a:srcRect b="0" l="0" r="0" t="0"/>
          <a:stretch/>
        </p:blipFill>
        <p:spPr>
          <a:xfrm>
            <a:off x="3175" y="0"/>
            <a:ext cx="12188825" cy="6858000"/>
          </a:xfrm>
          <a:prstGeom prst="rect">
            <a:avLst/>
          </a:prstGeom>
          <a:noFill/>
          <a:ln>
            <a:noFill/>
          </a:ln>
        </p:spPr>
      </p:pic>
      <p:sp>
        <p:nvSpPr>
          <p:cNvPr id="38" name="Google Shape;38;p5"/>
          <p:cNvSpPr/>
          <p:nvPr/>
        </p:nvSpPr>
        <p:spPr>
          <a:xfrm>
            <a:off x="0" y="0"/>
            <a:ext cx="12192000" cy="6858000"/>
          </a:xfrm>
          <a:prstGeom prst="rect">
            <a:avLst/>
          </a:prstGeom>
          <a:gradFill>
            <a:gsLst>
              <a:gs pos="0">
                <a:srgbClr val="15141D"/>
              </a:gs>
              <a:gs pos="50000">
                <a:srgbClr val="15141D">
                  <a:alpha val="85882"/>
                </a:srgbClr>
              </a:gs>
              <a:gs pos="100000">
                <a:srgbClr val="15141D"/>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9" name="Google Shape;39;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Play"/>
                <a:ea typeface="Play"/>
                <a:cs typeface="Play"/>
                <a:sym typeface="Play"/>
              </a:defRPr>
            </a:lvl1pPr>
            <a:lvl2pPr indent="0" lvl="1" marL="0" algn="r">
              <a:spcBef>
                <a:spcPts val="0"/>
              </a:spcBef>
              <a:buNone/>
              <a:defRPr sz="1200">
                <a:solidFill>
                  <a:schemeClr val="lt1"/>
                </a:solidFill>
                <a:latin typeface="Play"/>
                <a:ea typeface="Play"/>
                <a:cs typeface="Play"/>
                <a:sym typeface="Play"/>
              </a:defRPr>
            </a:lvl2pPr>
            <a:lvl3pPr indent="0" lvl="2" marL="0" algn="r">
              <a:spcBef>
                <a:spcPts val="0"/>
              </a:spcBef>
              <a:buNone/>
              <a:defRPr sz="1200">
                <a:solidFill>
                  <a:schemeClr val="lt1"/>
                </a:solidFill>
                <a:latin typeface="Play"/>
                <a:ea typeface="Play"/>
                <a:cs typeface="Play"/>
                <a:sym typeface="Play"/>
              </a:defRPr>
            </a:lvl3pPr>
            <a:lvl4pPr indent="0" lvl="3" marL="0" algn="r">
              <a:spcBef>
                <a:spcPts val="0"/>
              </a:spcBef>
              <a:buNone/>
              <a:defRPr sz="1200">
                <a:solidFill>
                  <a:schemeClr val="lt1"/>
                </a:solidFill>
                <a:latin typeface="Play"/>
                <a:ea typeface="Play"/>
                <a:cs typeface="Play"/>
                <a:sym typeface="Play"/>
              </a:defRPr>
            </a:lvl4pPr>
            <a:lvl5pPr indent="0" lvl="4" marL="0" algn="r">
              <a:spcBef>
                <a:spcPts val="0"/>
              </a:spcBef>
              <a:buNone/>
              <a:defRPr sz="1200">
                <a:solidFill>
                  <a:schemeClr val="lt1"/>
                </a:solidFill>
                <a:latin typeface="Play"/>
                <a:ea typeface="Play"/>
                <a:cs typeface="Play"/>
                <a:sym typeface="Play"/>
              </a:defRPr>
            </a:lvl5pPr>
            <a:lvl6pPr indent="0" lvl="5" marL="0" algn="r">
              <a:spcBef>
                <a:spcPts val="0"/>
              </a:spcBef>
              <a:buNone/>
              <a:defRPr sz="1200">
                <a:solidFill>
                  <a:schemeClr val="lt1"/>
                </a:solidFill>
                <a:latin typeface="Play"/>
                <a:ea typeface="Play"/>
                <a:cs typeface="Play"/>
                <a:sym typeface="Play"/>
              </a:defRPr>
            </a:lvl6pPr>
            <a:lvl7pPr indent="0" lvl="6" marL="0" algn="r">
              <a:spcBef>
                <a:spcPts val="0"/>
              </a:spcBef>
              <a:buNone/>
              <a:defRPr sz="1200">
                <a:solidFill>
                  <a:schemeClr val="lt1"/>
                </a:solidFill>
                <a:latin typeface="Play"/>
                <a:ea typeface="Play"/>
                <a:cs typeface="Play"/>
                <a:sym typeface="Play"/>
              </a:defRPr>
            </a:lvl7pPr>
            <a:lvl8pPr indent="0" lvl="7" marL="0" algn="r">
              <a:spcBef>
                <a:spcPts val="0"/>
              </a:spcBef>
              <a:buNone/>
              <a:defRPr sz="1200">
                <a:solidFill>
                  <a:schemeClr val="lt1"/>
                </a:solidFill>
                <a:latin typeface="Play"/>
                <a:ea typeface="Play"/>
                <a:cs typeface="Play"/>
                <a:sym typeface="Play"/>
              </a:defRPr>
            </a:lvl8pPr>
            <a:lvl9pPr indent="0" lvl="8" marL="0" algn="r">
              <a:spcBef>
                <a:spcPts val="0"/>
              </a:spcBef>
              <a:buNone/>
              <a:defRPr sz="1200">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DD030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DD030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pic>
        <p:nvPicPr>
          <p:cNvPr descr="F1 makes major changes to weekend schedule for 2022 | RacingNews365" id="59" name="Google Shape;59;p8"/>
          <p:cNvPicPr preferRelativeResize="0"/>
          <p:nvPr/>
        </p:nvPicPr>
        <p:blipFill rotWithShape="1">
          <a:blip r:embed="rId2">
            <a:alphaModFix/>
          </a:blip>
          <a:srcRect b="0" l="0" r="0" t="0"/>
          <a:stretch/>
        </p:blipFill>
        <p:spPr>
          <a:xfrm>
            <a:off x="3175" y="0"/>
            <a:ext cx="12188825" cy="6858000"/>
          </a:xfrm>
          <a:prstGeom prst="rect">
            <a:avLst/>
          </a:prstGeom>
          <a:noFill/>
          <a:ln>
            <a:noFill/>
          </a:ln>
        </p:spPr>
      </p:pic>
      <p:sp>
        <p:nvSpPr>
          <p:cNvPr id="60" name="Google Shape;60;p8"/>
          <p:cNvSpPr/>
          <p:nvPr/>
        </p:nvSpPr>
        <p:spPr>
          <a:xfrm>
            <a:off x="0" y="0"/>
            <a:ext cx="12192000" cy="6858000"/>
          </a:xfrm>
          <a:prstGeom prst="rect">
            <a:avLst/>
          </a:prstGeom>
          <a:gradFill>
            <a:gsLst>
              <a:gs pos="0">
                <a:srgbClr val="15141D"/>
              </a:gs>
              <a:gs pos="50000">
                <a:srgbClr val="15141D">
                  <a:alpha val="85882"/>
                </a:srgbClr>
              </a:gs>
              <a:gs pos="100000">
                <a:srgbClr val="15141D"/>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1" name="Google Shape;61;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DD030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8"/>
          <p:cNvSpPr txBox="1"/>
          <p:nvPr>
            <p:ph idx="10" type="dt"/>
          </p:nvPr>
        </p:nvSpPr>
        <p:spPr>
          <a:xfrm>
            <a:off x="838200" y="625142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1" type="ftr"/>
          </p:nvPr>
        </p:nvSpPr>
        <p:spPr>
          <a:xfrm>
            <a:off x="4038600" y="625142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2" type="sldNum"/>
          </p:nvPr>
        </p:nvSpPr>
        <p:spPr>
          <a:xfrm>
            <a:off x="8610600" y="6251420"/>
            <a:ext cx="105805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Play"/>
                <a:ea typeface="Play"/>
                <a:cs typeface="Play"/>
                <a:sym typeface="Play"/>
              </a:defRPr>
            </a:lvl1pPr>
            <a:lvl2pPr indent="0" lvl="1" marL="0" algn="r">
              <a:spcBef>
                <a:spcPts val="0"/>
              </a:spcBef>
              <a:buNone/>
              <a:defRPr sz="1200">
                <a:solidFill>
                  <a:schemeClr val="lt1"/>
                </a:solidFill>
                <a:latin typeface="Play"/>
                <a:ea typeface="Play"/>
                <a:cs typeface="Play"/>
                <a:sym typeface="Play"/>
              </a:defRPr>
            </a:lvl2pPr>
            <a:lvl3pPr indent="0" lvl="2" marL="0" algn="r">
              <a:spcBef>
                <a:spcPts val="0"/>
              </a:spcBef>
              <a:buNone/>
              <a:defRPr sz="1200">
                <a:solidFill>
                  <a:schemeClr val="lt1"/>
                </a:solidFill>
                <a:latin typeface="Play"/>
                <a:ea typeface="Play"/>
                <a:cs typeface="Play"/>
                <a:sym typeface="Play"/>
              </a:defRPr>
            </a:lvl3pPr>
            <a:lvl4pPr indent="0" lvl="3" marL="0" algn="r">
              <a:spcBef>
                <a:spcPts val="0"/>
              </a:spcBef>
              <a:buNone/>
              <a:defRPr sz="1200">
                <a:solidFill>
                  <a:schemeClr val="lt1"/>
                </a:solidFill>
                <a:latin typeface="Play"/>
                <a:ea typeface="Play"/>
                <a:cs typeface="Play"/>
                <a:sym typeface="Play"/>
              </a:defRPr>
            </a:lvl4pPr>
            <a:lvl5pPr indent="0" lvl="4" marL="0" algn="r">
              <a:spcBef>
                <a:spcPts val="0"/>
              </a:spcBef>
              <a:buNone/>
              <a:defRPr sz="1200">
                <a:solidFill>
                  <a:schemeClr val="lt1"/>
                </a:solidFill>
                <a:latin typeface="Play"/>
                <a:ea typeface="Play"/>
                <a:cs typeface="Play"/>
                <a:sym typeface="Play"/>
              </a:defRPr>
            </a:lvl5pPr>
            <a:lvl6pPr indent="0" lvl="5" marL="0" algn="r">
              <a:spcBef>
                <a:spcPts val="0"/>
              </a:spcBef>
              <a:buNone/>
              <a:defRPr sz="1200">
                <a:solidFill>
                  <a:schemeClr val="lt1"/>
                </a:solidFill>
                <a:latin typeface="Play"/>
                <a:ea typeface="Play"/>
                <a:cs typeface="Play"/>
                <a:sym typeface="Play"/>
              </a:defRPr>
            </a:lvl6pPr>
            <a:lvl7pPr indent="0" lvl="6" marL="0" algn="r">
              <a:spcBef>
                <a:spcPts val="0"/>
              </a:spcBef>
              <a:buNone/>
              <a:defRPr sz="1200">
                <a:solidFill>
                  <a:schemeClr val="lt1"/>
                </a:solidFill>
                <a:latin typeface="Play"/>
                <a:ea typeface="Play"/>
                <a:cs typeface="Play"/>
                <a:sym typeface="Play"/>
              </a:defRPr>
            </a:lvl7pPr>
            <a:lvl8pPr indent="0" lvl="7" marL="0" algn="r">
              <a:spcBef>
                <a:spcPts val="0"/>
              </a:spcBef>
              <a:buNone/>
              <a:defRPr sz="1200">
                <a:solidFill>
                  <a:schemeClr val="lt1"/>
                </a:solidFill>
                <a:latin typeface="Play"/>
                <a:ea typeface="Play"/>
                <a:cs typeface="Play"/>
                <a:sym typeface="Play"/>
              </a:defRPr>
            </a:lvl8pPr>
            <a:lvl9pPr indent="0" lvl="8" marL="0" algn="r">
              <a:spcBef>
                <a:spcPts val="0"/>
              </a:spcBef>
              <a:buNone/>
              <a:defRPr sz="1200">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US"/>
              <a:t>‹#›</a:t>
            </a:fld>
            <a:endParaRPr/>
          </a:p>
        </p:txBody>
      </p:sp>
      <p:pic>
        <p:nvPicPr>
          <p:cNvPr id="65" name="Google Shape;65;p8"/>
          <p:cNvPicPr preferRelativeResize="0"/>
          <p:nvPr/>
        </p:nvPicPr>
        <p:blipFill rotWithShape="1">
          <a:blip r:embed="rId3">
            <a:alphaModFix/>
          </a:blip>
          <a:srcRect b="0" l="0" r="0" t="0"/>
          <a:stretch/>
        </p:blipFill>
        <p:spPr>
          <a:xfrm>
            <a:off x="9905431" y="6200201"/>
            <a:ext cx="1563973" cy="390993"/>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9"/>
          <p:cNvSpPr txBox="1"/>
          <p:nvPr>
            <p:ph type="title"/>
          </p:nvPr>
        </p:nvSpPr>
        <p:spPr>
          <a:xfrm>
            <a:off x="839788" y="457200"/>
            <a:ext cx="3932237" cy="16002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DD0305"/>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9"/>
          <p:cNvSpPr txBox="1"/>
          <p:nvPr>
            <p:ph idx="1" type="body"/>
          </p:nvPr>
        </p:nvSpPr>
        <p:spPr>
          <a:xfrm>
            <a:off x="5183188" y="457201"/>
            <a:ext cx="6172200" cy="540385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9" name="Google Shape;69;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10"/>
          <p:cNvSpPr txBox="1"/>
          <p:nvPr>
            <p:ph type="title"/>
          </p:nvPr>
        </p:nvSpPr>
        <p:spPr>
          <a:xfrm>
            <a:off x="839788" y="457200"/>
            <a:ext cx="3932237" cy="16002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DD0305"/>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0"/>
          <p:cNvSpPr/>
          <p:nvPr>
            <p:ph idx="2" type="pic"/>
          </p:nvPr>
        </p:nvSpPr>
        <p:spPr>
          <a:xfrm>
            <a:off x="5183188" y="457201"/>
            <a:ext cx="6172200" cy="5403850"/>
          </a:xfrm>
          <a:prstGeom prst="rect">
            <a:avLst/>
          </a:prstGeom>
          <a:noFill/>
          <a:ln>
            <a:noFill/>
          </a:ln>
        </p:spPr>
      </p:sp>
      <p:sp>
        <p:nvSpPr>
          <p:cNvPr id="76" name="Google Shape;76;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rgbClr val="DD0305"/>
              </a:buClr>
              <a:buSzPts val="4400"/>
              <a:buFont typeface="Play"/>
              <a:buNone/>
              <a:defRPr b="1" i="0" sz="4400" u="none" cap="none" strike="noStrike">
                <a:solidFill>
                  <a:srgbClr val="DD0305"/>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789611"/>
            <a:ext cx="10515600" cy="4387352"/>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Play"/>
                <a:ea typeface="Play"/>
                <a:cs typeface="Play"/>
                <a:sym typeface="Play"/>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lay"/>
                <a:ea typeface="Play"/>
                <a:cs typeface="Play"/>
                <a:sym typeface="Play"/>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
                <a:ea typeface="Play"/>
                <a:cs typeface="Play"/>
                <a:sym typeface="Play"/>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Play"/>
                <a:ea typeface="Play"/>
                <a:cs typeface="Play"/>
                <a:sym typeface="Play"/>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Play"/>
                <a:ea typeface="Play"/>
                <a:cs typeface="Play"/>
                <a:sym typeface="Play"/>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Play"/>
                <a:ea typeface="Play"/>
                <a:cs typeface="Play"/>
                <a:sym typeface="Play"/>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dk1"/>
                </a:solidFill>
                <a:latin typeface="Play"/>
                <a:ea typeface="Play"/>
                <a:cs typeface="Play"/>
                <a:sym typeface="Play"/>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1"/>
                </a:solidFill>
                <a:latin typeface="Play"/>
                <a:ea typeface="Play"/>
                <a:cs typeface="Play"/>
                <a:sym typeface="Play"/>
              </a:defRPr>
            </a:lvl1pPr>
            <a:lvl2pPr indent="0" lvl="1" marL="0" marR="0" rtl="0" algn="r">
              <a:spcBef>
                <a:spcPts val="0"/>
              </a:spcBef>
              <a:buNone/>
              <a:defRPr b="0" i="0" sz="1200" u="none" cap="none" strike="noStrike">
                <a:solidFill>
                  <a:schemeClr val="dk1"/>
                </a:solidFill>
                <a:latin typeface="Play"/>
                <a:ea typeface="Play"/>
                <a:cs typeface="Play"/>
                <a:sym typeface="Play"/>
              </a:defRPr>
            </a:lvl2pPr>
            <a:lvl3pPr indent="0" lvl="2" marL="0" marR="0" rtl="0" algn="r">
              <a:spcBef>
                <a:spcPts val="0"/>
              </a:spcBef>
              <a:buNone/>
              <a:defRPr b="0" i="0" sz="1200" u="none" cap="none" strike="noStrike">
                <a:solidFill>
                  <a:schemeClr val="dk1"/>
                </a:solidFill>
                <a:latin typeface="Play"/>
                <a:ea typeface="Play"/>
                <a:cs typeface="Play"/>
                <a:sym typeface="Play"/>
              </a:defRPr>
            </a:lvl3pPr>
            <a:lvl4pPr indent="0" lvl="3" marL="0" marR="0" rtl="0" algn="r">
              <a:spcBef>
                <a:spcPts val="0"/>
              </a:spcBef>
              <a:buNone/>
              <a:defRPr b="0" i="0" sz="1200" u="none" cap="none" strike="noStrike">
                <a:solidFill>
                  <a:schemeClr val="dk1"/>
                </a:solidFill>
                <a:latin typeface="Play"/>
                <a:ea typeface="Play"/>
                <a:cs typeface="Play"/>
                <a:sym typeface="Play"/>
              </a:defRPr>
            </a:lvl4pPr>
            <a:lvl5pPr indent="0" lvl="4" marL="0" marR="0" rtl="0" algn="r">
              <a:spcBef>
                <a:spcPts val="0"/>
              </a:spcBef>
              <a:buNone/>
              <a:defRPr b="0" i="0" sz="1200" u="none" cap="none" strike="noStrike">
                <a:solidFill>
                  <a:schemeClr val="dk1"/>
                </a:solidFill>
                <a:latin typeface="Play"/>
                <a:ea typeface="Play"/>
                <a:cs typeface="Play"/>
                <a:sym typeface="Play"/>
              </a:defRPr>
            </a:lvl5pPr>
            <a:lvl6pPr indent="0" lvl="5" marL="0" marR="0" rtl="0" algn="r">
              <a:spcBef>
                <a:spcPts val="0"/>
              </a:spcBef>
              <a:buNone/>
              <a:defRPr b="0" i="0" sz="1200" u="none" cap="none" strike="noStrike">
                <a:solidFill>
                  <a:schemeClr val="dk1"/>
                </a:solidFill>
                <a:latin typeface="Play"/>
                <a:ea typeface="Play"/>
                <a:cs typeface="Play"/>
                <a:sym typeface="Play"/>
              </a:defRPr>
            </a:lvl6pPr>
            <a:lvl7pPr indent="0" lvl="6" marL="0" marR="0" rtl="0" algn="r">
              <a:spcBef>
                <a:spcPts val="0"/>
              </a:spcBef>
              <a:buNone/>
              <a:defRPr b="0" i="0" sz="1200" u="none" cap="none" strike="noStrike">
                <a:solidFill>
                  <a:schemeClr val="dk1"/>
                </a:solidFill>
                <a:latin typeface="Play"/>
                <a:ea typeface="Play"/>
                <a:cs typeface="Play"/>
                <a:sym typeface="Play"/>
              </a:defRPr>
            </a:lvl7pPr>
            <a:lvl8pPr indent="0" lvl="7" marL="0" marR="0" rtl="0" algn="r">
              <a:spcBef>
                <a:spcPts val="0"/>
              </a:spcBef>
              <a:buNone/>
              <a:defRPr b="0" i="0" sz="1200" u="none" cap="none" strike="noStrike">
                <a:solidFill>
                  <a:schemeClr val="dk1"/>
                </a:solidFill>
                <a:latin typeface="Play"/>
                <a:ea typeface="Play"/>
                <a:cs typeface="Play"/>
                <a:sym typeface="Play"/>
              </a:defRPr>
            </a:lvl8pPr>
            <a:lvl9pPr indent="0" lvl="8" marL="0" marR="0" rtl="0" algn="r">
              <a:spcBef>
                <a:spcPts val="0"/>
              </a:spcBef>
              <a:buNone/>
              <a:defRPr b="0" i="0" sz="1200" u="none" cap="none" strike="noStrike">
                <a:solidFill>
                  <a:schemeClr val="dk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US"/>
              <a:t>‹#›</a:t>
            </a:fld>
            <a:endParaRPr/>
          </a:p>
        </p:txBody>
      </p:sp>
      <p:pic>
        <p:nvPicPr>
          <p:cNvPr id="11" name="Google Shape;11;p1"/>
          <p:cNvPicPr preferRelativeResize="0"/>
          <p:nvPr/>
        </p:nvPicPr>
        <p:blipFill rotWithShape="1">
          <a:blip r:embed="rId1">
            <a:alphaModFix/>
          </a:blip>
          <a:srcRect b="0" l="0" r="0" t="0"/>
          <a:stretch/>
        </p:blipFill>
        <p:spPr>
          <a:xfrm rot="-5400000">
            <a:off x="-610475" y="4914981"/>
            <a:ext cx="896556" cy="324395"/>
          </a:xfrm>
          <a:prstGeom prst="rect">
            <a:avLst/>
          </a:prstGeom>
          <a:noFill/>
          <a:ln>
            <a:noFill/>
          </a:ln>
        </p:spPr>
      </p:pic>
      <p:sp>
        <p:nvSpPr>
          <p:cNvPr id="12" name="Google Shape;12;p1"/>
          <p:cNvSpPr txBox="1"/>
          <p:nvPr/>
        </p:nvSpPr>
        <p:spPr>
          <a:xfrm rot="-5400000">
            <a:off x="-2113768" y="2546065"/>
            <a:ext cx="3888671" cy="276999"/>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0" i="0" lang="en-US" sz="1200" u="none" cap="none" strike="noStrike">
                <a:solidFill>
                  <a:srgbClr val="A5A5A5"/>
                </a:solidFill>
                <a:latin typeface="Trebuchet MS"/>
                <a:ea typeface="Trebuchet MS"/>
                <a:cs typeface="Trebuchet MS"/>
                <a:sym typeface="Trebuchet MS"/>
              </a:rPr>
              <a:t>Find more PowerPoint templates on </a:t>
            </a:r>
            <a:r>
              <a:rPr b="1" i="0" lang="en-US" sz="1200" u="none" cap="none" strike="noStrike">
                <a:solidFill>
                  <a:srgbClr val="A5A5A5"/>
                </a:solidFill>
                <a:latin typeface="Trebuchet MS"/>
                <a:ea typeface="Trebuchet MS"/>
                <a:cs typeface="Trebuchet MS"/>
                <a:sym typeface="Trebuchet MS"/>
              </a:rPr>
              <a:t>prezentr.com</a:t>
            </a:r>
            <a:r>
              <a:rPr b="0" i="0" lang="en-US" sz="1200" u="none" cap="none" strike="noStrike">
                <a:solidFill>
                  <a:srgbClr val="A5A5A5"/>
                </a:solidFill>
                <a:latin typeface="Trebuchet MS"/>
                <a:ea typeface="Trebuchet MS"/>
                <a:cs typeface="Trebuchet MS"/>
                <a:sym typeface="Trebuchet MS"/>
              </a:rPr>
              <a:t>!</a:t>
            </a:r>
            <a:endParaRPr sz="1200">
              <a:solidFill>
                <a:srgbClr val="A5A5A5"/>
              </a:solidFill>
              <a:latin typeface="Trebuchet MS"/>
              <a:ea typeface="Trebuchet MS"/>
              <a:cs typeface="Trebuchet MS"/>
              <a:sym typeface="Trebuchet MS"/>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prezentr.com/?utm_source=templates&amp;utm_medium=presentation&amp;utm_campaign=free_downloads_202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1">
            <a:hlinkClick r:id="rId3"/>
          </p:cNvPr>
          <p:cNvSpPr/>
          <p:nvPr/>
        </p:nvSpPr>
        <p:spPr>
          <a:xfrm>
            <a:off x="0" y="0"/>
            <a:ext cx="12192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85" name="Google Shape;85;p11"/>
          <p:cNvSpPr txBox="1"/>
          <p:nvPr>
            <p:ph type="ctrTitle"/>
          </p:nvPr>
        </p:nvSpPr>
        <p:spPr>
          <a:xfrm>
            <a:off x="2121877" y="2952749"/>
            <a:ext cx="7948246" cy="1655763"/>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Play"/>
              <a:buNone/>
            </a:pPr>
            <a:r>
              <a:rPr lang="en-US"/>
              <a:t>Formula 1 Data Analysis</a:t>
            </a:r>
            <a:endParaRPr/>
          </a:p>
        </p:txBody>
      </p:sp>
      <p:sp>
        <p:nvSpPr>
          <p:cNvPr id="86" name="Google Shape;86;p11"/>
          <p:cNvSpPr txBox="1"/>
          <p:nvPr>
            <p:ph idx="1" type="subTitle"/>
          </p:nvPr>
        </p:nvSpPr>
        <p:spPr>
          <a:xfrm>
            <a:off x="2121877" y="4700588"/>
            <a:ext cx="7948246" cy="1655762"/>
          </a:xfrm>
          <a:prstGeom prst="rect">
            <a:avLst/>
          </a:prstGeom>
          <a:noFill/>
          <a:ln>
            <a:noFill/>
          </a:ln>
        </p:spPr>
        <p:txBody>
          <a:bodyPr anchorCtr="0" anchor="t" bIns="45700" lIns="91425" spcFirstLastPara="1" rIns="91425" wrap="square" tIns="45700">
            <a:normAutofit fontScale="92500" lnSpcReduction="20000"/>
          </a:bodyPr>
          <a:lstStyle/>
          <a:p>
            <a:pPr indent="0" lvl="0" marL="0" rtl="0" algn="ctr">
              <a:lnSpc>
                <a:spcPct val="90000"/>
              </a:lnSpc>
              <a:spcBef>
                <a:spcPts val="0"/>
              </a:spcBef>
              <a:spcAft>
                <a:spcPts val="0"/>
              </a:spcAft>
              <a:buClr>
                <a:schemeClr val="dk1"/>
              </a:buClr>
              <a:buSzPct val="100000"/>
              <a:buNone/>
            </a:pPr>
            <a:r>
              <a:rPr b="1" lang="en-US">
                <a:latin typeface="Play"/>
                <a:ea typeface="Play"/>
                <a:cs typeface="Play"/>
                <a:sym typeface="Play"/>
              </a:rPr>
              <a:t>By:</a:t>
            </a:r>
            <a:endParaRPr/>
          </a:p>
          <a:p>
            <a:pPr indent="0" lvl="0" marL="0" rtl="0" algn="ctr">
              <a:lnSpc>
                <a:spcPct val="90000"/>
              </a:lnSpc>
              <a:spcBef>
                <a:spcPts val="1000"/>
              </a:spcBef>
              <a:spcAft>
                <a:spcPts val="0"/>
              </a:spcAft>
              <a:buClr>
                <a:schemeClr val="dk1"/>
              </a:buClr>
              <a:buSzPct val="100000"/>
              <a:buNone/>
            </a:pPr>
            <a:r>
              <a:rPr b="1" lang="en-US">
                <a:latin typeface="Play"/>
                <a:ea typeface="Play"/>
                <a:cs typeface="Play"/>
                <a:sym typeface="Play"/>
              </a:rPr>
              <a:t>Archit Hallan</a:t>
            </a:r>
            <a:endParaRPr/>
          </a:p>
          <a:p>
            <a:pPr indent="0" lvl="0" marL="0" rtl="0" algn="ctr">
              <a:lnSpc>
                <a:spcPct val="90000"/>
              </a:lnSpc>
              <a:spcBef>
                <a:spcPts val="1000"/>
              </a:spcBef>
              <a:spcAft>
                <a:spcPts val="0"/>
              </a:spcAft>
              <a:buClr>
                <a:schemeClr val="dk1"/>
              </a:buClr>
              <a:buSzPct val="100000"/>
              <a:buNone/>
            </a:pPr>
            <a:r>
              <a:rPr b="1" lang="en-US">
                <a:latin typeface="Play"/>
                <a:ea typeface="Play"/>
                <a:cs typeface="Play"/>
                <a:sym typeface="Play"/>
              </a:rPr>
              <a:t>Chisom Ozoemena</a:t>
            </a:r>
            <a:endParaRPr b="1">
              <a:latin typeface="Play"/>
              <a:ea typeface="Play"/>
              <a:cs typeface="Play"/>
              <a:sym typeface="Play"/>
            </a:endParaRPr>
          </a:p>
          <a:p>
            <a:pPr indent="0" lvl="0" marL="0" rtl="0" algn="ctr">
              <a:lnSpc>
                <a:spcPct val="90000"/>
              </a:lnSpc>
              <a:spcBef>
                <a:spcPts val="1000"/>
              </a:spcBef>
              <a:spcAft>
                <a:spcPts val="0"/>
              </a:spcAft>
              <a:buClr>
                <a:schemeClr val="dk1"/>
              </a:buClr>
              <a:buSzPct val="100000"/>
              <a:buNone/>
            </a:pPr>
            <a:r>
              <a:rPr b="1" lang="en-US">
                <a:latin typeface="Play"/>
                <a:ea typeface="Play"/>
                <a:cs typeface="Play"/>
                <a:sym typeface="Play"/>
              </a:rPr>
              <a:t>Ismail Omer</a:t>
            </a:r>
            <a:endParaRPr/>
          </a:p>
          <a:p>
            <a:pPr indent="0" lvl="0" marL="0" rtl="0" algn="ctr">
              <a:lnSpc>
                <a:spcPct val="90000"/>
              </a:lnSpc>
              <a:spcBef>
                <a:spcPts val="1000"/>
              </a:spcBef>
              <a:spcAft>
                <a:spcPts val="0"/>
              </a:spcAft>
              <a:buClr>
                <a:schemeClr val="dk1"/>
              </a:buClr>
              <a:buSzPct val="100000"/>
              <a:buNone/>
            </a:pPr>
            <a:r>
              <a:rPr b="1" lang="en-US">
                <a:latin typeface="Play"/>
                <a:ea typeface="Play"/>
                <a:cs typeface="Play"/>
                <a:sym typeface="Play"/>
              </a:rPr>
              <a:t>Yargi Kilinc</a:t>
            </a:r>
            <a:endParaRPr b="1">
              <a:latin typeface="Play"/>
              <a:ea typeface="Play"/>
              <a:cs typeface="Play"/>
              <a:sym typeface="Pl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0"/>
          <p:cNvPicPr preferRelativeResize="0"/>
          <p:nvPr/>
        </p:nvPicPr>
        <p:blipFill rotWithShape="1">
          <a:blip r:embed="rId3">
            <a:alphaModFix/>
          </a:blip>
          <a:srcRect b="0" l="0" r="0" t="0"/>
          <a:stretch/>
        </p:blipFill>
        <p:spPr>
          <a:xfrm>
            <a:off x="5231000" y="1322950"/>
            <a:ext cx="6842725" cy="5469426"/>
          </a:xfrm>
          <a:prstGeom prst="rect">
            <a:avLst/>
          </a:prstGeom>
          <a:noFill/>
          <a:ln>
            <a:noFill/>
          </a:ln>
        </p:spPr>
      </p:pic>
      <p:sp>
        <p:nvSpPr>
          <p:cNvPr id="142" name="Google Shape;142;p20"/>
          <p:cNvSpPr txBox="1"/>
          <p:nvPr/>
        </p:nvSpPr>
        <p:spPr>
          <a:xfrm>
            <a:off x="91225" y="608313"/>
            <a:ext cx="4972500" cy="546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chemeClr val="lt1"/>
                </a:solidFill>
              </a:rPr>
              <a:t>Does Time in the Pits Reflect on the Track?</a:t>
            </a:r>
            <a:endParaRPr b="1" sz="1800">
              <a:solidFill>
                <a:schemeClr val="lt1"/>
              </a:solidFill>
            </a:endParaRPr>
          </a:p>
          <a:p>
            <a:pPr indent="0" lvl="0" marL="0" rtl="0" algn="l">
              <a:lnSpc>
                <a:spcPct val="115000"/>
              </a:lnSpc>
              <a:spcBef>
                <a:spcPts val="1200"/>
              </a:spcBef>
              <a:spcAft>
                <a:spcPts val="0"/>
              </a:spcAft>
              <a:buNone/>
            </a:pPr>
            <a:r>
              <a:rPr b="1" lang="en-US" sz="1800">
                <a:solidFill>
                  <a:schemeClr val="lt1"/>
                </a:solidFill>
              </a:rPr>
              <a:t>Analysis: The scatter plot displays an intricate relationship. A correlation of 0.03, while subtle, underscores that efficient pit stops might lean towards improved race outcomes. However, the presence of outliers highlights the multifaceted nature of race performance.</a:t>
            </a:r>
            <a:endParaRPr b="1" sz="1800">
              <a:solidFill>
                <a:schemeClr val="lt1"/>
              </a:solidFill>
            </a:endParaRPr>
          </a:p>
          <a:p>
            <a:pPr indent="0" lvl="0" marL="0" rtl="0" algn="l">
              <a:lnSpc>
                <a:spcPct val="115000"/>
              </a:lnSpc>
              <a:spcBef>
                <a:spcPts val="1200"/>
              </a:spcBef>
              <a:spcAft>
                <a:spcPts val="0"/>
              </a:spcAft>
              <a:buNone/>
            </a:pPr>
            <a:r>
              <a:rPr b="1" lang="en-US" sz="1800">
                <a:solidFill>
                  <a:schemeClr val="lt1"/>
                </a:solidFill>
              </a:rPr>
              <a:t>Insight: While a speedy pit stop can be a strategic advantage, it's clear that other race elements also strongly influence outcomes.</a:t>
            </a:r>
            <a:endParaRPr b="1" sz="1800">
              <a:solidFill>
                <a:schemeClr val="lt1"/>
              </a:solidFill>
            </a:endParaRPr>
          </a:p>
          <a:p>
            <a:pPr indent="0" lvl="0" marL="0" rtl="0" algn="l">
              <a:lnSpc>
                <a:spcPct val="115000"/>
              </a:lnSpc>
              <a:spcBef>
                <a:spcPts val="1200"/>
              </a:spcBef>
              <a:spcAft>
                <a:spcPts val="0"/>
              </a:spcAft>
              <a:buNone/>
            </a:pPr>
            <a:r>
              <a:t/>
            </a:r>
            <a:endParaRPr b="1" sz="1800">
              <a:solidFill>
                <a:schemeClr val="lt1"/>
              </a:solidFill>
              <a:latin typeface="Play"/>
              <a:ea typeface="Play"/>
              <a:cs typeface="Play"/>
              <a:sym typeface="Play"/>
            </a:endParaRPr>
          </a:p>
        </p:txBody>
      </p:sp>
      <p:sp>
        <p:nvSpPr>
          <p:cNvPr id="143" name="Google Shape;143;p20"/>
          <p:cNvSpPr txBox="1"/>
          <p:nvPr/>
        </p:nvSpPr>
        <p:spPr>
          <a:xfrm>
            <a:off x="5709963" y="790725"/>
            <a:ext cx="5884800" cy="461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b="1" lang="en-US" sz="1800">
                <a:solidFill>
                  <a:schemeClr val="lt1"/>
                </a:solidFill>
              </a:rPr>
              <a:t>Pit Stop Duration vs. Race Result Duration</a:t>
            </a:r>
            <a:endParaRPr>
              <a:latin typeface="Play"/>
              <a:ea typeface="Play"/>
              <a:cs typeface="Play"/>
              <a:sym typeface="Pl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1"/>
          <p:cNvPicPr preferRelativeResize="0"/>
          <p:nvPr/>
        </p:nvPicPr>
        <p:blipFill rotWithShape="1">
          <a:blip r:embed="rId3">
            <a:alphaModFix/>
          </a:blip>
          <a:srcRect b="0" l="0" r="0" t="0"/>
          <a:stretch/>
        </p:blipFill>
        <p:spPr>
          <a:xfrm>
            <a:off x="4840900" y="1186075"/>
            <a:ext cx="7351099" cy="5428599"/>
          </a:xfrm>
          <a:prstGeom prst="rect">
            <a:avLst/>
          </a:prstGeom>
          <a:noFill/>
          <a:ln>
            <a:noFill/>
          </a:ln>
        </p:spPr>
      </p:pic>
      <p:sp>
        <p:nvSpPr>
          <p:cNvPr id="149" name="Google Shape;149;p21"/>
          <p:cNvSpPr txBox="1"/>
          <p:nvPr/>
        </p:nvSpPr>
        <p:spPr>
          <a:xfrm>
            <a:off x="152050" y="182475"/>
            <a:ext cx="4592400" cy="643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chemeClr val="lt1"/>
                </a:solidFill>
              </a:rPr>
              <a:t>Analysis: Pit stop durations vary significantly among constructors. Some teams consistently maintain similar durations, while others exhibit substantial variation, hinting at diverse strategies or performance fluctuations.</a:t>
            </a:r>
            <a:endParaRPr b="1" sz="1800">
              <a:solidFill>
                <a:schemeClr val="lt1"/>
              </a:solidFill>
            </a:endParaRPr>
          </a:p>
          <a:p>
            <a:pPr indent="0" lvl="0" marL="0" rtl="0" algn="l">
              <a:lnSpc>
                <a:spcPct val="115000"/>
              </a:lnSpc>
              <a:spcBef>
                <a:spcPts val="0"/>
              </a:spcBef>
              <a:spcAft>
                <a:spcPts val="0"/>
              </a:spcAft>
              <a:buNone/>
            </a:pPr>
            <a:r>
              <a:t/>
            </a:r>
            <a:endParaRPr b="1" sz="1800">
              <a:solidFill>
                <a:schemeClr val="lt1"/>
              </a:solidFill>
            </a:endParaRPr>
          </a:p>
          <a:p>
            <a:pPr indent="0" lvl="0" marL="0" rtl="0" algn="l">
              <a:lnSpc>
                <a:spcPct val="115000"/>
              </a:lnSpc>
              <a:spcBef>
                <a:spcPts val="0"/>
              </a:spcBef>
              <a:spcAft>
                <a:spcPts val="0"/>
              </a:spcAft>
              <a:buNone/>
            </a:pPr>
            <a:r>
              <a:rPr b="1" lang="en-US" sz="1800">
                <a:solidFill>
                  <a:schemeClr val="lt1"/>
                </a:solidFill>
              </a:rPr>
              <a:t>Box Plot &amp; ANOVA Insights: A box plot visually confirms these differences, while ANOVA analysis with a p-value of 3.74e-23 solidifies the argument: pit stops are about choices, preparation, and risk-taking.</a:t>
            </a:r>
            <a:endParaRPr b="1" sz="1800">
              <a:solidFill>
                <a:schemeClr val="lt1"/>
              </a:solidFill>
            </a:endParaRPr>
          </a:p>
          <a:p>
            <a:pPr indent="0" lvl="0" marL="0" rtl="0" algn="l">
              <a:lnSpc>
                <a:spcPct val="115000"/>
              </a:lnSpc>
              <a:spcBef>
                <a:spcPts val="0"/>
              </a:spcBef>
              <a:spcAft>
                <a:spcPts val="0"/>
              </a:spcAft>
              <a:buNone/>
            </a:pPr>
            <a:r>
              <a:t/>
            </a:r>
            <a:endParaRPr b="1" sz="1800">
              <a:solidFill>
                <a:schemeClr val="lt1"/>
              </a:solidFill>
            </a:endParaRPr>
          </a:p>
          <a:p>
            <a:pPr indent="0" lvl="0" marL="0" rtl="0" algn="l">
              <a:lnSpc>
                <a:spcPct val="115000"/>
              </a:lnSpc>
              <a:spcBef>
                <a:spcPts val="0"/>
              </a:spcBef>
              <a:spcAft>
                <a:spcPts val="0"/>
              </a:spcAft>
              <a:buNone/>
            </a:pPr>
            <a:r>
              <a:rPr b="1" lang="en-US" sz="1800">
                <a:solidFill>
                  <a:schemeClr val="lt1"/>
                </a:solidFill>
              </a:rPr>
              <a:t>Conclusion: Pit stops in Formula 1 are not just about raw speed; they represent a narrative of teams' strategic choices, preparation, and calculated risks. This strategic diversity adds intrigue to the sport.</a:t>
            </a:r>
            <a:endParaRPr b="1" sz="1800">
              <a:solidFill>
                <a:schemeClr val="lt1"/>
              </a:solidFill>
            </a:endParaRPr>
          </a:p>
          <a:p>
            <a:pPr indent="0" lvl="0" marL="0" rtl="0" algn="l">
              <a:lnSpc>
                <a:spcPct val="115000"/>
              </a:lnSpc>
              <a:spcBef>
                <a:spcPts val="0"/>
              </a:spcBef>
              <a:spcAft>
                <a:spcPts val="0"/>
              </a:spcAft>
              <a:buNone/>
            </a:pPr>
            <a:r>
              <a:t/>
            </a:r>
            <a:endParaRPr b="1" sz="1800">
              <a:solidFill>
                <a:schemeClr val="lt1"/>
              </a:solidFill>
            </a:endParaRPr>
          </a:p>
        </p:txBody>
      </p:sp>
      <p:sp>
        <p:nvSpPr>
          <p:cNvPr id="150" name="Google Shape;150;p21"/>
          <p:cNvSpPr txBox="1"/>
          <p:nvPr/>
        </p:nvSpPr>
        <p:spPr>
          <a:xfrm>
            <a:off x="5209100" y="395350"/>
            <a:ext cx="6614700" cy="71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US" sz="1800">
                <a:solidFill>
                  <a:schemeClr val="lt1"/>
                </a:solidFill>
              </a:rPr>
              <a:t>Constructor Strategies: Pit Stop Duration Variance</a:t>
            </a:r>
            <a:endParaRPr b="1" sz="1800">
              <a:solidFill>
                <a:schemeClr val="lt1"/>
              </a:solidFill>
            </a:endParaRPr>
          </a:p>
          <a:p>
            <a:pPr indent="0" lvl="0" marL="0" rtl="0" algn="l">
              <a:spcBef>
                <a:spcPts val="0"/>
              </a:spcBef>
              <a:spcAft>
                <a:spcPts val="0"/>
              </a:spcAft>
              <a:buNone/>
            </a:pPr>
            <a:r>
              <a:t/>
            </a:r>
            <a:endParaRPr>
              <a:latin typeface="Play"/>
              <a:ea typeface="Play"/>
              <a:cs typeface="Play"/>
              <a:sym typeface="Pl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831850" y="1709746"/>
            <a:ext cx="10515600" cy="1894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DD0305"/>
              </a:buClr>
              <a:buSzPts val="5400"/>
              <a:buFont typeface="Play"/>
              <a:buNone/>
            </a:pPr>
            <a:r>
              <a:rPr lang="en-US"/>
              <a:t>Lap Speed</a:t>
            </a:r>
            <a:endParaRPr/>
          </a:p>
        </p:txBody>
      </p:sp>
      <p:sp>
        <p:nvSpPr>
          <p:cNvPr id="156" name="Google Shape;156;p22"/>
          <p:cNvSpPr txBox="1"/>
          <p:nvPr>
            <p:ph idx="1" type="body"/>
          </p:nvPr>
        </p:nvSpPr>
        <p:spPr>
          <a:xfrm>
            <a:off x="790650" y="3780663"/>
            <a:ext cx="10515600" cy="15003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Clr>
                <a:schemeClr val="lt1"/>
              </a:buClr>
              <a:buSzPts val="2400"/>
              <a:buNone/>
            </a:pPr>
            <a:r>
              <a:rPr lang="en-US"/>
              <a:t>Determine the top 10 teams with highest lap speeds in the past 20 years of Formula 1 history.</a:t>
            </a:r>
            <a:endParaRPr/>
          </a:p>
          <a:p>
            <a:pPr indent="0" lvl="0" marL="0" rtl="0" algn="l">
              <a:lnSpc>
                <a:spcPct val="90000"/>
              </a:lnSpc>
              <a:spcBef>
                <a:spcPts val="0"/>
              </a:spcBef>
              <a:spcAft>
                <a:spcPts val="0"/>
              </a:spcAft>
              <a:buClr>
                <a:schemeClr val="lt1"/>
              </a:buClr>
              <a:buSzPts val="2400"/>
              <a:buNone/>
            </a:pPr>
            <a:r>
              <a:t/>
            </a:r>
            <a:endParaRPr/>
          </a:p>
          <a:p>
            <a:pPr indent="0" lvl="0" marL="0" rtl="0" algn="l">
              <a:lnSpc>
                <a:spcPct val="90000"/>
              </a:lnSpc>
              <a:spcBef>
                <a:spcPts val="0"/>
              </a:spcBef>
              <a:spcAft>
                <a:spcPts val="0"/>
              </a:spcAft>
              <a:buClr>
                <a:schemeClr val="lt1"/>
              </a:buClr>
              <a:buSzPts val="2400"/>
              <a:buNone/>
            </a:pPr>
            <a:r>
              <a:rPr lang="en-US"/>
              <a:t>Determine if obtaining the highest lap speed in a race results with being on the podium as one of the 3 finalist.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23"/>
          <p:cNvPicPr preferRelativeResize="0"/>
          <p:nvPr/>
        </p:nvPicPr>
        <p:blipFill>
          <a:blip r:embed="rId3">
            <a:alphaModFix/>
          </a:blip>
          <a:stretch>
            <a:fillRect/>
          </a:stretch>
        </p:blipFill>
        <p:spPr>
          <a:xfrm>
            <a:off x="2549038" y="323325"/>
            <a:ext cx="7093924" cy="4254774"/>
          </a:xfrm>
          <a:prstGeom prst="rect">
            <a:avLst/>
          </a:prstGeom>
          <a:noFill/>
          <a:ln>
            <a:noFill/>
          </a:ln>
        </p:spPr>
      </p:pic>
      <p:sp>
        <p:nvSpPr>
          <p:cNvPr id="162" name="Google Shape;162;p23"/>
          <p:cNvSpPr txBox="1"/>
          <p:nvPr/>
        </p:nvSpPr>
        <p:spPr>
          <a:xfrm>
            <a:off x="546450" y="4719075"/>
            <a:ext cx="11099100" cy="174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lt1"/>
                </a:solidFill>
                <a:latin typeface="Play"/>
                <a:ea typeface="Play"/>
                <a:cs typeface="Play"/>
                <a:sym typeface="Play"/>
              </a:rPr>
              <a:t>Based on the data, the team who reached the highest lap speeds in the past 20 years are Ferrari with speeds of 257.320 &amp; 256.324 km/h during ‘race 104’ and McLaren </a:t>
            </a:r>
            <a:r>
              <a:rPr lang="en-US" sz="2400">
                <a:solidFill>
                  <a:schemeClr val="lt1"/>
                </a:solidFill>
                <a:latin typeface="Play"/>
                <a:ea typeface="Play"/>
                <a:cs typeface="Play"/>
                <a:sym typeface="Play"/>
              </a:rPr>
              <a:t>with a speed of 255.874 km/h during ‘race 85’ in 2005.</a:t>
            </a:r>
            <a:endParaRPr sz="2400">
              <a:solidFill>
                <a:schemeClr val="lt1"/>
              </a:solidFill>
              <a:latin typeface="Play"/>
              <a:ea typeface="Play"/>
              <a:cs typeface="Play"/>
              <a:sym typeface="Play"/>
            </a:endParaRPr>
          </a:p>
          <a:p>
            <a:pPr indent="0" lvl="0" marL="0" rtl="0" algn="l">
              <a:spcBef>
                <a:spcPts val="0"/>
              </a:spcBef>
              <a:spcAft>
                <a:spcPts val="0"/>
              </a:spcAft>
              <a:buNone/>
            </a:pPr>
            <a:r>
              <a:t/>
            </a:r>
            <a:endParaRPr sz="2400">
              <a:solidFill>
                <a:schemeClr val="lt1"/>
              </a:solidFill>
              <a:latin typeface="Play"/>
              <a:ea typeface="Play"/>
              <a:cs typeface="Play"/>
              <a:sym typeface="Play"/>
            </a:endParaRPr>
          </a:p>
          <a:p>
            <a:pPr indent="0" lvl="0" marL="0" rtl="0" algn="l">
              <a:spcBef>
                <a:spcPts val="0"/>
              </a:spcBef>
              <a:spcAft>
                <a:spcPts val="0"/>
              </a:spcAft>
              <a:buNone/>
            </a:pPr>
            <a:r>
              <a:t/>
            </a:r>
            <a:endParaRPr sz="2400">
              <a:solidFill>
                <a:schemeClr val="lt1"/>
              </a:solidFill>
              <a:latin typeface="Play"/>
              <a:ea typeface="Play"/>
              <a:cs typeface="Play"/>
              <a:sym typeface="Play"/>
            </a:endParaRPr>
          </a:p>
          <a:p>
            <a:pPr indent="0" lvl="0" marL="0" rtl="0" algn="l">
              <a:spcBef>
                <a:spcPts val="0"/>
              </a:spcBef>
              <a:spcAft>
                <a:spcPts val="0"/>
              </a:spcAft>
              <a:buNone/>
            </a:pPr>
            <a:r>
              <a:t/>
            </a:r>
            <a:endParaRPr sz="1050">
              <a:solidFill>
                <a:srgbClr val="CCCCCC"/>
              </a:solidFill>
              <a:highlight>
                <a:srgbClr val="1F1F1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CCCCCC"/>
              </a:solidFill>
              <a:highlight>
                <a:srgbClr val="1F1F1F"/>
              </a:highlight>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nvSpPr>
        <p:spPr>
          <a:xfrm>
            <a:off x="484600" y="4239725"/>
            <a:ext cx="11055600" cy="25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lt1"/>
                </a:solidFill>
                <a:latin typeface="Play"/>
                <a:ea typeface="Play"/>
                <a:cs typeface="Play"/>
                <a:sym typeface="Play"/>
              </a:rPr>
              <a:t>There can be many reasons and factors to win a race in Formula 1.</a:t>
            </a:r>
            <a:endParaRPr sz="2400">
              <a:solidFill>
                <a:schemeClr val="lt1"/>
              </a:solidFill>
              <a:latin typeface="Play"/>
              <a:ea typeface="Play"/>
              <a:cs typeface="Play"/>
              <a:sym typeface="Play"/>
            </a:endParaRPr>
          </a:p>
          <a:p>
            <a:pPr indent="0" lvl="0" marL="0" rtl="0" algn="l">
              <a:spcBef>
                <a:spcPts val="0"/>
              </a:spcBef>
              <a:spcAft>
                <a:spcPts val="0"/>
              </a:spcAft>
              <a:buNone/>
            </a:pPr>
            <a:r>
              <a:t/>
            </a:r>
            <a:endParaRPr sz="2400">
              <a:solidFill>
                <a:schemeClr val="lt1"/>
              </a:solidFill>
              <a:latin typeface="Play"/>
              <a:ea typeface="Play"/>
              <a:cs typeface="Play"/>
              <a:sym typeface="Play"/>
            </a:endParaRPr>
          </a:p>
          <a:p>
            <a:pPr indent="0" lvl="0" marL="0" rtl="0" algn="l">
              <a:spcBef>
                <a:spcPts val="0"/>
              </a:spcBef>
              <a:spcAft>
                <a:spcPts val="0"/>
              </a:spcAft>
              <a:buNone/>
            </a:pPr>
            <a:r>
              <a:rPr lang="en-US" sz="2400">
                <a:solidFill>
                  <a:schemeClr val="lt1"/>
                </a:solidFill>
                <a:latin typeface="Play"/>
                <a:ea typeface="Play"/>
                <a:cs typeface="Play"/>
                <a:sym typeface="Play"/>
              </a:rPr>
              <a:t>Looking into races with record highest lap speeds in the past 20 years and the negative correlation with the final positions, it is possible to say that reaching the highest speeds in a lap likely results with a place in the podium as a finalist in first 3.</a:t>
            </a:r>
            <a:endParaRPr sz="2400">
              <a:solidFill>
                <a:schemeClr val="lt1"/>
              </a:solidFill>
              <a:latin typeface="Play"/>
              <a:ea typeface="Play"/>
              <a:cs typeface="Play"/>
              <a:sym typeface="Play"/>
            </a:endParaRPr>
          </a:p>
          <a:p>
            <a:pPr indent="0" lvl="0" marL="0" rtl="0" algn="l">
              <a:spcBef>
                <a:spcPts val="0"/>
              </a:spcBef>
              <a:spcAft>
                <a:spcPts val="0"/>
              </a:spcAft>
              <a:buNone/>
            </a:pPr>
            <a:r>
              <a:t/>
            </a:r>
            <a:endParaRPr sz="2400">
              <a:solidFill>
                <a:schemeClr val="lt1"/>
              </a:solidFill>
              <a:latin typeface="Play"/>
              <a:ea typeface="Play"/>
              <a:cs typeface="Play"/>
              <a:sym typeface="Play"/>
            </a:endParaRPr>
          </a:p>
          <a:p>
            <a:pPr indent="0" lvl="0" marL="0" rtl="0" algn="l">
              <a:spcBef>
                <a:spcPts val="0"/>
              </a:spcBef>
              <a:spcAft>
                <a:spcPts val="0"/>
              </a:spcAft>
              <a:buNone/>
            </a:pPr>
            <a:r>
              <a:t/>
            </a:r>
            <a:endParaRPr sz="1050">
              <a:solidFill>
                <a:srgbClr val="CCCCCC"/>
              </a:solidFill>
              <a:highlight>
                <a:srgbClr val="1F1F1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CCCCCC"/>
              </a:solidFill>
              <a:highlight>
                <a:srgbClr val="1F1F1F"/>
              </a:highlight>
              <a:latin typeface="Courier New"/>
              <a:ea typeface="Courier New"/>
              <a:cs typeface="Courier New"/>
              <a:sym typeface="Courier New"/>
            </a:endParaRPr>
          </a:p>
        </p:txBody>
      </p:sp>
      <p:pic>
        <p:nvPicPr>
          <p:cNvPr id="168" name="Google Shape;168;p24"/>
          <p:cNvPicPr preferRelativeResize="0"/>
          <p:nvPr/>
        </p:nvPicPr>
        <p:blipFill>
          <a:blip r:embed="rId3">
            <a:alphaModFix/>
          </a:blip>
          <a:stretch>
            <a:fillRect/>
          </a:stretch>
        </p:blipFill>
        <p:spPr>
          <a:xfrm>
            <a:off x="484600" y="442200"/>
            <a:ext cx="5416576" cy="3797525"/>
          </a:xfrm>
          <a:prstGeom prst="rect">
            <a:avLst/>
          </a:prstGeom>
          <a:noFill/>
          <a:ln>
            <a:noFill/>
          </a:ln>
        </p:spPr>
      </p:pic>
      <p:pic>
        <p:nvPicPr>
          <p:cNvPr id="169" name="Google Shape;169;p24"/>
          <p:cNvPicPr preferRelativeResize="0"/>
          <p:nvPr/>
        </p:nvPicPr>
        <p:blipFill>
          <a:blip r:embed="rId4">
            <a:alphaModFix/>
          </a:blip>
          <a:stretch>
            <a:fillRect/>
          </a:stretch>
        </p:blipFill>
        <p:spPr>
          <a:xfrm>
            <a:off x="6235524" y="442200"/>
            <a:ext cx="5304750" cy="3797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530673" y="417376"/>
            <a:ext cx="8623663"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DD0305"/>
              </a:buClr>
              <a:buSzPts val="4400"/>
              <a:buFont typeface="Play"/>
              <a:buNone/>
            </a:pPr>
            <a:r>
              <a:rPr lang="en-US"/>
              <a:t>Conclusion</a:t>
            </a:r>
            <a:endParaRPr/>
          </a:p>
        </p:txBody>
      </p:sp>
      <p:sp>
        <p:nvSpPr>
          <p:cNvPr id="175" name="Google Shape;175;p25"/>
          <p:cNvSpPr txBox="1"/>
          <p:nvPr>
            <p:ph idx="4294967295" type="body"/>
          </p:nvPr>
        </p:nvSpPr>
        <p:spPr>
          <a:xfrm>
            <a:off x="530673" y="1841862"/>
            <a:ext cx="8623663" cy="4387352"/>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1800">
                <a:latin typeface="Arial"/>
                <a:ea typeface="Arial"/>
                <a:cs typeface="Arial"/>
                <a:sym typeface="Arial"/>
              </a:rPr>
              <a:t>Key Factors Determining F1 Championship Success</a:t>
            </a:r>
            <a:endParaRPr b="1" sz="1800">
              <a:latin typeface="Arial"/>
              <a:ea typeface="Arial"/>
              <a:cs typeface="Arial"/>
              <a:sym typeface="Arial"/>
            </a:endParaRPr>
          </a:p>
          <a:p>
            <a:pPr indent="-342900" lvl="0" marL="457200" rtl="0" algn="l">
              <a:lnSpc>
                <a:spcPct val="115000"/>
              </a:lnSpc>
              <a:spcBef>
                <a:spcPts val="1200"/>
              </a:spcBef>
              <a:spcAft>
                <a:spcPts val="0"/>
              </a:spcAft>
              <a:buSzPts val="1800"/>
              <a:buChar char="●"/>
            </a:pPr>
            <a:r>
              <a:rPr b="1" lang="en-US" sz="1800">
                <a:latin typeface="Arial"/>
                <a:ea typeface="Arial"/>
                <a:cs typeface="Arial"/>
                <a:sym typeface="Arial"/>
              </a:rPr>
              <a:t>Contractors (Car): Mercedes dominates recent history. The overall car design, aerodynamics, and performance are paramount.</a:t>
            </a:r>
            <a:endParaRPr b="1" sz="1800">
              <a:latin typeface="Arial"/>
              <a:ea typeface="Arial"/>
              <a:cs typeface="Arial"/>
              <a:sym typeface="Arial"/>
            </a:endParaRPr>
          </a:p>
          <a:p>
            <a:pPr indent="-342900" lvl="0" marL="457200" rtl="0" algn="l">
              <a:lnSpc>
                <a:spcPct val="115000"/>
              </a:lnSpc>
              <a:spcBef>
                <a:spcPts val="0"/>
              </a:spcBef>
              <a:spcAft>
                <a:spcPts val="0"/>
              </a:spcAft>
              <a:buSzPts val="1800"/>
              <a:buChar char="●"/>
            </a:pPr>
            <a:r>
              <a:rPr b="1" lang="en-US" sz="1800">
                <a:latin typeface="Arial"/>
                <a:ea typeface="Arial"/>
                <a:cs typeface="Arial"/>
                <a:sym typeface="Arial"/>
              </a:rPr>
              <a:t>Driver's Age: While age plays a role, it's not the decisive factor in championship wins.</a:t>
            </a:r>
            <a:endParaRPr b="1" sz="1800">
              <a:latin typeface="Arial"/>
              <a:ea typeface="Arial"/>
              <a:cs typeface="Arial"/>
              <a:sym typeface="Arial"/>
            </a:endParaRPr>
          </a:p>
          <a:p>
            <a:pPr indent="-342900" lvl="0" marL="457200" rtl="0" algn="l">
              <a:lnSpc>
                <a:spcPct val="115000"/>
              </a:lnSpc>
              <a:spcBef>
                <a:spcPts val="0"/>
              </a:spcBef>
              <a:spcAft>
                <a:spcPts val="0"/>
              </a:spcAft>
              <a:buSzPts val="1800"/>
              <a:buChar char="●"/>
            </a:pPr>
            <a:r>
              <a:rPr b="1" lang="en-US" sz="1800">
                <a:latin typeface="Arial"/>
                <a:ea typeface="Arial"/>
                <a:cs typeface="Arial"/>
                <a:sym typeface="Arial"/>
              </a:rPr>
              <a:t>Pit Stops: Efficiency matters. Teams that optimize pit stops can significantly boost their race position, influencing championship outcomes.</a:t>
            </a:r>
            <a:endParaRPr b="1" sz="1800">
              <a:latin typeface="Arial"/>
              <a:ea typeface="Arial"/>
              <a:cs typeface="Arial"/>
              <a:sym typeface="Arial"/>
            </a:endParaRPr>
          </a:p>
          <a:p>
            <a:pPr indent="-342900" lvl="0" marL="457200" rtl="0" algn="l">
              <a:lnSpc>
                <a:spcPct val="115000"/>
              </a:lnSpc>
              <a:spcBef>
                <a:spcPts val="0"/>
              </a:spcBef>
              <a:spcAft>
                <a:spcPts val="0"/>
              </a:spcAft>
              <a:buSzPts val="1800"/>
              <a:buChar char="●"/>
            </a:pPr>
            <a:r>
              <a:rPr b="1" lang="en-US" sz="1800">
                <a:latin typeface="Arial"/>
                <a:ea typeface="Arial"/>
                <a:cs typeface="Arial"/>
                <a:sym typeface="Arial"/>
              </a:rPr>
              <a:t>Fastest Lap Speed: Ferrari and McLaren lead in top speeds. Reaching the highest speed in a lap often correlates with podium finishes.</a:t>
            </a:r>
            <a:endParaRPr b="1" sz="18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i="1" lang="en-US" sz="1800">
                <a:latin typeface="Arial"/>
                <a:ea typeface="Arial"/>
                <a:cs typeface="Arial"/>
                <a:sym typeface="Arial"/>
              </a:rPr>
              <a:t>Conclusion</a:t>
            </a:r>
            <a:r>
              <a:rPr b="1" lang="en-US" sz="1800">
                <a:latin typeface="Arial"/>
                <a:ea typeface="Arial"/>
                <a:cs typeface="Arial"/>
                <a:sym typeface="Arial"/>
              </a:rPr>
              <a:t>: Winning an F1 championship is a symphony of optimized car performance, driver skill, strategic pit stops, and pushing speed limits. Every detail counts in this pinnacle of motorsport.</a:t>
            </a:r>
            <a:endParaRPr b="1" sz="1800">
              <a:latin typeface="Arial"/>
              <a:ea typeface="Arial"/>
              <a:cs typeface="Arial"/>
              <a:sym typeface="Arial"/>
            </a:endParaRPr>
          </a:p>
          <a:p>
            <a:pPr indent="-76200" lvl="0" marL="228600" rtl="0" algn="l">
              <a:lnSpc>
                <a:spcPct val="90000"/>
              </a:lnSpc>
              <a:spcBef>
                <a:spcPts val="0"/>
              </a:spcBef>
              <a:spcAft>
                <a:spcPts val="0"/>
              </a:spcAft>
              <a:buClr>
                <a:schemeClr val="dk1"/>
              </a:buClr>
              <a:buSzPts val="2400"/>
              <a:buNone/>
            </a:pPr>
            <a:r>
              <a:t/>
            </a:r>
            <a:endParaRPr b="1"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2"/>
          <p:cNvSpPr txBox="1"/>
          <p:nvPr>
            <p:ph type="title"/>
          </p:nvPr>
        </p:nvSpPr>
        <p:spPr>
          <a:xfrm>
            <a:off x="530673" y="417376"/>
            <a:ext cx="8623663"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DD0305"/>
              </a:buClr>
              <a:buSzPts val="4400"/>
              <a:buFont typeface="Play"/>
              <a:buNone/>
            </a:pPr>
            <a:r>
              <a:rPr lang="en-US"/>
              <a:t>Mission Statement</a:t>
            </a:r>
            <a:endParaRPr/>
          </a:p>
        </p:txBody>
      </p:sp>
      <p:sp>
        <p:nvSpPr>
          <p:cNvPr id="92" name="Google Shape;92;p12"/>
          <p:cNvSpPr txBox="1"/>
          <p:nvPr>
            <p:ph idx="4294967295" type="body"/>
          </p:nvPr>
        </p:nvSpPr>
        <p:spPr>
          <a:xfrm>
            <a:off x="530673" y="1841862"/>
            <a:ext cx="8623800" cy="43875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b="1" lang="en-US" sz="1600">
                <a:solidFill>
                  <a:srgbClr val="1F2328"/>
                </a:solidFill>
                <a:highlight>
                  <a:srgbClr val="FFFFFF"/>
                </a:highlight>
                <a:latin typeface="Arial"/>
                <a:ea typeface="Arial"/>
                <a:cs typeface="Arial"/>
                <a:sym typeface="Arial"/>
              </a:rPr>
              <a:t>Mission Statement: </a:t>
            </a:r>
            <a:r>
              <a:rPr lang="en-US" sz="1600">
                <a:solidFill>
                  <a:srgbClr val="1F2328"/>
                </a:solidFill>
                <a:highlight>
                  <a:srgbClr val="FFFFFF"/>
                </a:highlight>
                <a:latin typeface="Arial"/>
                <a:ea typeface="Arial"/>
                <a:cs typeface="Arial"/>
                <a:sym typeface="Arial"/>
              </a:rPr>
              <a:t>Why do the top 3 winning team win within the last 20 years and what factors help the winning team reach the podium.</a:t>
            </a:r>
            <a:endParaRPr sz="1600">
              <a:solidFill>
                <a:srgbClr val="1F2328"/>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rPr b="1" lang="en-US" sz="1600">
                <a:solidFill>
                  <a:srgbClr val="1F2328"/>
                </a:solidFill>
                <a:highlight>
                  <a:srgbClr val="FFFFFF"/>
                </a:highlight>
                <a:latin typeface="Arial"/>
                <a:ea typeface="Arial"/>
                <a:cs typeface="Arial"/>
                <a:sym typeface="Arial"/>
              </a:rPr>
              <a:t>Main Audience: </a:t>
            </a:r>
            <a:r>
              <a:rPr lang="en-US" sz="1600">
                <a:solidFill>
                  <a:srgbClr val="1F2328"/>
                </a:solidFill>
                <a:highlight>
                  <a:srgbClr val="FFFFFF"/>
                </a:highlight>
                <a:latin typeface="Arial"/>
                <a:ea typeface="Arial"/>
                <a:cs typeface="Arial"/>
                <a:sym typeface="Arial"/>
              </a:rPr>
              <a:t>Team Coach</a:t>
            </a:r>
            <a:endParaRPr sz="1600">
              <a:solidFill>
                <a:srgbClr val="1F2328"/>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rPr lang="en-US" sz="1600">
                <a:solidFill>
                  <a:srgbClr val="1F2328"/>
                </a:solidFill>
                <a:highlight>
                  <a:srgbClr val="FFFFFF"/>
                </a:highlight>
                <a:latin typeface="Arial"/>
                <a:ea typeface="Arial"/>
                <a:cs typeface="Arial"/>
                <a:sym typeface="Arial"/>
              </a:rPr>
              <a:t>What factors contribute into winning a F1 championship? The question would be answered after looking at the following 4 factors closely:</a:t>
            </a:r>
            <a:endParaRPr sz="1600">
              <a:solidFill>
                <a:srgbClr val="1F2328"/>
              </a:solidFill>
              <a:highlight>
                <a:srgbClr val="FFFFFF"/>
              </a:highlight>
              <a:latin typeface="Arial"/>
              <a:ea typeface="Arial"/>
              <a:cs typeface="Arial"/>
              <a:sym typeface="Arial"/>
            </a:endParaRPr>
          </a:p>
          <a:p>
            <a:pPr indent="-330200" lvl="0" marL="457200" rtl="0" algn="l">
              <a:lnSpc>
                <a:spcPct val="115000"/>
              </a:lnSpc>
              <a:spcBef>
                <a:spcPts val="1200"/>
              </a:spcBef>
              <a:spcAft>
                <a:spcPts val="0"/>
              </a:spcAft>
              <a:buClr>
                <a:srgbClr val="1F2328"/>
              </a:buClr>
              <a:buSzPts val="1600"/>
              <a:buAutoNum type="arabicPeriod"/>
            </a:pPr>
            <a:r>
              <a:rPr lang="en-US" sz="1600">
                <a:solidFill>
                  <a:srgbClr val="1F2328"/>
                </a:solidFill>
                <a:highlight>
                  <a:srgbClr val="FFFFFF"/>
                </a:highlight>
                <a:latin typeface="Arial"/>
                <a:ea typeface="Arial"/>
                <a:cs typeface="Arial"/>
                <a:sym typeface="Arial"/>
              </a:rPr>
              <a:t>The type of Constructor (car)</a:t>
            </a:r>
            <a:endParaRPr sz="1600">
              <a:solidFill>
                <a:srgbClr val="1F2328"/>
              </a:solidFill>
              <a:highlight>
                <a:srgbClr val="FFFFFF"/>
              </a:highlight>
              <a:latin typeface="Arial"/>
              <a:ea typeface="Arial"/>
              <a:cs typeface="Arial"/>
              <a:sym typeface="Arial"/>
            </a:endParaRPr>
          </a:p>
          <a:p>
            <a:pPr indent="-330200" lvl="0" marL="457200" rtl="0" algn="l">
              <a:lnSpc>
                <a:spcPct val="115000"/>
              </a:lnSpc>
              <a:spcBef>
                <a:spcPts val="0"/>
              </a:spcBef>
              <a:spcAft>
                <a:spcPts val="0"/>
              </a:spcAft>
              <a:buClr>
                <a:srgbClr val="1F2328"/>
              </a:buClr>
              <a:buSzPts val="1600"/>
              <a:buAutoNum type="arabicPeriod"/>
            </a:pPr>
            <a:r>
              <a:rPr lang="en-US" sz="1600">
                <a:solidFill>
                  <a:srgbClr val="1F2328"/>
                </a:solidFill>
                <a:highlight>
                  <a:srgbClr val="FFFFFF"/>
                </a:highlight>
                <a:latin typeface="Arial"/>
                <a:ea typeface="Arial"/>
                <a:cs typeface="Arial"/>
                <a:sym typeface="Arial"/>
              </a:rPr>
              <a:t>The age of the driver</a:t>
            </a:r>
            <a:endParaRPr sz="1600">
              <a:solidFill>
                <a:srgbClr val="1F2328"/>
              </a:solidFill>
              <a:highlight>
                <a:srgbClr val="FFFFFF"/>
              </a:highlight>
              <a:latin typeface="Arial"/>
              <a:ea typeface="Arial"/>
              <a:cs typeface="Arial"/>
              <a:sym typeface="Arial"/>
            </a:endParaRPr>
          </a:p>
          <a:p>
            <a:pPr indent="-330200" lvl="0" marL="457200" rtl="0" algn="l">
              <a:lnSpc>
                <a:spcPct val="115000"/>
              </a:lnSpc>
              <a:spcBef>
                <a:spcPts val="0"/>
              </a:spcBef>
              <a:spcAft>
                <a:spcPts val="0"/>
              </a:spcAft>
              <a:buClr>
                <a:srgbClr val="1F2328"/>
              </a:buClr>
              <a:buSzPts val="1600"/>
              <a:buAutoNum type="arabicPeriod"/>
            </a:pPr>
            <a:r>
              <a:rPr lang="en-US" sz="1600">
                <a:solidFill>
                  <a:srgbClr val="1F2328"/>
                </a:solidFill>
                <a:highlight>
                  <a:srgbClr val="FFFFFF"/>
                </a:highlight>
                <a:latin typeface="Arial"/>
                <a:ea typeface="Arial"/>
                <a:cs typeface="Arial"/>
                <a:sym typeface="Arial"/>
              </a:rPr>
              <a:t>Role of pit stops</a:t>
            </a:r>
            <a:endParaRPr sz="1600">
              <a:solidFill>
                <a:srgbClr val="1F2328"/>
              </a:solidFill>
              <a:highlight>
                <a:srgbClr val="FFFFFF"/>
              </a:highlight>
              <a:latin typeface="Arial"/>
              <a:ea typeface="Arial"/>
              <a:cs typeface="Arial"/>
              <a:sym typeface="Arial"/>
            </a:endParaRPr>
          </a:p>
          <a:p>
            <a:pPr indent="-330200" lvl="0" marL="457200" rtl="0" algn="l">
              <a:lnSpc>
                <a:spcPct val="115000"/>
              </a:lnSpc>
              <a:spcBef>
                <a:spcPts val="0"/>
              </a:spcBef>
              <a:spcAft>
                <a:spcPts val="0"/>
              </a:spcAft>
              <a:buClr>
                <a:srgbClr val="1F2328"/>
              </a:buClr>
              <a:buSzPts val="1600"/>
              <a:buAutoNum type="arabicPeriod"/>
            </a:pPr>
            <a:r>
              <a:rPr lang="en-US" sz="1600">
                <a:solidFill>
                  <a:srgbClr val="1F2328"/>
                </a:solidFill>
                <a:highlight>
                  <a:srgbClr val="FFFFFF"/>
                </a:highlight>
                <a:latin typeface="Arial"/>
                <a:ea typeface="Arial"/>
                <a:cs typeface="Arial"/>
                <a:sym typeface="Arial"/>
              </a:rPr>
              <a:t>The fastest lap speed.</a:t>
            </a:r>
            <a:endParaRPr sz="1600">
              <a:solidFill>
                <a:srgbClr val="1F2328"/>
              </a:solidFill>
              <a:highlight>
                <a:srgbClr val="FFFFFF"/>
              </a:highlight>
              <a:latin typeface="Arial"/>
              <a:ea typeface="Arial"/>
              <a:cs typeface="Arial"/>
              <a:sym typeface="Arial"/>
            </a:endParaRPr>
          </a:p>
          <a:p>
            <a:pPr indent="0" lvl="0" marL="228600" rtl="0" algn="l">
              <a:lnSpc>
                <a:spcPct val="90000"/>
              </a:lnSpc>
              <a:spcBef>
                <a:spcPts val="1200"/>
              </a:spcBef>
              <a:spcAft>
                <a:spcPts val="0"/>
              </a:spcAft>
              <a:buNone/>
            </a:pPr>
            <a:r>
              <a:t/>
            </a:r>
            <a:endParaRPr>
              <a:solidFill>
                <a:srgbClr val="1D1C1D"/>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3"/>
          <p:cNvSpPr txBox="1"/>
          <p:nvPr>
            <p:ph type="title"/>
          </p:nvPr>
        </p:nvSpPr>
        <p:spPr>
          <a:xfrm>
            <a:off x="772575" y="102788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DD0305"/>
              </a:buClr>
              <a:buSzPts val="5400"/>
              <a:buFont typeface="Play"/>
              <a:buNone/>
            </a:pPr>
            <a:r>
              <a:rPr lang="en-US"/>
              <a:t>Type of Constructor</a:t>
            </a:r>
            <a:endParaRPr/>
          </a:p>
        </p:txBody>
      </p:sp>
      <p:sp>
        <p:nvSpPr>
          <p:cNvPr id="98" name="Google Shape;98;p13"/>
          <p:cNvSpPr txBox="1"/>
          <p:nvPr>
            <p:ph idx="1" type="body"/>
          </p:nvPr>
        </p:nvSpPr>
        <p:spPr>
          <a:xfrm>
            <a:off x="772575" y="44189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None/>
            </a:pPr>
            <a:r>
              <a:rPr lang="en-US"/>
              <a:t>Determine the top 3 constructors over the last 20 years based</a:t>
            </a:r>
            <a:r>
              <a:rPr lang="en-US"/>
              <a:t> on number of wins</a:t>
            </a:r>
            <a:endParaRPr/>
          </a:p>
          <a:p>
            <a:pPr indent="0" lvl="0" marL="0" rtl="0" algn="l">
              <a:lnSpc>
                <a:spcPct val="90000"/>
              </a:lnSpc>
              <a:spcBef>
                <a:spcPts val="0"/>
              </a:spcBef>
              <a:spcAft>
                <a:spcPts val="0"/>
              </a:spcAft>
              <a:buClr>
                <a:schemeClr val="lt1"/>
              </a:buClr>
              <a:buSzPts val="2400"/>
              <a:buNone/>
            </a:pPr>
            <a:r>
              <a:t/>
            </a:r>
            <a:endParaRPr/>
          </a:p>
          <a:p>
            <a:pPr indent="0" lvl="0" marL="0" rtl="0" algn="l">
              <a:lnSpc>
                <a:spcPct val="90000"/>
              </a:lnSpc>
              <a:spcBef>
                <a:spcPts val="0"/>
              </a:spcBef>
              <a:spcAft>
                <a:spcPts val="0"/>
              </a:spcAft>
              <a:buClr>
                <a:schemeClr val="lt1"/>
              </a:buClr>
              <a:buSzPts val="2400"/>
              <a:buNone/>
            </a:pPr>
            <a:r>
              <a:rPr lang="en-US"/>
              <a:t>Determine the top constructors based on nationality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4"/>
          <p:cNvPicPr preferRelativeResize="0"/>
          <p:nvPr/>
        </p:nvPicPr>
        <p:blipFill>
          <a:blip r:embed="rId3">
            <a:alphaModFix/>
          </a:blip>
          <a:stretch>
            <a:fillRect/>
          </a:stretch>
        </p:blipFill>
        <p:spPr>
          <a:xfrm>
            <a:off x="2162175" y="550225"/>
            <a:ext cx="7867650" cy="5572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5"/>
          <p:cNvSpPr txBox="1"/>
          <p:nvPr/>
        </p:nvSpPr>
        <p:spPr>
          <a:xfrm>
            <a:off x="2025775" y="177875"/>
            <a:ext cx="4377600" cy="47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lay"/>
              <a:ea typeface="Play"/>
              <a:cs typeface="Play"/>
              <a:sym typeface="Play"/>
            </a:endParaRPr>
          </a:p>
        </p:txBody>
      </p:sp>
      <p:sp>
        <p:nvSpPr>
          <p:cNvPr id="109" name="Google Shape;109;p15"/>
          <p:cNvSpPr txBox="1"/>
          <p:nvPr/>
        </p:nvSpPr>
        <p:spPr>
          <a:xfrm>
            <a:off x="396100" y="390075"/>
            <a:ext cx="4644600" cy="44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lt1"/>
                </a:solidFill>
                <a:latin typeface="Play"/>
                <a:ea typeface="Play"/>
                <a:cs typeface="Play"/>
                <a:sym typeface="Play"/>
              </a:rPr>
              <a:t>Based on the data, the top 3 most successful constructors in the last 20 years are Mercedes, and Ferrari/Renault. Mercedes has the most amount of championships during that time. There can be many reasons for a successful type of car: such as investment of resources, technical innovation and manufacturing. My analysis of F1 championships is restricted by the data available, which only focuses on the type of car as a factor. </a:t>
            </a:r>
            <a:endParaRPr sz="1050">
              <a:solidFill>
                <a:srgbClr val="CCCCCC"/>
              </a:solidFill>
              <a:highlight>
                <a:srgbClr val="1F1F1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CCCCCC"/>
              </a:solidFill>
              <a:highlight>
                <a:srgbClr val="1F1F1F"/>
              </a:highlight>
              <a:latin typeface="Courier New"/>
              <a:ea typeface="Courier New"/>
              <a:cs typeface="Courier New"/>
              <a:sym typeface="Courier New"/>
            </a:endParaRPr>
          </a:p>
        </p:txBody>
      </p:sp>
      <p:pic>
        <p:nvPicPr>
          <p:cNvPr id="110" name="Google Shape;110;p15"/>
          <p:cNvPicPr preferRelativeResize="0"/>
          <p:nvPr/>
        </p:nvPicPr>
        <p:blipFill>
          <a:blip r:embed="rId3">
            <a:alphaModFix/>
          </a:blip>
          <a:stretch>
            <a:fillRect/>
          </a:stretch>
        </p:blipFill>
        <p:spPr>
          <a:xfrm>
            <a:off x="5269713" y="485775"/>
            <a:ext cx="5934075" cy="5886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DD0305"/>
              </a:buClr>
              <a:buSzPts val="5400"/>
              <a:buFont typeface="Play"/>
              <a:buNone/>
            </a:pPr>
            <a:r>
              <a:rPr lang="en-US"/>
              <a:t>Age of driver</a:t>
            </a:r>
            <a:endParaRPr/>
          </a:p>
        </p:txBody>
      </p:sp>
      <p:sp>
        <p:nvSpPr>
          <p:cNvPr id="116" name="Google Shape;116;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None/>
            </a:pPr>
            <a:r>
              <a:rPr lang="en-US"/>
              <a:t>Does age really matter?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17"/>
          <p:cNvPicPr preferRelativeResize="0"/>
          <p:nvPr/>
        </p:nvPicPr>
        <p:blipFill rotWithShape="1">
          <a:blip r:embed="rId3">
            <a:alphaModFix/>
          </a:blip>
          <a:srcRect b="0" l="0" r="0" t="0"/>
          <a:stretch/>
        </p:blipFill>
        <p:spPr>
          <a:xfrm>
            <a:off x="278675" y="3220400"/>
            <a:ext cx="11611999" cy="3155200"/>
          </a:xfrm>
          <a:prstGeom prst="rect">
            <a:avLst/>
          </a:prstGeom>
          <a:noFill/>
          <a:ln>
            <a:noFill/>
          </a:ln>
        </p:spPr>
      </p:pic>
      <p:sp>
        <p:nvSpPr>
          <p:cNvPr id="122" name="Google Shape;122;p17"/>
          <p:cNvSpPr txBox="1"/>
          <p:nvPr/>
        </p:nvSpPr>
        <p:spPr>
          <a:xfrm>
            <a:off x="730150" y="78225"/>
            <a:ext cx="7509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chemeClr val="lt1"/>
                </a:solidFill>
                <a:latin typeface="Play"/>
                <a:ea typeface="Play"/>
                <a:cs typeface="Play"/>
                <a:sym typeface="Play"/>
              </a:rPr>
              <a:t>Why would Age matter</a:t>
            </a:r>
            <a:endParaRPr sz="2200">
              <a:solidFill>
                <a:schemeClr val="lt1"/>
              </a:solidFill>
              <a:latin typeface="Play"/>
              <a:ea typeface="Play"/>
              <a:cs typeface="Play"/>
              <a:sym typeface="Play"/>
            </a:endParaRPr>
          </a:p>
        </p:txBody>
      </p:sp>
      <p:sp>
        <p:nvSpPr>
          <p:cNvPr id="123" name="Google Shape;123;p17"/>
          <p:cNvSpPr txBox="1"/>
          <p:nvPr/>
        </p:nvSpPr>
        <p:spPr>
          <a:xfrm>
            <a:off x="573675" y="601413"/>
            <a:ext cx="9974100" cy="14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lt1"/>
                </a:solidFill>
                <a:latin typeface="Play"/>
                <a:ea typeface="Play"/>
                <a:cs typeface="Play"/>
                <a:sym typeface="Play"/>
              </a:rPr>
              <a:t>Age might matter due to the following reasons:</a:t>
            </a:r>
            <a:endParaRPr sz="1600">
              <a:solidFill>
                <a:schemeClr val="lt1"/>
              </a:solidFill>
              <a:latin typeface="Play"/>
              <a:ea typeface="Play"/>
              <a:cs typeface="Play"/>
              <a:sym typeface="Play"/>
            </a:endParaRPr>
          </a:p>
          <a:p>
            <a:pPr indent="0" lvl="0" marL="0" rtl="0" algn="l">
              <a:spcBef>
                <a:spcPts val="0"/>
              </a:spcBef>
              <a:spcAft>
                <a:spcPts val="0"/>
              </a:spcAft>
              <a:buNone/>
            </a:pPr>
            <a:r>
              <a:rPr lang="en-US" sz="1600">
                <a:solidFill>
                  <a:schemeClr val="lt1"/>
                </a:solidFill>
                <a:latin typeface="Play"/>
                <a:ea typeface="Play"/>
                <a:cs typeface="Play"/>
                <a:sym typeface="Play"/>
              </a:rPr>
              <a:t>1.Experience and Skill Development: Younger drivers </a:t>
            </a:r>
            <a:r>
              <a:rPr lang="en-US" sz="1600">
                <a:solidFill>
                  <a:schemeClr val="lt1"/>
                </a:solidFill>
                <a:latin typeface="Play"/>
                <a:ea typeface="Play"/>
                <a:cs typeface="Play"/>
                <a:sym typeface="Play"/>
              </a:rPr>
              <a:t>might</a:t>
            </a:r>
            <a:r>
              <a:rPr lang="en-US" sz="1600">
                <a:solidFill>
                  <a:schemeClr val="lt1"/>
                </a:solidFill>
                <a:latin typeface="Play"/>
                <a:ea typeface="Play"/>
                <a:cs typeface="Play"/>
                <a:sym typeface="Play"/>
              </a:rPr>
              <a:t> lack the </a:t>
            </a:r>
            <a:r>
              <a:rPr lang="en-US" sz="1600">
                <a:solidFill>
                  <a:schemeClr val="lt1"/>
                </a:solidFill>
                <a:latin typeface="Play"/>
                <a:ea typeface="Play"/>
                <a:cs typeface="Play"/>
                <a:sym typeface="Play"/>
              </a:rPr>
              <a:t>experience</a:t>
            </a:r>
            <a:r>
              <a:rPr lang="en-US" sz="1600">
                <a:solidFill>
                  <a:schemeClr val="lt1"/>
                </a:solidFill>
                <a:latin typeface="Play"/>
                <a:ea typeface="Play"/>
                <a:cs typeface="Play"/>
                <a:sym typeface="Play"/>
              </a:rPr>
              <a:t> and skill development that is formed after several years of </a:t>
            </a:r>
            <a:r>
              <a:rPr lang="en-US" sz="1600">
                <a:solidFill>
                  <a:schemeClr val="lt1"/>
                </a:solidFill>
                <a:latin typeface="Play"/>
                <a:ea typeface="Play"/>
                <a:cs typeface="Play"/>
                <a:sym typeface="Play"/>
              </a:rPr>
              <a:t>competitive</a:t>
            </a:r>
            <a:r>
              <a:rPr lang="en-US" sz="1600">
                <a:solidFill>
                  <a:schemeClr val="lt1"/>
                </a:solidFill>
                <a:latin typeface="Play"/>
                <a:ea typeface="Play"/>
                <a:cs typeface="Play"/>
                <a:sym typeface="Play"/>
              </a:rPr>
              <a:t> racing </a:t>
            </a:r>
            <a:endParaRPr sz="1600">
              <a:solidFill>
                <a:schemeClr val="lt1"/>
              </a:solidFill>
              <a:latin typeface="Play"/>
              <a:ea typeface="Play"/>
              <a:cs typeface="Play"/>
              <a:sym typeface="Play"/>
            </a:endParaRPr>
          </a:p>
          <a:p>
            <a:pPr indent="0" lvl="0" marL="0" rtl="0" algn="l">
              <a:spcBef>
                <a:spcPts val="0"/>
              </a:spcBef>
              <a:spcAft>
                <a:spcPts val="0"/>
              </a:spcAft>
              <a:buNone/>
            </a:pPr>
            <a:r>
              <a:rPr lang="en-US" sz="1600">
                <a:solidFill>
                  <a:schemeClr val="lt1"/>
                </a:solidFill>
                <a:latin typeface="Play"/>
                <a:ea typeface="Play"/>
                <a:cs typeface="Play"/>
                <a:sym typeface="Play"/>
              </a:rPr>
              <a:t>2.Physical Fitness: Motorsports demand a high level of physical fitness and stamina. Younger drivers may have a natural advantage in terms of physical fitness and reaction time, which can be crucial in competitive racing. There are more other reasons as to why age might be worth looking into.</a:t>
            </a:r>
            <a:endParaRPr sz="1600">
              <a:solidFill>
                <a:schemeClr val="lt1"/>
              </a:solidFill>
              <a:latin typeface="Play"/>
              <a:ea typeface="Play"/>
              <a:cs typeface="Play"/>
              <a:sym typeface="Play"/>
            </a:endParaRPr>
          </a:p>
          <a:p>
            <a:pPr indent="0" lvl="0" marL="0" rtl="0" algn="l">
              <a:spcBef>
                <a:spcPts val="0"/>
              </a:spcBef>
              <a:spcAft>
                <a:spcPts val="0"/>
              </a:spcAft>
              <a:buNone/>
            </a:pPr>
            <a:r>
              <a:rPr lang="en-US" sz="1600">
                <a:solidFill>
                  <a:schemeClr val="lt1"/>
                </a:solidFill>
                <a:latin typeface="Play"/>
                <a:ea typeface="Play"/>
                <a:cs typeface="Play"/>
                <a:sym typeface="Play"/>
              </a:rPr>
              <a:t>Looking at the graph below, it is evident that most drivers that are 20s have the highest wins(15), and a close second would be drivers 30s.. Does this mean that younger drivers are better? </a:t>
            </a:r>
            <a:endParaRPr sz="1600">
              <a:solidFill>
                <a:schemeClr val="lt1"/>
              </a:solidFill>
              <a:latin typeface="Play"/>
              <a:ea typeface="Play"/>
              <a:cs typeface="Play"/>
              <a:sym typeface="Pl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18"/>
          <p:cNvPicPr preferRelativeResize="0"/>
          <p:nvPr/>
        </p:nvPicPr>
        <p:blipFill rotWithShape="1">
          <a:blip r:embed="rId3">
            <a:alphaModFix/>
          </a:blip>
          <a:srcRect b="0" l="0" r="0" t="0"/>
          <a:stretch/>
        </p:blipFill>
        <p:spPr>
          <a:xfrm>
            <a:off x="305200" y="2216475"/>
            <a:ext cx="7302049" cy="4279550"/>
          </a:xfrm>
          <a:prstGeom prst="rect">
            <a:avLst/>
          </a:prstGeom>
          <a:noFill/>
          <a:ln>
            <a:noFill/>
          </a:ln>
        </p:spPr>
      </p:pic>
      <p:sp>
        <p:nvSpPr>
          <p:cNvPr id="129" name="Google Shape;129;p18"/>
          <p:cNvSpPr txBox="1"/>
          <p:nvPr/>
        </p:nvSpPr>
        <p:spPr>
          <a:xfrm>
            <a:off x="469375" y="495450"/>
            <a:ext cx="10638900" cy="149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600">
                <a:solidFill>
                  <a:schemeClr val="lt1"/>
                </a:solidFill>
                <a:latin typeface="Play"/>
                <a:ea typeface="Play"/>
                <a:cs typeface="Play"/>
                <a:sym typeface="Play"/>
              </a:rPr>
              <a:t> A correlation test was performed and it showed that were a minor positive correlation between the winnings and the age of the driver. The correlation showed a 0.06 correlation between those two factors. Also looking at the top 4 drivers with the most wins, two of them were in the 20s and the other two were in their 30s, which matched the bar chart that showed drivers in the 20s(25,26) and in their 30s(35) do have a high chance of getting more wins, there is a correlation but not enough to make a direct fact that age has enough impact of winning a F1 championship </a:t>
            </a:r>
            <a:endParaRPr sz="1600">
              <a:solidFill>
                <a:schemeClr val="lt1"/>
              </a:solidFill>
              <a:latin typeface="Play"/>
              <a:ea typeface="Play"/>
              <a:cs typeface="Play"/>
              <a:sym typeface="Play"/>
            </a:endParaRPr>
          </a:p>
        </p:txBody>
      </p:sp>
      <p:pic>
        <p:nvPicPr>
          <p:cNvPr id="130" name="Google Shape;130;p18"/>
          <p:cNvPicPr preferRelativeResize="0"/>
          <p:nvPr/>
        </p:nvPicPr>
        <p:blipFill>
          <a:blip r:embed="rId4">
            <a:alphaModFix/>
          </a:blip>
          <a:stretch>
            <a:fillRect/>
          </a:stretch>
        </p:blipFill>
        <p:spPr>
          <a:xfrm>
            <a:off x="7718500" y="2216475"/>
            <a:ext cx="4395400" cy="2060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838200" y="265192"/>
            <a:ext cx="10515600" cy="890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DD0305"/>
              </a:buClr>
              <a:buSzPts val="5400"/>
              <a:buFont typeface="Play"/>
              <a:buNone/>
            </a:pPr>
            <a:r>
              <a:rPr lang="en-US">
                <a:latin typeface="Play"/>
                <a:ea typeface="Play"/>
                <a:cs typeface="Play"/>
                <a:sym typeface="Play"/>
              </a:rPr>
              <a:t>The Pivotal Role of F1 Pit Stops</a:t>
            </a:r>
            <a:endParaRPr>
              <a:latin typeface="Play"/>
              <a:ea typeface="Play"/>
              <a:cs typeface="Play"/>
              <a:sym typeface="Play"/>
            </a:endParaRPr>
          </a:p>
        </p:txBody>
      </p:sp>
      <p:sp>
        <p:nvSpPr>
          <p:cNvPr id="136" name="Google Shape;136;p19"/>
          <p:cNvSpPr txBox="1"/>
          <p:nvPr>
            <p:ph idx="1" type="body"/>
          </p:nvPr>
        </p:nvSpPr>
        <p:spPr>
          <a:xfrm>
            <a:off x="246888" y="2004450"/>
            <a:ext cx="10515600" cy="46710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US" sz="1800">
                <a:latin typeface="Arial"/>
                <a:ea typeface="Arial"/>
                <a:cs typeface="Arial"/>
                <a:sym typeface="Arial"/>
              </a:rPr>
              <a:t>When we think of F1, we imagine speed and precision on the track. But the real game-changer? The few seconds spent in the pit lane. That's our focus today.</a:t>
            </a:r>
            <a:endParaRPr b="1" sz="1800">
              <a:latin typeface="Arial"/>
              <a:ea typeface="Arial"/>
              <a:cs typeface="Arial"/>
              <a:sym typeface="Arial"/>
            </a:endParaRPr>
          </a:p>
          <a:p>
            <a:pPr indent="0" lvl="0" marL="0" rtl="0" algn="l">
              <a:lnSpc>
                <a:spcPct val="150000"/>
              </a:lnSpc>
              <a:spcBef>
                <a:spcPts val="0"/>
              </a:spcBef>
              <a:spcAft>
                <a:spcPts val="0"/>
              </a:spcAft>
              <a:buNone/>
            </a:pPr>
            <a:r>
              <a:t/>
            </a:r>
            <a:endParaRPr b="1" sz="1800">
              <a:latin typeface="Arial"/>
              <a:ea typeface="Arial"/>
              <a:cs typeface="Arial"/>
              <a:sym typeface="Arial"/>
            </a:endParaRPr>
          </a:p>
          <a:p>
            <a:pPr indent="0" lvl="0" marL="0" rtl="0" algn="l">
              <a:lnSpc>
                <a:spcPct val="150000"/>
              </a:lnSpc>
              <a:spcBef>
                <a:spcPts val="0"/>
              </a:spcBef>
              <a:spcAft>
                <a:spcPts val="0"/>
              </a:spcAft>
              <a:buNone/>
            </a:pPr>
            <a:r>
              <a:rPr b="1" lang="en-US" sz="1800">
                <a:latin typeface="Arial"/>
                <a:ea typeface="Arial"/>
                <a:cs typeface="Arial"/>
                <a:sym typeface="Arial"/>
              </a:rPr>
              <a:t>Significance: In the high-speed world of Formula 1, every second counts. Pit stops, a seemingly brief interlude, often play a pivotal role in race outcomes.</a:t>
            </a:r>
            <a:endParaRPr b="1" sz="1800">
              <a:latin typeface="Arial"/>
              <a:ea typeface="Arial"/>
              <a:cs typeface="Arial"/>
              <a:sym typeface="Arial"/>
            </a:endParaRPr>
          </a:p>
          <a:p>
            <a:pPr indent="0" lvl="0" marL="0" rtl="0" algn="l">
              <a:lnSpc>
                <a:spcPct val="150000"/>
              </a:lnSpc>
              <a:spcBef>
                <a:spcPts val="0"/>
              </a:spcBef>
              <a:spcAft>
                <a:spcPts val="0"/>
              </a:spcAft>
              <a:buNone/>
            </a:pPr>
            <a:r>
              <a:t/>
            </a:r>
            <a:endParaRPr b="1" sz="1800">
              <a:latin typeface="Arial"/>
              <a:ea typeface="Arial"/>
              <a:cs typeface="Arial"/>
              <a:sym typeface="Arial"/>
            </a:endParaRPr>
          </a:p>
          <a:p>
            <a:pPr indent="0" lvl="0" marL="0" rtl="0" algn="l">
              <a:lnSpc>
                <a:spcPct val="150000"/>
              </a:lnSpc>
              <a:spcBef>
                <a:spcPts val="0"/>
              </a:spcBef>
              <a:spcAft>
                <a:spcPts val="0"/>
              </a:spcAft>
              <a:buNone/>
            </a:pPr>
            <a:r>
              <a:rPr b="1" lang="en-US" sz="1800">
                <a:latin typeface="Arial"/>
                <a:ea typeface="Arial"/>
                <a:cs typeface="Arial"/>
                <a:sym typeface="Arial"/>
              </a:rPr>
              <a:t>Objective: Through rigorous data analysis, we seek to understand just how much weight pit stops carry in the grand scheme of race strategies and eventual outcomes.</a:t>
            </a:r>
            <a:endParaRPr b="1" sz="1800">
              <a:latin typeface="Arial"/>
              <a:ea typeface="Arial"/>
              <a:cs typeface="Arial"/>
              <a:sym typeface="Arial"/>
            </a:endParaRPr>
          </a:p>
          <a:p>
            <a:pPr indent="0" lvl="0" marL="0" rtl="0" algn="l">
              <a:lnSpc>
                <a:spcPct val="150000"/>
              </a:lnSpc>
              <a:spcBef>
                <a:spcPts val="0"/>
              </a:spcBef>
              <a:spcAft>
                <a:spcPts val="0"/>
              </a:spcAft>
              <a:buNone/>
            </a:pPr>
            <a:r>
              <a:t/>
            </a:r>
            <a:endParaRPr b="1" sz="1800">
              <a:latin typeface="Arial"/>
              <a:ea typeface="Arial"/>
              <a:cs typeface="Arial"/>
              <a:sym typeface="Arial"/>
            </a:endParaRPr>
          </a:p>
          <a:p>
            <a:pPr indent="0" lvl="0" marL="0" rtl="0" algn="l">
              <a:lnSpc>
                <a:spcPct val="150000"/>
              </a:lnSpc>
              <a:spcBef>
                <a:spcPts val="0"/>
              </a:spcBef>
              <a:spcAft>
                <a:spcPts val="0"/>
              </a:spcAft>
              <a:buNone/>
            </a:pPr>
            <a:r>
              <a:rPr b="1" lang="en-US" sz="1800">
                <a:latin typeface="Arial"/>
                <a:ea typeface="Arial"/>
                <a:cs typeface="Arial"/>
                <a:sym typeface="Arial"/>
              </a:rPr>
              <a:t>Scope: Dive deep into visual representations that cast light on pit stop durations versus race results and the varied strategies of constructors.</a:t>
            </a:r>
            <a:endParaRPr b="1" sz="1800">
              <a:latin typeface="Arial"/>
              <a:ea typeface="Arial"/>
              <a:cs typeface="Arial"/>
              <a:sym typeface="Arial"/>
            </a:endParaRPr>
          </a:p>
          <a:p>
            <a:pPr indent="0" lvl="0" marL="50800" rtl="0" algn="l">
              <a:lnSpc>
                <a:spcPct val="150000"/>
              </a:lnSpc>
              <a:spcBef>
                <a:spcPts val="0"/>
              </a:spcBef>
              <a:spcAft>
                <a:spcPts val="0"/>
              </a:spcAft>
              <a:buNone/>
            </a:pPr>
            <a:r>
              <a:t/>
            </a:r>
            <a:endParaRPr b="1" sz="1800">
              <a:highlight>
                <a:srgbClr val="444654"/>
              </a:highlight>
              <a:latin typeface="Arial"/>
              <a:ea typeface="Arial"/>
              <a:cs typeface="Arial"/>
              <a:sym typeface="Arial"/>
            </a:endParaRPr>
          </a:p>
          <a:p>
            <a:pPr indent="457200" lvl="0" marL="0" rtl="0" algn="l">
              <a:lnSpc>
                <a:spcPct val="150000"/>
              </a:lnSpc>
              <a:spcBef>
                <a:spcPts val="1200"/>
              </a:spcBef>
              <a:spcAft>
                <a:spcPts val="0"/>
              </a:spcAft>
              <a:buNone/>
            </a:pPr>
            <a:r>
              <a:t/>
            </a:r>
            <a:endParaRPr b="1" sz="1800">
              <a:latin typeface="Arial"/>
              <a:ea typeface="Arial"/>
              <a:cs typeface="Arial"/>
              <a:sym typeface="Arial"/>
            </a:endParaRPr>
          </a:p>
          <a:p>
            <a:pPr indent="0" lvl="0" marL="0" rtl="0" algn="l">
              <a:lnSpc>
                <a:spcPct val="150000"/>
              </a:lnSpc>
              <a:spcBef>
                <a:spcPts val="1200"/>
              </a:spcBef>
              <a:spcAft>
                <a:spcPts val="0"/>
              </a:spcAft>
              <a:buClr>
                <a:schemeClr val="lt1"/>
              </a:buClr>
              <a:buSzPts val="2040"/>
              <a:buNone/>
            </a:pPr>
            <a:r>
              <a:t/>
            </a:r>
            <a:endParaRPr b="1" sz="18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