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7" r:id="rId2"/>
    <p:sldId id="272" r:id="rId3"/>
    <p:sldId id="274" r:id="rId4"/>
    <p:sldId id="275" r:id="rId5"/>
    <p:sldId id="273" r:id="rId6"/>
    <p:sldId id="276" r:id="rId7"/>
    <p:sldId id="281" r:id="rId8"/>
    <p:sldId id="282" r:id="rId9"/>
    <p:sldId id="277" r:id="rId10"/>
    <p:sldId id="278" r:id="rId11"/>
    <p:sldId id="284" r:id="rId12"/>
    <p:sldId id="283" r:id="rId13"/>
    <p:sldId id="280" r:id="rId14"/>
    <p:sldId id="286" r:id="rId15"/>
    <p:sldId id="279" r:id="rId16"/>
    <p:sldId id="285" r:id="rId17"/>
    <p:sldId id="264" r:id="rId18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468" y="13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D7214-858C-4886-923B-817F07EAEF62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B8622-53EB-45D1-9AAC-0197EB286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0862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B8622-53EB-45D1-9AAC-0197EB286BD8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814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 userDrawn="1"/>
        </p:nvSpPr>
        <p:spPr>
          <a:xfrm>
            <a:off x="-1" y="4894008"/>
            <a:ext cx="9144001" cy="24949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93708"/>
            <a:ext cx="7772400" cy="1102519"/>
          </a:xfrm>
        </p:spPr>
        <p:txBody>
          <a:bodyPr/>
          <a:lstStyle>
            <a:lvl1pPr>
              <a:defRPr sz="24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3059627"/>
            <a:ext cx="7344816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rgbClr val="00B0F0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fld id="{E5092030-6898-4DA4-9F10-5C85372B00A7}" type="datetime1">
              <a:rPr lang="es-ES" smtClean="0"/>
              <a:pPr/>
              <a:t>22/03/2017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fld id="{BC27CD9C-C814-4D7E-9230-8D1C34D1498B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7" name="6 Conector recto"/>
          <p:cNvCxnSpPr/>
          <p:nvPr userDrawn="1"/>
        </p:nvCxnSpPr>
        <p:spPr>
          <a:xfrm>
            <a:off x="683568" y="3005621"/>
            <a:ext cx="7344816" cy="0"/>
          </a:xfrm>
          <a:prstGeom prst="line">
            <a:avLst/>
          </a:prstGeom>
          <a:ln>
            <a:solidFill>
              <a:srgbClr val="006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8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9" y="191962"/>
            <a:ext cx="1484939" cy="32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07C6-681A-4274-8A04-5DAA7CE6B98B}" type="datetime1">
              <a:rPr lang="es-ES" smtClean="0"/>
              <a:t>22/03/2017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94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739F-727D-4E2B-90A3-DF88CF4DA95F}" type="datetime1">
              <a:rPr lang="es-ES" smtClean="0"/>
              <a:t>22/03/2017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11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268A-A82C-45BF-B135-6A35258FF90F}" type="datetime1">
              <a:rPr lang="es-ES" smtClean="0"/>
              <a:t>22/03/2017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22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 b="1"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  <a:cs typeface="Arial" panose="020B0604020202020204" pitchFamily="34" charset="0"/>
              </a:defRPr>
            </a:lvl1pPr>
            <a:lvl2pPr>
              <a:defRPr sz="2000">
                <a:latin typeface="+mj-lt"/>
                <a:cs typeface="Arial" panose="020B0604020202020204" pitchFamily="34" charset="0"/>
              </a:defRPr>
            </a:lvl2pPr>
            <a:lvl3pPr>
              <a:defRPr sz="1800">
                <a:latin typeface="+mj-lt"/>
                <a:cs typeface="Arial" panose="020B0604020202020204" pitchFamily="34" charset="0"/>
              </a:defRPr>
            </a:lvl3pPr>
            <a:lvl4pPr>
              <a:defRPr sz="1600">
                <a:latin typeface="+mj-lt"/>
                <a:cs typeface="Arial" panose="020B0604020202020204" pitchFamily="34" charset="0"/>
              </a:defRPr>
            </a:lvl4pPr>
            <a:lvl5pPr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4E1B-6C4C-4135-A994-D2DD31A0D65E}" type="datetime1">
              <a:rPr lang="es-ES" smtClean="0"/>
              <a:t>22/03/2017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Copyright VIEWNEXT 2016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6 Conector recto"/>
          <p:cNvCxnSpPr/>
          <p:nvPr userDrawn="1"/>
        </p:nvCxnSpPr>
        <p:spPr>
          <a:xfrm>
            <a:off x="467544" y="519522"/>
            <a:ext cx="676875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96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435847"/>
            <a:ext cx="7772400" cy="1021556"/>
          </a:xfrm>
        </p:spPr>
        <p:txBody>
          <a:bodyPr anchor="t"/>
          <a:lstStyle>
            <a:lvl1pPr algn="l">
              <a:defRPr sz="3200" b="1" cap="all"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7BCC-671C-4008-AE0D-A9CB7C9663CB}" type="datetime1">
              <a:rPr lang="es-ES" smtClean="0"/>
              <a:t>22/03/2017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Copyright VIEWNEXT 2016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67" b="14471"/>
          <a:stretch/>
        </p:blipFill>
        <p:spPr>
          <a:xfrm>
            <a:off x="0" y="573237"/>
            <a:ext cx="9144000" cy="2581443"/>
          </a:xfrm>
          <a:prstGeom prst="rect">
            <a:avLst/>
          </a:prstGeom>
        </p:spPr>
      </p:pic>
      <p:cxnSp>
        <p:nvCxnSpPr>
          <p:cNvPr id="9" name="8 Conector recto"/>
          <p:cNvCxnSpPr/>
          <p:nvPr userDrawn="1"/>
        </p:nvCxnSpPr>
        <p:spPr>
          <a:xfrm>
            <a:off x="683568" y="3867894"/>
            <a:ext cx="741682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867895"/>
            <a:ext cx="7772400" cy="369056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pic>
        <p:nvPicPr>
          <p:cNvPr id="10" name="9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9" y="191962"/>
            <a:ext cx="1484939" cy="32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72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CD7-3343-4A59-925F-26FA1123EB9F}" type="datetime1">
              <a:rPr lang="es-ES" smtClean="0"/>
              <a:t>22/03/2017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Copyright VIEWNEXT 2016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129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3F14-F284-4A3E-820E-4A4CD3F89ED0}" type="datetime1">
              <a:rPr lang="es-ES" smtClean="0"/>
              <a:t>22/03/2017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9258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3665-2311-4933-8E70-675D820EC36D}" type="datetime1">
              <a:rPr lang="es-ES" smtClean="0"/>
              <a:t>22/03/2017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Copyright VIEWNEXT 2016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6 Conector recto"/>
          <p:cNvCxnSpPr/>
          <p:nvPr userDrawn="1"/>
        </p:nvCxnSpPr>
        <p:spPr>
          <a:xfrm>
            <a:off x="467544" y="519522"/>
            <a:ext cx="676875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894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29B3-FC7D-4016-B5E8-2616E016EE69}" type="datetime1">
              <a:rPr lang="es-ES" smtClean="0"/>
              <a:t>22/03/2017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Copyright VIEWNEXT 2016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6 Conector recto"/>
          <p:cNvCxnSpPr/>
          <p:nvPr userDrawn="1"/>
        </p:nvCxnSpPr>
        <p:spPr>
          <a:xfrm>
            <a:off x="467544" y="519522"/>
            <a:ext cx="676875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080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1156-9B0F-4F4A-A294-1AB6C6602AAD}" type="datetime1">
              <a:rPr lang="es-ES" smtClean="0"/>
              <a:t>22/03/2017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Copyright VIEWNEXT 2016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009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0426-B4E1-45CC-BC72-B89F88C19B48}" type="datetime1">
              <a:rPr lang="es-ES" smtClean="0"/>
              <a:t>22/03/2017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795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95486"/>
            <a:ext cx="8229600" cy="3135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005576"/>
            <a:ext cx="8229600" cy="358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9" y="191962"/>
            <a:ext cx="1484939" cy="327560"/>
          </a:xfrm>
          <a:prstGeom prst="rect">
            <a:avLst/>
          </a:prstGeom>
        </p:spPr>
      </p:pic>
      <p:sp>
        <p:nvSpPr>
          <p:cNvPr id="10" name="9 Rectángulo"/>
          <p:cNvSpPr/>
          <p:nvPr userDrawn="1"/>
        </p:nvSpPr>
        <p:spPr>
          <a:xfrm>
            <a:off x="-1" y="4894008"/>
            <a:ext cx="9144001" cy="24949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89400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fld id="{0D3CAE60-4075-4A15-9556-4663FF2EA46D}" type="datetime1">
              <a:rPr lang="es-ES" smtClean="0"/>
              <a:pPr/>
              <a:t>22/03/2017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940152" y="489400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© Copyright VIEWNEXT 2016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89400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fld id="{BC27CD9C-C814-4D7E-9230-8D1C34D1498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161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s-ES" sz="2200" b="1" kern="1200" dirty="0" smtClean="0">
          <a:solidFill>
            <a:srgbClr val="00649D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iewnext.com/" TargetMode="External"/><Relationship Id="rId13" Type="http://schemas.openxmlformats.org/officeDocument/2006/relationships/image" Target="../media/image21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12" Type="http://schemas.openxmlformats.org/officeDocument/2006/relationships/hyperlink" Target="https://www.linkedin.com/company/viewnext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slideshare.net/Viewnext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jpe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5" Type="http://schemas.openxmlformats.org/officeDocument/2006/relationships/image" Target="../media/image22.png"/><Relationship Id="rId10" Type="http://schemas.openxmlformats.org/officeDocument/2006/relationships/hyperlink" Target="https://www.facebook.com/Viewnext.sa" TargetMode="External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hyperlink" Target="https://twitter.com/viewnex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Análisis de datos con Python</a:t>
            </a:r>
            <a:endParaRPr lang="es-ES" dirty="0"/>
          </a:p>
        </p:txBody>
      </p:sp>
      <p:sp>
        <p:nvSpPr>
          <p:cNvPr id="7" name="6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GEBD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16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Scikit-learn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Librería </a:t>
            </a:r>
            <a:r>
              <a:rPr lang="es-ES" dirty="0"/>
              <a:t>de código abierto </a:t>
            </a:r>
            <a:r>
              <a:rPr lang="es-ES" dirty="0" smtClean="0"/>
              <a:t>para Python</a:t>
            </a:r>
          </a:p>
          <a:p>
            <a:r>
              <a:rPr lang="es-ES" dirty="0" smtClean="0"/>
              <a:t>Contiene máquina de aprendizaje de diversos tipos:</a:t>
            </a:r>
          </a:p>
          <a:p>
            <a:pPr lvl="1"/>
            <a:r>
              <a:rPr lang="es-ES" dirty="0" smtClean="0"/>
              <a:t>Clasificación: arboles de decisión, </a:t>
            </a:r>
            <a:r>
              <a:rPr lang="es-ES" dirty="0" err="1" smtClean="0"/>
              <a:t>RandomForests</a:t>
            </a:r>
            <a:r>
              <a:rPr lang="es-ES" dirty="0" smtClean="0"/>
              <a:t>, SVM</a:t>
            </a:r>
          </a:p>
          <a:p>
            <a:pPr lvl="1"/>
            <a:r>
              <a:rPr lang="es-ES" dirty="0" smtClean="0"/>
              <a:t>Regresión: </a:t>
            </a:r>
          </a:p>
          <a:p>
            <a:pPr lvl="1"/>
            <a:r>
              <a:rPr lang="es-ES" dirty="0" smtClean="0"/>
              <a:t>Clustering: K-</a:t>
            </a:r>
            <a:r>
              <a:rPr lang="es-ES" dirty="0" err="1" smtClean="0"/>
              <a:t>Means</a:t>
            </a:r>
            <a:endParaRPr lang="es-ES" dirty="0" smtClean="0"/>
          </a:p>
          <a:p>
            <a:pPr lvl="1"/>
            <a:r>
              <a:rPr lang="es-ES" dirty="0" smtClean="0"/>
              <a:t>Asociación: A priori</a:t>
            </a:r>
            <a:endParaRPr lang="es-ES" dirty="0"/>
          </a:p>
          <a:p>
            <a:r>
              <a:rPr lang="es-ES" dirty="0" smtClean="0"/>
              <a:t>Diseñado para </a:t>
            </a:r>
            <a:r>
              <a:rPr lang="es-ES" dirty="0" err="1" smtClean="0"/>
              <a:t>interoperar</a:t>
            </a:r>
            <a:r>
              <a:rPr lang="es-ES" dirty="0" smtClean="0"/>
              <a:t> con </a:t>
            </a:r>
            <a:r>
              <a:rPr lang="es-ES" dirty="0" err="1" smtClean="0"/>
              <a:t>Numpy</a:t>
            </a:r>
            <a:r>
              <a:rPr lang="es-ES" dirty="0" smtClean="0"/>
              <a:t> y </a:t>
            </a:r>
            <a:r>
              <a:rPr lang="es-ES" dirty="0" err="1" smtClean="0"/>
              <a:t>SciPy</a:t>
            </a:r>
            <a:endParaRPr lang="es-ES" dirty="0" smtClean="0"/>
          </a:p>
          <a:p>
            <a:r>
              <a:rPr lang="es-ES" dirty="0" smtClean="0"/>
              <a:t>Creada por David </a:t>
            </a:r>
            <a:r>
              <a:rPr lang="es-ES" dirty="0" err="1" smtClean="0"/>
              <a:t>Cournapeau</a:t>
            </a:r>
            <a:r>
              <a:rPr lang="es-ES" dirty="0" smtClean="0"/>
              <a:t> en la Google </a:t>
            </a:r>
            <a:r>
              <a:rPr lang="es-ES" dirty="0" err="1" smtClean="0"/>
              <a:t>Summer</a:t>
            </a:r>
            <a:r>
              <a:rPr lang="es-ES" dirty="0" smtClean="0"/>
              <a:t> of </a:t>
            </a:r>
            <a:r>
              <a:rPr lang="es-ES" dirty="0" err="1" smtClean="0"/>
              <a:t>Code</a:t>
            </a:r>
            <a:r>
              <a:rPr lang="es-ES" dirty="0" smtClean="0"/>
              <a:t> en 2007.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10</a:t>
            </a:fld>
            <a:endParaRPr lang="es-ES"/>
          </a:p>
        </p:txBody>
      </p:sp>
      <p:pic>
        <p:nvPicPr>
          <p:cNvPr id="2050" name="Picture 2" descr="https://avatars2.githubusercontent.com/u/365630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759" y="3784274"/>
            <a:ext cx="960041" cy="96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Scikit-learn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b="1" dirty="0"/>
              <a:t>Algoritmos más utilizados</a:t>
            </a:r>
          </a:p>
          <a:p>
            <a:r>
              <a:rPr lang="es-ES" dirty="0"/>
              <a:t>Los algoritmos que más se suelen utilizar en los problemas de Machine </a:t>
            </a:r>
            <a:r>
              <a:rPr lang="es-ES" dirty="0" err="1"/>
              <a:t>Learning</a:t>
            </a:r>
            <a:r>
              <a:rPr lang="es-ES" dirty="0"/>
              <a:t> son los siguientes</a:t>
            </a:r>
            <a:r>
              <a:rPr lang="es-ES" dirty="0" smtClean="0"/>
              <a:t>:</a:t>
            </a:r>
            <a:endParaRPr lang="es-ES" dirty="0"/>
          </a:p>
          <a:p>
            <a:pPr lvl="1"/>
            <a:r>
              <a:rPr lang="es-ES" dirty="0"/>
              <a:t>Regresión Lineal</a:t>
            </a:r>
          </a:p>
          <a:p>
            <a:pPr lvl="1"/>
            <a:r>
              <a:rPr lang="es-ES" dirty="0"/>
              <a:t>Regresión Logística</a:t>
            </a:r>
          </a:p>
          <a:p>
            <a:pPr lvl="1"/>
            <a:r>
              <a:rPr lang="es-ES" dirty="0"/>
              <a:t>Arboles de </a:t>
            </a:r>
            <a:r>
              <a:rPr lang="es-ES" dirty="0" smtClean="0"/>
              <a:t>Decisión</a:t>
            </a:r>
            <a:endParaRPr lang="es-ES" dirty="0"/>
          </a:p>
          <a:p>
            <a:pPr lvl="1"/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endParaRPr lang="es-ES" dirty="0"/>
          </a:p>
          <a:p>
            <a:pPr lvl="1"/>
            <a:r>
              <a:rPr lang="es-ES" dirty="0"/>
              <a:t>SVM o Máquinas de vectores de soporte.</a:t>
            </a:r>
          </a:p>
          <a:p>
            <a:pPr lvl="1"/>
            <a:r>
              <a:rPr lang="es-ES" dirty="0"/>
              <a:t>KNN o K vecinos más cercanos.</a:t>
            </a:r>
          </a:p>
          <a:p>
            <a:pPr lvl="1"/>
            <a:r>
              <a:rPr lang="es-ES" dirty="0"/>
              <a:t>K-</a:t>
            </a:r>
            <a:r>
              <a:rPr lang="es-ES" dirty="0" err="1"/>
              <a:t>means</a:t>
            </a:r>
            <a:endParaRPr lang="es-ES" dirty="0"/>
          </a:p>
          <a:p>
            <a:r>
              <a:rPr lang="es-ES" dirty="0"/>
              <a:t>Todos ellos se pueden aplicar a casi cualquier problema de datos y obviamente </a:t>
            </a:r>
            <a:r>
              <a:rPr lang="es-ES" dirty="0" smtClean="0"/>
              <a:t>están </a:t>
            </a:r>
            <a:r>
              <a:rPr lang="es-ES" dirty="0"/>
              <a:t>todos implementados por la excelente librería de Python, </a:t>
            </a:r>
            <a:r>
              <a:rPr lang="es-ES" dirty="0" err="1"/>
              <a:t>Scikit-learn</a:t>
            </a:r>
            <a:r>
              <a:rPr lang="es-ES" dirty="0"/>
              <a:t>. 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11</a:t>
            </a:fld>
            <a:endParaRPr lang="es-ES"/>
          </a:p>
        </p:txBody>
      </p:sp>
      <p:pic>
        <p:nvPicPr>
          <p:cNvPr id="2050" name="Picture 2" descr="https://avatars2.githubusercontent.com/u/365630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759" y="3784274"/>
            <a:ext cx="960041" cy="96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42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Scikit-learn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Principales funciones a utilizar en cada máquina de aprendizaje:</a:t>
            </a:r>
          </a:p>
          <a:p>
            <a:pPr lvl="1" fontAlgn="base"/>
            <a:r>
              <a:rPr lang="es-ES" i="1" dirty="0"/>
              <a:t>nombre-del-</a:t>
            </a:r>
            <a:r>
              <a:rPr lang="es-ES" i="1" dirty="0" err="1"/>
              <a:t>modelo</a:t>
            </a:r>
            <a:r>
              <a:rPr lang="es-ES" dirty="0" err="1"/>
              <a:t>.</a:t>
            </a:r>
            <a:r>
              <a:rPr lang="es-ES" b="1" dirty="0" err="1"/>
              <a:t>fit</a:t>
            </a:r>
            <a:r>
              <a:rPr lang="es-ES" b="1" dirty="0"/>
              <a:t>()</a:t>
            </a:r>
            <a:endParaRPr lang="es-ES" dirty="0"/>
          </a:p>
          <a:p>
            <a:pPr lvl="1" fontAlgn="base"/>
            <a:r>
              <a:rPr lang="es-ES" i="1" dirty="0"/>
              <a:t>nombre-del-</a:t>
            </a:r>
            <a:r>
              <a:rPr lang="es-ES" i="1" dirty="0" err="1"/>
              <a:t>modelo</a:t>
            </a:r>
            <a:r>
              <a:rPr lang="es-ES" dirty="0" err="1"/>
              <a:t>.</a:t>
            </a:r>
            <a:r>
              <a:rPr lang="es-ES" b="1" dirty="0" err="1"/>
              <a:t>predict</a:t>
            </a:r>
            <a:r>
              <a:rPr lang="es-ES" b="1" dirty="0"/>
              <a:t>()</a:t>
            </a:r>
            <a:endParaRPr lang="es-ES" dirty="0"/>
          </a:p>
          <a:p>
            <a:pPr lvl="1" fontAlgn="base"/>
            <a:r>
              <a:rPr lang="es-ES" i="1" dirty="0"/>
              <a:t>nombre-del-</a:t>
            </a:r>
            <a:r>
              <a:rPr lang="es-ES" i="1" dirty="0" err="1"/>
              <a:t>modelo</a:t>
            </a:r>
            <a:r>
              <a:rPr lang="es-ES" dirty="0" err="1"/>
              <a:t>.</a:t>
            </a:r>
            <a:r>
              <a:rPr lang="es-ES" b="1" dirty="0" err="1"/>
              <a:t>score</a:t>
            </a:r>
            <a:r>
              <a:rPr lang="es-ES" b="1" dirty="0" smtClean="0"/>
              <a:t>()</a:t>
            </a:r>
            <a:endParaRPr lang="es-ES" dirty="0"/>
          </a:p>
          <a:p>
            <a:pPr fontAlgn="base"/>
            <a:r>
              <a:rPr lang="es-ES" dirty="0"/>
              <a:t>Con la función </a:t>
            </a:r>
            <a:r>
              <a:rPr lang="es-ES" b="1" dirty="0" err="1"/>
              <a:t>fit</a:t>
            </a:r>
            <a:r>
              <a:rPr lang="es-ES" b="1" dirty="0"/>
              <a:t>() </a:t>
            </a:r>
            <a:r>
              <a:rPr lang="es-ES" dirty="0"/>
              <a:t>entrenamos el modelo para obtener los parámetros que utilizaremos sobre los datos de test con la función </a:t>
            </a:r>
            <a:r>
              <a:rPr lang="es-ES" b="1" dirty="0" err="1"/>
              <a:t>predict</a:t>
            </a:r>
            <a:r>
              <a:rPr lang="es-ES" b="1" dirty="0"/>
              <a:t>()</a:t>
            </a:r>
            <a:r>
              <a:rPr lang="es-ES" dirty="0"/>
              <a:t>. Finalmente, con </a:t>
            </a:r>
            <a:r>
              <a:rPr lang="es-ES" b="1" dirty="0"/>
              <a:t>score()</a:t>
            </a:r>
            <a:r>
              <a:rPr lang="es-ES" dirty="0"/>
              <a:t> podremos obtener una estimación de la capacidad de acierto de nuestro modelo sobre los datos de trabajo.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12</a:t>
            </a:fld>
            <a:endParaRPr lang="es-ES"/>
          </a:p>
        </p:txBody>
      </p:sp>
      <p:pic>
        <p:nvPicPr>
          <p:cNvPr id="2050" name="Picture 2" descr="https://avatars2.githubusercontent.com/u/365630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759" y="3784274"/>
            <a:ext cx="960041" cy="96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905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Statsmodel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Módulo </a:t>
            </a:r>
            <a:r>
              <a:rPr lang="es-ES" dirty="0"/>
              <a:t>de Python que permite a los usuarios explorar datos, estimar modelos estadísticos y realizar pruebas estadísticas</a:t>
            </a:r>
            <a:r>
              <a:rPr lang="es-ES" dirty="0" smtClean="0"/>
              <a:t>.</a:t>
            </a:r>
          </a:p>
          <a:p>
            <a:r>
              <a:rPr lang="es-ES" dirty="0"/>
              <a:t>Proporciona un complemento </a:t>
            </a:r>
            <a:r>
              <a:rPr lang="es-ES" dirty="0" smtClean="0"/>
              <a:t>a </a:t>
            </a:r>
            <a:r>
              <a:rPr lang="es-ES" dirty="0" err="1" smtClean="0"/>
              <a:t>Scipy</a:t>
            </a:r>
            <a:r>
              <a:rPr lang="es-ES" dirty="0" smtClean="0"/>
              <a:t> para </a:t>
            </a:r>
            <a:r>
              <a:rPr lang="es-ES" dirty="0"/>
              <a:t>cálculos estadísticos incluyendo estadística descriptiva y estimación e inferencia para modelos estadísticos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Creada en 2012 en la Google </a:t>
            </a:r>
            <a:r>
              <a:rPr lang="es-ES" dirty="0" err="1" smtClean="0"/>
              <a:t>Summer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13</a:t>
            </a:fld>
            <a:endParaRPr lang="es-ES"/>
          </a:p>
        </p:txBody>
      </p:sp>
      <p:pic>
        <p:nvPicPr>
          <p:cNvPr id="5122" name="Picture 2" descr="http://statsmodels.sourceforge.net/stable/_static/statsmodels_hybi_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4108489"/>
            <a:ext cx="2376264" cy="48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5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Statsmodel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05575"/>
            <a:ext cx="8229600" cy="3609967"/>
          </a:xfrm>
        </p:spPr>
        <p:txBody>
          <a:bodyPr>
            <a:normAutofit/>
          </a:bodyPr>
          <a:lstStyle/>
          <a:p>
            <a:r>
              <a:rPr lang="es-ES" dirty="0" smtClean="0"/>
              <a:t>Principales características</a:t>
            </a:r>
          </a:p>
          <a:p>
            <a:pPr lvl="1"/>
            <a:r>
              <a:rPr lang="es-ES" dirty="0" smtClean="0"/>
              <a:t>Modelos de regresión lineal</a:t>
            </a:r>
          </a:p>
          <a:p>
            <a:pPr lvl="1"/>
            <a:r>
              <a:rPr lang="es-ES" dirty="0" smtClean="0"/>
              <a:t>Modelos discretos</a:t>
            </a:r>
          </a:p>
          <a:p>
            <a:pPr lvl="1"/>
            <a:r>
              <a:rPr lang="es-ES" dirty="0" smtClean="0"/>
              <a:t>…</a:t>
            </a:r>
          </a:p>
          <a:p>
            <a:pPr lvl="1"/>
            <a:r>
              <a:rPr lang="es-ES" dirty="0" smtClean="0"/>
              <a:t>Modelos lineales generalizados</a:t>
            </a:r>
          </a:p>
          <a:p>
            <a:pPr lvl="1"/>
            <a:r>
              <a:rPr lang="es-ES" dirty="0" smtClean="0"/>
              <a:t>An</a:t>
            </a:r>
            <a:r>
              <a:rPr lang="es-ES" dirty="0" smtClean="0"/>
              <a:t>álisis de Series de Tiempo: modelos para el análisis de series de tiempo:</a:t>
            </a:r>
          </a:p>
          <a:p>
            <a:pPr lvl="2"/>
            <a:r>
              <a:rPr lang="es-ES" dirty="0" smtClean="0"/>
              <a:t>Modelos estacionales ARIMA y ARIMAX</a:t>
            </a:r>
          </a:p>
          <a:p>
            <a:r>
              <a:rPr lang="es-ES" sz="2000" dirty="0" smtClean="0"/>
              <a:t>Url: https</a:t>
            </a:r>
            <a:r>
              <a:rPr lang="es-ES" sz="2000" dirty="0"/>
              <a:t>://github.com/statsmodels/statsmodels</a:t>
            </a:r>
            <a:endParaRPr lang="es-E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14</a:t>
            </a:fld>
            <a:endParaRPr lang="es-ES"/>
          </a:p>
        </p:txBody>
      </p:sp>
      <p:pic>
        <p:nvPicPr>
          <p:cNvPr id="5122" name="Picture 2" descr="http://statsmodels.sourceforge.net/stable/_static/statsmodels_hybi_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4108489"/>
            <a:ext cx="2376264" cy="48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606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Seaborn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Librería de visualización para Python basada en </a:t>
            </a:r>
            <a:r>
              <a:rPr lang="es-ES" dirty="0" err="1" smtClean="0"/>
              <a:t>matplotlib</a:t>
            </a:r>
            <a:endParaRPr lang="es-ES" dirty="0" smtClean="0"/>
          </a:p>
          <a:p>
            <a:r>
              <a:rPr lang="es-ES" dirty="0" smtClean="0"/>
              <a:t>Proporciona una interfaz de alto nivel para dibujar atractivos gráficos estadísticos.</a:t>
            </a:r>
          </a:p>
          <a:p>
            <a:r>
              <a:rPr lang="es-ES" dirty="0" smtClean="0"/>
              <a:t>Creado por Michael </a:t>
            </a:r>
            <a:r>
              <a:rPr lang="es-ES" dirty="0" err="1" smtClean="0"/>
              <a:t>Waskom</a:t>
            </a:r>
            <a:r>
              <a:rPr lang="es-ES" dirty="0" smtClean="0"/>
              <a:t> en 2012.</a:t>
            </a:r>
          </a:p>
          <a:p>
            <a:r>
              <a:rPr lang="es-ES" dirty="0" smtClean="0"/>
              <a:t>Puede ser utilizado con gráficos basados en web como mpld3 y </a:t>
            </a:r>
            <a:r>
              <a:rPr lang="es-ES" dirty="0" err="1" smtClean="0"/>
              <a:t>Bokeh</a:t>
            </a:r>
            <a:r>
              <a:rPr lang="es-ES" dirty="0" smtClean="0"/>
              <a:t>.</a:t>
            </a:r>
            <a:endParaRPr lang="es-ES" dirty="0" smtClean="0"/>
          </a:p>
          <a:p>
            <a:r>
              <a:rPr lang="es-ES" dirty="0"/>
              <a:t>Url: https://seaborn.pydata.org/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15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180" y="3993812"/>
            <a:ext cx="1201620" cy="60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62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Seaborn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16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180" y="3993812"/>
            <a:ext cx="1201620" cy="60081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58" y="731867"/>
            <a:ext cx="5010150" cy="35623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308" y="1419622"/>
            <a:ext cx="3543719" cy="143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22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2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00" r="10056"/>
          <a:stretch/>
        </p:blipFill>
        <p:spPr>
          <a:xfrm>
            <a:off x="5616624" y="-9269"/>
            <a:ext cx="3563888" cy="5143500"/>
          </a:xfrm>
          <a:prstGeom prst="rect">
            <a:avLst/>
          </a:prstGeom>
        </p:spPr>
      </p:pic>
      <p:sp>
        <p:nvSpPr>
          <p:cNvPr id="11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BC27CD9C-C814-4D7E-9230-8D1C34D1498B}" type="slidenum">
              <a:rPr lang="es-ES" smtClean="0"/>
              <a:t>17</a:t>
            </a:fld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b="5532"/>
          <a:stretch/>
        </p:blipFill>
        <p:spPr bwMode="auto">
          <a:xfrm>
            <a:off x="4645438" y="-9269"/>
            <a:ext cx="3151187" cy="515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331640" y="1856170"/>
            <a:ext cx="4531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2"/>
                </a:solidFill>
              </a:rPr>
              <a:t>Nuestros valores			         3</a:t>
            </a:r>
          </a:p>
          <a:p>
            <a:r>
              <a:rPr lang="es-ES" dirty="0" smtClean="0">
                <a:solidFill>
                  <a:schemeClr val="bg2"/>
                </a:solidFill>
              </a:rPr>
              <a:t>Quienes somos			         4</a:t>
            </a:r>
          </a:p>
          <a:p>
            <a:r>
              <a:rPr lang="es-ES" dirty="0" smtClean="0">
                <a:solidFill>
                  <a:schemeClr val="bg2"/>
                </a:solidFill>
              </a:rPr>
              <a:t>Servicios				         5</a:t>
            </a:r>
          </a:p>
          <a:p>
            <a:r>
              <a:rPr lang="es-ES" dirty="0" smtClean="0">
                <a:solidFill>
                  <a:schemeClr val="bg2"/>
                </a:solidFill>
              </a:rPr>
              <a:t>Localizaciones			         6</a:t>
            </a:r>
          </a:p>
          <a:p>
            <a:r>
              <a:rPr lang="es-ES" dirty="0" smtClean="0">
                <a:solidFill>
                  <a:schemeClr val="bg2"/>
                </a:solidFill>
              </a:rPr>
              <a:t>Centros de Innovación Tecnológica	         7</a:t>
            </a:r>
          </a:p>
          <a:p>
            <a:r>
              <a:rPr lang="es-ES" dirty="0" smtClean="0">
                <a:solidFill>
                  <a:schemeClr val="bg2"/>
                </a:solidFill>
              </a:rPr>
              <a:t>Equipo				         8</a:t>
            </a:r>
          </a:p>
          <a:p>
            <a:r>
              <a:rPr lang="es-ES" dirty="0" smtClean="0">
                <a:solidFill>
                  <a:schemeClr val="bg2"/>
                </a:solidFill>
              </a:rPr>
              <a:t>Certificaciones			         9</a:t>
            </a:r>
          </a:p>
          <a:p>
            <a:r>
              <a:rPr lang="es-ES" dirty="0" smtClean="0">
                <a:solidFill>
                  <a:schemeClr val="bg2"/>
                </a:solidFill>
              </a:rPr>
              <a:t>Responsabilidad Social Corporativa	       10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357505"/>
            <a:ext cx="3150503" cy="51731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" r="9343"/>
          <a:stretch/>
        </p:blipFill>
        <p:spPr>
          <a:xfrm flipH="1">
            <a:off x="-1" y="-31751"/>
            <a:ext cx="9180512" cy="5183521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3" r="38362"/>
          <a:stretch/>
        </p:blipFill>
        <p:spPr bwMode="auto">
          <a:xfrm>
            <a:off x="5652120" y="-31752"/>
            <a:ext cx="3528392" cy="519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1 Rectángulo"/>
          <p:cNvSpPr/>
          <p:nvPr/>
        </p:nvSpPr>
        <p:spPr>
          <a:xfrm>
            <a:off x="6498356" y="3003798"/>
            <a:ext cx="2682156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000" dirty="0">
              <a:solidFill>
                <a:schemeClr val="bg1"/>
              </a:solidFill>
              <a:latin typeface="+mj-lt"/>
            </a:endParaRPr>
          </a:p>
          <a:p>
            <a:r>
              <a:rPr lang="es-ES" sz="1600" b="1" dirty="0" smtClean="0">
                <a:solidFill>
                  <a:schemeClr val="bg2"/>
                </a:solidFill>
                <a:latin typeface="+mj-lt"/>
              </a:rPr>
              <a:t>OFICINAS</a:t>
            </a:r>
            <a:endParaRPr lang="es-ES" sz="1600" dirty="0">
              <a:solidFill>
                <a:schemeClr val="bg2"/>
              </a:solidFill>
              <a:latin typeface="+mj-lt"/>
            </a:endParaRPr>
          </a:p>
          <a:p>
            <a:r>
              <a:rPr lang="es-ES" sz="1200" dirty="0" smtClean="0">
                <a:solidFill>
                  <a:schemeClr val="bg1"/>
                </a:solidFill>
                <a:latin typeface="+mj-lt"/>
              </a:rPr>
              <a:t>Madrid, Barcelona, Valencia, Bilbao, Sevilla, Lisboa (</a:t>
            </a:r>
            <a:r>
              <a:rPr lang="es-ES" sz="1200" dirty="0" err="1" smtClean="0">
                <a:solidFill>
                  <a:schemeClr val="bg1"/>
                </a:solidFill>
                <a:latin typeface="+mj-lt"/>
              </a:rPr>
              <a:t>Softinsa</a:t>
            </a:r>
            <a:r>
              <a:rPr lang="es-ES" sz="1200" dirty="0" smtClean="0">
                <a:solidFill>
                  <a:schemeClr val="bg1"/>
                </a:solidFill>
                <a:latin typeface="+mj-lt"/>
              </a:rPr>
              <a:t>)</a:t>
            </a:r>
          </a:p>
          <a:p>
            <a:endParaRPr lang="es-ES" sz="16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s-ES" sz="1600" b="1" dirty="0" smtClean="0">
                <a:solidFill>
                  <a:schemeClr val="bg2"/>
                </a:solidFill>
                <a:latin typeface="+mj-lt"/>
              </a:rPr>
              <a:t>CENTROS </a:t>
            </a:r>
            <a:r>
              <a:rPr lang="es-ES" sz="1600" b="1" dirty="0">
                <a:solidFill>
                  <a:schemeClr val="bg2"/>
                </a:solidFill>
                <a:latin typeface="+mj-lt"/>
              </a:rPr>
              <a:t>DE INNOVACIÓN TECNOLÓGICA </a:t>
            </a:r>
          </a:p>
          <a:p>
            <a:r>
              <a:rPr lang="pt-BR" sz="1200" dirty="0">
                <a:solidFill>
                  <a:schemeClr val="bg1"/>
                </a:solidFill>
                <a:latin typeface="+mj-lt"/>
              </a:rPr>
              <a:t>Cáceres </a:t>
            </a:r>
            <a:r>
              <a:rPr lang="pt-BR" sz="1200" dirty="0" smtClean="0">
                <a:solidFill>
                  <a:schemeClr val="bg1"/>
                </a:solidFill>
                <a:latin typeface="+mj-lt"/>
              </a:rPr>
              <a:t>, Salamanca (</a:t>
            </a:r>
            <a:r>
              <a:rPr lang="pt-BR" sz="1200" dirty="0" err="1" smtClean="0">
                <a:solidFill>
                  <a:schemeClr val="bg1"/>
                </a:solidFill>
                <a:latin typeface="+mj-lt"/>
              </a:rPr>
              <a:t>Aldeatejada</a:t>
            </a:r>
            <a:r>
              <a:rPr lang="pt-BR" sz="1200" dirty="0" smtClean="0">
                <a:solidFill>
                  <a:schemeClr val="bg1"/>
                </a:solidFill>
                <a:latin typeface="+mj-lt"/>
              </a:rPr>
              <a:t> y </a:t>
            </a:r>
            <a:r>
              <a:rPr lang="pt-BR" sz="1200" dirty="0" err="1" smtClean="0">
                <a:solidFill>
                  <a:schemeClr val="bg1"/>
                </a:solidFill>
                <a:latin typeface="+mj-lt"/>
              </a:rPr>
              <a:t>Villamayor</a:t>
            </a:r>
            <a:r>
              <a:rPr lang="pt-BR" sz="1200" dirty="0" smtClean="0">
                <a:solidFill>
                  <a:schemeClr val="bg1"/>
                </a:solidFill>
                <a:latin typeface="+mj-lt"/>
              </a:rPr>
              <a:t>), </a:t>
            </a:r>
            <a:r>
              <a:rPr lang="pt-BR" sz="1200" dirty="0" err="1">
                <a:solidFill>
                  <a:schemeClr val="bg1"/>
                </a:solidFill>
                <a:latin typeface="+mj-lt"/>
              </a:rPr>
              <a:t>Orense</a:t>
            </a:r>
            <a:r>
              <a:rPr lang="pt-BR" sz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1200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pt-BR" sz="1200" dirty="0" err="1" smtClean="0">
                <a:solidFill>
                  <a:schemeClr val="bg1"/>
                </a:solidFill>
                <a:latin typeface="+mj-lt"/>
              </a:rPr>
              <a:t>Reus</a:t>
            </a:r>
            <a:r>
              <a:rPr lang="pt-BR" sz="1200" dirty="0" smtClean="0">
                <a:solidFill>
                  <a:schemeClr val="bg1"/>
                </a:solidFill>
                <a:latin typeface="+mj-lt"/>
              </a:rPr>
              <a:t> , Almería,  Málaga, Zaragoza</a:t>
            </a:r>
            <a:r>
              <a:rPr lang="pt-BR" sz="1200" dirty="0" smtClean="0">
                <a:solidFill>
                  <a:schemeClr val="bg1"/>
                </a:solidFill>
              </a:rPr>
              <a:t>, Tomar</a:t>
            </a:r>
            <a:r>
              <a:rPr lang="pt-BR" sz="1200" dirty="0" smtClean="0">
                <a:solidFill>
                  <a:schemeClr val="bg1"/>
                </a:solidFill>
                <a:latin typeface="+mj-lt"/>
              </a:rPr>
              <a:t> (Portugal) 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7363342" y="2513277"/>
            <a:ext cx="1457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smtClean="0">
                <a:solidFill>
                  <a:schemeClr val="bg1"/>
                </a:solidFill>
                <a:hlinkClick r:id="rId8"/>
              </a:rPr>
              <a:t>www.viewnext.com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93" y="2031690"/>
            <a:ext cx="617409" cy="463057"/>
          </a:xfrm>
          <a:prstGeom prst="rect">
            <a:avLst/>
          </a:prstGeom>
        </p:spPr>
      </p:pic>
      <p:pic>
        <p:nvPicPr>
          <p:cNvPr id="6" name="5 Imagen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692" y="2758946"/>
            <a:ext cx="277200" cy="207900"/>
          </a:xfrm>
          <a:prstGeom prst="rect">
            <a:avLst/>
          </a:prstGeom>
        </p:spPr>
      </p:pic>
      <p:pic>
        <p:nvPicPr>
          <p:cNvPr id="7" name="6 Imagen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856" y="2746067"/>
            <a:ext cx="313200" cy="234900"/>
          </a:xfrm>
          <a:prstGeom prst="rect">
            <a:avLst/>
          </a:prstGeom>
        </p:spPr>
      </p:pic>
      <p:pic>
        <p:nvPicPr>
          <p:cNvPr id="8" name="7 Imagen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021" y="2760187"/>
            <a:ext cx="276163" cy="206660"/>
          </a:xfrm>
          <a:prstGeom prst="rect">
            <a:avLst/>
          </a:prstGeom>
        </p:spPr>
      </p:pic>
      <p:pic>
        <p:nvPicPr>
          <p:cNvPr id="1028" name="Picture 4" descr="http://icon-icons.com/icons2/122/PNG/512/slideshare_socialnetwork_19968.png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148" y="2731526"/>
            <a:ext cx="353325" cy="26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26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Librerías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NumPy</a:t>
            </a:r>
            <a:endParaRPr lang="es-ES" dirty="0" smtClean="0"/>
          </a:p>
          <a:p>
            <a:r>
              <a:rPr lang="es-ES" dirty="0" err="1" smtClean="0"/>
              <a:t>SciPy</a:t>
            </a:r>
            <a:endParaRPr lang="es-ES" dirty="0" smtClean="0"/>
          </a:p>
          <a:p>
            <a:r>
              <a:rPr lang="es-ES" dirty="0" smtClean="0"/>
              <a:t>Pandas</a:t>
            </a:r>
          </a:p>
          <a:p>
            <a:r>
              <a:rPr lang="es-ES" dirty="0" err="1" smtClean="0"/>
              <a:t>Matplotlib</a:t>
            </a:r>
            <a:endParaRPr lang="es-ES" dirty="0" smtClean="0"/>
          </a:p>
          <a:p>
            <a:r>
              <a:rPr lang="es-ES" dirty="0" err="1" smtClean="0"/>
              <a:t>Scikit-learn</a:t>
            </a:r>
            <a:endParaRPr lang="es-ES" dirty="0" smtClean="0"/>
          </a:p>
          <a:p>
            <a:r>
              <a:rPr lang="es-ES" dirty="0" err="1" smtClean="0"/>
              <a:t>Seaborn</a:t>
            </a:r>
            <a:endParaRPr lang="es-ES" dirty="0" smtClean="0"/>
          </a:p>
          <a:p>
            <a:r>
              <a:rPr lang="es-ES" dirty="0" err="1" smtClean="0"/>
              <a:t>Statsmodels</a:t>
            </a:r>
            <a:endParaRPr lang="es-ES" dirty="0" smtClean="0"/>
          </a:p>
          <a:p>
            <a:r>
              <a:rPr lang="es-ES" dirty="0" err="1" smtClean="0"/>
              <a:t>Bokeh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58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NumPy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Extensión que aporta funciones para trabajar con vectores y matrices.</a:t>
            </a:r>
          </a:p>
          <a:p>
            <a:r>
              <a:rPr lang="es-ES" dirty="0" smtClean="0"/>
              <a:t>Librería open </a:t>
            </a:r>
            <a:r>
              <a:rPr lang="es-ES" dirty="0" err="1" smtClean="0"/>
              <a:t>source</a:t>
            </a:r>
            <a:r>
              <a:rPr lang="es-ES" dirty="0" smtClean="0"/>
              <a:t> de funciones matemáticas a alto nivel</a:t>
            </a:r>
          </a:p>
          <a:p>
            <a:r>
              <a:rPr lang="es-ES" dirty="0" smtClean="0"/>
              <a:t>Creado en 2005 por </a:t>
            </a:r>
            <a:r>
              <a:rPr lang="es-ES" dirty="0" err="1" smtClean="0"/>
              <a:t>Travis</a:t>
            </a:r>
            <a:r>
              <a:rPr lang="es-ES" dirty="0" smtClean="0"/>
              <a:t> </a:t>
            </a:r>
            <a:r>
              <a:rPr lang="es-ES" dirty="0" err="1" smtClean="0"/>
              <a:t>Oliphant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Especialmente eficiente para trabajar con objetos N-dimensionales. </a:t>
            </a:r>
          </a:p>
          <a:p>
            <a:r>
              <a:rPr lang="es-ES" dirty="0" smtClean="0"/>
              <a:t>Capaz de integrar código C/C++ y Fortran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3</a:t>
            </a:fld>
            <a:endParaRPr lang="es-ES"/>
          </a:p>
        </p:txBody>
      </p:sp>
      <p:pic>
        <p:nvPicPr>
          <p:cNvPr id="7" name="Picture 2" descr="https://bids.berkeley.edu/sites/default/files/styles/400x225/public/projects/numpy_project_page.jpg?itok=flrdyde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952" y="3885793"/>
            <a:ext cx="1260140" cy="70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62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NumPy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Ejemplo: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4</a:t>
            </a:fld>
            <a:endParaRPr lang="es-E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28800"/>
            <a:ext cx="33623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6209"/>
            <a:ext cx="35337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s://bids.berkeley.edu/sites/default/files/styles/400x225/public/projects/numpy_project_page.jpg?itok=flrdyde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952" y="3885793"/>
            <a:ext cx="1260140" cy="70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57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SciPy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Librería </a:t>
            </a:r>
            <a:r>
              <a:rPr lang="es-ES" dirty="0" smtClean="0"/>
              <a:t>open </a:t>
            </a:r>
            <a:r>
              <a:rPr lang="es-ES" dirty="0" err="1" smtClean="0"/>
              <a:t>source</a:t>
            </a:r>
            <a:r>
              <a:rPr lang="es-ES" dirty="0" smtClean="0"/>
              <a:t> de herramientas y algoritmos matemáticos.</a:t>
            </a:r>
          </a:p>
          <a:p>
            <a:r>
              <a:rPr lang="es-ES" dirty="0" smtClean="0"/>
              <a:t>Lanzada en 1999 por </a:t>
            </a:r>
            <a:r>
              <a:rPr lang="es-ES" dirty="0" err="1" smtClean="0"/>
              <a:t>Travis</a:t>
            </a:r>
            <a:r>
              <a:rPr lang="es-ES" dirty="0" smtClean="0"/>
              <a:t> </a:t>
            </a:r>
            <a:r>
              <a:rPr lang="es-ES" dirty="0" err="1" smtClean="0"/>
              <a:t>Oliphant</a:t>
            </a:r>
            <a:endParaRPr lang="es-ES" dirty="0" smtClean="0"/>
          </a:p>
          <a:p>
            <a:r>
              <a:rPr lang="es-ES" dirty="0" smtClean="0"/>
              <a:t>Contiene módulos para:</a:t>
            </a:r>
          </a:p>
          <a:p>
            <a:pPr lvl="1"/>
            <a:r>
              <a:rPr lang="es-ES" dirty="0" smtClean="0"/>
              <a:t>Optimización</a:t>
            </a:r>
          </a:p>
          <a:p>
            <a:pPr lvl="1"/>
            <a:r>
              <a:rPr lang="es-ES" dirty="0" smtClean="0"/>
              <a:t>Álgebra lineal</a:t>
            </a:r>
          </a:p>
          <a:p>
            <a:pPr lvl="1"/>
            <a:r>
              <a:rPr lang="es-ES" dirty="0" smtClean="0"/>
              <a:t>Procesamiento de señales…</a:t>
            </a:r>
          </a:p>
          <a:p>
            <a:r>
              <a:rPr lang="es-ES" dirty="0" smtClean="0"/>
              <a:t>Orientada a usuarios de MATLAB, GNU </a:t>
            </a:r>
            <a:r>
              <a:rPr lang="es-ES" dirty="0" err="1" smtClean="0"/>
              <a:t>Octave</a:t>
            </a:r>
            <a:r>
              <a:rPr lang="es-ES" dirty="0" smtClean="0"/>
              <a:t> y </a:t>
            </a:r>
            <a:r>
              <a:rPr lang="es-ES" dirty="0" err="1" smtClean="0"/>
              <a:t>Scilab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5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572" y="4307360"/>
            <a:ext cx="1421499" cy="57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Pandas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ES" dirty="0"/>
              <a:t>Pandas es una librería que proporciona estructuras de datos flexibles y permite trabajar con la información de forma eficiente (gran parte de Pandas está implementado usando C/</a:t>
            </a:r>
            <a:r>
              <a:rPr lang="es-ES" dirty="0" err="1"/>
              <a:t>Cython</a:t>
            </a:r>
            <a:r>
              <a:rPr lang="es-ES" dirty="0"/>
              <a:t> para obtener un buen rendimiento).</a:t>
            </a:r>
          </a:p>
          <a:p>
            <a:pPr fontAlgn="base"/>
            <a:r>
              <a:rPr lang="es-ES" dirty="0"/>
              <a:t>Funciona muy bien cuando nos toca trabajar con:</a:t>
            </a:r>
          </a:p>
          <a:p>
            <a:pPr lvl="1" fontAlgn="base"/>
            <a:r>
              <a:rPr lang="es-ES" dirty="0"/>
              <a:t>Datos heterogéneos que pueden distribuirse de forma tabular.</a:t>
            </a:r>
          </a:p>
          <a:p>
            <a:pPr lvl="1" fontAlgn="base"/>
            <a:r>
              <a:rPr lang="es-ES" dirty="0"/>
              <a:t>Series temporales</a:t>
            </a:r>
          </a:p>
          <a:p>
            <a:pPr lvl="1" fontAlgn="base"/>
            <a:r>
              <a:rPr lang="es-ES" dirty="0"/>
              <a:t>Matrices</a:t>
            </a:r>
          </a:p>
          <a:p>
            <a:pPr lvl="1" fontAlgn="base"/>
            <a:r>
              <a:rPr lang="es-ES" dirty="0"/>
              <a:t>...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6</a:t>
            </a:fld>
            <a:endParaRPr lang="es-ES"/>
          </a:p>
        </p:txBody>
      </p:sp>
      <p:pic>
        <p:nvPicPr>
          <p:cNvPr id="1026" name="Picture 2" descr="http://pandas.pydata.org/_static/pandas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137845"/>
            <a:ext cx="207383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47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Pandas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ES" b="1" dirty="0"/>
              <a:t>Estructuras de datos</a:t>
            </a:r>
            <a:endParaRPr lang="es-ES" dirty="0"/>
          </a:p>
          <a:p>
            <a:pPr lvl="1" fontAlgn="base"/>
            <a:r>
              <a:rPr lang="es-ES" dirty="0"/>
              <a:t>Pandas ofrece varias estructuras de datos que nos resultarán de mucha utilidad y que vamos a ir viendo poco a poco. Todas las posibles estructuras de datos que ofrece a día de hoy son:</a:t>
            </a:r>
          </a:p>
          <a:p>
            <a:pPr lvl="2" fontAlgn="base"/>
            <a:r>
              <a:rPr lang="es-ES" dirty="0"/>
              <a:t>Series (y </a:t>
            </a:r>
            <a:r>
              <a:rPr lang="es-ES" dirty="0" err="1"/>
              <a:t>TimeSeries</a:t>
            </a:r>
            <a:r>
              <a:rPr lang="es-ES" dirty="0"/>
              <a:t>)</a:t>
            </a:r>
          </a:p>
          <a:p>
            <a:pPr lvl="2" fontAlgn="base"/>
            <a:r>
              <a:rPr lang="es-ES" dirty="0"/>
              <a:t>DataFrame</a:t>
            </a:r>
          </a:p>
          <a:p>
            <a:pPr lvl="2" fontAlgn="base"/>
            <a:r>
              <a:rPr lang="es-ES" dirty="0"/>
              <a:t>Panel</a:t>
            </a:r>
          </a:p>
          <a:p>
            <a:pPr lvl="2" fontAlgn="base"/>
            <a:r>
              <a:rPr lang="es-ES" dirty="0"/>
              <a:t>Panel4D</a:t>
            </a:r>
          </a:p>
          <a:p>
            <a:pPr lvl="2" fontAlgn="base"/>
            <a:r>
              <a:rPr lang="es-ES" dirty="0" err="1"/>
              <a:t>PanelND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7</a:t>
            </a:fld>
            <a:endParaRPr lang="es-ES"/>
          </a:p>
        </p:txBody>
      </p:sp>
      <p:pic>
        <p:nvPicPr>
          <p:cNvPr id="6" name="Picture 2" descr="http://pandas.pydata.org/_static/pandas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137845"/>
            <a:ext cx="207383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39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Pandas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ES" b="1" dirty="0"/>
              <a:t>Estructuras de datos</a:t>
            </a:r>
            <a:endParaRPr lang="es-ES" dirty="0"/>
          </a:p>
          <a:p>
            <a:pPr lvl="1" fontAlgn="base"/>
            <a:r>
              <a:rPr lang="es-ES" dirty="0"/>
              <a:t>Pandas ofrece varias estructuras de datos que nos resultarán de mucha utilidad y que vamos a ir viendo poco a poco. Todas las posibles estructuras de datos que ofrece a día de hoy son:</a:t>
            </a:r>
          </a:p>
          <a:p>
            <a:pPr lvl="2" fontAlgn="base"/>
            <a:r>
              <a:rPr lang="es-ES" dirty="0"/>
              <a:t>Series (y </a:t>
            </a:r>
            <a:r>
              <a:rPr lang="es-ES" dirty="0" err="1"/>
              <a:t>TimeSeries</a:t>
            </a:r>
            <a:r>
              <a:rPr lang="es-ES" dirty="0"/>
              <a:t>)</a:t>
            </a:r>
          </a:p>
          <a:p>
            <a:pPr lvl="2" fontAlgn="base"/>
            <a:r>
              <a:rPr lang="es-ES" dirty="0"/>
              <a:t>DataFrame</a:t>
            </a:r>
          </a:p>
          <a:p>
            <a:pPr lvl="2" fontAlgn="base"/>
            <a:r>
              <a:rPr lang="es-ES" dirty="0"/>
              <a:t>Panel</a:t>
            </a:r>
          </a:p>
          <a:p>
            <a:pPr lvl="2" fontAlgn="base"/>
            <a:r>
              <a:rPr lang="es-ES" dirty="0"/>
              <a:t>Panel4D</a:t>
            </a:r>
          </a:p>
          <a:p>
            <a:pPr lvl="2" fontAlgn="base"/>
            <a:r>
              <a:rPr lang="es-ES" dirty="0" err="1"/>
              <a:t>PanelND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8</a:t>
            </a:fld>
            <a:endParaRPr lang="es-ES"/>
          </a:p>
        </p:txBody>
      </p:sp>
      <p:pic>
        <p:nvPicPr>
          <p:cNvPr id="6" name="Picture 2" descr="http://pandas.pydata.org/_static/pandas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137845"/>
            <a:ext cx="207383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94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Matplotlib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err="1"/>
              <a:t>Matplotlib</a:t>
            </a:r>
            <a:r>
              <a:rPr lang="es-ES" dirty="0"/>
              <a:t> es una librería de código abierto </a:t>
            </a:r>
            <a:endParaRPr lang="es-ES" dirty="0" smtClean="0"/>
          </a:p>
          <a:p>
            <a:r>
              <a:rPr lang="es-ES" dirty="0" smtClean="0"/>
              <a:t>Creada </a:t>
            </a:r>
            <a:r>
              <a:rPr lang="es-ES" dirty="0"/>
              <a:t>por el fallecido John </a:t>
            </a:r>
            <a:r>
              <a:rPr lang="es-ES" dirty="0" smtClean="0"/>
              <a:t>Hunter (1968-2012). </a:t>
            </a:r>
          </a:p>
          <a:p>
            <a:r>
              <a:rPr lang="es-ES" dirty="0"/>
              <a:t>P</a:t>
            </a:r>
            <a:r>
              <a:rPr lang="es-ES" dirty="0" smtClean="0"/>
              <a:t>osee </a:t>
            </a:r>
            <a:r>
              <a:rPr lang="es-ES" dirty="0"/>
              <a:t>un conjunto de herramientas para poder hacer gráficas en 2D y </a:t>
            </a:r>
            <a:r>
              <a:rPr lang="es-ES" dirty="0" smtClean="0"/>
              <a:t>3D</a:t>
            </a:r>
          </a:p>
          <a:p>
            <a:r>
              <a:rPr lang="es-ES" dirty="0" smtClean="0"/>
              <a:t>Está </a:t>
            </a:r>
            <a:r>
              <a:rPr lang="es-ES" dirty="0"/>
              <a:t>compuesta de tres elementos fundamentales </a:t>
            </a:r>
            <a:endParaRPr lang="es-ES" dirty="0" smtClean="0"/>
          </a:p>
          <a:p>
            <a:pPr lvl="1"/>
            <a:r>
              <a:rPr lang="es-ES" dirty="0" smtClean="0"/>
              <a:t>PYLAB</a:t>
            </a:r>
            <a:r>
              <a:rPr lang="es-ES" dirty="0"/>
              <a:t>: Es un conjunto de funciones que permiten crear gráficas (</a:t>
            </a:r>
            <a:r>
              <a:rPr lang="es-ES" dirty="0" err="1"/>
              <a:t>plot's</a:t>
            </a:r>
            <a:r>
              <a:rPr lang="es-ES" dirty="0"/>
              <a:t> ) similares a los de MATLAB. </a:t>
            </a:r>
            <a:endParaRPr lang="es-ES" dirty="0" smtClean="0"/>
          </a:p>
          <a:p>
            <a:pPr lvl="1"/>
            <a:r>
              <a:rPr lang="es-ES" dirty="0" smtClean="0"/>
              <a:t>MATPLOTLIB </a:t>
            </a:r>
            <a:r>
              <a:rPr lang="es-ES" dirty="0"/>
              <a:t>API: Es una interfaz que contiene clases que crean y gestionan imágenes, textos, figuras y </a:t>
            </a:r>
            <a:r>
              <a:rPr lang="es-ES" dirty="0" err="1"/>
              <a:t>plot's</a:t>
            </a:r>
            <a:r>
              <a:rPr lang="es-ES" dirty="0"/>
              <a:t>. </a:t>
            </a:r>
            <a:endParaRPr lang="es-ES" dirty="0" smtClean="0"/>
          </a:p>
          <a:p>
            <a:pPr lvl="1"/>
            <a:r>
              <a:rPr lang="es-ES" dirty="0" smtClean="0"/>
              <a:t>BACKEND</a:t>
            </a:r>
            <a:r>
              <a:rPr lang="es-ES" dirty="0"/>
              <a:t>: Nos permite extender MATPLOTLIB a otras funcionalidades 'extra', como por ejemplo exportar a archivos 'PNG, PDF, SVG, etc...' o crear interfaces de usuarios con librerías especializadas como '</a:t>
            </a:r>
            <a:r>
              <a:rPr lang="es-ES" dirty="0" err="1"/>
              <a:t>wxpython</a:t>
            </a:r>
            <a:r>
              <a:rPr lang="es-ES" dirty="0"/>
              <a:t>' o '</a:t>
            </a:r>
            <a:r>
              <a:rPr lang="es-ES" dirty="0" err="1"/>
              <a:t>pygtk</a:t>
            </a:r>
            <a:r>
              <a:rPr lang="es-ES" dirty="0"/>
              <a:t>'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9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486" y="4227934"/>
            <a:ext cx="1378893" cy="30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99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VIEWNEXT">
      <a:dk1>
        <a:sysClr val="windowText" lastClr="000000"/>
      </a:dk1>
      <a:lt1>
        <a:sysClr val="window" lastClr="FFFFFF"/>
      </a:lt1>
      <a:dk2>
        <a:srgbClr val="00649D"/>
      </a:dk2>
      <a:lt2>
        <a:srgbClr val="00B0DA"/>
      </a:lt2>
      <a:accent1>
        <a:srgbClr val="1F497D"/>
      </a:accent1>
      <a:accent2>
        <a:srgbClr val="00B0DA"/>
      </a:accent2>
      <a:accent3>
        <a:srgbClr val="9C9E9F"/>
      </a:accent3>
      <a:accent4>
        <a:srgbClr val="FFFFFF"/>
      </a:accent4>
      <a:accent5>
        <a:srgbClr val="4BACC6"/>
      </a:accent5>
      <a:accent6>
        <a:srgbClr val="BFBFB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818</Words>
  <Application>Microsoft Office PowerPoint</Application>
  <PresentationFormat>Presentación en pantalla (16:9)</PresentationFormat>
  <Paragraphs>153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de Office</vt:lpstr>
      <vt:lpstr>Análisis de datos con Python</vt:lpstr>
      <vt:lpstr>Librerías</vt:lpstr>
      <vt:lpstr>NumPy</vt:lpstr>
      <vt:lpstr>NumPy</vt:lpstr>
      <vt:lpstr>SciPy</vt:lpstr>
      <vt:lpstr>Pandas</vt:lpstr>
      <vt:lpstr>Pandas</vt:lpstr>
      <vt:lpstr>Pandas</vt:lpstr>
      <vt:lpstr>Matplotlib</vt:lpstr>
      <vt:lpstr>Scikit-learn</vt:lpstr>
      <vt:lpstr>Scikit-learn</vt:lpstr>
      <vt:lpstr>Scikit-learn</vt:lpstr>
      <vt:lpstr>Statsmodel</vt:lpstr>
      <vt:lpstr>Statsmodel</vt:lpstr>
      <vt:lpstr>Seaborn</vt:lpstr>
      <vt:lpstr>Seaborn</vt:lpstr>
      <vt:lpstr>Presentación de PowerPoint</vt:lpstr>
    </vt:vector>
  </TitlesOfParts>
  <Company>Ingeniería de Software Avanzado S.A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0004366</dc:creator>
  <cp:lastModifiedBy>Yari Lorenzo</cp:lastModifiedBy>
  <cp:revision>86</cp:revision>
  <dcterms:created xsi:type="dcterms:W3CDTF">2016-01-07T10:39:42Z</dcterms:created>
  <dcterms:modified xsi:type="dcterms:W3CDTF">2017-03-22T19:55:00Z</dcterms:modified>
</cp:coreProperties>
</file>