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50" r:id="rId17"/>
  </p:sldIdLst>
  <p:sldSz cx="12188825" cy="6858000"/>
  <p:notesSz cx="6858000" cy="9144000"/>
  <p:custDataLst>
    <p:tags r:id="rId2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64419" autoAdjust="0"/>
  </p:normalViewPr>
  <p:slideViewPr>
    <p:cSldViewPr showGuides="1">
      <p:cViewPr varScale="1">
        <p:scale>
          <a:sx n="70" d="100"/>
          <a:sy n="70" d="100"/>
        </p:scale>
        <p:origin x="17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19.09.2020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it-wiki.org.ua/doku.php/c_sharp_namespace" TargetMode="External"/><Relationship Id="rId3" Type="http://schemas.openxmlformats.org/officeDocument/2006/relationships/hyperlink" Target="https://shwanoff.ru/operator-overloading/" TargetMode="External"/><Relationship Id="rId7" Type="http://schemas.openxmlformats.org/officeDocument/2006/relationships/hyperlink" Target="https://metanit.com/sharp/tutorial/4.10.ph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csharp/charp_theory/level5/5_13.php" TargetMode="External"/><Relationship Id="rId5" Type="http://schemas.openxmlformats.org/officeDocument/2006/relationships/hyperlink" Target="https://metanit.com/sharp/tutorial/3.37.php" TargetMode="External"/><Relationship Id="rId10" Type="http://schemas.openxmlformats.org/officeDocument/2006/relationships/hyperlink" Target="https://metanit.com/sharp/tutorial/3.4.php" TargetMode="External"/><Relationship Id="rId4" Type="http://schemas.openxmlformats.org/officeDocument/2006/relationships/hyperlink" Target="https://metanit.com/sharp/tutorial/3.36.php" TargetMode="External"/><Relationship Id="rId9" Type="http://schemas.openxmlformats.org/officeDocument/2006/relationships/hyperlink" Target="https://professorweb.ru/my/csharp/charp_theory/level5/5_14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https://shwanoff.ru/operator-overloading/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https://metanit.com/sharp/tutorial/3.36.php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https://metanit.com/sharp/tutorial/3.37.php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https://professorweb.ru/my/csharp/charp_theory/level5/5_13.php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https://metanit.com/sharp/tutorial/4.10.php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http://wiki.it-wiki.org.ua/doku.php/c_sharp_namespace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https://professorweb.ru/my/csharp/charp_theory/level5/5_14.php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https://metanit.com/sharp/tutorial/3.4.php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---ПРИМЕР---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string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byte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byte 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(age &gt; 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age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age = 18;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Name, byte Age)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Show()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Имя: {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Name},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возраст: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("Roman", 27);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("user: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5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---EXAMPLE---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string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 get; private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byte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byte 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(age &gt; 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age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age = 18;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Name, byte Age)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Age;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Show()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Имя: {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Name},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возраст: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("Roman", 27);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user.MyProperty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33;//error!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user.MyProperty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("user: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06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16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68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---ПРИМЕР---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x = 0;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 ++(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x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+ 5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 --(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x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- 5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 +(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op1.x + op2.x;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operator -(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op1.x - op2.x;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&gt;(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(op1.x &gt; op2.x) return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&lt;(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(op1.x &gt; op2.x) 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return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==(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(op1.x == op2.x) return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!=(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(op1.x != op2.x) 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else return true;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//мы можем переопределить операторы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true(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c1.x == 5;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bool operator false(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c1.x != 5;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Show()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point--.Show();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(--point).Show();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point2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x = 7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point3 = point + point2;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point3.Show();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point3 = point - point2;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point3.Show();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(point &gt; point2);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(point &lt; point2);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//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(point &gt;= point2);//ERROR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(point != point2);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(point == point2);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(point)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("Point == 5");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86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---ПРИМЕР---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Counter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Seconds { get; set;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implicit operator Counter(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new Counter { Seconds = x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static explicit operator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(Counter counter)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counter.Seconds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Counter counter1 = new Counter { Seconds = 23 };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)counter1;    //явное преобразование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(x);   // 23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Counter counter2 = x;         //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неявное преобразование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(counter2.Seconds);  // 23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5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17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16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---ОДНОМЕРНЫЙ</a:t>
            </a:r>
            <a:r>
              <a:rPr lang="ru-RU" baseline="0" dirty="0" smtClean="0"/>
              <a:t> ИНДЕКСАТОР---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Length;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[Size];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Length = Size;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index]    //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индексатор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[index]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[index];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arr1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(Size: 5);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Random ran = new Random();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arr1.Length;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arr1[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100);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("{0}\t", arr1[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0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---Двумерный индексатор---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rows, cols;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Length;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rows;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cols;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Length = rows * cols;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index1,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index2]//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Индексатор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[index1, index2];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[index1, index2]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Random ran = new Random();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("Arr1: \n");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arr1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(4, 5);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arr1.rows - 1;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arr1.cols - 1;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arr1[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j]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20);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(arr1[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j] + "\t");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---ПЕРЕГРУЖЕННЫЙ ИНДЕКСАТОР---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ConsoleApplication1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Person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People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Person[] data;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People()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data = new Person[5];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Person this[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data[index];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data[index] =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Person this[string name]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get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Person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in data)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p?.Name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name)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person = 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person;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People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People();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people[0] = new Person { Name = "Tom"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people[1] = new Person { Name = "Bob"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(people[0].Name);      // Tom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(people["Bob"].Name);  // Bob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19.09.2020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19.09.2020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8edha89s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333772" y="2348880"/>
            <a:ext cx="9577064" cy="4176464"/>
          </a:xfrm>
        </p:spPr>
        <p:txBody>
          <a:bodyPr rtlCol="0" anchor="ctr">
            <a:normAutofit/>
          </a:bodyPr>
          <a:lstStyle/>
          <a:p>
            <a:r>
              <a:rPr lang="ru-RU" sz="6000" dirty="0"/>
              <a:t>Модуль 5. Перегрузка операторов. Индексаторы и свойства.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44" y="188640"/>
            <a:ext cx="11953327" cy="743744"/>
          </a:xfrm>
        </p:spPr>
        <p:txBody>
          <a:bodyPr anchor="ctr">
            <a:noAutofit/>
          </a:bodyPr>
          <a:lstStyle/>
          <a:p>
            <a:pPr algn="ctr"/>
            <a:r>
              <a:rPr lang="ru-RU" sz="4800" dirty="0"/>
              <a:t>Свойства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945" y="932384"/>
            <a:ext cx="11953326" cy="5736975"/>
          </a:xfrm>
        </p:spPr>
        <p:txBody>
          <a:bodyPr anchor="ctr"/>
          <a:lstStyle/>
          <a:p>
            <a:r>
              <a:rPr lang="ru-RU" dirty="0"/>
              <a:t>Еще одной разновидностью члена класса является </a:t>
            </a:r>
            <a:r>
              <a:rPr lang="ru-RU" b="1" dirty="0"/>
              <a:t>свойство</a:t>
            </a:r>
            <a:r>
              <a:rPr lang="ru-RU" dirty="0"/>
              <a:t>. Как правило, свойство сочетает в себе поле с методами доступа к нему.</a:t>
            </a:r>
          </a:p>
          <a:p>
            <a:r>
              <a:rPr lang="ru-RU" dirty="0"/>
              <a:t>Свойства очень похожи на индексаторы. В частности, свойство состоит из имени и </a:t>
            </a:r>
            <a:r>
              <a:rPr lang="ru-RU" dirty="0" err="1"/>
              <a:t>аксессоров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. </a:t>
            </a:r>
            <a:r>
              <a:rPr lang="ru-RU" dirty="0" err="1"/>
              <a:t>Аксессоры</a:t>
            </a:r>
            <a:r>
              <a:rPr lang="ru-RU" dirty="0"/>
              <a:t> служат для получения и установки значения переменной. Главное преимущество свойства заключается в том, что его имя может быть использовано в выражениях и операторах присваивания аналогично имени обычной переменной, но в действительности при обращении к свойству по имени автоматически вызываются его </a:t>
            </a:r>
            <a:r>
              <a:rPr lang="ru-RU" dirty="0" err="1"/>
              <a:t>аксессоры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. Аналогичным образом используются </a:t>
            </a:r>
            <a:r>
              <a:rPr lang="ru-RU" dirty="0" err="1"/>
              <a:t>аксессоры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 индексатора.</a:t>
            </a:r>
          </a:p>
          <a:p>
            <a:r>
              <a:rPr lang="ru-RU" dirty="0"/>
              <a:t>Следует, однако, иметь в виду, что свойства не определяют место в памяти для хранения полей, а лишь управляют доступом к полям. Это означает, что само свойство не предоставляет поле, и поэтому поле должно быть определено независимо от свойства.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44" y="188640"/>
            <a:ext cx="11953327" cy="743744"/>
          </a:xfrm>
        </p:spPr>
        <p:txBody>
          <a:bodyPr anchor="ctr">
            <a:noAutofit/>
          </a:bodyPr>
          <a:lstStyle/>
          <a:p>
            <a:pPr algn="ctr"/>
            <a:r>
              <a:rPr lang="ru-RU" sz="4800" dirty="0"/>
              <a:t>Свойства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945" y="932384"/>
            <a:ext cx="11953326" cy="5736975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Свойствам присущ ряд существенных ограничений:</a:t>
            </a:r>
          </a:p>
          <a:p>
            <a:r>
              <a:rPr lang="ru-RU" dirty="0" err="1"/>
              <a:t>Cвойство</a:t>
            </a:r>
            <a:r>
              <a:rPr lang="ru-RU" dirty="0"/>
              <a:t> не определяет место для хранения данных, и поэтому не может быть передано методу в качестве параметра </a:t>
            </a:r>
            <a:r>
              <a:rPr lang="ru-RU" dirty="0" err="1"/>
              <a:t>ref</a:t>
            </a:r>
            <a:r>
              <a:rPr lang="ru-RU" dirty="0"/>
              <a:t> или </a:t>
            </a:r>
            <a:r>
              <a:rPr lang="ru-RU" dirty="0" err="1"/>
              <a:t>out</a:t>
            </a:r>
            <a:r>
              <a:rPr lang="ru-RU" dirty="0"/>
              <a:t>.</a:t>
            </a:r>
          </a:p>
          <a:p>
            <a:r>
              <a:rPr lang="ru-RU" dirty="0" err="1"/>
              <a:t>Cвойство</a:t>
            </a:r>
            <a:r>
              <a:rPr lang="ru-RU" dirty="0"/>
              <a:t> не подлежит перегрузке. Наличие двух разных свойств с доступом к одной и той же переменной допускается, но это, скорее, исключение, чем правило.</a:t>
            </a:r>
          </a:p>
          <a:p>
            <a:r>
              <a:rPr lang="ru-RU" dirty="0" err="1"/>
              <a:t>Cвойство</a:t>
            </a:r>
            <a:r>
              <a:rPr lang="ru-RU" dirty="0"/>
              <a:t> не должно изменять состояние базовой переменной при вызове </a:t>
            </a:r>
            <a:r>
              <a:rPr lang="ru-RU" dirty="0" err="1"/>
              <a:t>аксессора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. И хотя это ограничительное правило не соблюдается компилятором, его нарушение считается семантической ошибкой. Действие </a:t>
            </a:r>
            <a:r>
              <a:rPr lang="ru-RU" dirty="0" err="1"/>
              <a:t>аксессора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не должно носить характер вмешательства в функционирование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11053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44" y="188640"/>
            <a:ext cx="11953327" cy="743744"/>
          </a:xfrm>
        </p:spPr>
        <p:txBody>
          <a:bodyPr anchor="ctr">
            <a:noAutofit/>
          </a:bodyPr>
          <a:lstStyle/>
          <a:p>
            <a:pPr algn="ctr"/>
            <a:r>
              <a:rPr lang="ru-RU" sz="4800" dirty="0"/>
              <a:t>Свойства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945" y="932384"/>
            <a:ext cx="11953326" cy="5736975"/>
          </a:xfrm>
        </p:spPr>
        <p:txBody>
          <a:bodyPr anchor="ctr"/>
          <a:lstStyle/>
          <a:p>
            <a:r>
              <a:rPr lang="ru-RU" dirty="0"/>
              <a:t>Начиная с версии C# 3.0, появилась возможность для реализации очень простых свойств, не прибегая к явному определению переменной, которой управляет свойство. Вместо этого базовую переменную для свойства автоматически предоставляет компилятор. Такое свойство называется </a:t>
            </a:r>
            <a:r>
              <a:rPr lang="ru-RU" b="1" i="1" dirty="0"/>
              <a:t>автоматически </a:t>
            </a:r>
            <a:r>
              <a:rPr lang="ru-RU" b="1" i="1" dirty="0" smtClean="0"/>
              <a:t>реализуемым</a:t>
            </a:r>
            <a:r>
              <a:rPr lang="en-US" dirty="0" smtClean="0"/>
              <a:t>.</a:t>
            </a:r>
          </a:p>
          <a:p>
            <a:r>
              <a:rPr lang="ru-RU" dirty="0"/>
              <a:t>Несмотря на очевидные удобства автоматически реализуемых свойств, их применение ограничивается в основном теми ситуациями, в которых не требуется управление установкой или получением значений из поддерживающих полей. П</a:t>
            </a:r>
            <a:r>
              <a:rPr lang="ru-RU" dirty="0" smtClean="0"/>
              <a:t>оддерживающее </a:t>
            </a:r>
            <a:r>
              <a:rPr lang="ru-RU" dirty="0"/>
              <a:t>поле недоступно напрямую. Это означает, что на значение, которое может иметь автоматически реализуемое свойство, нельзя наложить никаких ограничений. Следовательно, имена автоматически реализуемых свойств просто заменяют собой имена самих полей, а зачастую именно это и требуется в программе. Автоматически реализуемые свойства могут оказаться полезными и в тех случаях, когда с помощью свойств функциональные возможности программы открываются для сторонних пользователей, и для этой цели могут даже применяться специальные средства проектирования.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Перегрузка операторов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100" dirty="0"/>
              <a:t>В языке программирования С# процесс, который позволяет определять назначение оператора по отношению к создаваемому классу, называется перегрузка операторов. Он расширяет область применения оператора в классе. Поведение оператора можно менять и контролировать</a:t>
            </a:r>
            <a:r>
              <a:rPr lang="ru-RU" sz="21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100" dirty="0"/>
              <a:t>Перегрузка операций в С# похожа на переопределение методов. В языке С# в зависимости от типа оператора объявляется оно двумя способами</a:t>
            </a:r>
            <a:r>
              <a:rPr lang="ru-RU" sz="2100" dirty="0"/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/>
              <a:t>// </a:t>
            </a:r>
            <a:r>
              <a:rPr lang="en-US" altLang="en-US" sz="2100" b="1" i="1" dirty="0" err="1"/>
              <a:t>перегрузка</a:t>
            </a:r>
            <a:r>
              <a:rPr lang="en-US" altLang="en-US" sz="2100" b="1" i="1" dirty="0"/>
              <a:t> </a:t>
            </a:r>
            <a:r>
              <a:rPr lang="en-US" altLang="en-US" sz="2100" b="1" i="1" dirty="0" err="1"/>
              <a:t>унарного</a:t>
            </a:r>
            <a:r>
              <a:rPr lang="en-US" altLang="en-US" sz="2100" b="1" i="1" dirty="0"/>
              <a:t> </a:t>
            </a:r>
            <a:r>
              <a:rPr lang="en-US" altLang="en-US" sz="2100" b="1" i="1" dirty="0" err="1"/>
              <a:t>оператора</a:t>
            </a:r>
            <a:r>
              <a:rPr lang="en-US" altLang="en-US" sz="2100" b="1" i="1" dirty="0"/>
              <a:t> </a:t>
            </a: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 smtClean="0"/>
              <a:t>public </a:t>
            </a:r>
            <a:r>
              <a:rPr lang="en-US" altLang="en-US" sz="2100" b="1" i="1" dirty="0"/>
              <a:t>static </a:t>
            </a:r>
            <a:r>
              <a:rPr lang="en-US" altLang="en-US" sz="2100" b="1" i="1" dirty="0" err="1"/>
              <a:t>тип</a:t>
            </a:r>
            <a:r>
              <a:rPr lang="en-US" altLang="en-US" sz="2100" b="1" i="1" dirty="0"/>
              <a:t> operator primer(</a:t>
            </a:r>
            <a:r>
              <a:rPr lang="en-US" altLang="en-US" sz="2100" b="1" i="1" dirty="0" err="1"/>
              <a:t>тип_параметра</a:t>
            </a:r>
            <a:r>
              <a:rPr lang="en-US" altLang="en-US" sz="2100" b="1" i="1" dirty="0"/>
              <a:t> </a:t>
            </a:r>
            <a:r>
              <a:rPr lang="en-US" altLang="en-US" sz="2100" b="1" i="1" dirty="0" err="1"/>
              <a:t>операнд</a:t>
            </a:r>
            <a:r>
              <a:rPr lang="en-US" altLang="en-US" sz="2100" b="1" i="1" dirty="0"/>
              <a:t>) </a:t>
            </a: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 smtClean="0"/>
              <a:t>{ </a:t>
            </a:r>
            <a:r>
              <a:rPr lang="en-US" altLang="en-US" sz="2100" b="1" i="1" dirty="0"/>
              <a:t>// </a:t>
            </a:r>
            <a:r>
              <a:rPr lang="en-US" altLang="en-US" sz="2100" b="1" i="1" dirty="0" err="1"/>
              <a:t>запросы</a:t>
            </a:r>
            <a:r>
              <a:rPr lang="en-US" altLang="en-US" sz="2100" b="1" i="1" dirty="0"/>
              <a:t> } </a:t>
            </a: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 smtClean="0"/>
              <a:t>// </a:t>
            </a:r>
            <a:r>
              <a:rPr lang="en-US" altLang="en-US" sz="2100" b="1" i="1" dirty="0" err="1"/>
              <a:t>перегрузка</a:t>
            </a:r>
            <a:r>
              <a:rPr lang="en-US" altLang="en-US" sz="2100" b="1" i="1" dirty="0"/>
              <a:t> </a:t>
            </a:r>
            <a:r>
              <a:rPr lang="en-US" altLang="en-US" sz="2100" b="1" i="1" dirty="0" err="1"/>
              <a:t>бинарного</a:t>
            </a:r>
            <a:r>
              <a:rPr lang="en-US" altLang="en-US" sz="2100" b="1" i="1" dirty="0"/>
              <a:t> </a:t>
            </a:r>
            <a:r>
              <a:rPr lang="en-US" altLang="en-US" sz="2100" b="1" i="1" dirty="0" err="1"/>
              <a:t>оператора</a:t>
            </a:r>
            <a:r>
              <a:rPr lang="en-US" altLang="en-US" sz="2100" b="1" i="1" dirty="0"/>
              <a:t> </a:t>
            </a: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 smtClean="0"/>
              <a:t>public </a:t>
            </a:r>
            <a:r>
              <a:rPr lang="en-US" altLang="en-US" sz="2100" b="1" i="1" dirty="0"/>
              <a:t>static </a:t>
            </a:r>
            <a:r>
              <a:rPr lang="en-US" altLang="en-US" sz="2100" b="1" i="1" dirty="0" err="1"/>
              <a:t>тип</a:t>
            </a:r>
            <a:r>
              <a:rPr lang="en-US" altLang="en-US" sz="2100" b="1" i="1" dirty="0"/>
              <a:t> operator primer (тип_параметра1 операнд1, тип_параметра1 операнд2</a:t>
            </a:r>
            <a:r>
              <a:rPr lang="en-US" altLang="en-US" sz="2100" b="1" i="1" dirty="0" smtClean="0"/>
              <a:t>)</a:t>
            </a:r>
            <a:endParaRPr lang="ru-RU" altLang="en-US" sz="2100" b="1" i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i="1" dirty="0" smtClean="0"/>
              <a:t> </a:t>
            </a:r>
            <a:r>
              <a:rPr lang="en-US" altLang="en-US" sz="2100" b="1" i="1" dirty="0"/>
              <a:t>{ // </a:t>
            </a:r>
            <a:r>
              <a:rPr lang="en-US" altLang="en-US" sz="2100" b="1" i="1" dirty="0" err="1"/>
              <a:t>запросы</a:t>
            </a:r>
            <a:r>
              <a:rPr lang="en-US" altLang="en-US" sz="2100" b="1" i="1" dirty="0"/>
              <a:t> }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Перегрузка операторов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Перегрузка операторов заключается в определении в классе, для объектов которого мы хотим определить </a:t>
            </a:r>
            <a:r>
              <a:rPr lang="ru-RU" dirty="0" smtClean="0"/>
              <a:t>оператор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Этот метод должен иметь модификаторы </a:t>
            </a:r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static</a:t>
            </a:r>
            <a:r>
              <a:rPr lang="ru-RU" dirty="0"/>
              <a:t>, так как перегружаемый оператор будет использоваться для всех объектов данного класса. Далее идет название возвращаемого типа. Возвращаемый тип представляет тот тип, объекты которого мы хотим получить. 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Бинарные операторы принимают два параметра, унарные - один параметр. И в любом случае один из параметров должен представлять тот тип - класс или структуру, в котором определяется оператор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Следует учитывать, что при перегрузке не должны изменяться те объекты, которые передаются в оператор через параметры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smtClean="0"/>
              <a:t>Нам не </a:t>
            </a:r>
            <a:r>
              <a:rPr lang="ru-RU" dirty="0"/>
              <a:t>надо определять отдельно операторы для префиксного и для постфиксного инкремента (а также декремента), так как одна реализация будет работать в обоих случаях.</a:t>
            </a:r>
            <a:endParaRPr lang="en-US" altLang="en-US" sz="2100" b="1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Перегрузка операторов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М</a:t>
            </a:r>
            <a:r>
              <a:rPr lang="en-US" altLang="en-US" dirty="0" err="1" smtClean="0"/>
              <a:t>ож</a:t>
            </a:r>
            <a:r>
              <a:rPr lang="ru-RU" altLang="en-US" dirty="0" smtClean="0"/>
              <a:t>но </a:t>
            </a:r>
            <a:r>
              <a:rPr lang="en-US" altLang="en-US" dirty="0" err="1" smtClean="0"/>
              <a:t>перегрузить</a:t>
            </a:r>
            <a:r>
              <a:rPr lang="en-US" altLang="en-US" dirty="0" smtClean="0"/>
              <a:t> </a:t>
            </a:r>
            <a:r>
              <a:rPr lang="en-US" altLang="en-US" dirty="0" err="1"/>
              <a:t>следующие</a:t>
            </a:r>
            <a:r>
              <a:rPr lang="en-US" altLang="en-US" dirty="0"/>
              <a:t> </a:t>
            </a:r>
            <a:r>
              <a:rPr lang="en-US" altLang="en-US" dirty="0" err="1"/>
              <a:t>операторы</a:t>
            </a:r>
            <a:r>
              <a:rPr lang="en-US" altLang="en-US" dirty="0"/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/>
              <a:t>унарные</a:t>
            </a:r>
            <a:r>
              <a:rPr lang="en-US" altLang="en-US" dirty="0"/>
              <a:t> </a:t>
            </a:r>
            <a:r>
              <a:rPr lang="en-US" altLang="en-US" dirty="0" err="1"/>
              <a:t>операторы</a:t>
            </a:r>
            <a:r>
              <a:rPr lang="en-US" altLang="en-US" dirty="0"/>
              <a:t> +, -, !, ~, ++, --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/>
              <a:t>бинарные</a:t>
            </a:r>
            <a:r>
              <a:rPr lang="en-US" altLang="en-US" dirty="0"/>
              <a:t> </a:t>
            </a:r>
            <a:r>
              <a:rPr lang="en-US" altLang="en-US" dirty="0" err="1"/>
              <a:t>операторы</a:t>
            </a:r>
            <a:r>
              <a:rPr lang="en-US" altLang="en-US" dirty="0"/>
              <a:t> +, -, *, /, %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/>
              <a:t>операции</a:t>
            </a:r>
            <a:r>
              <a:rPr lang="en-US" altLang="en-US" dirty="0"/>
              <a:t> </a:t>
            </a:r>
            <a:r>
              <a:rPr lang="en-US" altLang="en-US" dirty="0" err="1"/>
              <a:t>сравнения</a:t>
            </a:r>
            <a:r>
              <a:rPr lang="en-US" altLang="en-US" dirty="0"/>
              <a:t> ==, !=, &lt;, &gt;, &lt;=, &gt;=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/>
              <a:t>логические</a:t>
            </a:r>
            <a:r>
              <a:rPr lang="en-US" altLang="en-US" dirty="0"/>
              <a:t> </a:t>
            </a:r>
            <a:r>
              <a:rPr lang="en-US" altLang="en-US" dirty="0" err="1"/>
              <a:t>операторы</a:t>
            </a:r>
            <a:r>
              <a:rPr lang="en-US" altLang="en-US" dirty="0"/>
              <a:t> &amp;&amp;, ||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И </a:t>
            </a:r>
            <a:r>
              <a:rPr lang="en-US" altLang="en-US" dirty="0" err="1"/>
              <a:t>есть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операторов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нельзя</a:t>
            </a:r>
            <a:r>
              <a:rPr lang="en-US" altLang="en-US" dirty="0"/>
              <a:t> </a:t>
            </a:r>
            <a:r>
              <a:rPr lang="en-US" altLang="en-US" dirty="0" err="1"/>
              <a:t>перегрузить</a:t>
            </a:r>
            <a:r>
              <a:rPr lang="en-US" altLang="en-US" dirty="0"/>
              <a:t>, </a:t>
            </a:r>
            <a:r>
              <a:rPr lang="en-US" altLang="en-US" dirty="0" err="1"/>
              <a:t>например</a:t>
            </a:r>
            <a:r>
              <a:rPr lang="en-US" altLang="en-US" dirty="0"/>
              <a:t>, </a:t>
            </a:r>
            <a:r>
              <a:rPr lang="en-US" altLang="en-US" dirty="0" err="1"/>
              <a:t>операцию</a:t>
            </a:r>
            <a:r>
              <a:rPr lang="en-US" altLang="en-US" dirty="0"/>
              <a:t> </a:t>
            </a:r>
            <a:r>
              <a:rPr lang="en-US" altLang="en-US" dirty="0" err="1"/>
              <a:t>равенства</a:t>
            </a:r>
            <a:r>
              <a:rPr lang="en-US" altLang="en-US" dirty="0"/>
              <a:t> = 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тернарный</a:t>
            </a:r>
            <a:r>
              <a:rPr lang="en-US" altLang="en-US" dirty="0"/>
              <a:t> </a:t>
            </a:r>
            <a:r>
              <a:rPr lang="en-US" altLang="en-US" dirty="0" err="1"/>
              <a:t>оператор</a:t>
            </a:r>
            <a:r>
              <a:rPr lang="en-US" altLang="en-US" dirty="0"/>
              <a:t> ?:, а </a:t>
            </a:r>
            <a:r>
              <a:rPr lang="en-US" altLang="en-US" dirty="0" err="1"/>
              <a:t>также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других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Полный</a:t>
            </a:r>
            <a:r>
              <a:rPr lang="en-US" altLang="en-US" dirty="0"/>
              <a:t> </a:t>
            </a:r>
            <a:r>
              <a:rPr lang="en-US" altLang="en-US" dirty="0" err="1"/>
              <a:t>список</a:t>
            </a:r>
            <a:r>
              <a:rPr lang="en-US" altLang="en-US" dirty="0"/>
              <a:t> </a:t>
            </a:r>
            <a:r>
              <a:rPr lang="en-US" altLang="en-US" dirty="0" err="1"/>
              <a:t>перегружаемых</a:t>
            </a:r>
            <a:r>
              <a:rPr lang="en-US" altLang="en-US" dirty="0"/>
              <a:t> </a:t>
            </a:r>
            <a:r>
              <a:rPr lang="en-US" altLang="en-US" dirty="0" err="1"/>
              <a:t>операторов</a:t>
            </a:r>
            <a:r>
              <a:rPr lang="en-US" altLang="en-US" dirty="0"/>
              <a:t> </a:t>
            </a:r>
            <a:r>
              <a:rPr lang="en-US" altLang="en-US" dirty="0" err="1"/>
              <a:t>можно</a:t>
            </a:r>
            <a:r>
              <a:rPr lang="en-US" altLang="en-US" dirty="0"/>
              <a:t> </a:t>
            </a:r>
            <a:r>
              <a:rPr lang="en-US" altLang="en-US" dirty="0" err="1"/>
              <a:t>найти</a:t>
            </a:r>
            <a:r>
              <a:rPr lang="en-US" altLang="en-US" dirty="0"/>
              <a:t> в </a:t>
            </a:r>
            <a:r>
              <a:rPr lang="en-US" altLang="en-US" dirty="0" err="1">
                <a:hlinkClick r:id="rId3"/>
              </a:rPr>
              <a:t>документации</a:t>
            </a:r>
            <a:r>
              <a:rPr lang="en-US" altLang="en-US" dirty="0">
                <a:hlinkClick r:id="rId3"/>
              </a:rPr>
              <a:t> </a:t>
            </a:r>
            <a:r>
              <a:rPr lang="en-US" altLang="en-US" dirty="0" err="1" smtClean="0">
                <a:hlinkClick r:id="rId3"/>
              </a:rPr>
              <a:t>msdn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0" indent="0">
              <a:buNone/>
            </a:pPr>
            <a:r>
              <a:rPr lang="ru-RU" dirty="0"/>
              <a:t>Кроме </a:t>
            </a:r>
            <a:r>
              <a:rPr lang="ru-RU" dirty="0"/>
              <a:t>них есть операторы, которые в языке С# еще не определены. Так же, нельзя изменить количество операндов. Для бинарных операторов нельзя задавать три аргумента. Поскольку в его синтаксисе указан только два аргумента.  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Перегрузка операторов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ru-RU" dirty="0"/>
              <a:t>помощью перегрузки операторов мы </a:t>
            </a:r>
            <a:r>
              <a:rPr lang="ru-RU" dirty="0" smtClean="0"/>
              <a:t>можем определять логику преобразования типов.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static </a:t>
            </a:r>
            <a:r>
              <a:rPr lang="en-US" altLang="en-US" dirty="0" err="1"/>
              <a:t>implicit|explicit</a:t>
            </a:r>
            <a:r>
              <a:rPr lang="en-US" altLang="en-US" dirty="0"/>
              <a:t> operator </a:t>
            </a:r>
            <a:r>
              <a:rPr lang="en-US" altLang="en-US" dirty="0" err="1"/>
              <a:t>Тип_в_который_надо_преобразовать</a:t>
            </a:r>
            <a:r>
              <a:rPr lang="en-US" altLang="en-US" dirty="0"/>
              <a:t>(</a:t>
            </a:r>
            <a:r>
              <a:rPr lang="en-US" altLang="en-US" dirty="0" err="1"/>
              <a:t>исходный_тип</a:t>
            </a:r>
            <a:r>
              <a:rPr lang="en-US" altLang="en-US" dirty="0"/>
              <a:t> </a:t>
            </a:r>
            <a:r>
              <a:rPr lang="en-US" altLang="en-US" dirty="0" err="1"/>
              <a:t>param</a:t>
            </a:r>
            <a:r>
              <a:rPr lang="en-US" altLang="en-US" dirty="0"/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    // </a:t>
            </a:r>
            <a:r>
              <a:rPr lang="en-US" altLang="en-US" dirty="0" err="1"/>
              <a:t>логика</a:t>
            </a:r>
            <a:r>
              <a:rPr lang="en-US" altLang="en-US" dirty="0"/>
              <a:t> </a:t>
            </a:r>
            <a:r>
              <a:rPr lang="en-US" altLang="en-US" dirty="0" err="1"/>
              <a:t>преобразования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/>
              <a:t>}</a:t>
            </a:r>
            <a:endParaRPr lang="ru-RU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После модификаторов </a:t>
            </a:r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static</a:t>
            </a:r>
            <a:r>
              <a:rPr lang="ru-RU" dirty="0"/>
              <a:t> идет ключевое слово </a:t>
            </a:r>
            <a:r>
              <a:rPr lang="ru-RU" b="1" dirty="0" err="1"/>
              <a:t>explicit</a:t>
            </a:r>
            <a:r>
              <a:rPr lang="ru-RU" dirty="0"/>
              <a:t> (если преобразование явное, то есть нужна операция приведения типов) или </a:t>
            </a:r>
            <a:r>
              <a:rPr lang="ru-RU" b="1" dirty="0" err="1"/>
              <a:t>implicit</a:t>
            </a:r>
            <a:r>
              <a:rPr lang="ru-RU" dirty="0"/>
              <a:t> (если преобразование неявное). Какие операции преобразования делать явными, а какие неявные</a:t>
            </a:r>
            <a:r>
              <a:rPr lang="ru-RU" dirty="0" smtClean="0"/>
              <a:t>, </a:t>
            </a:r>
            <a:r>
              <a:rPr lang="ru-RU" dirty="0"/>
              <a:t>решает разработчик по своему усмотрению</a:t>
            </a:r>
            <a:r>
              <a:rPr lang="ru-RU" dirty="0" smtClean="0"/>
              <a:t>. Затем </a:t>
            </a:r>
            <a:r>
              <a:rPr lang="ru-RU" dirty="0"/>
              <a:t>идет ключевое слово </a:t>
            </a:r>
            <a:r>
              <a:rPr lang="ru-RU" b="1" dirty="0" err="1"/>
              <a:t>operator</a:t>
            </a:r>
            <a:r>
              <a:rPr lang="ru-RU" dirty="0"/>
              <a:t> и далее возвращаемый тип, в который надо преобразовать объект. В скобках в качестве параметра передается объект, который надо преобразовать.</a:t>
            </a:r>
            <a:endParaRPr lang="en-US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Индексаторы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В C# имеется возможность проектировать специальные классы и структуры, которые могут быть индексированы подобно стандартному массиву, посредством определения </a:t>
            </a:r>
            <a:r>
              <a:rPr lang="ru-RU" b="1" i="1" dirty="0"/>
              <a:t>индексатора</a:t>
            </a:r>
            <a:r>
              <a:rPr lang="ru-RU" dirty="0"/>
              <a:t>. Это конкретное языковое средство наиболее полезно при создании специальных типов коллекций (обобщенных и необобщенных). Индексаторы могут быть одно- или многомерными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 </a:t>
            </a:r>
            <a:r>
              <a:rPr lang="ru-RU" dirty="0" smtClean="0"/>
              <a:t>Общая форма </a:t>
            </a:r>
            <a:r>
              <a:rPr lang="ru-RU" dirty="0"/>
              <a:t>одномерного индексатора</a:t>
            </a:r>
            <a:r>
              <a:rPr lang="ru-RU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FFFFFF"/>
                </a:solidFill>
                <a:latin typeface="Menlo"/>
              </a:rPr>
              <a:t>тип_элемента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 this[</a:t>
            </a:r>
            <a:r>
              <a:rPr lang="en-US" altLang="en-US" i="1" dirty="0" err="1">
                <a:solidFill>
                  <a:srgbClr val="FFFFFF"/>
                </a:solidFill>
                <a:latin typeface="Menlo"/>
              </a:rPr>
              <a:t>int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Menlo"/>
              </a:rPr>
              <a:t>индекс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] </a:t>
            </a:r>
            <a:endParaRPr lang="ru-RU" altLang="en-US" i="1" dirty="0" smtClean="0">
              <a:solidFill>
                <a:srgbClr val="FFFFFF"/>
              </a:solidFill>
              <a:latin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smtClean="0">
                <a:solidFill>
                  <a:srgbClr val="FFFFFF"/>
                </a:solidFill>
                <a:latin typeface="Menlo"/>
              </a:rPr>
              <a:t>{ 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//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Аксессор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для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получения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данных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, </a:t>
            </a:r>
            <a:endParaRPr lang="ru-RU" altLang="en-US" i="1" dirty="0" smtClean="0">
              <a:solidFill>
                <a:srgbClr val="FFFFFF"/>
              </a:solidFill>
              <a:latin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smtClean="0">
                <a:solidFill>
                  <a:srgbClr val="FFFFFF"/>
                </a:solidFill>
                <a:latin typeface="Menlo"/>
              </a:rPr>
              <a:t>get 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{ 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//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Возврат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значения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,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которое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определяет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индекс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.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 } </a:t>
            </a:r>
            <a:endParaRPr lang="ru-RU" altLang="en-US" sz="1800" i="1" dirty="0" smtClean="0">
              <a:solidFill>
                <a:srgbClr val="FFFFFF"/>
              </a:solidFill>
              <a:latin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i="1" dirty="0" smtClean="0">
                <a:solidFill>
                  <a:srgbClr val="FFFFFF"/>
                </a:solidFill>
                <a:latin typeface="Menlo"/>
              </a:rPr>
              <a:t>//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Аксессор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для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установки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данных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, </a:t>
            </a:r>
            <a:endParaRPr lang="ru-RU" altLang="en-US" sz="1800" i="1" dirty="0" smtClean="0">
              <a:solidFill>
                <a:srgbClr val="FFFFFF"/>
              </a:solidFill>
              <a:latin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smtClean="0">
                <a:solidFill>
                  <a:srgbClr val="FFFFFF"/>
                </a:solidFill>
                <a:latin typeface="Menlo"/>
              </a:rPr>
              <a:t>set 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{ 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//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Установка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значения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,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которое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определяет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altLang="en-US" sz="1800" i="1" dirty="0" err="1">
                <a:solidFill>
                  <a:srgbClr val="FFFFFF"/>
                </a:solidFill>
                <a:latin typeface="Menlo"/>
              </a:rPr>
              <a:t>индекс</a:t>
            </a:r>
            <a:r>
              <a:rPr lang="en-US" altLang="en-US" sz="1800" i="1" dirty="0">
                <a:solidFill>
                  <a:srgbClr val="FFFFFF"/>
                </a:solidFill>
                <a:latin typeface="Menlo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Menlo"/>
              </a:rPr>
              <a:t>}}</a:t>
            </a:r>
            <a:r>
              <a:rPr lang="en-US" altLang="en-US" sz="800" dirty="0"/>
              <a:t> </a:t>
            </a:r>
            <a:endParaRPr lang="ru-RU" altLang="en-US" sz="8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sz="8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sz="8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где </a:t>
            </a:r>
            <a:r>
              <a:rPr lang="ru-RU" dirty="0" err="1"/>
              <a:t>тип_элемента</a:t>
            </a:r>
            <a:r>
              <a:rPr lang="ru-RU" dirty="0"/>
              <a:t> обозначает конкретный тип элемента индексатора</a:t>
            </a:r>
            <a:r>
              <a:rPr lang="ru-RU" dirty="0" smtClean="0"/>
              <a:t>.</a:t>
            </a:r>
            <a:endParaRPr lang="en-US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Индексаторы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r>
              <a:rPr lang="ru-RU" dirty="0" smtClean="0"/>
              <a:t>Следовательно</a:t>
            </a:r>
            <a:r>
              <a:rPr lang="ru-RU" dirty="0"/>
              <a:t>, у каждого элемента, доступного с помощью индексатора, должен быть определенный </a:t>
            </a:r>
            <a:r>
              <a:rPr lang="ru-RU" dirty="0" err="1"/>
              <a:t>тип_элемента</a:t>
            </a:r>
            <a:r>
              <a:rPr lang="ru-RU" dirty="0"/>
              <a:t>. Этот тип соответствует типу элемента массива. Параметр </a:t>
            </a:r>
            <a:r>
              <a:rPr lang="ru-RU" i="1" dirty="0"/>
              <a:t>индекс</a:t>
            </a:r>
            <a:r>
              <a:rPr lang="ru-RU" dirty="0"/>
              <a:t> получает конкретный индекс элемента, к которому осуществляется доступ. Формально этот параметр совсем не обязательно должен иметь тип </a:t>
            </a:r>
            <a:r>
              <a:rPr lang="ru-RU" dirty="0" err="1"/>
              <a:t>int</a:t>
            </a:r>
            <a:r>
              <a:rPr lang="ru-RU" dirty="0"/>
              <a:t>, но поскольку индексаторы, как правило, применяются для индексирования массивов, то чаще всего используется целочисленный тип данного параметра.</a:t>
            </a:r>
          </a:p>
          <a:p>
            <a:r>
              <a:rPr lang="ru-RU" dirty="0"/>
              <a:t>В теле индексатора определены два </a:t>
            </a:r>
            <a:r>
              <a:rPr lang="ru-RU" dirty="0" err="1"/>
              <a:t>аксессора</a:t>
            </a:r>
            <a:r>
              <a:rPr lang="ru-RU" dirty="0"/>
              <a:t> (т.е. средства доступа к данным): </a:t>
            </a:r>
            <a:r>
              <a:rPr lang="ru-RU" b="1" dirty="0" err="1"/>
              <a:t>get</a:t>
            </a:r>
            <a:r>
              <a:rPr lang="ru-RU" dirty="0"/>
              <a:t> и </a:t>
            </a:r>
            <a:r>
              <a:rPr lang="ru-RU" b="1" dirty="0" err="1"/>
              <a:t>set</a:t>
            </a:r>
            <a:r>
              <a:rPr lang="ru-RU" dirty="0"/>
              <a:t>. </a:t>
            </a:r>
            <a:r>
              <a:rPr lang="ru-RU" dirty="0" err="1"/>
              <a:t>Аксессор</a:t>
            </a:r>
            <a:r>
              <a:rPr lang="ru-RU" dirty="0"/>
              <a:t> подобен методу, за исключением того, что в нем не объявляется тип возвращаемого значения или параметры. </a:t>
            </a:r>
            <a:r>
              <a:rPr lang="ru-RU" dirty="0" err="1"/>
              <a:t>Аксессоры</a:t>
            </a:r>
            <a:r>
              <a:rPr lang="ru-RU" dirty="0"/>
              <a:t> вызываются автоматически при использовании индексатора, и оба получают индекс в качестве параметра. Так, если индексатор указывается в левой части оператора присваивания, то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и устанавливается элемент, на который указывает параметр индекс. В противном случае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возвращается значение, соответствующее параметру индекс. Кроме того,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получает неявный параметр </a:t>
            </a:r>
            <a:r>
              <a:rPr lang="ru-RU" dirty="0" err="1"/>
              <a:t>value</a:t>
            </a:r>
            <a:r>
              <a:rPr lang="ru-RU" dirty="0"/>
              <a:t>, содержащий значение, присваиваемое по указанному индексу.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Индексаторы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r>
              <a:rPr lang="ru-RU" dirty="0" smtClean="0"/>
              <a:t>Следовательно</a:t>
            </a:r>
            <a:r>
              <a:rPr lang="ru-RU" dirty="0"/>
              <a:t>, у каждого элемента, доступного с помощью индексатора, должен быть определенный </a:t>
            </a:r>
            <a:r>
              <a:rPr lang="ru-RU" dirty="0" err="1"/>
              <a:t>тип_элемента</a:t>
            </a:r>
            <a:r>
              <a:rPr lang="ru-RU" dirty="0"/>
              <a:t>. Этот тип соответствует типу элемента массива. Параметр </a:t>
            </a:r>
            <a:r>
              <a:rPr lang="ru-RU" i="1" dirty="0"/>
              <a:t>индекс</a:t>
            </a:r>
            <a:r>
              <a:rPr lang="ru-RU" dirty="0"/>
              <a:t> получает конкретный индекс элемента, к которому осуществляется доступ. Формально этот параметр совсем не обязательно должен иметь тип </a:t>
            </a:r>
            <a:r>
              <a:rPr lang="ru-RU" dirty="0" err="1"/>
              <a:t>int</a:t>
            </a:r>
            <a:r>
              <a:rPr lang="ru-RU" dirty="0"/>
              <a:t>, но поскольку индексаторы, как правило, применяются для индексирования массивов, то чаще всего используется целочисленный тип данного параметра.</a:t>
            </a:r>
          </a:p>
          <a:p>
            <a:r>
              <a:rPr lang="ru-RU" dirty="0"/>
              <a:t>В теле индексатора определены два </a:t>
            </a:r>
            <a:r>
              <a:rPr lang="ru-RU" dirty="0" err="1"/>
              <a:t>аксессора</a:t>
            </a:r>
            <a:r>
              <a:rPr lang="ru-RU" dirty="0"/>
              <a:t> (т.е. средства доступа к данным): </a:t>
            </a:r>
            <a:r>
              <a:rPr lang="ru-RU" b="1" dirty="0" err="1"/>
              <a:t>get</a:t>
            </a:r>
            <a:r>
              <a:rPr lang="ru-RU" dirty="0"/>
              <a:t> и </a:t>
            </a:r>
            <a:r>
              <a:rPr lang="ru-RU" b="1" dirty="0" err="1"/>
              <a:t>set</a:t>
            </a:r>
            <a:r>
              <a:rPr lang="ru-RU" dirty="0"/>
              <a:t>. </a:t>
            </a:r>
            <a:r>
              <a:rPr lang="ru-RU" dirty="0" err="1"/>
              <a:t>Аксессор</a:t>
            </a:r>
            <a:r>
              <a:rPr lang="ru-RU" dirty="0"/>
              <a:t> подобен методу, за исключением того, что в нем не объявляется тип возвращаемого значения или параметры. </a:t>
            </a:r>
            <a:r>
              <a:rPr lang="ru-RU" dirty="0" err="1"/>
              <a:t>Аксессоры</a:t>
            </a:r>
            <a:r>
              <a:rPr lang="ru-RU" dirty="0"/>
              <a:t> вызываются автоматически при использовании индексатора, и оба получают индекс в качестве параметра. Так, если индексатор указывается в левой части оператора присваивания, то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и устанавливается элемент, на который указывает параметр индекс. В противном случае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возвращается значение, соответствующее параметру индекс. Кроме того,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получает неявный параметр </a:t>
            </a:r>
            <a:r>
              <a:rPr lang="ru-RU" dirty="0" err="1"/>
              <a:t>value</a:t>
            </a:r>
            <a:r>
              <a:rPr lang="ru-RU" dirty="0"/>
              <a:t>, содержащий значение, присваиваемое по указанному индексу.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71736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Индексаторы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124744"/>
            <a:ext cx="11737304" cy="5472608"/>
          </a:xfrm>
        </p:spPr>
        <p:txBody>
          <a:bodyPr rtlCol="0" anchor="ctr">
            <a:noAutofit/>
          </a:bodyPr>
          <a:lstStyle/>
          <a:p>
            <a:r>
              <a:rPr lang="ru-RU" dirty="0"/>
              <a:t>В отличие от свойств индексатор не имеет названия. Вместо него указывается ключевое слово </a:t>
            </a:r>
            <a:r>
              <a:rPr lang="ru-RU" b="1" dirty="0" err="1"/>
              <a:t>this</a:t>
            </a:r>
            <a:r>
              <a:rPr lang="ru-RU" dirty="0"/>
              <a:t>, после которого в квадратных скобках идут параметры. Индексатор должен иметь как минимум один параметр.</a:t>
            </a:r>
            <a:endParaRPr lang="ru-RU" dirty="0" smtClean="0"/>
          </a:p>
          <a:p>
            <a:r>
              <a:rPr lang="ru-RU" dirty="0" smtClean="0"/>
              <a:t>Следует </a:t>
            </a:r>
            <a:r>
              <a:rPr lang="ru-RU" dirty="0"/>
              <a:t>особо подчеркнуть, что индексатор совсем не обязательно должен оперировать массивом. Его основное назначение — предоставить пользователю функциональные возможности, аналогичные массиву.</a:t>
            </a:r>
          </a:p>
          <a:p>
            <a:r>
              <a:rPr lang="ru-RU" dirty="0"/>
              <a:t>На применение индексаторов накладываются два существенных ограничения. Во-первых, значение, выдаваемое индексатором, нельзя передавать методу в качестве параметра </a:t>
            </a:r>
            <a:r>
              <a:rPr lang="ru-RU" dirty="0" err="1"/>
              <a:t>ref</a:t>
            </a:r>
            <a:r>
              <a:rPr lang="ru-RU" dirty="0"/>
              <a:t> или </a:t>
            </a:r>
            <a:r>
              <a:rPr lang="ru-RU" dirty="0" err="1"/>
              <a:t>out</a:t>
            </a:r>
            <a:r>
              <a:rPr lang="ru-RU" dirty="0"/>
              <a:t>, поскольку в индексаторе не определено место в памяти для его хранения. И во-вторых, индексатор должен быть членом своего класса и поэтому не может быть объявлен как </a:t>
            </a:r>
            <a:r>
              <a:rPr lang="ru-RU" dirty="0" err="1"/>
              <a:t>static</a:t>
            </a:r>
            <a:r>
              <a:rPr lang="ru-RU" dirty="0" smtClean="0"/>
              <a:t>.</a:t>
            </a:r>
          </a:p>
          <a:p>
            <a:r>
              <a:rPr lang="ru-RU" dirty="0"/>
              <a:t>Подобно методам индексаторы можно перегружать. В этом случае также индексаторы должны отличаться по количеству, типу или порядку используемых параметров.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A7CA9F0A2494C46B52CDFE417AA3CB2" ma:contentTypeVersion="12" ma:contentTypeDescription="Створення нового документа." ma:contentTypeScope="" ma:versionID="10222554fc8fc9871ae9d82753b87822">
  <xsd:schema xmlns:xsd="http://www.w3.org/2001/XMLSchema" xmlns:xs="http://www.w3.org/2001/XMLSchema" xmlns:p="http://schemas.microsoft.com/office/2006/metadata/properties" xmlns:ns2="66bb64e5-b59e-446d-8975-370eacdeec2f" xmlns:ns3="6fb895ce-bf91-4c17-a650-ebc618cf5d6d" targetNamespace="http://schemas.microsoft.com/office/2006/metadata/properties" ma:root="true" ma:fieldsID="99595b43fa8dd1e3cc37498328e2d1ac" ns2:_="" ns3:_="">
    <xsd:import namespace="66bb64e5-b59e-446d-8975-370eacdeec2f"/>
    <xsd:import namespace="6fb895ce-bf91-4c17-a650-ebc618cf5d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b64e5-b59e-446d-8975-370eacdee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895ce-bf91-4c17-a650-ebc618cf5d6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e046d91-ead3-4341-a3a0-99040b8b7515}" ma:internalName="TaxCatchAll" ma:showField="CatchAllData" ma:web="6fb895ce-bf91-4c17-a650-ebc618cf5d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b895ce-bf91-4c17-a650-ebc618cf5d6d" xsi:nil="true"/>
    <lcf76f155ced4ddcb4097134ff3c332f xmlns="66bb64e5-b59e-446d-8975-370eacdeec2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30FE7A-3935-47BD-89CB-311A99AABE83}"/>
</file>

<file path=customXml/itemProps2.xml><?xml version="1.0" encoding="utf-8"?>
<ds:datastoreItem xmlns:ds="http://schemas.openxmlformats.org/officeDocument/2006/customXml" ds:itemID="{8BF43DA3-DD8A-4D59-B5FC-70085DC8CE15}"/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3108</Words>
  <Application>Microsoft Office PowerPoint</Application>
  <PresentationFormat>Произвольный</PresentationFormat>
  <Paragraphs>481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Menlo</vt:lpstr>
      <vt:lpstr>Синий цифровой тоннель (16 x 9)</vt:lpstr>
      <vt:lpstr>Модуль 5. Перегрузка операторов. Индексаторы и свойства.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Индексаторы</vt:lpstr>
      <vt:lpstr>Индексаторы</vt:lpstr>
      <vt:lpstr>Индексаторы</vt:lpstr>
      <vt:lpstr>Индексаторы</vt:lpstr>
      <vt:lpstr>Свойства</vt:lpstr>
      <vt:lpstr>Свойства</vt:lpstr>
      <vt:lpstr>Свойства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2020-09-19T18:26:23Z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