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3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2" r:id="rId16"/>
    <p:sldId id="271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92"/>
  </p:normalViewPr>
  <p:slideViewPr>
    <p:cSldViewPr snapToGrid="0">
      <p:cViewPr varScale="1">
        <p:scale>
          <a:sx n="114" d="100"/>
          <a:sy n="114" d="100"/>
        </p:scale>
        <p:origin x="7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8A0A0F-32C3-43C2-99A8-A6F05DFD434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0F0593D1-DAAF-4EE7-8789-16BBBB0E1A40}">
      <dgm:prSet/>
      <dgm:spPr/>
      <dgm:t>
        <a:bodyPr/>
        <a:lstStyle/>
        <a:p>
          <a:pPr algn="ctr" rtl="0"/>
          <a:r>
            <a:rPr lang="uk-UA" b="1" dirty="0"/>
            <a:t>«Формування ефективного механізму управління прибутком підприємства у нових умовах господарювання»</a:t>
          </a:r>
        </a:p>
        <a:p>
          <a:pPr algn="ctr" rtl="0"/>
          <a:r>
            <a:rPr lang="uk-UA" b="1" dirty="0"/>
            <a:t>Роботу виконав </a:t>
          </a:r>
          <a:r>
            <a:rPr lang="uk-UA" b="1" i="1" u="sng" dirty="0" err="1">
              <a:solidFill>
                <a:srgbClr val="00B050"/>
              </a:solidFill>
            </a:rPr>
            <a:t>Зайченко</a:t>
          </a:r>
          <a:r>
            <a:rPr lang="uk-UA" b="1" i="1" u="sng" dirty="0">
              <a:solidFill>
                <a:srgbClr val="00B050"/>
              </a:solidFill>
            </a:rPr>
            <a:t> Ярослав Ігорович </a:t>
          </a:r>
          <a:endParaRPr lang="ru-RU" b="1" i="1" dirty="0">
            <a:solidFill>
              <a:srgbClr val="00B050"/>
            </a:solidFill>
          </a:endParaRPr>
        </a:p>
      </dgm:t>
    </dgm:pt>
    <dgm:pt modelId="{FB50F7FE-A0DD-4914-9035-A1514A7585AA}" type="parTrans" cxnId="{3485C3F7-D48E-45DF-8F26-C20D34D7219C}">
      <dgm:prSet/>
      <dgm:spPr/>
      <dgm:t>
        <a:bodyPr/>
        <a:lstStyle/>
        <a:p>
          <a:endParaRPr lang="ru-RU"/>
        </a:p>
      </dgm:t>
    </dgm:pt>
    <dgm:pt modelId="{D35B11AF-1BF2-4508-8536-8DDCFF1F141E}" type="sibTrans" cxnId="{3485C3F7-D48E-45DF-8F26-C20D34D7219C}">
      <dgm:prSet/>
      <dgm:spPr/>
      <dgm:t>
        <a:bodyPr/>
        <a:lstStyle/>
        <a:p>
          <a:endParaRPr lang="ru-RU"/>
        </a:p>
      </dgm:t>
    </dgm:pt>
    <dgm:pt modelId="{61A7FC93-1B25-484D-A035-F4343046FD8D}" type="pres">
      <dgm:prSet presAssocID="{048A0A0F-32C3-43C2-99A8-A6F05DFD4346}" presName="linear" presStyleCnt="0">
        <dgm:presLayoutVars>
          <dgm:animLvl val="lvl"/>
          <dgm:resizeHandles val="exact"/>
        </dgm:presLayoutVars>
      </dgm:prSet>
      <dgm:spPr/>
    </dgm:pt>
    <dgm:pt modelId="{AC313E98-BB84-451B-AF7B-EE91D95B53CC}" type="pres">
      <dgm:prSet presAssocID="{0F0593D1-DAAF-4EE7-8789-16BBBB0E1A40}" presName="parentText" presStyleLbl="node1" presStyleIdx="0" presStyleCnt="1" custLinFactNeighborX="-275" custLinFactNeighborY="-27885">
        <dgm:presLayoutVars>
          <dgm:chMax val="0"/>
          <dgm:bulletEnabled val="1"/>
        </dgm:presLayoutVars>
      </dgm:prSet>
      <dgm:spPr/>
    </dgm:pt>
  </dgm:ptLst>
  <dgm:cxnLst>
    <dgm:cxn modelId="{EC61A10E-A03A-4278-ABC1-CD5BCF852F35}" type="presOf" srcId="{048A0A0F-32C3-43C2-99A8-A6F05DFD4346}" destId="{61A7FC93-1B25-484D-A035-F4343046FD8D}" srcOrd="0" destOrd="0" presId="urn:microsoft.com/office/officeart/2005/8/layout/vList2"/>
    <dgm:cxn modelId="{FD38034C-9BA3-413F-9331-02AE67F36465}" type="presOf" srcId="{0F0593D1-DAAF-4EE7-8789-16BBBB0E1A40}" destId="{AC313E98-BB84-451B-AF7B-EE91D95B53CC}" srcOrd="0" destOrd="0" presId="urn:microsoft.com/office/officeart/2005/8/layout/vList2"/>
    <dgm:cxn modelId="{3485C3F7-D48E-45DF-8F26-C20D34D7219C}" srcId="{048A0A0F-32C3-43C2-99A8-A6F05DFD4346}" destId="{0F0593D1-DAAF-4EE7-8789-16BBBB0E1A40}" srcOrd="0" destOrd="0" parTransId="{FB50F7FE-A0DD-4914-9035-A1514A7585AA}" sibTransId="{D35B11AF-1BF2-4508-8536-8DDCFF1F141E}"/>
    <dgm:cxn modelId="{F8B71A06-D319-47DF-BD21-7E5E4D72DA49}" type="presParOf" srcId="{61A7FC93-1B25-484D-A035-F4343046FD8D}" destId="{AC313E98-BB84-451B-AF7B-EE91D95B53C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13E98-BB84-451B-AF7B-EE91D95B53CC}">
      <dsp:nvSpPr>
        <dsp:cNvPr id="0" name=""/>
        <dsp:cNvSpPr/>
      </dsp:nvSpPr>
      <dsp:spPr>
        <a:xfrm>
          <a:off x="0" y="0"/>
          <a:ext cx="9966960" cy="270269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1" kern="1200" dirty="0"/>
            <a:t>«Формування ефективного механізму управління прибутком підприємства у нових умовах господарювання»</a:t>
          </a:r>
        </a:p>
        <a:p>
          <a:pPr marL="0" lvl="0" indent="0" algn="ctr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3500" b="1" kern="1200" dirty="0"/>
            <a:t>Роботу виконав </a:t>
          </a:r>
          <a:r>
            <a:rPr lang="uk-UA" sz="3500" b="1" i="1" u="sng" kern="1200" dirty="0" err="1">
              <a:solidFill>
                <a:srgbClr val="00B050"/>
              </a:solidFill>
            </a:rPr>
            <a:t>Зайченко</a:t>
          </a:r>
          <a:r>
            <a:rPr lang="uk-UA" sz="3500" b="1" i="1" u="sng" kern="1200" dirty="0">
              <a:solidFill>
                <a:srgbClr val="00B050"/>
              </a:solidFill>
            </a:rPr>
            <a:t> Ярослав Ігорович </a:t>
          </a:r>
          <a:endParaRPr lang="ru-RU" sz="3500" b="1" i="1" kern="1200" dirty="0">
            <a:solidFill>
              <a:srgbClr val="00B050"/>
            </a:solidFill>
          </a:endParaRPr>
        </a:p>
      </dsp:txBody>
      <dsp:txXfrm>
        <a:off x="131935" y="131935"/>
        <a:ext cx="9703090" cy="2438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20A79-CBC7-CD5B-5600-7EBA50147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AEEAC-5B0A-CE9E-9C05-2FD20AF3D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5F704-DE02-8C12-97CF-81BA9231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AB96F7-6148-90C1-C3F0-9A1126F9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B241C-2AE5-4D7A-0CB1-14A0FFB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3067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7B272-7060-4652-21AE-8512C5B9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E4D1E2-BB84-F175-7756-CACCBC23B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62FE-73D0-622E-C1E7-A17AE5A8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84C35A-34D1-85CE-1BC9-8CF0C637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A7453-89EC-45C5-0635-15CD48F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8836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7E6BF6-F51B-01AB-BBD2-088C4E17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3886DF-3979-746B-1E97-BFEDC614B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B736CB-EFC6-2831-0306-9F953122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0117F-7613-056C-D773-D9C8C56D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844328-7A4E-BFD3-E43F-3823CF7E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770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52574-65C7-EF2A-C687-3E937603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2AB7F-9302-4C31-08A1-57798E3C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CAB5A-0394-BC7D-A22C-A08F7869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2205A7-139A-884F-0B69-C140675CE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175A4-AE5B-B60D-2B22-96D629AB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325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CCD23-7CD1-F5CC-0DFA-D6612C7DD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3A526-97FA-C63E-D650-9C0625D68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16CEA-8970-9462-E3FF-2AE6B59B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575CC-1DE3-209B-3B38-A415F8B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9C192-EBBC-D9D9-1818-283D9816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443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49C95E-DBCA-B038-562C-B8284911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E40D7-6CEF-7DB8-B9C6-04B19DC2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4015DA-98C9-B09C-B558-59A06A8C0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526E4A-2A7C-CA1C-6056-3BBEF4E56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C853B8-6D84-C598-DD9A-E579BDA6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39D699-DD1F-9FB7-153E-EF441118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0962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84375-3C08-7869-2250-6F64EE3B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83FA63-A842-54F7-59BF-824D0B5A5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D2A6B-5114-F4CC-30CB-B53C7B21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045947-1E0E-397A-328D-5CD53B5C1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1715C2-916C-6231-D889-5A659AAD0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C4B5C1-C3E6-86B8-E4DB-8596375F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DC5570-FD22-84DF-F6F3-4EE3E4DB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AF8CDEE-70D6-DB1F-C7BA-2EE0858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1528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D4409-8C94-8E3F-CD73-B5E01A08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1AE29E-3BB4-A750-7954-42BACC03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A62CC-35C0-D84B-BA57-6B30C946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1F17D9-8369-042B-CF63-F2011C5A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9447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8617B1-B7E2-1DE2-D0EB-F9E4F6CE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6EBB40-AB60-95C4-D146-1E38A07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6CA9C8-575E-1677-2564-0E13D3B5C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1586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6C6ED-92DD-F131-42BC-0F2450BC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F10C4-DBEC-CC4B-5A18-1A7A32ABB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2445E0-82C9-D81F-7DBB-0A056483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580000-E0B6-0678-BCBC-9A4561FD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88B168-B878-1A84-5104-281FEB89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740CA2-B7D4-BF17-F715-0CEC5E35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028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F34F9-E1FE-2FA2-8446-A58EBAF2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564DF-7993-FE37-CEFF-CA9D2BF45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89945-D37D-5F61-F72E-15C750A36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AFCE2-80A0-0845-D055-7B70EF0B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7B93D-F226-643E-1A2E-40E7E94A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FCD17-5BDF-94E3-F8E3-CF312A4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967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067D-8F4C-CB5E-2882-ECAEFF47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7805D2-8F56-8C10-EE19-8AE573EF6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3D6E2-F8CF-EF59-201D-D8C95EC29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3DB17-1539-4E45-877F-8E7A8678137E}" type="datetimeFigureOut">
              <a:rPr lang="x-none" smtClean="0"/>
              <a:pPr/>
              <a:t>20.06.2025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B4F51E-AFB1-DBAD-038C-B9DC1AFE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FBF22C-D52E-CDDC-D2B9-01E761218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794C0-F1CB-4BA1-9571-292F3A2DEEA1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2300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576170E-E6DB-6C13-4BDF-29D8E14B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B7633D0B-EBEC-CDF6-B219-3176A0641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4918973"/>
              </p:ext>
            </p:extLst>
          </p:nvPr>
        </p:nvGraphicFramePr>
        <p:xfrm>
          <a:off x="1158240" y="685800"/>
          <a:ext cx="9966960" cy="2752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F8B6B5-26A9-01D6-D351-BD6812B2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676209"/>
            <a:ext cx="10883894" cy="605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3A3BB2-E227-962E-BE53-4CD6FA94847B}"/>
              </a:ext>
            </a:extLst>
          </p:cNvPr>
          <p:cNvSpPr txBox="1"/>
          <p:nvPr/>
        </p:nvSpPr>
        <p:spPr>
          <a:xfrm>
            <a:off x="2241755" y="126291"/>
            <a:ext cx="8367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1590" algn="ctr">
              <a:spcBef>
                <a:spcPts val="935"/>
              </a:spcBef>
            </a:pP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Показники ділової активності ТОВ «Світ меблів» за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2022-2024 </a:t>
            </a:r>
            <a:r>
              <a:rPr lang="uk-UA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роки</a:t>
            </a:r>
            <a:endParaRPr lang="x-none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67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6BFFF-D959-8BD3-759A-407FF128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47179"/>
            <a:ext cx="11603069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1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6F790A-AD89-07D4-E7C6-2A518F0A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67673"/>
            <a:ext cx="7011378" cy="5696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DFADA-9E17-3B72-8397-1B093131A434}"/>
              </a:ext>
            </a:extLst>
          </p:cNvPr>
          <p:cNvSpPr txBox="1"/>
          <p:nvPr/>
        </p:nvSpPr>
        <p:spPr>
          <a:xfrm>
            <a:off x="1199536" y="5993736"/>
            <a:ext cx="961594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Складові механізму управління прибутком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 «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Світ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меблів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endParaRPr lang="x-non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162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0BC09C-84A9-5BF2-552F-8BFD75B2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625" y="280939"/>
            <a:ext cx="8230749" cy="5096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4C8FD8-AF51-10A5-2B71-CE195ED9F868}"/>
              </a:ext>
            </a:extLst>
          </p:cNvPr>
          <p:cNvSpPr txBox="1"/>
          <p:nvPr/>
        </p:nvSpPr>
        <p:spPr>
          <a:xfrm>
            <a:off x="427702" y="5737872"/>
            <a:ext cx="11336594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Етапи обґрунтування стратегії управління прибутком 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 «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Світ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меблів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x-non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399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/>
              <a:t>Резерви збільшення чистого прибутку у ТОВ «Світ меблів»</a:t>
            </a:r>
            <a:endParaRPr lang="ru-RU" sz="28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466850"/>
            <a:ext cx="10515600" cy="4710113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оптимізація реалізації найбільш ходових товарів; </a:t>
            </a:r>
          </a:p>
          <a:p>
            <a:r>
              <a:rPr lang="uk-UA" dirty="0"/>
              <a:t>розробка і впровадження в життя нові ідеї по залученню нових покупців у магазини ТОВ «Світ меблів», постійна організація виставок та розпродажу товарів, підвищення культури обслуговування, забезпечення повноти товарного асортименту, правильне розміщення товарів на полицях, </a:t>
            </a:r>
          </a:p>
          <a:p>
            <a:r>
              <a:rPr lang="uk-UA" dirty="0"/>
              <a:t>підвищення управління товарними запасами, приведення заходів для прискорення </a:t>
            </a:r>
            <a:r>
              <a:rPr lang="uk-UA" dirty="0" err="1"/>
              <a:t>товарооборотністі</a:t>
            </a:r>
            <a:r>
              <a:rPr lang="uk-UA" dirty="0"/>
              <a:t>, звертати при цьому особливу увагу на неходові товари; </a:t>
            </a:r>
          </a:p>
          <a:p>
            <a:r>
              <a:rPr lang="uk-UA" dirty="0"/>
              <a:t>поліпшення </a:t>
            </a:r>
            <a:r>
              <a:rPr lang="uk-UA" dirty="0" err="1"/>
              <a:t>внутрімагазинної</a:t>
            </a:r>
            <a:r>
              <a:rPr lang="uk-UA" dirty="0"/>
              <a:t> і </a:t>
            </a:r>
            <a:r>
              <a:rPr lang="uk-UA" dirty="0" err="1"/>
              <a:t>позамагазинної</a:t>
            </a:r>
            <a:r>
              <a:rPr lang="uk-UA" dirty="0"/>
              <a:t> реклами товарів; перепланування торговельного залу для забезпечення збільшення реалізації продукції. 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/>
              <a:t>Апробація результатів дослідження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r>
              <a:rPr lang="uk-UA" dirty="0" err="1"/>
              <a:t>Зайченко</a:t>
            </a:r>
            <a:r>
              <a:rPr lang="uk-UA" dirty="0"/>
              <a:t> Я. І. Управління прибутком підприємства в умовах ринкових трансформацій. </a:t>
            </a:r>
            <a:r>
              <a:rPr lang="uk-UA" i="1" dirty="0"/>
              <a:t>Сучасні напрями розвитку економіки, підприємництва, технологій та їх правового забезпечення </a:t>
            </a:r>
            <a:r>
              <a:rPr lang="uk-UA" dirty="0"/>
              <a:t>: тези доповідей Міжнародної конференції здобувачів вищої освіти (29 травня 2025 р., м. Львів). Львів : РВВ ЛТЕУ, 2025. 684 с. С. 246–248. (0,17 д.а.).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Сучасні меблі для вітальні Фабіана| Світ Меблів">
            <a:extLst>
              <a:ext uri="{FF2B5EF4-FFF2-40B4-BE49-F238E27FC236}">
                <a16:creationId xmlns:a16="http://schemas.microsoft.com/office/drawing/2014/main" id="{B76696B9-F9A3-0857-6EF1-83C84763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0"/>
            <a:ext cx="10339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DFF2604-8B92-47D5-7CD7-2D6AA5F95DA4}"/>
              </a:ext>
            </a:extLst>
          </p:cNvPr>
          <p:cNvSpPr/>
          <p:nvPr/>
        </p:nvSpPr>
        <p:spPr>
          <a:xfrm>
            <a:off x="2952361" y="479774"/>
            <a:ext cx="6285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ДЯКУЮ  ЗА  УВАГУ!</a:t>
            </a:r>
          </a:p>
        </p:txBody>
      </p:sp>
    </p:spTree>
    <p:extLst>
      <p:ext uri="{BB962C8B-B14F-4D97-AF65-F5344CB8AC3E}">
        <p14:creationId xmlns:p14="http://schemas.microsoft.com/office/powerpoint/2010/main" val="139551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0AC85-71C5-3E87-3847-5C2D63CC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019" y="47700"/>
            <a:ext cx="9517626" cy="67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1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80BD08-F875-D5B1-097F-835680D14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70339"/>
            <a:ext cx="7830643" cy="5706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D139C5-29F1-6AFD-60D7-BB3110F99FC9}"/>
              </a:ext>
            </a:extLst>
          </p:cNvPr>
          <p:cNvSpPr txBox="1"/>
          <p:nvPr/>
        </p:nvSpPr>
        <p:spPr>
          <a:xfrm>
            <a:off x="1504335" y="5980214"/>
            <a:ext cx="9134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 прибутку підприємства в умовах ринкової економіки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69693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098FCF-1E8F-91A2-B045-C0A39CEA6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4" y="164140"/>
            <a:ext cx="6600474" cy="6529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8F769D-16BB-9685-FDD5-9ED8CFF7F629}"/>
              </a:ext>
            </a:extLst>
          </p:cNvPr>
          <p:cNvSpPr txBox="1"/>
          <p:nvPr/>
        </p:nvSpPr>
        <p:spPr>
          <a:xfrm>
            <a:off x="7206209" y="2091429"/>
            <a:ext cx="3864914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</a:t>
            </a:r>
            <a:r>
              <a:rPr lang="uk-U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елемент</a:t>
            </a:r>
            <a:r>
              <a:rPr lang="uk-UA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механізму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управління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прибутком</a:t>
            </a:r>
            <a:endParaRPr lang="x-none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908F1A-E110-507A-3B70-BE8A4B8E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05809"/>
            <a:ext cx="5940425" cy="3441065"/>
          </a:xfrm>
          <a:prstGeom prst="rect">
            <a:avLst/>
          </a:prstGeom>
        </p:spPr>
      </p:pic>
      <p:pic>
        <p:nvPicPr>
          <p:cNvPr id="5" name="Рисунок 4" descr="Модульная система Лофт, Світ меблів, купить в Днепре и Украине - Країна  меблів">
            <a:extLst>
              <a:ext uri="{FF2B5EF4-FFF2-40B4-BE49-F238E27FC236}">
                <a16:creationId xmlns:a16="http://schemas.microsoft.com/office/drawing/2014/main" id="{8DBD4D6D-4C80-C001-C7FD-10B2753CAA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207" y="3546875"/>
            <a:ext cx="6625793" cy="331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76D94F-7291-99EE-7E87-9DCA21F3F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524" y="82603"/>
            <a:ext cx="3274142" cy="3256818"/>
          </a:xfrm>
          <a:prstGeom prst="rect">
            <a:avLst/>
          </a:prstGeom>
        </p:spPr>
      </p:pic>
      <p:pic>
        <p:nvPicPr>
          <p:cNvPr id="1026" name="Picture 2" descr="Магазин меблів Svit Mebliv ❤ Купити меблі у Львові інтернет-магазин">
            <a:extLst>
              <a:ext uri="{FF2B5EF4-FFF2-40B4-BE49-F238E27FC236}">
                <a16:creationId xmlns:a16="http://schemas.microsoft.com/office/drawing/2014/main" id="{BA545617-A61F-FB8D-8E72-F80E8A98A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6" y="3646845"/>
            <a:ext cx="3382059" cy="310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7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0649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/>
              <a:t>Загальна структура персоналу ТОВ «Світ меблів» за категоріями зайнятих за 2022</a:t>
            </a:r>
            <a:r>
              <a:rPr lang="ru-RU" sz="2800" b="1" dirty="0"/>
              <a:t>-</a:t>
            </a:r>
            <a:r>
              <a:rPr lang="uk-UA" sz="2800" b="1" dirty="0"/>
              <a:t>2024 р</a:t>
            </a:r>
            <a:r>
              <a:rPr lang="ru-RU" sz="2800" b="1" dirty="0"/>
              <a:t>р.</a:t>
            </a:r>
            <a:br>
              <a:rPr lang="ru-RU" sz="2800" dirty="0"/>
            </a:b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94913"/>
              </p:ext>
            </p:extLst>
          </p:nvPr>
        </p:nvGraphicFramePr>
        <p:xfrm>
          <a:off x="419098" y="1028701"/>
          <a:ext cx="11353801" cy="5276532"/>
        </p:xfrm>
        <a:graphic>
          <a:graphicData uri="http://schemas.openxmlformats.org/drawingml/2006/table">
            <a:tbl>
              <a:tblPr/>
              <a:tblGrid>
                <a:gridCol w="276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7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07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607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510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uk-UA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Категорія зайнятих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2022 рік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2023 рік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2024 рік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Відхилення, (+,-)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%  2024 р. від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70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кількість, осіб.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питома вага, %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кількість, осіб.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питома вага, %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кількість, осіб.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питома вага, %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2022 р.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2023 р.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Управлінський персонал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24,8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57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25,2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50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24,0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-0,8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-1,2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1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Утому числі: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Керівники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4,3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4,4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uk-UA" sz="160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3,8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-0,5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-0,6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Спеціалісти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19,6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45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19,9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41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19,7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0,1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-0,2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0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Технічні працівники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0,9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0,5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-0,4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-0,4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0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Виробничий персонал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173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75,2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169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74,8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158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76,0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0,8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1,2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Разом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230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100,00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226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100,00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208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100,00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-22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-18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651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Виробничий персонал на одного управлінця, осіб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х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х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3,0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х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7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Частка управлінського персоналу, %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24,8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25,2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Arial Unicode MS"/>
                          <a:cs typeface="Times New Roman"/>
                        </a:rPr>
                        <a:t>24,0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>
                          <a:latin typeface="Times New Roman"/>
                          <a:ea typeface="Times New Roman"/>
                          <a:cs typeface="Times New Roman"/>
                        </a:rPr>
                        <a:t>-0,8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uk-UA" sz="1600" dirty="0">
                          <a:latin typeface="Times New Roman"/>
                          <a:ea typeface="Times New Roman"/>
                          <a:cs typeface="Times New Roman"/>
                        </a:rPr>
                        <a:t>-1,2</a:t>
                      </a:r>
                      <a:endParaRPr lang="ru-RU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Діаграма 87">
            <a:extLst>
              <a:ext uri="{FF2B5EF4-FFF2-40B4-BE49-F238E27FC236}">
                <a16:creationId xmlns:a16="http://schemas.microsoft.com/office/drawing/2014/main" id="{30D18797-8B14-B62E-363F-FA5B3A0BBB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059" y="348891"/>
            <a:ext cx="7718322" cy="552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87E858-18F9-A246-73A8-34A7CB432F15}"/>
              </a:ext>
            </a:extLst>
          </p:cNvPr>
          <p:cNvSpPr txBox="1"/>
          <p:nvPr/>
        </p:nvSpPr>
        <p:spPr>
          <a:xfrm>
            <a:off x="1143000" y="5876795"/>
            <a:ext cx="97511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uk-UA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Динаміка капіталу 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 «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Світ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меблів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r>
              <a:rPr lang="uk-UA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2022-2024 рр.</a:t>
            </a:r>
            <a:endParaRPr lang="x-none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87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Діаграма 4">
            <a:extLst>
              <a:ext uri="{FF2B5EF4-FFF2-40B4-BE49-F238E27FC236}">
                <a16:creationId xmlns:a16="http://schemas.microsoft.com/office/drawing/2014/main" id="{38E4447D-6500-10CA-7E7B-487C28DC017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26" y="278478"/>
            <a:ext cx="7895303" cy="535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B331AE-AFD2-1810-6637-64F5EDFCA4B4}"/>
              </a:ext>
            </a:extLst>
          </p:cNvPr>
          <p:cNvSpPr txBox="1"/>
          <p:nvPr/>
        </p:nvSpPr>
        <p:spPr>
          <a:xfrm>
            <a:off x="757084" y="5705950"/>
            <a:ext cx="10658167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Динаміка чистого прибутку (збитку)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ТОВ «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Світ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меблів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у 2022-2024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рр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72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Діаграма 5">
            <a:extLst>
              <a:ext uri="{FF2B5EF4-FFF2-40B4-BE49-F238E27FC236}">
                <a16:creationId xmlns:a16="http://schemas.microsoft.com/office/drawing/2014/main" id="{9D47BE87-A0A6-6033-F423-96E195AE19B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955" y="228599"/>
            <a:ext cx="7816645" cy="553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51B223-6E7B-BF22-3341-682B1A4F8A7A}"/>
              </a:ext>
            </a:extLst>
          </p:cNvPr>
          <p:cNvSpPr txBox="1"/>
          <p:nvPr/>
        </p:nvSpPr>
        <p:spPr>
          <a:xfrm>
            <a:off x="914400" y="5767369"/>
            <a:ext cx="10648335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tabLst>
                <a:tab pos="810260" algn="l"/>
              </a:tabLst>
            </a:pP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Динаміка фінансових коефіцієнтів ТОВ «Світ меблів» за 2022-2024 </a:t>
            </a:r>
            <a:r>
              <a:rPr lang="uk-UA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</a:t>
            </a:r>
            <a:r>
              <a:rPr lang="uk-UA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x-none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125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422</Words>
  <Application>Microsoft Macintosh PowerPoint</Application>
  <PresentationFormat>Широкоэкранный</PresentationFormat>
  <Paragraphs>109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Загальна структура персоналу ТОВ «Світ меблів» за категоріями зайнятих за 2022-2024 рр.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Резерви збільшення чистого прибутку у ТОВ «Світ меблів»</vt:lpstr>
      <vt:lpstr>Апробація результатів дослідження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HP</dc:creator>
  <cp:lastModifiedBy>Yarik Zaychenko</cp:lastModifiedBy>
  <cp:revision>7</cp:revision>
  <dcterms:created xsi:type="dcterms:W3CDTF">2025-06-14T18:21:08Z</dcterms:created>
  <dcterms:modified xsi:type="dcterms:W3CDTF">2025-06-19T21:19:15Z</dcterms:modified>
</cp:coreProperties>
</file>