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8"/>
  </p:notesMasterIdLst>
  <p:sldIdLst>
    <p:sldId id="256" r:id="rId3"/>
    <p:sldId id="258" r:id="rId4"/>
    <p:sldId id="262" r:id="rId5"/>
    <p:sldId id="263" r:id="rId6"/>
    <p:sldId id="264" r:id="rId7"/>
    <p:sldId id="267" r:id="rId8"/>
    <p:sldId id="268" r:id="rId9"/>
    <p:sldId id="305" r:id="rId10"/>
    <p:sldId id="306" r:id="rId11"/>
    <p:sldId id="269" r:id="rId12"/>
    <p:sldId id="270" r:id="rId13"/>
    <p:sldId id="271" r:id="rId14"/>
    <p:sldId id="272" r:id="rId15"/>
    <p:sldId id="273" r:id="rId16"/>
    <p:sldId id="304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Montserrat" pitchFamily="2" charset="0"/>
      <p:regular r:id="rId23"/>
      <p:bold r:id="rId24"/>
      <p:italic r:id="rId25"/>
      <p:boldItalic r:id="rId26"/>
    </p:embeddedFont>
    <p:embeddedFont>
      <p:font typeface="Montserrat ExtraBold" panose="020F0502020204030204" pitchFamily="34" charset="0"/>
      <p:bold r:id="rId27"/>
      <p:italic r:id="rId28"/>
      <p:boldItalic r:id="rId29"/>
    </p:embeddedFont>
    <p:embeddedFont>
      <p:font typeface="Montserrat ExtraLight" panose="020F0302020204030204" pitchFamily="34" charset="0"/>
      <p:regular r:id="rId30"/>
      <p:bold r:id="rId31"/>
      <p:italic r:id="rId32"/>
      <p:boldItalic r:id="rId33"/>
    </p:embeddedFont>
    <p:embeddedFont>
      <p:font typeface="Proxima Nova" panose="02000506030000020004" pitchFamily="2" charset="0"/>
      <p:regular r:id="rId34"/>
      <p:bold r:id="rId35"/>
      <p:italic r:id="rId36"/>
      <p:boldItalic r:id="rId37"/>
    </p:embeddedFont>
    <p:embeddedFont>
      <p:font typeface="Proxima Nova Semibold" panose="02000506030000020004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DFE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3D4711-4449-42F8-82E3-82A45C96DA54}">
  <a:tblStyle styleId="{DC3D4711-4449-42F8-82E3-82A45C96DA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2"/>
  </p:normalViewPr>
  <p:slideViewPr>
    <p:cSldViewPr snapToGrid="0">
      <p:cViewPr varScale="1">
        <p:scale>
          <a:sx n="153" d="100"/>
          <a:sy n="153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f9262ee2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f9262ee2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f9262ee2f_0_24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f9262ee2f_0_24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f9262ee2f_0_24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f9262ee2f_0_24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f9262ee2f_0_26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f9262ee2f_0_26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7f9262ee2f_0_26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7f9262ee2f_0_26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Google Shape;14391;g7f9262ee2f_0_24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2" name="Google Shape;14392;g7f9262ee2f_0_24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50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74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APTION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APTION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APTION_ONLY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21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8" r:id="rId5"/>
    <p:sldLayoutId id="2147483660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6" name="Google Shape;156;p3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346662"/>
            <a:ext cx="4792200" cy="1248138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Алгоритм сортування М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836228" y="4369667"/>
            <a:ext cx="6234544" cy="584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презентація до ЛР6 з дисципліни Алгоритми і структури даних</a:t>
            </a:r>
            <a:br>
              <a:rPr lang="uk-UA" dirty="0"/>
            </a:br>
            <a:r>
              <a:rPr lang="uk-UA" dirty="0"/>
              <a:t>Підготував Зайченко Ярослав 622п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244436" y="2624375"/>
            <a:ext cx="4547062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Batcher's Merge-Exchange Sort</a:t>
            </a: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149629" y="137452"/>
            <a:ext cx="6524571" cy="785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Приклад сортування великого масиву</a:t>
            </a:r>
            <a:endParaRPr dirty="0"/>
          </a:p>
        </p:txBody>
      </p:sp>
      <p:cxnSp>
        <p:nvCxnSpPr>
          <p:cNvPr id="293" name="Google Shape;293;p51"/>
          <p:cNvCxnSpPr/>
          <p:nvPr/>
        </p:nvCxnSpPr>
        <p:spPr>
          <a:xfrm>
            <a:off x="249295" y="135838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CBB243-1CA5-F532-352A-78427BFEC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965" y="958774"/>
            <a:ext cx="4583064" cy="40472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>
            <a:spLocks noGrp="1"/>
          </p:cNvSpPr>
          <p:nvPr>
            <p:ph type="title"/>
          </p:nvPr>
        </p:nvSpPr>
        <p:spPr>
          <a:xfrm>
            <a:off x="589356" y="445025"/>
            <a:ext cx="6908716" cy="483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Блок-</a:t>
            </a:r>
            <a:r>
              <a:rPr lang="ru-RU" dirty="0" err="1"/>
              <a:t>схеми</a:t>
            </a:r>
            <a:r>
              <a:rPr lang="ru-RU" dirty="0"/>
              <a:t> до алгоритму </a:t>
            </a:r>
            <a:r>
              <a:rPr lang="ru-RU" dirty="0" err="1"/>
              <a:t>сортування</a:t>
            </a:r>
            <a:endParaRPr dirty="0"/>
          </a:p>
        </p:txBody>
      </p:sp>
      <p:cxnSp>
        <p:nvCxnSpPr>
          <p:cNvPr id="366" name="Google Shape;366;p52"/>
          <p:cNvCxnSpPr/>
          <p:nvPr/>
        </p:nvCxnSpPr>
        <p:spPr>
          <a:xfrm>
            <a:off x="677057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6C67B3-1733-8CEC-FC56-ACDD6A77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1" y="1067415"/>
            <a:ext cx="7772400" cy="30086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1FC51B-94C7-67D9-7D2C-99B7ECFE4563}"/>
              </a:ext>
            </a:extLst>
          </p:cNvPr>
          <p:cNvSpPr txBox="1"/>
          <p:nvPr/>
        </p:nvSpPr>
        <p:spPr>
          <a:xfrm>
            <a:off x="2049089" y="4214587"/>
            <a:ext cx="6317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  <a:buClr>
                <a:schemeClr val="dk2"/>
              </a:buClr>
              <a:buSzPts val="1800"/>
            </a:pPr>
            <a:r>
              <a:rPr lang="ru-UA" sz="1200" dirty="0">
                <a:solidFill>
                  <a:schemeClr val="bg1"/>
                </a:solidFill>
                <a:latin typeface="Montserrat"/>
                <a:sym typeface="Montserrat"/>
              </a:rPr>
              <a:t>Блок-схема алгоритму за книгою </a:t>
            </a:r>
            <a:r>
              <a:rPr lang="ru-RU" sz="1200" dirty="0">
                <a:solidFill>
                  <a:schemeClr val="bg1"/>
                </a:solidFill>
                <a:latin typeface="Montserrat"/>
                <a:sym typeface="Montserrat"/>
              </a:rPr>
              <a:t>Д.</a:t>
            </a:r>
            <a:r>
              <a:rPr lang="ru-UA" sz="1200" dirty="0">
                <a:solidFill>
                  <a:schemeClr val="bg1"/>
                </a:solidFill>
                <a:latin typeface="Montserrat"/>
                <a:sym typeface="Montserrat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Montserrat"/>
                <a:sym typeface="Montserrat"/>
              </a:rPr>
              <a:t>Кнута «</a:t>
            </a:r>
            <a:r>
              <a:rPr lang="uk-UA" sz="1200" dirty="0">
                <a:solidFill>
                  <a:schemeClr val="bg1"/>
                </a:solidFill>
                <a:latin typeface="Montserrat"/>
                <a:sym typeface="Montserrat"/>
              </a:rPr>
              <a:t>Мистецтво</a:t>
            </a:r>
            <a:r>
              <a:rPr lang="ru-RU" sz="1200" dirty="0">
                <a:solidFill>
                  <a:schemeClr val="bg1"/>
                </a:solidFill>
                <a:latin typeface="Montserrat"/>
                <a:sym typeface="Montserrat"/>
              </a:rPr>
              <a:t> програмування», том3</a:t>
            </a:r>
            <a:endParaRPr lang="ru-UA" sz="1200" dirty="0">
              <a:solidFill>
                <a:schemeClr val="bg1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>
            <a:spLocks noGrp="1"/>
          </p:cNvSpPr>
          <p:nvPr>
            <p:ph type="title"/>
          </p:nvPr>
        </p:nvSpPr>
        <p:spPr>
          <a:xfrm>
            <a:off x="240230" y="445025"/>
            <a:ext cx="6210445" cy="567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Детальна блок-схема алгоритму</a:t>
            </a:r>
            <a:endParaRPr dirty="0"/>
          </a:p>
        </p:txBody>
      </p:sp>
      <p:cxnSp>
        <p:nvCxnSpPr>
          <p:cNvPr id="373" name="Google Shape;373;p53"/>
          <p:cNvCxnSpPr/>
          <p:nvPr/>
        </p:nvCxnSpPr>
        <p:spPr>
          <a:xfrm>
            <a:off x="327931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94B61C16-9BD9-B685-05E2-3C11394D6ADA}"/>
              </a:ext>
            </a:extLst>
          </p:cNvPr>
          <p:cNvSpPr/>
          <p:nvPr/>
        </p:nvSpPr>
        <p:spPr>
          <a:xfrm>
            <a:off x="2834640" y="1043335"/>
            <a:ext cx="2618509" cy="395414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3DF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095293-F855-91CE-A0C5-30BE2DA3D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344" y="1114356"/>
            <a:ext cx="1510723" cy="38121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54"/>
          <p:cNvSpPr txBox="1">
            <a:spLocks noGrp="1"/>
          </p:cNvSpPr>
          <p:nvPr>
            <p:ph type="title"/>
          </p:nvPr>
        </p:nvSpPr>
        <p:spPr>
          <a:xfrm>
            <a:off x="174566" y="179018"/>
            <a:ext cx="8794865" cy="477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Приклад псевдокоду для алгоритму сортування</a:t>
            </a:r>
            <a:endParaRPr dirty="0"/>
          </a:p>
        </p:txBody>
      </p:sp>
      <p:cxnSp>
        <p:nvCxnSpPr>
          <p:cNvPr id="1969" name="Google Shape;1969;p54"/>
          <p:cNvCxnSpPr/>
          <p:nvPr/>
        </p:nvCxnSpPr>
        <p:spPr>
          <a:xfrm>
            <a:off x="278053" y="179018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83;p50">
            <a:extLst>
              <a:ext uri="{FF2B5EF4-FFF2-40B4-BE49-F238E27FC236}">
                <a16:creationId xmlns:a16="http://schemas.microsoft.com/office/drawing/2014/main" id="{376810DD-29D0-578B-80A0-50666148BF5B}"/>
              </a:ext>
            </a:extLst>
          </p:cNvPr>
          <p:cNvSpPr txBox="1">
            <a:spLocks/>
          </p:cNvSpPr>
          <p:nvPr/>
        </p:nvSpPr>
        <p:spPr>
          <a:xfrm>
            <a:off x="278053" y="801235"/>
            <a:ext cx="8754140" cy="3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Input: N and array A[1:N] of items to sort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 T = Ceiling(lg(N))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P = 2^(T-1), 2^(T-2), 2^(T-3), ..., 1 do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0, D = P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Q = 2^(T-1), 2^(T-2), 2^(T-3), ..., P do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(K = 1 to N - D ) and ((K-1)   P) = R do in parallel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A[K] &gt; A[K + D] then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swap(A[K], A[K + D ])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if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for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Q - P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P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for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for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 + 1)   P means logical and of K and P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number of processors is less than N than the swap becomes a merge</a:t>
            </a:r>
            <a:endParaRPr lang="ru-UA" sz="1200" dirty="0">
              <a:solidFill>
                <a:schemeClr val="l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55"/>
          <p:cNvSpPr txBox="1">
            <a:spLocks noGrp="1"/>
          </p:cNvSpPr>
          <p:nvPr>
            <p:ph type="title"/>
          </p:nvPr>
        </p:nvSpPr>
        <p:spPr>
          <a:xfrm>
            <a:off x="98915" y="154079"/>
            <a:ext cx="7050030" cy="502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Приклад коду</a:t>
            </a:r>
            <a:r>
              <a:rPr lang="en-US" dirty="0"/>
              <a:t> </a:t>
            </a:r>
            <a:r>
              <a:rPr lang="en-US" dirty="0" err="1"/>
              <a:t>м</a:t>
            </a:r>
            <a:r>
              <a:rPr lang="uk-UA" dirty="0" err="1"/>
              <a:t>етоду</a:t>
            </a:r>
            <a:r>
              <a:rPr lang="uk-UA" dirty="0"/>
              <a:t> сортування на </a:t>
            </a:r>
            <a:r>
              <a:rPr lang="en-US" dirty="0"/>
              <a:t>C#</a:t>
            </a:r>
            <a:endParaRPr dirty="0"/>
          </a:p>
        </p:txBody>
      </p:sp>
      <p:sp>
        <p:nvSpPr>
          <p:cNvPr id="1975" name="Google Shape;1975;p55"/>
          <p:cNvSpPr txBox="1">
            <a:spLocks noGrp="1"/>
          </p:cNvSpPr>
          <p:nvPr>
            <p:ph type="body" idx="4294967295"/>
          </p:nvPr>
        </p:nvSpPr>
        <p:spPr>
          <a:xfrm>
            <a:off x="186615" y="764770"/>
            <a:ext cx="8836429" cy="4255654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MSort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(int[] array){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N = 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array.Length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t = (int)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Math.Ceiling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(Math.Log2(N));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p = (int)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Math.Pow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(2, t - 1); // </a:t>
            </a:r>
            <a:r>
              <a:rPr lang="ru-RU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початкова установка 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   M1</a:t>
            </a:r>
          </a:p>
          <a:p>
            <a:pPr marL="114300" indent="0">
              <a:buNone/>
            </a:pPr>
            <a:endParaRPr lang="en-US" sz="1250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do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int q = (int)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Math.Pow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(2, t - 1); // </a:t>
            </a:r>
            <a:r>
              <a:rPr lang="ru-RU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початкова установка 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q, r, d   M2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int r = 0;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int d = p;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do{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for (int 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&lt;= N - d - 1; 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 // </a:t>
            </a:r>
            <a:r>
              <a:rPr lang="ru-RU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цикл по 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M3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if (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d &lt; N &amp;&amp; 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N - d &amp;&amp; array[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&gt; array[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d] &amp;&amp; ((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 p) == r)) // </a:t>
            </a:r>
            <a:r>
              <a:rPr lang="ru-RU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порівняння</a:t>
            </a:r>
            <a:r>
              <a:rPr lang="ru-RU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ru-RU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обмін</a:t>
            </a:r>
            <a:r>
              <a:rPr lang="ru-RU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елементів</a:t>
            </a:r>
            <a:r>
              <a:rPr lang="ru-RU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масиву</a:t>
            </a:r>
            <a:r>
              <a:rPr lang="ru-RU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M4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int 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temp_swap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array[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array[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array[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d];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array[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d] = </a:t>
            </a:r>
            <a:r>
              <a:rPr lang="en-US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temp_swap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}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}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if (q != p)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d = q - p;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q /= 2;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r = p;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}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els</a:t>
            </a:r>
            <a:r>
              <a:rPr lang="en-US" sz="12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break; // </a:t>
            </a:r>
            <a:r>
              <a:rPr lang="ru-RU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вихід</a:t>
            </a:r>
            <a:r>
              <a:rPr lang="ru-RU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з циклу, </a:t>
            </a:r>
            <a:r>
              <a:rPr lang="ru-RU" sz="12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якщо</a:t>
            </a:r>
            <a:r>
              <a:rPr lang="ru-RU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q=p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 while (q &gt; p);// </a:t>
            </a:r>
            <a:r>
              <a:rPr lang="ru-RU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цикл по 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   M5</a:t>
            </a:r>
          </a:p>
          <a:p>
            <a:pPr marL="114300" indent="0">
              <a:buNone/>
            </a:pPr>
            <a:b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50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p /= 2;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 while (p &gt; 0);// </a:t>
            </a:r>
            <a:r>
              <a:rPr lang="ru-RU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цикл по </a:t>
            </a: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   M6</a:t>
            </a:r>
          </a:p>
          <a:p>
            <a:pPr marL="114300" indent="0">
              <a:buNone/>
            </a:pPr>
            <a:r>
              <a:rPr lang="en-US" sz="12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980" name="Google Shape;1980;p55"/>
          <p:cNvCxnSpPr>
            <a:cxnSpLocks/>
          </p:cNvCxnSpPr>
          <p:nvPr/>
        </p:nvCxnSpPr>
        <p:spPr>
          <a:xfrm>
            <a:off x="186615" y="154079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94" name="Google Shape;14394;p8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048450" y="160444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538500" y="2460093"/>
            <a:ext cx="2067000" cy="669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ПОКРОКОВЕ ВИКОНАННЯ</a:t>
            </a:r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3340337" y="3035159"/>
            <a:ext cx="2463325" cy="999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Відсортуємо масив за допомогою алгоритму з поясненнями</a:t>
            </a:r>
            <a:endParaRPr dirty="0"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028550" y="2484048"/>
            <a:ext cx="2067000" cy="669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ПРИКЛАД, КОД</a:t>
            </a:r>
          </a:p>
        </p:txBody>
      </p:sp>
      <p:sp>
        <p:nvSpPr>
          <p:cNvPr id="182" name="Google Shape;182;p40"/>
          <p:cNvSpPr txBox="1">
            <a:spLocks noGrp="1"/>
          </p:cNvSpPr>
          <p:nvPr>
            <p:ph type="subTitle" idx="3"/>
          </p:nvPr>
        </p:nvSpPr>
        <p:spPr>
          <a:xfrm>
            <a:off x="5890476" y="3035159"/>
            <a:ext cx="2351974" cy="967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Блок-схеми, псевдокод та приклад коду алгоритму  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168623" y="2460093"/>
            <a:ext cx="1826654" cy="661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ОПИС АЛГОРИТМУ</a:t>
            </a:r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772304" y="3035159"/>
            <a:ext cx="2343146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Його створення, особливості та користь використання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538500" y="160444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028550" y="160444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87" name="Google Shape;187;p40"/>
          <p:cNvCxnSpPr/>
          <p:nvPr/>
        </p:nvCxnSpPr>
        <p:spPr>
          <a:xfrm>
            <a:off x="1883350" y="237990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373400" y="237990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6863450" y="237990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497925" y="511527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accent1"/>
                </a:solidFill>
              </a:rPr>
              <a:t>Про створення алгоритму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585625" y="1191300"/>
            <a:ext cx="6280688" cy="3788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uk-UA" dirty="0"/>
              <a:t>Автором алгоритму М сортування є Кеннет Едвард </a:t>
            </a:r>
            <a:r>
              <a:rPr lang="uk-UA" dirty="0" err="1"/>
              <a:t>Бетчер</a:t>
            </a:r>
            <a:r>
              <a:rPr lang="uk-UA" dirty="0"/>
              <a:t> – американський інженер , вчений в галузі інформатики та обчислювальної техніки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Відомий за: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dirty="0" err="1"/>
              <a:t>розроблення</a:t>
            </a:r>
            <a:r>
              <a:rPr lang="ru-RU" dirty="0"/>
              <a:t> </a:t>
            </a:r>
            <a:r>
              <a:rPr lang="ru-RU" dirty="0" err="1"/>
              <a:t>архітектур</a:t>
            </a:r>
            <a:r>
              <a:rPr lang="ru-RU" dirty="0"/>
              <a:t> </a:t>
            </a:r>
            <a:r>
              <a:rPr lang="ru-RU" dirty="0" err="1"/>
              <a:t>паралельних</a:t>
            </a:r>
            <a:r>
              <a:rPr lang="ru-RU" dirty="0"/>
              <a:t> </a:t>
            </a:r>
            <a:r>
              <a:rPr lang="ru-RU" dirty="0" err="1"/>
              <a:t>комп'ютерів</a:t>
            </a:r>
            <a:r>
              <a:rPr lang="ru-RU" dirty="0"/>
              <a:t> </a:t>
            </a:r>
            <a:r>
              <a:rPr lang="en-US" dirty="0"/>
              <a:t>STARAN </a:t>
            </a:r>
            <a:r>
              <a:rPr lang="ru-RU" dirty="0"/>
              <a:t>і </a:t>
            </a:r>
            <a:r>
              <a:rPr lang="en-US" dirty="0"/>
              <a:t>Goodyear MPP</a:t>
            </a:r>
            <a:endParaRPr lang="uk-UA" dirty="0"/>
          </a:p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паралельних</a:t>
            </a:r>
            <a:r>
              <a:rPr lang="ru-RU" dirty="0"/>
              <a:t> </a:t>
            </a:r>
            <a:r>
              <a:rPr lang="ru-RU" dirty="0" err="1"/>
              <a:t>алгоритмів</a:t>
            </a:r>
            <a:r>
              <a:rPr lang="ru-RU" dirty="0"/>
              <a:t> </a:t>
            </a:r>
            <a:r>
              <a:rPr lang="ru-RU" dirty="0" err="1"/>
              <a:t>сортування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: </a:t>
            </a:r>
            <a:r>
              <a:rPr lang="ru-RU" dirty="0" err="1"/>
              <a:t>бітонного</a:t>
            </a:r>
            <a:r>
              <a:rPr lang="ru-RU" dirty="0"/>
              <a:t> </a:t>
            </a:r>
            <a:r>
              <a:rPr lang="ru-RU" dirty="0" err="1"/>
              <a:t>сортування</a:t>
            </a:r>
            <a:r>
              <a:rPr lang="ru-RU" dirty="0"/>
              <a:t> і парно-непарного </a:t>
            </a:r>
            <a:r>
              <a:rPr lang="ru-RU" dirty="0" err="1"/>
              <a:t>сортування</a:t>
            </a:r>
            <a:r>
              <a:rPr lang="ru-RU" dirty="0"/>
              <a:t> </a:t>
            </a:r>
            <a:r>
              <a:rPr lang="ru-RU" dirty="0" err="1"/>
              <a:t>злиттям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Відкриття </a:t>
            </a:r>
            <a:r>
              <a:rPr lang="uk-UA" dirty="0" err="1"/>
              <a:t>Бетчером</a:t>
            </a:r>
            <a:r>
              <a:rPr lang="uk-UA" dirty="0"/>
              <a:t> алгоритмів паралельного сортування стимулювало розвиток </a:t>
            </a:r>
            <a:r>
              <a:rPr lang="uk-UA" dirty="0" err="1"/>
              <a:t>проєктування</a:t>
            </a:r>
            <a:r>
              <a:rPr lang="uk-UA" dirty="0"/>
              <a:t> та аналізу паралельних алгоритмів загалом та паралельного сортування зокрема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585625" y="480524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490150" y="414076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Особливості алгоритму</a:t>
            </a:r>
            <a:endParaRPr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490150" y="314269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5;p44">
            <a:extLst>
              <a:ext uri="{FF2B5EF4-FFF2-40B4-BE49-F238E27FC236}">
                <a16:creationId xmlns:a16="http://schemas.microsoft.com/office/drawing/2014/main" id="{AC72F03E-79E5-5460-8C7F-63DA610F3B4F}"/>
              </a:ext>
            </a:extLst>
          </p:cNvPr>
          <p:cNvSpPr txBox="1">
            <a:spLocks/>
          </p:cNvSpPr>
          <p:nvPr/>
        </p:nvSpPr>
        <p:spPr>
          <a:xfrm>
            <a:off x="0" y="1455282"/>
            <a:ext cx="7331362" cy="337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17500" algn="l">
              <a:lnSpc>
                <a:spcPct val="150000"/>
              </a:lnSpc>
              <a:buFont typeface="Montserrat"/>
              <a:buChar char="●"/>
            </a:pPr>
            <a:r>
              <a:rPr lang="ru-RU" dirty="0" err="1"/>
              <a:t>Поєднує</a:t>
            </a:r>
            <a:r>
              <a:rPr lang="ru-RU" dirty="0"/>
              <a:t> у </a:t>
            </a:r>
            <a:r>
              <a:rPr lang="ru-RU" dirty="0" err="1"/>
              <a:t>собі</a:t>
            </a:r>
            <a:r>
              <a:rPr lang="ru-RU" dirty="0"/>
              <a:t>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етапи</a:t>
            </a:r>
            <a:r>
              <a:rPr lang="ru-RU" dirty="0"/>
              <a:t> </a:t>
            </a:r>
            <a:r>
              <a:rPr lang="ru-RU" dirty="0" err="1"/>
              <a:t>обмінного</a:t>
            </a:r>
            <a:r>
              <a:rPr lang="ru-RU" dirty="0"/>
              <a:t> </a:t>
            </a:r>
            <a:r>
              <a:rPr lang="ru-RU" dirty="0" err="1"/>
              <a:t>сортування</a:t>
            </a:r>
            <a:r>
              <a:rPr lang="ru-RU" dirty="0"/>
              <a:t> та</a:t>
            </a:r>
            <a:r>
              <a:rPr lang="en-US" dirty="0"/>
              <a:t> </a:t>
            </a:r>
            <a:r>
              <a:rPr lang="ru-RU" dirty="0" err="1"/>
              <a:t>злиття</a:t>
            </a:r>
            <a:endParaRPr lang="ru-RU" dirty="0"/>
          </a:p>
          <a:p>
            <a:pPr indent="-317500" algn="l">
              <a:lnSpc>
                <a:spcPct val="150000"/>
              </a:lnSpc>
              <a:buFont typeface="Montserrat"/>
              <a:buChar char="●"/>
            </a:pPr>
            <a:r>
              <a:rPr lang="uk-UA" dirty="0"/>
              <a:t>Алгоритм використовує параметр </a:t>
            </a:r>
            <a:r>
              <a:rPr lang="uk-UA" i="1" dirty="0" err="1"/>
              <a:t>р</a:t>
            </a:r>
            <a:r>
              <a:rPr lang="uk-UA" dirty="0"/>
              <a:t>, що розраховується як 2^(</a:t>
            </a:r>
            <a:r>
              <a:rPr lang="en-US" dirty="0" err="1"/>
              <a:t>logN</a:t>
            </a:r>
            <a:r>
              <a:rPr lang="en-US" dirty="0"/>
              <a:t> - 1), </a:t>
            </a:r>
            <a:r>
              <a:rPr lang="uk-UA" dirty="0"/>
              <a:t>де </a:t>
            </a:r>
            <a:r>
              <a:rPr lang="en-US" dirty="0"/>
              <a:t>N - </a:t>
            </a:r>
            <a:r>
              <a:rPr lang="uk-UA" dirty="0"/>
              <a:t>розмір вхідного масиву.</a:t>
            </a:r>
          </a:p>
          <a:p>
            <a:pPr indent="-317500" algn="l">
              <a:lnSpc>
                <a:spcPct val="150000"/>
              </a:lnSpc>
              <a:buFont typeface="Montserrat"/>
              <a:buChar char="●"/>
            </a:pPr>
            <a:r>
              <a:rPr lang="uk-UA" dirty="0"/>
              <a:t>Алгоритм розглядає різні рівні покращення впорядкування (</a:t>
            </a:r>
            <a:r>
              <a:rPr lang="en-US" dirty="0"/>
              <a:t>p-</a:t>
            </a:r>
            <a:r>
              <a:rPr lang="uk-UA" dirty="0"/>
              <a:t>упорядкованість), де </a:t>
            </a:r>
            <a:r>
              <a:rPr lang="uk-UA" dirty="0" err="1"/>
              <a:t>р</a:t>
            </a:r>
            <a:r>
              <a:rPr lang="uk-UA" dirty="0"/>
              <a:t> зменшується з кожним новим циклом.</a:t>
            </a:r>
          </a:p>
          <a:p>
            <a:pPr indent="-317500" algn="l">
              <a:lnSpc>
                <a:spcPct val="150000"/>
              </a:lnSpc>
              <a:buFont typeface="Montserrat"/>
              <a:buChar char="●"/>
            </a:pPr>
            <a:r>
              <a:rPr lang="uk-UA" dirty="0"/>
              <a:t>Алгоритм використовує ступеневу стратегію обробки для досягнення покращення упорядкування на кожному етапі.</a:t>
            </a:r>
          </a:p>
          <a:p>
            <a:pPr indent="-317500" algn="l">
              <a:buFont typeface="Montserrat"/>
              <a:buChar char="●"/>
            </a:pPr>
            <a:endParaRPr lang="uk-UA" dirty="0"/>
          </a:p>
          <a:p>
            <a:pPr indent="-317500" algn="l">
              <a:buFont typeface="Montserrat"/>
              <a:buChar char="●"/>
            </a:pPr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340821" y="445025"/>
            <a:ext cx="5336771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Переваги </a:t>
            </a:r>
            <a:r>
              <a:rPr lang="uk-UA" dirty="0" err="1"/>
              <a:t>алгоримту</a:t>
            </a:r>
            <a:br>
              <a:rPr lang="uk-UA" dirty="0"/>
            </a:br>
            <a:r>
              <a:rPr lang="uk-UA" dirty="0"/>
              <a:t>сортування обміну зі злиттям</a:t>
            </a:r>
            <a:endParaRPr dirty="0"/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5" name="Google Shape;235;p46"/>
          <p:cNvSpPr txBox="1">
            <a:spLocks noGrp="1"/>
          </p:cNvSpPr>
          <p:nvPr>
            <p:ph type="title"/>
          </p:nvPr>
        </p:nvSpPr>
        <p:spPr>
          <a:xfrm>
            <a:off x="3464576" y="1863774"/>
            <a:ext cx="2067000" cy="9109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 err="1"/>
              <a:t>Використання</a:t>
            </a:r>
            <a:r>
              <a:rPr lang="ru-RU" dirty="0"/>
              <a:t> з великими </a:t>
            </a:r>
            <a:r>
              <a:rPr lang="ru-RU" dirty="0" err="1"/>
              <a:t>масивами</a:t>
            </a:r>
            <a:endParaRPr dirty="0"/>
          </a:p>
        </p:txBody>
      </p:sp>
      <p:sp>
        <p:nvSpPr>
          <p:cNvPr id="236" name="Google Shape;236;p46"/>
          <p:cNvSpPr txBox="1">
            <a:spLocks noGrp="1"/>
          </p:cNvSpPr>
          <p:nvPr>
            <p:ph type="subTitle" idx="1"/>
          </p:nvPr>
        </p:nvSpPr>
        <p:spPr>
          <a:xfrm>
            <a:off x="3115440" y="2844743"/>
            <a:ext cx="2853098" cy="1236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</a:t>
            </a:r>
            <a:r>
              <a:rPr lang="ru-RU" dirty="0" err="1"/>
              <a:t>порівнянні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простими</a:t>
            </a:r>
            <a:r>
              <a:rPr lang="ru-RU" dirty="0"/>
              <a:t> алгоритмами </a:t>
            </a:r>
            <a:r>
              <a:rPr lang="ru-RU" dirty="0" err="1"/>
              <a:t>сортування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неефективними</a:t>
            </a:r>
            <a:r>
              <a:rPr lang="ru-RU" dirty="0"/>
              <a:t> на великих наборах </a:t>
            </a:r>
            <a:r>
              <a:rPr lang="ru-RU" dirty="0" err="1"/>
              <a:t>даних</a:t>
            </a:r>
            <a:endParaRPr dirty="0"/>
          </a:p>
        </p:txBody>
      </p:sp>
      <p:sp>
        <p:nvSpPr>
          <p:cNvPr id="237" name="Google Shape;237;p46"/>
          <p:cNvSpPr txBox="1">
            <a:spLocks noGrp="1"/>
          </p:cNvSpPr>
          <p:nvPr>
            <p:ph type="title" idx="2"/>
          </p:nvPr>
        </p:nvSpPr>
        <p:spPr>
          <a:xfrm>
            <a:off x="6222639" y="1937400"/>
            <a:ext cx="2067000" cy="7357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/>
              <a:t>Простота </a:t>
            </a:r>
            <a:r>
              <a:rPr lang="ru-RU" dirty="0" err="1"/>
              <a:t>реалізації</a:t>
            </a:r>
            <a:endParaRPr dirty="0"/>
          </a:p>
        </p:txBody>
      </p:sp>
      <p:sp>
        <p:nvSpPr>
          <p:cNvPr id="238" name="Google Shape;238;p46"/>
          <p:cNvSpPr txBox="1">
            <a:spLocks noGrp="1"/>
          </p:cNvSpPr>
          <p:nvPr>
            <p:ph type="subTitle" idx="3"/>
          </p:nvPr>
        </p:nvSpPr>
        <p:spPr>
          <a:xfrm>
            <a:off x="5895546" y="2911107"/>
            <a:ext cx="2853098" cy="1045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просту</a:t>
            </a:r>
            <a:r>
              <a:rPr lang="ru-RU" dirty="0"/>
              <a:t> структуру та </a:t>
            </a:r>
            <a:r>
              <a:rPr lang="ru-RU" dirty="0" err="1"/>
              <a:t>реалізацію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робить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зручним</a:t>
            </a:r>
            <a:r>
              <a:rPr lang="ru-RU" dirty="0"/>
              <a:t> для </a:t>
            </a:r>
            <a:r>
              <a:rPr lang="ru-RU" dirty="0" err="1"/>
              <a:t>вивчення</a:t>
            </a:r>
            <a:r>
              <a:rPr lang="ru-RU" dirty="0"/>
              <a:t> та </a:t>
            </a:r>
            <a:r>
              <a:rPr lang="ru-RU" dirty="0" err="1"/>
              <a:t>сприйняття</a:t>
            </a:r>
            <a:r>
              <a:rPr lang="ru-RU" dirty="0"/>
              <a:t>.</a:t>
            </a:r>
          </a:p>
        </p:txBody>
      </p:sp>
      <p:sp>
        <p:nvSpPr>
          <p:cNvPr id="239" name="Google Shape;239;p46"/>
          <p:cNvSpPr txBox="1">
            <a:spLocks noGrp="1"/>
          </p:cNvSpPr>
          <p:nvPr>
            <p:ph type="title" idx="5"/>
          </p:nvPr>
        </p:nvSpPr>
        <p:spPr>
          <a:xfrm>
            <a:off x="487679" y="2069238"/>
            <a:ext cx="2067000" cy="468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 err="1"/>
              <a:t>Стабільність</a:t>
            </a:r>
            <a:r>
              <a:rPr lang="ru-RU" dirty="0"/>
              <a:t>:</a:t>
            </a:r>
            <a:endParaRPr dirty="0"/>
          </a:p>
        </p:txBody>
      </p:sp>
      <p:sp>
        <p:nvSpPr>
          <p:cNvPr id="240" name="Google Shape;240;p46"/>
          <p:cNvSpPr txBox="1">
            <a:spLocks noGrp="1"/>
          </p:cNvSpPr>
          <p:nvPr>
            <p:ph type="subTitle" idx="6"/>
          </p:nvPr>
        </p:nvSpPr>
        <p:spPr>
          <a:xfrm>
            <a:off x="198717" y="2812757"/>
            <a:ext cx="2916724" cy="1268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ru-RU" dirty="0"/>
              <a:t>Алгоритм </a:t>
            </a:r>
            <a:r>
              <a:rPr lang="ru-RU" dirty="0" err="1"/>
              <a:t>є</a:t>
            </a:r>
            <a:r>
              <a:rPr lang="ru-RU" dirty="0"/>
              <a:t> </a:t>
            </a:r>
            <a:r>
              <a:rPr lang="ru-RU" dirty="0" err="1"/>
              <a:t>стабільним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зберігає</a:t>
            </a:r>
            <a:r>
              <a:rPr lang="ru-RU" dirty="0"/>
              <a:t> порядок </a:t>
            </a:r>
            <a:r>
              <a:rPr lang="ru-RU" dirty="0" err="1"/>
              <a:t>елементів</a:t>
            </a:r>
            <a:r>
              <a:rPr lang="ru-RU" dirty="0"/>
              <a:t> з </a:t>
            </a:r>
            <a:r>
              <a:rPr lang="ru-RU" dirty="0" err="1"/>
              <a:t>однаковими</a:t>
            </a:r>
            <a:r>
              <a:rPr lang="ru-RU" dirty="0"/>
              <a:t> </a:t>
            </a:r>
            <a:r>
              <a:rPr lang="ru-RU" dirty="0" err="1"/>
              <a:t>значеннями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впорядковані</a:t>
            </a:r>
            <a:endParaRPr lang="ru-RU" dirty="0"/>
          </a:p>
        </p:txBody>
      </p:sp>
      <p:cxnSp>
        <p:nvCxnSpPr>
          <p:cNvPr id="241" name="Google Shape;241;p46"/>
          <p:cNvCxnSpPr/>
          <p:nvPr/>
        </p:nvCxnSpPr>
        <p:spPr>
          <a:xfrm>
            <a:off x="4354753" y="2743355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2" name="Google Shape;242;p46"/>
          <p:cNvCxnSpPr/>
          <p:nvPr/>
        </p:nvCxnSpPr>
        <p:spPr>
          <a:xfrm>
            <a:off x="7120239" y="2743355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3" name="Google Shape;243;p46"/>
          <p:cNvCxnSpPr/>
          <p:nvPr/>
        </p:nvCxnSpPr>
        <p:spPr>
          <a:xfrm>
            <a:off x="1385279" y="2748781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ctrTitle"/>
          </p:nvPr>
        </p:nvSpPr>
        <p:spPr>
          <a:xfrm>
            <a:off x="83127" y="966046"/>
            <a:ext cx="8977745" cy="1521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Покрокове виконання алгоритму</a:t>
            </a:r>
            <a:endParaRPr dirty="0"/>
          </a:p>
        </p:txBody>
      </p:sp>
      <p:sp>
        <p:nvSpPr>
          <p:cNvPr id="274" name="Google Shape;274;p49"/>
          <p:cNvSpPr txBox="1">
            <a:spLocks noGrp="1"/>
          </p:cNvSpPr>
          <p:nvPr>
            <p:ph type="subTitle" idx="1"/>
          </p:nvPr>
        </p:nvSpPr>
        <p:spPr>
          <a:xfrm>
            <a:off x="2481900" y="2852034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з поясненням кожного кроку</a:t>
            </a:r>
          </a:p>
        </p:txBody>
      </p:sp>
      <p:cxnSp>
        <p:nvCxnSpPr>
          <p:cNvPr id="275" name="Google Shape;275;p49"/>
          <p:cNvCxnSpPr/>
          <p:nvPr/>
        </p:nvCxnSpPr>
        <p:spPr>
          <a:xfrm>
            <a:off x="3190500" y="2744969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>
            <a:spLocks noGrp="1"/>
          </p:cNvSpPr>
          <p:nvPr>
            <p:ph type="title"/>
          </p:nvPr>
        </p:nvSpPr>
        <p:spPr>
          <a:xfrm>
            <a:off x="315045" y="287080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Початковий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8 7 6 5 4 3 2 1</a:t>
            </a:r>
            <a:endParaRPr dirty="0"/>
          </a:p>
        </p:txBody>
      </p:sp>
      <p:cxnSp>
        <p:nvCxnSpPr>
          <p:cNvPr id="282" name="Google Shape;282;p50"/>
          <p:cNvCxnSpPr/>
          <p:nvPr/>
        </p:nvCxnSpPr>
        <p:spPr>
          <a:xfrm>
            <a:off x="402745" y="256077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83" name="Google Shape;283;p50"/>
          <p:cNvSpPr txBox="1">
            <a:spLocks noGrp="1"/>
          </p:cNvSpPr>
          <p:nvPr>
            <p:ph type="body" idx="4294967295"/>
          </p:nvPr>
        </p:nvSpPr>
        <p:spPr>
          <a:xfrm>
            <a:off x="315045" y="1607569"/>
            <a:ext cx="8754140" cy="2881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lt1"/>
                </a:solidFill>
              </a:rPr>
              <a:t>M1 – </a:t>
            </a:r>
            <a:r>
              <a:rPr lang="uk-UA" sz="1200" dirty="0">
                <a:solidFill>
                  <a:schemeClr val="lt1"/>
                </a:solidFill>
              </a:rPr>
              <a:t>Встановлюємо </a:t>
            </a:r>
            <a:r>
              <a:rPr lang="en-US" sz="1200" dirty="0">
                <a:solidFill>
                  <a:schemeClr val="lt1"/>
                </a:solidFill>
              </a:rPr>
              <a:t>p = 2</a:t>
            </a:r>
            <a:r>
              <a:rPr lang="en-US" sz="1200" baseline="30000" dirty="0">
                <a:solidFill>
                  <a:schemeClr val="lt1"/>
                </a:solidFill>
              </a:rPr>
              <a:t>t-1</a:t>
            </a:r>
            <a:r>
              <a:rPr lang="en-US" sz="1200" dirty="0">
                <a:solidFill>
                  <a:schemeClr val="lt1"/>
                </a:solidFill>
              </a:rPr>
              <a:t>, </a:t>
            </a:r>
            <a:r>
              <a:rPr lang="uk-UA" sz="1200" dirty="0">
                <a:solidFill>
                  <a:schemeClr val="lt1"/>
                </a:solidFill>
              </a:rPr>
              <a:t>де </a:t>
            </a:r>
            <a:r>
              <a:rPr lang="en-US" sz="1200" dirty="0">
                <a:solidFill>
                  <a:schemeClr val="lt1"/>
                </a:solidFill>
              </a:rPr>
              <a:t>t = log</a:t>
            </a:r>
            <a:r>
              <a:rPr lang="en-US" sz="1200" baseline="-25000" dirty="0">
                <a:solidFill>
                  <a:schemeClr val="lt1"/>
                </a:solidFill>
              </a:rPr>
              <a:t>2</a:t>
            </a:r>
            <a:r>
              <a:rPr lang="en-US" sz="1200" dirty="0">
                <a:solidFill>
                  <a:schemeClr val="lt1"/>
                </a:solidFill>
              </a:rPr>
              <a:t>N, N – </a:t>
            </a:r>
            <a:r>
              <a:rPr lang="ru-RU" sz="1200" dirty="0" err="1">
                <a:solidFill>
                  <a:schemeClr val="lt1"/>
                </a:solidFill>
              </a:rPr>
              <a:t>кількість</a:t>
            </a:r>
            <a:r>
              <a:rPr lang="ru-RU" sz="1200" dirty="0">
                <a:solidFill>
                  <a:schemeClr val="lt1"/>
                </a:solidFill>
              </a:rPr>
              <a:t> </a:t>
            </a:r>
            <a:r>
              <a:rPr lang="ru-RU" sz="1200" dirty="0" err="1">
                <a:solidFill>
                  <a:schemeClr val="lt1"/>
                </a:solidFill>
              </a:rPr>
              <a:t>елементів</a:t>
            </a:r>
            <a:r>
              <a:rPr lang="ru-RU" sz="1200" dirty="0">
                <a:solidFill>
                  <a:schemeClr val="lt1"/>
                </a:solidFill>
              </a:rPr>
              <a:t> </a:t>
            </a:r>
            <a:r>
              <a:rPr lang="ru-RU" sz="1200" dirty="0" err="1">
                <a:solidFill>
                  <a:schemeClr val="lt1"/>
                </a:solidFill>
              </a:rPr>
              <a:t>масиву</a:t>
            </a:r>
            <a:r>
              <a:rPr lang="en-US" sz="1200" dirty="0">
                <a:solidFill>
                  <a:schemeClr val="lt1"/>
                </a:solidFill>
              </a:rPr>
              <a:t>. t – </a:t>
            </a:r>
            <a:r>
              <a:rPr lang="uk-UA" sz="1200" dirty="0">
                <a:solidFill>
                  <a:schemeClr val="lt1"/>
                </a:solidFill>
              </a:rPr>
              <a:t>найменше ціле число, яке задовольняє умову </a:t>
            </a:r>
            <a:r>
              <a:rPr lang="en-US" sz="1200" dirty="0">
                <a:solidFill>
                  <a:schemeClr val="lt1"/>
                </a:solidFill>
              </a:rPr>
              <a:t>2</a:t>
            </a:r>
            <a:r>
              <a:rPr lang="en-US" sz="1200" baseline="30000" dirty="0">
                <a:solidFill>
                  <a:schemeClr val="lt1"/>
                </a:solidFill>
              </a:rPr>
              <a:t>t</a:t>
            </a:r>
            <a:r>
              <a:rPr lang="en-US" sz="1200" dirty="0">
                <a:solidFill>
                  <a:schemeClr val="lt1"/>
                </a:solidFill>
              </a:rPr>
              <a:t>≥N; </a:t>
            </a:r>
            <a:r>
              <a:rPr lang="uk-UA" sz="1200" dirty="0">
                <a:solidFill>
                  <a:schemeClr val="lt1"/>
                </a:solidFill>
              </a:rPr>
              <a:t>Отримуємо </a:t>
            </a:r>
            <a:r>
              <a:rPr lang="en-US" sz="1200" dirty="0">
                <a:solidFill>
                  <a:schemeClr val="lt1"/>
                </a:solidFill>
              </a:rPr>
              <a:t>N=8, 2^t=8; t=3, </a:t>
            </a:r>
            <a:r>
              <a:rPr lang="en-US" sz="1200" b="1" dirty="0">
                <a:solidFill>
                  <a:schemeClr val="lt1"/>
                </a:solidFill>
              </a:rPr>
              <a:t>p=2^(3-1)=4;</a:t>
            </a:r>
          </a:p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lt1"/>
                </a:solidFill>
              </a:rPr>
              <a:t>M2 – </a:t>
            </a:r>
            <a:r>
              <a:rPr lang="uk-UA" sz="1200" dirty="0">
                <a:solidFill>
                  <a:schemeClr val="lt1"/>
                </a:solidFill>
              </a:rPr>
              <a:t>Встановлюємо</a:t>
            </a:r>
            <a:r>
              <a:rPr lang="en-US" sz="1200" dirty="0">
                <a:solidFill>
                  <a:schemeClr val="lt1"/>
                </a:solidFill>
              </a:rPr>
              <a:t> q = 2</a:t>
            </a:r>
            <a:r>
              <a:rPr lang="en-US" sz="1200" baseline="30000" dirty="0">
                <a:solidFill>
                  <a:schemeClr val="lt1"/>
                </a:solidFill>
              </a:rPr>
              <a:t>t-1</a:t>
            </a:r>
            <a:r>
              <a:rPr lang="en-US" sz="1200" dirty="0">
                <a:solidFill>
                  <a:schemeClr val="lt1"/>
                </a:solidFill>
              </a:rPr>
              <a:t>, r = 0, d =  p = 4;</a:t>
            </a:r>
          </a:p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lt1"/>
                </a:solidFill>
              </a:rPr>
              <a:t>M3 – </a:t>
            </a:r>
            <a:r>
              <a:rPr lang="uk-UA" sz="1200" dirty="0">
                <a:solidFill>
                  <a:schemeClr val="lt1"/>
                </a:solidFill>
              </a:rPr>
              <a:t>Цикл по і = 0; 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8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7</a:t>
            </a:r>
            <a:r>
              <a:rPr lang="en-US" sz="1200" dirty="0">
                <a:solidFill>
                  <a:srgbClr val="92D050"/>
                </a:solidFill>
              </a:rPr>
              <a:t> 6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en-US" sz="1200" dirty="0">
                <a:solidFill>
                  <a:srgbClr val="00B0F0"/>
                </a:solidFill>
              </a:rPr>
              <a:t>5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4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3</a:t>
            </a:r>
            <a:r>
              <a:rPr lang="en-US" sz="1200" dirty="0">
                <a:solidFill>
                  <a:srgbClr val="92D050"/>
                </a:solidFill>
              </a:rPr>
              <a:t> 2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en-US" sz="1200" dirty="0">
                <a:solidFill>
                  <a:srgbClr val="00B0F0"/>
                </a:solidFill>
              </a:rPr>
              <a:t>1.</a:t>
            </a:r>
            <a:endParaRPr lang="uk-UA" sz="1200" dirty="0">
              <a:solidFill>
                <a:srgbClr val="00B0F0"/>
              </a:solidFill>
            </a:endParaRPr>
          </a:p>
          <a:p>
            <a:pPr marL="171450" indent="-1714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uk-UA" sz="1200" dirty="0">
                <a:solidFill>
                  <a:schemeClr val="bg1"/>
                </a:solidFill>
              </a:rPr>
              <a:t>M</a:t>
            </a:r>
            <a:r>
              <a:rPr lang="en-US" sz="1200" dirty="0">
                <a:solidFill>
                  <a:schemeClr val="bg1"/>
                </a:solidFill>
              </a:rPr>
              <a:t>4 – </a:t>
            </a:r>
            <a:r>
              <a:rPr lang="uk-UA" sz="1200" dirty="0">
                <a:solidFill>
                  <a:schemeClr val="bg1"/>
                </a:solidFill>
              </a:rPr>
              <a:t>Результат перестановки: 4 3 2 1 8 7 6 5</a:t>
            </a:r>
          </a:p>
          <a:p>
            <a:pPr marL="171450" indent="-1714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uk-UA" sz="1200" dirty="0">
                <a:solidFill>
                  <a:schemeClr val="bg1"/>
                </a:solidFill>
              </a:rPr>
              <a:t>M5</a:t>
            </a:r>
            <a:r>
              <a:rPr lang="en-US" sz="1200" dirty="0">
                <a:solidFill>
                  <a:schemeClr val="bg1"/>
                </a:solidFill>
              </a:rPr>
              <a:t> –</a:t>
            </a:r>
            <a:r>
              <a:rPr lang="uk-UA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q=p =4 – </a:t>
            </a:r>
            <a:r>
              <a:rPr lang="uk-UA" sz="1200" dirty="0">
                <a:solidFill>
                  <a:schemeClr val="bg1"/>
                </a:solidFill>
              </a:rPr>
              <a:t>вихід з циклу </a:t>
            </a:r>
            <a:r>
              <a:rPr lang="en-US" sz="1200" dirty="0">
                <a:solidFill>
                  <a:schemeClr val="bg1"/>
                </a:solidFill>
              </a:rPr>
              <a:t>q</a:t>
            </a:r>
            <a:endParaRPr lang="uk-UA" sz="12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uk-UA" sz="1200" dirty="0">
                <a:solidFill>
                  <a:schemeClr val="bg1"/>
                </a:solidFill>
              </a:rPr>
              <a:t>M6</a:t>
            </a:r>
            <a:r>
              <a:rPr lang="en-US" sz="1200" dirty="0">
                <a:solidFill>
                  <a:schemeClr val="bg1"/>
                </a:solidFill>
              </a:rPr>
              <a:t> –</a:t>
            </a:r>
            <a:r>
              <a:rPr lang="uk-UA" sz="1200" dirty="0">
                <a:solidFill>
                  <a:schemeClr val="bg1"/>
                </a:solidFill>
              </a:rPr>
              <a:t> оновлення </a:t>
            </a:r>
            <a:r>
              <a:rPr lang="en-US" sz="1200" dirty="0">
                <a:solidFill>
                  <a:schemeClr val="bg1"/>
                </a:solidFill>
              </a:rPr>
              <a:t>p = p/2 = 4/2 = 2. p&gt;0, </a:t>
            </a:r>
            <a:r>
              <a:rPr lang="uk-UA" sz="1200" dirty="0">
                <a:solidFill>
                  <a:schemeClr val="bg1"/>
                </a:solidFill>
              </a:rPr>
              <a:t>тому продовжуємо алгоритм сортування</a:t>
            </a:r>
            <a:endParaRPr lang="en-US" sz="1200" dirty="0">
              <a:solidFill>
                <a:schemeClr val="bg1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chemeClr val="lt1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chemeClr val="lt1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endParaRPr lang="en-US" sz="1200" dirty="0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ru-UA" sz="1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>
            <a:spLocks noGrp="1"/>
          </p:cNvSpPr>
          <p:nvPr>
            <p:ph type="title"/>
          </p:nvPr>
        </p:nvSpPr>
        <p:spPr>
          <a:xfrm>
            <a:off x="315045" y="287080"/>
            <a:ext cx="5088228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Попередньо</a:t>
            </a:r>
            <a:r>
              <a:rPr lang="ru-RU" dirty="0"/>
              <a:t> </a:t>
            </a:r>
            <a:r>
              <a:rPr lang="ru-RU" dirty="0" err="1"/>
              <a:t>відсортований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: 4 3 2 1 8 7 6 5</a:t>
            </a:r>
            <a:endParaRPr dirty="0"/>
          </a:p>
        </p:txBody>
      </p:sp>
      <p:cxnSp>
        <p:nvCxnSpPr>
          <p:cNvPr id="282" name="Google Shape;282;p50"/>
          <p:cNvCxnSpPr/>
          <p:nvPr/>
        </p:nvCxnSpPr>
        <p:spPr>
          <a:xfrm>
            <a:off x="402745" y="256077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83" name="Google Shape;283;p50"/>
          <p:cNvSpPr txBox="1">
            <a:spLocks noGrp="1"/>
          </p:cNvSpPr>
          <p:nvPr>
            <p:ph type="body" idx="4294967295"/>
          </p:nvPr>
        </p:nvSpPr>
        <p:spPr>
          <a:xfrm>
            <a:off x="315045" y="1640821"/>
            <a:ext cx="8754140" cy="3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lt1"/>
                </a:solidFill>
              </a:rPr>
              <a:t>M2 – </a:t>
            </a:r>
            <a:r>
              <a:rPr lang="uk-UA" sz="1200" dirty="0">
                <a:solidFill>
                  <a:schemeClr val="lt1"/>
                </a:solidFill>
              </a:rPr>
              <a:t>Встановлюємо</a:t>
            </a:r>
            <a:r>
              <a:rPr lang="en-US" sz="1200" dirty="0">
                <a:solidFill>
                  <a:schemeClr val="lt1"/>
                </a:solidFill>
              </a:rPr>
              <a:t> q = 2</a:t>
            </a:r>
            <a:r>
              <a:rPr lang="en-US" sz="1200" baseline="30000" dirty="0">
                <a:solidFill>
                  <a:schemeClr val="lt1"/>
                </a:solidFill>
              </a:rPr>
              <a:t>t-1</a:t>
            </a:r>
            <a:r>
              <a:rPr lang="uk-UA" sz="1200" dirty="0">
                <a:solidFill>
                  <a:schemeClr val="lt1"/>
                </a:solidFill>
              </a:rPr>
              <a:t>=4</a:t>
            </a:r>
            <a:r>
              <a:rPr lang="en-US" sz="1200" dirty="0">
                <a:solidFill>
                  <a:schemeClr val="lt1"/>
                </a:solidFill>
              </a:rPr>
              <a:t>, r = 0, d =  p = </a:t>
            </a:r>
            <a:r>
              <a:rPr lang="uk-UA" sz="1200" dirty="0">
                <a:solidFill>
                  <a:schemeClr val="lt1"/>
                </a:solidFill>
              </a:rPr>
              <a:t>2</a:t>
            </a:r>
            <a:r>
              <a:rPr lang="en-US" sz="1200" dirty="0">
                <a:solidFill>
                  <a:schemeClr val="lt1"/>
                </a:solidFill>
              </a:rPr>
              <a:t>;</a:t>
            </a:r>
          </a:p>
          <a:p>
            <a:pPr marL="171450" indent="-1714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lt1"/>
                </a:solidFill>
              </a:rPr>
              <a:t>M3 – </a:t>
            </a:r>
            <a:r>
              <a:rPr lang="uk-UA" sz="1200" dirty="0">
                <a:solidFill>
                  <a:schemeClr val="lt1"/>
                </a:solidFill>
              </a:rPr>
              <a:t>Цикл по і = 0; </a:t>
            </a:r>
            <a:r>
              <a:rPr lang="uk-UA" sz="1200" dirty="0">
                <a:solidFill>
                  <a:srgbClr val="C00000"/>
                </a:solidFill>
              </a:rPr>
              <a:t>4</a:t>
            </a:r>
            <a:r>
              <a:rPr lang="uk-UA" sz="1200" dirty="0">
                <a:solidFill>
                  <a:schemeClr val="bg1"/>
                </a:solidFill>
              </a:rPr>
              <a:t> </a:t>
            </a:r>
            <a:r>
              <a:rPr lang="uk-UA" sz="1200" dirty="0">
                <a:solidFill>
                  <a:srgbClr val="FFC000"/>
                </a:solidFill>
              </a:rPr>
              <a:t>3</a:t>
            </a:r>
            <a:r>
              <a:rPr lang="uk-UA" sz="1200" dirty="0">
                <a:solidFill>
                  <a:schemeClr val="bg1"/>
                </a:solidFill>
              </a:rPr>
              <a:t> </a:t>
            </a:r>
            <a:r>
              <a:rPr lang="uk-UA" sz="1200" dirty="0">
                <a:solidFill>
                  <a:srgbClr val="C00000"/>
                </a:solidFill>
              </a:rPr>
              <a:t>2</a:t>
            </a:r>
            <a:r>
              <a:rPr lang="uk-UA" sz="1200" dirty="0">
                <a:solidFill>
                  <a:schemeClr val="bg1"/>
                </a:solidFill>
              </a:rPr>
              <a:t> </a:t>
            </a:r>
            <a:r>
              <a:rPr lang="uk-UA" sz="1200" dirty="0">
                <a:solidFill>
                  <a:srgbClr val="FFC000"/>
                </a:solidFill>
              </a:rPr>
              <a:t>1</a:t>
            </a:r>
            <a:r>
              <a:rPr lang="uk-UA" sz="1200" dirty="0">
                <a:solidFill>
                  <a:schemeClr val="bg1"/>
                </a:solidFill>
              </a:rPr>
              <a:t> </a:t>
            </a:r>
            <a:r>
              <a:rPr lang="uk-UA" sz="1200" dirty="0">
                <a:solidFill>
                  <a:srgbClr val="FFFF00"/>
                </a:solidFill>
              </a:rPr>
              <a:t>8</a:t>
            </a:r>
            <a:r>
              <a:rPr lang="uk-UA" sz="1200" dirty="0">
                <a:solidFill>
                  <a:schemeClr val="bg1"/>
                </a:solidFill>
              </a:rPr>
              <a:t> </a:t>
            </a:r>
            <a:r>
              <a:rPr lang="uk-UA" sz="1200" dirty="0">
                <a:solidFill>
                  <a:srgbClr val="00B050"/>
                </a:solidFill>
              </a:rPr>
              <a:t>7</a:t>
            </a:r>
            <a:r>
              <a:rPr lang="uk-UA" sz="1200" dirty="0">
                <a:solidFill>
                  <a:schemeClr val="bg1"/>
                </a:solidFill>
              </a:rPr>
              <a:t> </a:t>
            </a:r>
            <a:r>
              <a:rPr lang="uk-UA" sz="1200" dirty="0">
                <a:solidFill>
                  <a:srgbClr val="FFFF00"/>
                </a:solidFill>
              </a:rPr>
              <a:t>6</a:t>
            </a:r>
            <a:r>
              <a:rPr lang="uk-UA" sz="1200" dirty="0">
                <a:solidFill>
                  <a:schemeClr val="bg1"/>
                </a:solidFill>
              </a:rPr>
              <a:t> </a:t>
            </a:r>
            <a:r>
              <a:rPr lang="uk-UA" sz="1200" dirty="0">
                <a:solidFill>
                  <a:srgbClr val="00B050"/>
                </a:solidFill>
              </a:rPr>
              <a:t>5</a:t>
            </a:r>
          </a:p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uk-UA" sz="1200" dirty="0">
                <a:solidFill>
                  <a:schemeClr val="bg1"/>
                </a:solidFill>
              </a:rPr>
              <a:t>M</a:t>
            </a:r>
            <a:r>
              <a:rPr lang="en-US" sz="1200" dirty="0">
                <a:solidFill>
                  <a:schemeClr val="bg1"/>
                </a:solidFill>
              </a:rPr>
              <a:t>4 – </a:t>
            </a:r>
            <a:r>
              <a:rPr lang="uk-UA" sz="1200" dirty="0">
                <a:solidFill>
                  <a:schemeClr val="bg1"/>
                </a:solidFill>
              </a:rPr>
              <a:t>Результат перестановки: 2 1 4 3 6 5 8 7</a:t>
            </a:r>
          </a:p>
          <a:p>
            <a:pPr marL="171450" indent="-1714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uk-UA" sz="1200" dirty="0">
                <a:solidFill>
                  <a:schemeClr val="bg1"/>
                </a:solidFill>
              </a:rPr>
              <a:t>M5</a:t>
            </a:r>
            <a:r>
              <a:rPr lang="en-US" sz="1200" dirty="0">
                <a:solidFill>
                  <a:schemeClr val="bg1"/>
                </a:solidFill>
              </a:rPr>
              <a:t> –</a:t>
            </a:r>
            <a:r>
              <a:rPr lang="uk-UA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q=p =</a:t>
            </a:r>
            <a:r>
              <a:rPr lang="uk-UA" sz="1200" dirty="0">
                <a:solidFill>
                  <a:schemeClr val="bg1"/>
                </a:solidFill>
              </a:rPr>
              <a:t> 2</a:t>
            </a:r>
            <a:r>
              <a:rPr lang="en-US" sz="1200" dirty="0">
                <a:solidFill>
                  <a:schemeClr val="bg1"/>
                </a:solidFill>
              </a:rPr>
              <a:t> – </a:t>
            </a:r>
            <a:r>
              <a:rPr lang="uk-UA" sz="1200" dirty="0">
                <a:solidFill>
                  <a:schemeClr val="bg1"/>
                </a:solidFill>
              </a:rPr>
              <a:t>вихід з циклу </a:t>
            </a:r>
            <a:r>
              <a:rPr lang="en-US" sz="1200" dirty="0">
                <a:solidFill>
                  <a:schemeClr val="bg1"/>
                </a:solidFill>
              </a:rPr>
              <a:t>q</a:t>
            </a:r>
            <a:endParaRPr lang="uk-UA" sz="12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uk-UA" sz="1200" dirty="0">
                <a:solidFill>
                  <a:schemeClr val="bg1"/>
                </a:solidFill>
              </a:rPr>
              <a:t>M6</a:t>
            </a:r>
            <a:r>
              <a:rPr lang="en-US" sz="1200" dirty="0">
                <a:solidFill>
                  <a:schemeClr val="bg1"/>
                </a:solidFill>
              </a:rPr>
              <a:t> –</a:t>
            </a:r>
            <a:r>
              <a:rPr lang="uk-UA" sz="1200" dirty="0">
                <a:solidFill>
                  <a:schemeClr val="bg1"/>
                </a:solidFill>
              </a:rPr>
              <a:t> оновлення </a:t>
            </a:r>
            <a:r>
              <a:rPr lang="en-US" sz="1200" dirty="0">
                <a:solidFill>
                  <a:schemeClr val="bg1"/>
                </a:solidFill>
              </a:rPr>
              <a:t>p = p/2 = </a:t>
            </a:r>
            <a:r>
              <a:rPr lang="uk-UA" sz="1200" dirty="0">
                <a:solidFill>
                  <a:schemeClr val="bg1"/>
                </a:solidFill>
              </a:rPr>
              <a:t>2</a:t>
            </a:r>
            <a:r>
              <a:rPr lang="en-US" sz="1200" dirty="0">
                <a:solidFill>
                  <a:schemeClr val="bg1"/>
                </a:solidFill>
              </a:rPr>
              <a:t>/2 = 1. p&gt;0, </a:t>
            </a:r>
            <a:r>
              <a:rPr lang="uk-UA" sz="1200" dirty="0">
                <a:solidFill>
                  <a:schemeClr val="bg1"/>
                </a:solidFill>
              </a:rPr>
              <a:t>тому продовжуємо алгоритм сортування</a:t>
            </a:r>
          </a:p>
          <a:p>
            <a:pPr marL="171450" indent="-171450">
              <a:spcAft>
                <a:spcPts val="1600"/>
              </a:spcAft>
              <a:buFont typeface="Courier New" panose="02070309020205020404" pitchFamily="49" charset="0"/>
              <a:buChar char="o"/>
            </a:pPr>
            <a:endParaRPr lang="en-US" sz="1200" dirty="0">
              <a:solidFill>
                <a:schemeClr val="bg1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chemeClr val="lt1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chemeClr val="lt1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endParaRPr lang="en-US" sz="1200" dirty="0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ru-UA" sz="1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7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>
            <a:spLocks noGrp="1"/>
          </p:cNvSpPr>
          <p:nvPr>
            <p:ph type="title"/>
          </p:nvPr>
        </p:nvSpPr>
        <p:spPr>
          <a:xfrm>
            <a:off x="315045" y="287080"/>
            <a:ext cx="5088228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Попередньо</a:t>
            </a:r>
            <a:r>
              <a:rPr lang="ru-RU" dirty="0"/>
              <a:t> </a:t>
            </a:r>
            <a:r>
              <a:rPr lang="ru-RU" dirty="0" err="1"/>
              <a:t>відсортований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: 4 3 2 1 8 7 6 5</a:t>
            </a:r>
            <a:endParaRPr dirty="0"/>
          </a:p>
        </p:txBody>
      </p:sp>
      <p:cxnSp>
        <p:nvCxnSpPr>
          <p:cNvPr id="282" name="Google Shape;282;p50"/>
          <p:cNvCxnSpPr/>
          <p:nvPr/>
        </p:nvCxnSpPr>
        <p:spPr>
          <a:xfrm>
            <a:off x="402745" y="256077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83" name="Google Shape;283;p50"/>
          <p:cNvSpPr txBox="1">
            <a:spLocks noGrp="1"/>
          </p:cNvSpPr>
          <p:nvPr>
            <p:ph type="body" idx="4294967295"/>
          </p:nvPr>
        </p:nvSpPr>
        <p:spPr>
          <a:xfrm>
            <a:off x="315045" y="1640821"/>
            <a:ext cx="8754140" cy="3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lt1"/>
                </a:solidFill>
              </a:rPr>
              <a:t>M2 – </a:t>
            </a:r>
            <a:r>
              <a:rPr lang="uk-UA" sz="1200" dirty="0">
                <a:solidFill>
                  <a:schemeClr val="lt1"/>
                </a:solidFill>
              </a:rPr>
              <a:t>Встановлюємо</a:t>
            </a:r>
            <a:r>
              <a:rPr lang="en-US" sz="1200" dirty="0">
                <a:solidFill>
                  <a:schemeClr val="lt1"/>
                </a:solidFill>
              </a:rPr>
              <a:t> q = 2</a:t>
            </a:r>
            <a:r>
              <a:rPr lang="en-US" sz="1200" baseline="30000" dirty="0">
                <a:solidFill>
                  <a:schemeClr val="lt1"/>
                </a:solidFill>
              </a:rPr>
              <a:t>t-1</a:t>
            </a:r>
            <a:r>
              <a:rPr lang="uk-UA" sz="1200" dirty="0">
                <a:solidFill>
                  <a:schemeClr val="lt1"/>
                </a:solidFill>
              </a:rPr>
              <a:t>=4</a:t>
            </a:r>
            <a:r>
              <a:rPr lang="en-US" sz="1200" dirty="0">
                <a:solidFill>
                  <a:schemeClr val="lt1"/>
                </a:solidFill>
              </a:rPr>
              <a:t>, r = 0, d =  p = 1;</a:t>
            </a:r>
          </a:p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lt1"/>
                </a:solidFill>
              </a:rPr>
              <a:t>M3 – </a:t>
            </a:r>
            <a:r>
              <a:rPr lang="uk-UA" sz="1200" dirty="0">
                <a:solidFill>
                  <a:schemeClr val="lt1"/>
                </a:solidFill>
              </a:rPr>
              <a:t>Цикл по і = 0</a:t>
            </a:r>
            <a:r>
              <a:rPr lang="en-US" sz="1200" dirty="0">
                <a:solidFill>
                  <a:schemeClr val="lt1"/>
                </a:solidFill>
              </a:rPr>
              <a:t>; </a:t>
            </a:r>
            <a:r>
              <a:rPr lang="uk-UA" sz="1200" dirty="0">
                <a:solidFill>
                  <a:srgbClr val="C00000"/>
                </a:solidFill>
              </a:rPr>
              <a:t>2 1</a:t>
            </a:r>
            <a:r>
              <a:rPr lang="uk-UA" sz="1200" dirty="0">
                <a:solidFill>
                  <a:schemeClr val="bg1"/>
                </a:solidFill>
              </a:rPr>
              <a:t> </a:t>
            </a:r>
            <a:r>
              <a:rPr lang="uk-UA" sz="1200" dirty="0">
                <a:solidFill>
                  <a:srgbClr val="FFC000"/>
                </a:solidFill>
              </a:rPr>
              <a:t>4 3</a:t>
            </a:r>
            <a:r>
              <a:rPr lang="uk-UA" sz="1200" dirty="0">
                <a:solidFill>
                  <a:schemeClr val="bg1"/>
                </a:solidFill>
              </a:rPr>
              <a:t> </a:t>
            </a:r>
            <a:r>
              <a:rPr lang="uk-UA" sz="1200" dirty="0">
                <a:solidFill>
                  <a:srgbClr val="00B050"/>
                </a:solidFill>
              </a:rPr>
              <a:t>6 5</a:t>
            </a:r>
            <a:r>
              <a:rPr lang="uk-UA" sz="1200" dirty="0">
                <a:solidFill>
                  <a:schemeClr val="bg1"/>
                </a:solidFill>
              </a:rPr>
              <a:t> </a:t>
            </a:r>
            <a:r>
              <a:rPr lang="uk-UA" sz="1200" dirty="0">
                <a:solidFill>
                  <a:srgbClr val="00B0F0"/>
                </a:solidFill>
              </a:rPr>
              <a:t>8 7</a:t>
            </a:r>
          </a:p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uk-UA" sz="1200" dirty="0">
                <a:solidFill>
                  <a:schemeClr val="bg1"/>
                </a:solidFill>
              </a:rPr>
              <a:t>M</a:t>
            </a:r>
            <a:r>
              <a:rPr lang="en-US" sz="1200" dirty="0">
                <a:solidFill>
                  <a:schemeClr val="bg1"/>
                </a:solidFill>
              </a:rPr>
              <a:t>4 – </a:t>
            </a:r>
            <a:r>
              <a:rPr lang="uk-UA" sz="1200" dirty="0">
                <a:solidFill>
                  <a:schemeClr val="bg1"/>
                </a:solidFill>
              </a:rPr>
              <a:t>Результат перестановки: 1 2 3 4 5 6 7 8</a:t>
            </a:r>
          </a:p>
          <a:p>
            <a:pPr marL="171450" indent="-1714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uk-UA" sz="1200" dirty="0">
                <a:solidFill>
                  <a:schemeClr val="bg1"/>
                </a:solidFill>
              </a:rPr>
              <a:t>M5</a:t>
            </a:r>
            <a:r>
              <a:rPr lang="en-US" sz="1200" dirty="0">
                <a:solidFill>
                  <a:schemeClr val="bg1"/>
                </a:solidFill>
              </a:rPr>
              <a:t> –</a:t>
            </a:r>
            <a:r>
              <a:rPr lang="uk-UA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q=p =</a:t>
            </a:r>
            <a:r>
              <a:rPr lang="uk-UA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1 – </a:t>
            </a:r>
            <a:r>
              <a:rPr lang="uk-UA" sz="1200" dirty="0">
                <a:solidFill>
                  <a:schemeClr val="bg1"/>
                </a:solidFill>
              </a:rPr>
              <a:t>вихід з циклу </a:t>
            </a:r>
            <a:r>
              <a:rPr lang="en-US" sz="1200" dirty="0">
                <a:solidFill>
                  <a:schemeClr val="bg1"/>
                </a:solidFill>
              </a:rPr>
              <a:t>q</a:t>
            </a:r>
            <a:endParaRPr lang="uk-UA" sz="12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uk-UA" sz="1200" dirty="0">
                <a:solidFill>
                  <a:schemeClr val="bg1"/>
                </a:solidFill>
              </a:rPr>
              <a:t>M6</a:t>
            </a:r>
            <a:r>
              <a:rPr lang="en-US" sz="1200" dirty="0">
                <a:solidFill>
                  <a:schemeClr val="bg1"/>
                </a:solidFill>
              </a:rPr>
              <a:t> –</a:t>
            </a:r>
            <a:r>
              <a:rPr lang="uk-UA" sz="1200" dirty="0">
                <a:solidFill>
                  <a:schemeClr val="bg1"/>
                </a:solidFill>
              </a:rPr>
              <a:t> оновлення </a:t>
            </a:r>
            <a:r>
              <a:rPr lang="en-US" sz="1200" dirty="0">
                <a:solidFill>
                  <a:schemeClr val="bg1"/>
                </a:solidFill>
              </a:rPr>
              <a:t>p = p/2 = 1/2 = 0. p=0, </a:t>
            </a:r>
            <a:r>
              <a:rPr lang="uk-UA" sz="1200" dirty="0">
                <a:solidFill>
                  <a:schemeClr val="bg1"/>
                </a:solidFill>
              </a:rPr>
              <a:t>тому алгоритм завершив сортування</a:t>
            </a:r>
          </a:p>
          <a:p>
            <a:pPr marL="171450" indent="-171450">
              <a:spcAft>
                <a:spcPts val="1600"/>
              </a:spcAft>
              <a:buFont typeface="Courier New" panose="02070309020205020404" pitchFamily="49" charset="0"/>
              <a:buChar char="o"/>
            </a:pPr>
            <a:endParaRPr lang="uk-UA" sz="1200" dirty="0">
              <a:solidFill>
                <a:schemeClr val="bg1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uk-UA" sz="1200" dirty="0">
                <a:solidFill>
                  <a:schemeClr val="bg1"/>
                </a:solidFill>
              </a:rPr>
              <a:t>Відсортований масив: 1 2 3 4 5 6 7 8</a:t>
            </a:r>
          </a:p>
          <a:p>
            <a:pPr marL="171450" indent="-171450">
              <a:spcAft>
                <a:spcPts val="1600"/>
              </a:spcAft>
              <a:buFont typeface="Courier New" panose="02070309020205020404" pitchFamily="49" charset="0"/>
              <a:buChar char="o"/>
            </a:pPr>
            <a:endParaRPr lang="uk-UA" sz="12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1600"/>
              </a:spcAft>
              <a:buFont typeface="Courier New" panose="02070309020205020404" pitchFamily="49" charset="0"/>
              <a:buChar char="o"/>
            </a:pPr>
            <a:endParaRPr lang="en-US" sz="1200" dirty="0">
              <a:solidFill>
                <a:schemeClr val="bg1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chemeClr val="lt1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chemeClr val="lt1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endParaRPr lang="en-US" sz="1200" dirty="0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ru-UA" sz="1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55497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3EDDDD"/>
      </a:dk1>
      <a:lt1>
        <a:srgbClr val="FFFFFF"/>
      </a:lt1>
      <a:dk2>
        <a:srgbClr val="C6FCFF"/>
      </a:dk2>
      <a:lt2>
        <a:srgbClr val="6BECF3"/>
      </a:lt2>
      <a:accent1>
        <a:srgbClr val="22DEEE"/>
      </a:accent1>
      <a:accent2>
        <a:srgbClr val="C6FCFF"/>
      </a:accent2>
      <a:accent3>
        <a:srgbClr val="81EBEB"/>
      </a:accent3>
      <a:accent4>
        <a:srgbClr val="038B99"/>
      </a:accent4>
      <a:accent5>
        <a:srgbClr val="40B6B6"/>
      </a:accent5>
      <a:accent6>
        <a:srgbClr val="09818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1067</Words>
  <Application>Microsoft Macintosh PowerPoint</Application>
  <PresentationFormat>Экран (16:9)</PresentationFormat>
  <Paragraphs>121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Proxima Nova</vt:lpstr>
      <vt:lpstr>Courier New</vt:lpstr>
      <vt:lpstr>Montserrat ExtraLight</vt:lpstr>
      <vt:lpstr>Arial</vt:lpstr>
      <vt:lpstr>Consolas</vt:lpstr>
      <vt:lpstr>Montserrat</vt:lpstr>
      <vt:lpstr>Proxima Nova Semibold</vt:lpstr>
      <vt:lpstr>Montserrat ExtraBold</vt:lpstr>
      <vt:lpstr>Futuristic Background by Slidesgo</vt:lpstr>
      <vt:lpstr>Slidesgo Final Pages</vt:lpstr>
      <vt:lpstr>Алгоритм сортування М</vt:lpstr>
      <vt:lpstr>01</vt:lpstr>
      <vt:lpstr>Про створення алгоритму</vt:lpstr>
      <vt:lpstr>Особливості алгоритму</vt:lpstr>
      <vt:lpstr>Переваги алгоримту сортування обміну зі злиттям</vt:lpstr>
      <vt:lpstr>Покрокове виконання алгоритму</vt:lpstr>
      <vt:lpstr>Початковий масив: 8 7 6 5 4 3 2 1</vt:lpstr>
      <vt:lpstr>Попередньо відсортований масив: 4 3 2 1 8 7 6 5</vt:lpstr>
      <vt:lpstr>Попередньо відсортований масив: 4 3 2 1 8 7 6 5</vt:lpstr>
      <vt:lpstr>Приклад сортування великого масиву</vt:lpstr>
      <vt:lpstr>Блок-схеми до алгоритму сортування</vt:lpstr>
      <vt:lpstr>Детальна блок-схема алгоритму</vt:lpstr>
      <vt:lpstr>Приклад псевдокоду для алгоритму сортування</vt:lpstr>
      <vt:lpstr>Приклад коду методу сортування на C#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сортування М</dc:title>
  <cp:lastModifiedBy>Yarik Zaychenko</cp:lastModifiedBy>
  <cp:revision>17</cp:revision>
  <dcterms:modified xsi:type="dcterms:W3CDTF">2023-12-13T09:34:22Z</dcterms:modified>
</cp:coreProperties>
</file>