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E7676-C455-4B6B-9441-039D85893A1D}" type="datetimeFigureOut">
              <a:rPr lang="uk-UA" smtClean="0"/>
              <a:t>05.10.2024</a:t>
            </a:fld>
            <a:endParaRPr lang="uk-UA" dirty="0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 dirty="0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 dirty="0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167CF-4947-4558-AB81-F7139F3B3D22}" type="slidenum">
              <a:rPr lang="uk-UA" smtClean="0"/>
              <a:t>‹№›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14705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3354B-98D1-4F8C-BB7B-BC149A2CBC5C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74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25E80-A378-4980-AC3C-4B077D85041B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494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CA380-FDD6-4016-ADC1-5BB19EB838D0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1208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40D94-CE35-4F9E-AD56-FB1C05EE44DD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44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3D6FF-F55E-4F69-BFAF-49E9A9F16FDA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29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A18E-C8F2-4D03-9D19-5AD3A6D54D3F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442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6DE61-9A58-40F1-B4F5-048466AF2E63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99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20032-1470-468A-8FAA-A64CD6D6EED1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05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54337-25A5-4607-A2F1-FDC3847EC9F7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9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4B5A2-102D-437A-9E7C-1B1767C2374C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0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A22C6-CD37-435C-B4B7-1CA06D8F857C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6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7114-BEE5-4B60-B1B0-520A533F16A3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2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6125C-A961-4DDF-9DCE-38671834B7F6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07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B1CF5-F280-4D55-B21F-5B0D0C8835CB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4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9EEDA-F7A6-40C9-BA77-D27E87807B29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50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 dirty="0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8BBEB-6380-4E7B-B3DC-40CBB52A1F76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072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BF4433-5AC1-4620-8587-1068623B3F32}" type="datetime1">
              <a:rPr lang="en-US" smtClean="0"/>
              <a:t>10/5/2024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‹№›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649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sites.google.com/student.khai.edu/khaipractice622p2024zyi/&#1075;&#1086;&#1083;&#1086;&#1074;&#1085;&#1072;-&#1089;&#1090;&#1086;&#1088;&#1110;&#1085;&#1082;&#1072;?authuser=1&amp;pli=1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272E1A7-6BEE-4389-B79F-EE3CBBC942F6}"/>
              </a:ext>
            </a:extLst>
          </p:cNvPr>
          <p:cNvSpPr txBox="1"/>
          <p:nvPr/>
        </p:nvSpPr>
        <p:spPr>
          <a:xfrm>
            <a:off x="3090907" y="184652"/>
            <a:ext cx="601018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ctr">
              <a:tabLst>
                <a:tab pos="428625" algn="l"/>
              </a:tabLst>
            </a:pPr>
            <a:r>
              <a:rPr lang="uk-UA" sz="1400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МІНІСТЕРСТВО ОСВІТИ І НАУКИ УКРАЇНИ </a:t>
            </a:r>
            <a:endParaRPr lang="ru-RU" sz="1400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indent="270510" algn="ctr">
              <a:tabLst>
                <a:tab pos="428625" algn="l"/>
              </a:tabLst>
            </a:pPr>
            <a:r>
              <a:rPr lang="uk-UA" sz="1400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Національний аерокосмічний університет ім. М. Є. Жуковського «Харківський авіаційний інститут»</a:t>
            </a:r>
          </a:p>
          <a:p>
            <a:pPr indent="270510" algn="ctr">
              <a:tabLst>
                <a:tab pos="428625" algn="l"/>
              </a:tabLst>
            </a:pPr>
            <a:endParaRPr lang="uk-UA" sz="1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indent="270510" algn="ctr">
              <a:tabLst>
                <a:tab pos="428625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Факультет програмної інженерії та бізнесу </a:t>
            </a:r>
          </a:p>
          <a:p>
            <a:pPr indent="270510" algn="ctr">
              <a:tabLst>
                <a:tab pos="428625" algn="l"/>
              </a:tabLst>
            </a:pPr>
            <a:endParaRPr lang="ru-RU" sz="1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indent="270510" algn="ctr">
              <a:tabLst>
                <a:tab pos="428625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Кафедра інженерії програмного забезпечення</a:t>
            </a:r>
            <a:endParaRPr lang="ru-RU" sz="1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438C5-A65F-4EA4-8A9B-44FA87AF4EC3}"/>
              </a:ext>
            </a:extLst>
          </p:cNvPr>
          <p:cNvSpPr txBox="1"/>
          <p:nvPr/>
        </p:nvSpPr>
        <p:spPr>
          <a:xfrm>
            <a:off x="3861687" y="2293005"/>
            <a:ext cx="44686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ctr">
              <a:tabLst>
                <a:tab pos="1143000" algn="l"/>
              </a:tabLst>
            </a:pPr>
            <a:r>
              <a:rPr lang="uk-UA" sz="1400" b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ІЛЮСТРАТИВНИЙ МАТЕРІАЛ</a:t>
            </a:r>
            <a:endParaRPr lang="ru-RU" sz="1400" b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indent="270510" algn="ctr">
              <a:tabLst>
                <a:tab pos="1143000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до  звіту з  дисципліни:  «Ознайомча практика»</a:t>
            </a:r>
            <a:endParaRPr lang="ru-RU" sz="1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9002C-A03D-4339-A5C1-BABA95E59B7B}"/>
              </a:ext>
            </a:extLst>
          </p:cNvPr>
          <p:cNvSpPr txBox="1"/>
          <p:nvPr/>
        </p:nvSpPr>
        <p:spPr>
          <a:xfrm>
            <a:off x="4357558" y="3361870"/>
            <a:ext cx="6331156" cy="3239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6400">
              <a:tabLst>
                <a:tab pos="428625" algn="l"/>
                <a:tab pos="428625" algn="l"/>
                <a:tab pos="4455319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Виконавець: студент групи </a:t>
            </a: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</a:t>
            </a:r>
            <a:r>
              <a:rPr lang="en-US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622</a:t>
            </a: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п		</a:t>
            </a:r>
          </a:p>
          <a:p>
            <a:pPr marL="1676400" indent="2024063">
              <a:tabLst>
                <a:tab pos="428625" algn="l"/>
                <a:tab pos="428625" algn="l"/>
                <a:tab pos="4455319" algn="l"/>
              </a:tabLst>
            </a:pPr>
            <a:r>
              <a:rPr lang="uk-UA" sz="1200" i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           (номер групи)</a:t>
            </a:r>
          </a:p>
          <a:p>
            <a:pPr marL="1676400">
              <a:tabLst>
                <a:tab pos="428625" algn="l"/>
                <a:tab pos="428625" algn="l"/>
                <a:tab pos="4455319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За спеціальністю </a:t>
            </a: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121 Інженерія програмного		 забезпечення					</a:t>
            </a:r>
          </a:p>
          <a:p>
            <a:pPr marL="1676400">
              <a:tabLst>
                <a:tab pos="428625" algn="l"/>
                <a:tab pos="428625" algn="l"/>
                <a:tab pos="4455319" algn="l"/>
              </a:tabLst>
            </a:pP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				</a:t>
            </a:r>
          </a:p>
          <a:p>
            <a:pPr marL="1676400">
              <a:tabLst>
                <a:tab pos="428625" algn="l"/>
                <a:tab pos="428625" algn="l"/>
                <a:tab pos="4455319" algn="l"/>
              </a:tabLst>
            </a:pP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Зайченко Я.І.					</a:t>
            </a:r>
          </a:p>
          <a:p>
            <a:pPr marL="1676400" marR="134779" indent="810816">
              <a:tabLst>
                <a:tab pos="428625" algn="l"/>
              </a:tabLst>
            </a:pPr>
            <a:r>
              <a:rPr lang="uk-UA" sz="1050" i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(прізвище й ініціали студента)</a:t>
            </a:r>
            <a:endParaRPr lang="ru-RU" sz="1050" i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  <a:tab pos="428625" algn="l"/>
                <a:tab pos="674370" algn="l"/>
                <a:tab pos="1011555" algn="l"/>
                <a:tab pos="1348740" algn="l"/>
                <a:tab pos="1685925" algn="l"/>
                <a:tab pos="2023110" algn="l"/>
                <a:tab pos="2360295" algn="l"/>
                <a:tab pos="2697480" algn="l"/>
                <a:tab pos="3034665" algn="l"/>
                <a:tab pos="3371850" algn="l"/>
                <a:tab pos="3709035" algn="l"/>
                <a:tab pos="4455795" algn="r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Керівник: </a:t>
            </a: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 ст. викл. Дегтярьова Т.Г. / Лучшева О.В.	</a:t>
            </a:r>
          </a:p>
          <a:p>
            <a:pPr marR="134779" indent="2487216">
              <a:tabLst>
                <a:tab pos="428625" algn="l"/>
                <a:tab pos="428625" algn="l"/>
                <a:tab pos="674370" algn="l"/>
                <a:tab pos="1011555" algn="l"/>
                <a:tab pos="1348740" algn="l"/>
                <a:tab pos="1685925" algn="l"/>
                <a:tab pos="2023110" algn="l"/>
                <a:tab pos="2360295" algn="l"/>
                <a:tab pos="2697480" algn="l"/>
                <a:tab pos="3034665" algn="l"/>
                <a:tab pos="3371850" algn="l"/>
                <a:tab pos="3709035" algn="l"/>
                <a:tab pos="4455795" algn="r"/>
              </a:tabLst>
            </a:pPr>
            <a:r>
              <a:rPr lang="uk-UA" sz="1050" i="1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(посада, науковий ступінь, прізвище й ініціали)</a:t>
            </a:r>
            <a:endParaRPr lang="ru-RU" sz="1050" i="1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Національна шкала: </a:t>
            </a: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					</a:t>
            </a:r>
            <a:endParaRPr lang="ru-RU" sz="1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Кількість балів: </a:t>
            </a:r>
            <a:r>
              <a:rPr lang="uk-UA" sz="1400" u="sng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							</a:t>
            </a:r>
            <a:endParaRPr lang="uk-UA" sz="1400" dirty="0">
              <a:latin typeface="Times New Roman" panose="02020603050405020304" pitchFamily="18" charset="0"/>
              <a:ea typeface="Cambria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endParaRPr 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endParaRPr 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endParaRPr lang="uk-UA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endParaRPr lang="uk-UA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76400" marR="134779">
              <a:tabLst>
                <a:tab pos="428625" algn="l"/>
              </a:tabLst>
            </a:pPr>
            <a:r>
              <a:rPr lang="uk-UA" sz="1400" dirty="0">
                <a:latin typeface="Times New Roman" panose="02020603050405020304" pitchFamily="18" charset="0"/>
                <a:ea typeface="Cambria" pitchFamily="18" charset="0"/>
                <a:cs typeface="Times New Roman" panose="02020603050405020304" pitchFamily="18" charset="0"/>
              </a:rPr>
              <a:t>2024</a:t>
            </a:r>
          </a:p>
        </p:txBody>
      </p:sp>
      <p:sp>
        <p:nvSpPr>
          <p:cNvPr id="11" name="Місце для номера слайда 10">
            <a:extLst>
              <a:ext uri="{FF2B5EF4-FFF2-40B4-BE49-F238E27FC236}">
                <a16:creationId xmlns:a16="http://schemas.microsoft.com/office/drawing/2014/main" id="{8D2A630F-C86D-413A-AA03-8D0B5A71C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0659" y="184652"/>
            <a:ext cx="683339" cy="365125"/>
          </a:xfrm>
        </p:spPr>
        <p:txBody>
          <a:bodyPr/>
          <a:lstStyle/>
          <a:p>
            <a:fld id="{FA5C4CA0-0C41-4C1D-AB9B-1A4962EB00D8}" type="slidenum">
              <a:rPr lang="en-US" sz="2000" smtClean="0"/>
              <a:t>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520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87648-D2A0-42EA-B0A3-BD0F9AAEF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2.2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8B58D70-5DD7-4D8C-A42F-33A6C8FF20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2.2 – реалізувати метод дотичних/Ньютона, використовуючи програмне середовище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цього було використано умовні оператори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цикл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обчислень наведено справа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EB5AB05E-4D66-4F4D-90F4-A6B18E9CF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10</a:t>
            </a:fld>
            <a:endParaRPr lang="en-US" sz="2000" dirty="0"/>
          </a:p>
        </p:txBody>
      </p:sp>
      <p:pic>
        <p:nvPicPr>
          <p:cNvPr id="8" name="Місце для вмісту 7">
            <a:extLst>
              <a:ext uri="{FF2B5EF4-FFF2-40B4-BE49-F238E27FC236}">
                <a16:creationId xmlns:a16="http://schemas.microsoft.com/office/drawing/2014/main" id="{8DF40B60-DF9F-4A24-B0A3-21A96A8A047B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0"/>
          <a:stretch/>
        </p:blipFill>
        <p:spPr bwMode="auto">
          <a:xfrm>
            <a:off x="5286815" y="2375570"/>
            <a:ext cx="4514133" cy="101741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7773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538A8-72CD-427B-8F42-5E138193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Порівняння результатів завдання 2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988CAA9-D5A9-4E32-927E-4C6E5EC593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перевірки правильності, використаний метод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fsolve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Як можна побачити на рисунках справа, відповіді збігаються, а тому завдання розв’язане коректно.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1557032A-144F-4584-B436-C56E99EE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11</a:t>
            </a:fld>
            <a:endParaRPr lang="en-US" sz="2000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7B3526C1-2605-4B4F-A937-7112B9C3E65C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2" y="2266958"/>
            <a:ext cx="3581400" cy="6858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639FEF-7D45-4ECA-B44A-E99B48828329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0"/>
          <a:stretch/>
        </p:blipFill>
        <p:spPr bwMode="auto">
          <a:xfrm>
            <a:off x="5350932" y="3180397"/>
            <a:ext cx="3923070" cy="6858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B6A57A-3A40-4599-8BB5-93AFF146DBA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932" y="3965084"/>
            <a:ext cx="197970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86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A81F4-1AB6-4813-B9EF-A5F357AC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3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ADE1196-2C28-460B-98D2-93D7A1D496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/>
              <a:t>Завдання 3 – використовуючи </a:t>
            </a:r>
            <a:r>
              <a:rPr lang="en-US" dirty="0"/>
              <a:t>Google Sites, </a:t>
            </a:r>
            <a:r>
              <a:rPr lang="uk-UA" dirty="0"/>
              <a:t>створити сайт з описом виконання завдань 1 та 2. Сайт можна знайти </a:t>
            </a:r>
            <a:r>
              <a:rPr lang="uk-UA" dirty="0">
                <a:hlinkClick r:id="rId2"/>
              </a:rPr>
              <a:t>за посиланням.</a:t>
            </a:r>
            <a:endParaRPr lang="uk-UA" dirty="0"/>
          </a:p>
        </p:txBody>
      </p:sp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89C08783-E761-4874-86C9-94E5BA1670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61368" y="2044573"/>
            <a:ext cx="6551871" cy="3166619"/>
          </a:xfrm>
        </p:spPr>
      </p:pic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B04806D-463A-49B5-8FDC-2C7FB930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6461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29F78-C7EA-49DF-9824-80E4D237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Висновок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5C0388E-A8E1-4B01-B6F3-86B996ACA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ході виконання практики було:</a:t>
            </a:r>
          </a:p>
          <a:p>
            <a:pPr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Отримано практичний досвід використання програмного середовища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математичних обчислень та побудови графіків.</a:t>
            </a:r>
          </a:p>
          <a:p>
            <a:pPr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Поглиблено навички використання функціоналу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математичних обчислень та репрезентації даних.</a:t>
            </a:r>
          </a:p>
          <a:p>
            <a:pPr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Опрацьовано метод дотичних/Ньютона та обчислено один із коренів рівняння варіанту 9 використовуючи програмне середовище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програмою, розробленою мовою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+mj-lt"/>
              <a:buAutoNum type="arabicPeriod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Створено сайт для перегляду результатів виконання завдань за допомогою сервісу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Sites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D786ACC-ECC4-45BB-9ABC-159E3C57E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13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2538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0F12F8-F5A1-4B8B-8AC8-8DAB8BE52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Мета ознайомчої практики</a:t>
            </a:r>
            <a:endParaRPr lang="uk-UA" dirty="0">
              <a:solidFill>
                <a:schemeClr val="tx1"/>
              </a:solidFill>
            </a:endParaRP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50675C5-87B4-4A03-BC9A-3F32D2528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Ознайомча практика проводиться з метою закріплення й розширення знань і вмінь, отриманих студентами під час навчання; розвитку активних навичок застосування на практиці отриманих теоретичних знань; оволодіння студентом первинним професійним досвідом; вибору напрямку професійної діяльності майбутнього фахівця.</a:t>
            </a:r>
          </a:p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B97685F0-8EB9-4727-A423-2D0F7123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2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0916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301CB9-0E53-4EE3-AA2D-375D5915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Типове завдання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6E68171-361B-465F-AE87-2DE8E4919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Скласти та заповнити графік проходження практики.</a:t>
            </a:r>
          </a:p>
          <a:p>
            <a:pPr>
              <a:buFont typeface="+mj-lt"/>
              <a:buAutoNum type="arabicPeriod"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Ознайомитись з можливостями математичного редактора дополотою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набути практичних навичок щодо виконання базових наукових та інженерних розрахунків. Використати електронні таблиці (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Excel, Google Sheets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ін.) для перевірки виконаних обчислень.</a:t>
            </a:r>
          </a:p>
          <a:p>
            <a:pPr>
              <a:buFont typeface="+mj-lt"/>
              <a:buAutoNum type="arabicPeriod"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Реалізувати чисельний метод з використанням мови програмування високого рівня. Застосувати математичний редактор дополотою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перевірки результатів роботи розробленої програми.</a:t>
            </a:r>
          </a:p>
          <a:p>
            <a:pPr>
              <a:buFont typeface="+mj-lt"/>
              <a:buAutoNum type="arabicPeriod"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Набути практичних навичок щодо подання отриманих результатів.</a:t>
            </a:r>
          </a:p>
          <a:p>
            <a:pPr>
              <a:buFont typeface="+mj-lt"/>
              <a:buAutoNum type="arabicPeriod"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Використати можливості роботи з платформами комунікаційних технологій для дистанційного проведення відеозустрічей (відеоконференцій) –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Meet 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створення мультимедіаматеріалів.</a:t>
            </a:r>
          </a:p>
          <a:p>
            <a:pPr>
              <a:buFont typeface="+mj-lt"/>
              <a:buAutoNum type="arabicPeriod"/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Оформити звіт щодо виконання ознайомчої практики.</a:t>
            </a:r>
          </a:p>
          <a:p>
            <a:endParaRPr lang="uk-UA" dirty="0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A1DA3AA9-2279-4498-B094-59F00600D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3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98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CE918-E531-4F4D-9D85-49516DBD4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1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E9EDFF-CAD0-4251-B0ED-74B8B5E11C0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 завдання 1 було опанування студентом можливостей середовища дополотою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Кожне з трьох підзавдань розширює вміння користування та знання студента.</a:t>
            </a: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02AEDD8D-E7AA-4803-A51F-813194F15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4</a:t>
            </a:fld>
            <a:endParaRPr lang="en-US" sz="2000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7DFBC8F7-4AB1-459D-A21C-36A20F0984A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75668" y="2487212"/>
            <a:ext cx="5537935" cy="299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052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BD256-2CCA-4348-8A9F-10637194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1.1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3EBE486-F691-475D-942E-57C05AC5BB9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1.1 -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Побудувати графік функції однієї змінної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= 2 + cos(x)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Знайти значення функції однієї змінної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проміжку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[0;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π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]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у середовищах дополотою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Excel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5C68FB72-643D-4804-9B3F-E72ACFD4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87565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5</a:t>
            </a:fld>
            <a:endParaRPr lang="en-US" sz="2000" dirty="0"/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397CBE82-D620-45C4-94E4-50B14DD0C086}"/>
              </a:ext>
            </a:extLst>
          </p:cNvPr>
          <p:cNvPicPr>
            <a:picLocks noGrp="1"/>
          </p:cNvPicPr>
          <p:nvPr>
            <p:ph sz="half" idx="2"/>
          </p:nvPr>
        </p:nvPicPr>
        <p:blipFill rotWithShape="1">
          <a:blip r:embed="rId2"/>
          <a:srcRect l="4391" t="4368" r="9941" b="2801"/>
          <a:stretch/>
        </p:blipFill>
        <p:spPr bwMode="auto">
          <a:xfrm>
            <a:off x="5294517" y="552690"/>
            <a:ext cx="4072232" cy="27554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Графіка 8">
            <a:extLst>
              <a:ext uri="{FF2B5EF4-FFF2-40B4-BE49-F238E27FC236}">
                <a16:creationId xmlns:a16="http://schemas.microsoft.com/office/drawing/2014/main" id="{576F437D-4D7B-43C0-85F8-577B7401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14114" y="3365020"/>
            <a:ext cx="4888170" cy="262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492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805776-4BD0-4FE8-B963-F363E2A8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1.2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FBB7F186-D4F2-4B0C-A7F9-FCD3FC3F60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1.2 - знайти за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кор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нь рівняння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2-x=ln(y)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чисельно і, якщо це можливо, аналітично. Виконати перевірку отриманого результату у MS Excel. Зроблено висновок, що результат обчислення співпадає, але тільки на 2 знаки після коми, далі йде розбіжність. Це може бути пов’язано з різними алгоритмами розрахунку в програмах.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A2B29CC7-81E6-4A23-8453-DBF270EB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6</a:t>
            </a:fld>
            <a:endParaRPr lang="en-US" sz="2000" dirty="0"/>
          </a:p>
        </p:txBody>
      </p:sp>
      <p:pic>
        <p:nvPicPr>
          <p:cNvPr id="12" name="Місце для вмісту 11">
            <a:extLst>
              <a:ext uri="{FF2B5EF4-FFF2-40B4-BE49-F238E27FC236}">
                <a16:creationId xmlns:a16="http://schemas.microsoft.com/office/drawing/2014/main" id="{64E85D85-377A-4878-8C7C-6113D12A0A2F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981" y="1560514"/>
            <a:ext cx="4439843" cy="151116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73BA78-F0AF-44A8-8015-5CB752AE9D6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02" y="3532873"/>
            <a:ext cx="45212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1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FC1DAD-EF78-46DF-9461-0506C78ED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1.3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4EBEFB-2797-42AD-A064-11560B8E84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Знайти за допомогою Scilab чисельне рішення системи. Виконати перевірку отриманого результату у MS Excel. Після порівняння результатів, можемо побачити, корені системи співпадають в обох варіантах виконання розрахунків з малим розходженням чисел після коми, </a:t>
            </a:r>
            <a:r>
              <a:rPr lang="uk-UA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</a:rPr>
              <a:t>тому можна вважати, що робота виконана успішно.</a:t>
            </a:r>
            <a:endParaRPr lang="uk-UA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C1D84D3E-F763-4D58-9DE9-2E595C51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70490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7</a:t>
            </a:fld>
            <a:endParaRPr lang="en-US" sz="2000" dirty="0"/>
          </a:p>
        </p:txBody>
      </p:sp>
      <p:pic>
        <p:nvPicPr>
          <p:cNvPr id="6" name="image65.png">
            <a:extLst>
              <a:ext uri="{FF2B5EF4-FFF2-40B4-BE49-F238E27FC236}">
                <a16:creationId xmlns:a16="http://schemas.microsoft.com/office/drawing/2014/main" id="{D71C38F6-354A-4F9D-BC17-E862934CB93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9582" y="5045413"/>
            <a:ext cx="3091054" cy="1178511"/>
          </a:xfrm>
          <a:prstGeom prst="rect">
            <a:avLst/>
          </a:prstGeom>
          <a:ln/>
        </p:spPr>
      </p:pic>
      <p:pic>
        <p:nvPicPr>
          <p:cNvPr id="7" name="Місце для вмісту 6">
            <a:extLst>
              <a:ext uri="{FF2B5EF4-FFF2-40B4-BE49-F238E27FC236}">
                <a16:creationId xmlns:a16="http://schemas.microsoft.com/office/drawing/2014/main" id="{51554F64-7561-47C7-9381-C0D1323B43E2}"/>
              </a:ext>
            </a:extLst>
          </p:cNvPr>
          <p:cNvPicPr>
            <a:picLocks noGr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03" y="609600"/>
            <a:ext cx="3248025" cy="1905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8EA5514-EBA3-4C0B-8CF3-A571DE03A90A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2" t="4104" r="6178" b="43816"/>
          <a:stretch/>
        </p:blipFill>
        <p:spPr bwMode="auto">
          <a:xfrm>
            <a:off x="5341493" y="2560464"/>
            <a:ext cx="4184035" cy="22245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2A2AD11-4A46-478A-8784-E4BCD6956525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116" y="4898361"/>
            <a:ext cx="35814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50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C8B67F-8A38-4E3A-9B8E-8BB8F7BA5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C6CBC74-AFB0-4861-A701-49FA2F3A9D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 передбачало використання метод дотичних/Ньютона для обчислення одного з коренів рівняння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3x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24x – 5 = 0.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точністю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10</a:t>
            </a:r>
            <a:r>
              <a:rPr lang="ru-RU" sz="1800" baseline="30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−6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Використовувати мову програмування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програмне середовище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Scilab 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9ED6D606-8A79-45CD-81B1-BA2FAEDC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79093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8</a:t>
            </a:fld>
            <a:endParaRPr lang="en-US" sz="2000" dirty="0"/>
          </a:p>
        </p:txBody>
      </p:sp>
      <p:pic>
        <p:nvPicPr>
          <p:cNvPr id="1026" name="Picture 2" descr="C# для начинающих - Блог Mobios School">
            <a:extLst>
              <a:ext uri="{FF2B5EF4-FFF2-40B4-BE49-F238E27FC236}">
                <a16:creationId xmlns:a16="http://schemas.microsoft.com/office/drawing/2014/main" id="{F3E4AF40-C727-4E6C-AE61-7747DB45849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165" y="2160589"/>
            <a:ext cx="4729786" cy="3148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00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5103CA-60F6-4F47-A586-377A8A4C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2.1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070D683-36DD-41A0-8BDB-B8B9C6358A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Завдання 2.1 – розробити додаток мовою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обчислює корінь рівняння залежно від вхідних даних, введених користувачем. Програму було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модифіковано для обчислення одночасно декількох рівнянь. Результати наведено справа.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B761B44C-4665-4DD8-B65C-8BE922FB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334" y="196848"/>
            <a:ext cx="683339" cy="365125"/>
          </a:xfrm>
        </p:spPr>
        <p:txBody>
          <a:bodyPr/>
          <a:lstStyle/>
          <a:p>
            <a:fld id="{6D22F896-40B5-4ADD-8801-0D06FADFA095}" type="slidenum">
              <a:rPr lang="en-US" sz="2000" smtClean="0"/>
              <a:t>9</a:t>
            </a:fld>
            <a:endParaRPr lang="en-US" sz="2000" dirty="0"/>
          </a:p>
        </p:txBody>
      </p:sp>
      <p:graphicFrame>
        <p:nvGraphicFramePr>
          <p:cNvPr id="9" name="Місце для вмісту 8">
            <a:extLst>
              <a:ext uri="{FF2B5EF4-FFF2-40B4-BE49-F238E27FC236}">
                <a16:creationId xmlns:a16="http://schemas.microsoft.com/office/drawing/2014/main" id="{1C63B221-D823-4FE9-875E-483037EA25C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94247183"/>
              </p:ext>
            </p:extLst>
          </p:nvPr>
        </p:nvGraphicFramePr>
        <p:xfrm>
          <a:off x="5045136" y="2895797"/>
          <a:ext cx="5332860" cy="14137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87493">
                  <a:extLst>
                    <a:ext uri="{9D8B030D-6E8A-4147-A177-3AD203B41FA5}">
                      <a16:colId xmlns:a16="http://schemas.microsoft.com/office/drawing/2014/main" val="215744401"/>
                    </a:ext>
                  </a:extLst>
                </a:gridCol>
                <a:gridCol w="2254928">
                  <a:extLst>
                    <a:ext uri="{9D8B030D-6E8A-4147-A177-3AD203B41FA5}">
                      <a16:colId xmlns:a16="http://schemas.microsoft.com/office/drawing/2014/main" val="4192309455"/>
                    </a:ext>
                  </a:extLst>
                </a:gridCol>
                <a:gridCol w="2290439">
                  <a:extLst>
                    <a:ext uri="{9D8B030D-6E8A-4147-A177-3AD203B41FA5}">
                      <a16:colId xmlns:a16="http://schemas.microsoft.com/office/drawing/2014/main" val="3958198073"/>
                    </a:ext>
                  </a:extLst>
                </a:gridCol>
              </a:tblGrid>
              <a:tr h="201966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№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 anchor="ctr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Вхідні дані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Вихідні дані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773235360"/>
                  </a:ext>
                </a:extLst>
              </a:tr>
              <a:tr h="201966">
                <a:tc vMerge="1">
                  <a:txBody>
                    <a:bodyPr/>
                    <a:lstStyle/>
                    <a:p>
                      <a:endParaRPr lang="uk-U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Рівняння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Корінь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3145033100"/>
                  </a:ext>
                </a:extLst>
              </a:tr>
              <a:tr h="2019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1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x3-12x+6=0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≈ </a:t>
                      </a:r>
                      <a:r>
                        <a:rPr lang="uk-UA" sz="1000" dirty="0">
                          <a:effectLst/>
                        </a:rPr>
                        <a:t>0,511127743816468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598766233"/>
                  </a:ext>
                </a:extLst>
              </a:tr>
              <a:tr h="2019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2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x2-4=0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≈ 2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1001171243"/>
                  </a:ext>
                </a:extLst>
              </a:tr>
              <a:tr h="2019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3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sin(x)=0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≈ 3,141592653589793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3449117194"/>
                  </a:ext>
                </a:extLst>
              </a:tr>
              <a:tr h="2019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4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ex-3=0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≈ 1,0986122886681096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2774960800"/>
                  </a:ext>
                </a:extLst>
              </a:tr>
              <a:tr h="201966"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5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x3+x-1=0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tc>
                  <a:txBody>
                    <a:bodyPr/>
                    <a:lstStyle/>
                    <a:p>
                      <a:pPr marL="457200" algn="just">
                        <a:lnSpc>
                          <a:spcPct val="150000"/>
                        </a:lnSpc>
                        <a:tabLst>
                          <a:tab pos="630555" algn="l"/>
                        </a:tabLst>
                      </a:pPr>
                      <a:r>
                        <a:rPr lang="ru-RU" sz="1000" dirty="0">
                          <a:effectLst/>
                        </a:rPr>
                        <a:t>≈ 0,682327803828347</a:t>
                      </a:r>
                      <a:endParaRPr lang="uk-UA" sz="9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9204" marR="49204" marT="0" marB="0"/>
                </a:tc>
                <a:extLst>
                  <a:ext uri="{0D108BD9-81ED-4DB2-BD59-A6C34878D82A}">
                    <a16:rowId xmlns:a16="http://schemas.microsoft.com/office/drawing/2014/main" val="3640399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750866"/>
      </p:ext>
    </p:extLst>
  </p:cSld>
  <p:clrMapOvr>
    <a:masterClrMapping/>
  </p:clrMapOvr>
</p:sld>
</file>

<file path=ppt/theme/theme1.xml><?xml version="1.0" encoding="utf-8"?>
<a:theme xmlns:a="http://schemas.openxmlformats.org/drawingml/2006/main" name="Грань">
  <a:themeElements>
    <a:clrScheme name="Грань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Грань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рань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136</TotalTime>
  <Words>744</Words>
  <Application>Microsoft Office PowerPoint</Application>
  <PresentationFormat>Широкий екран</PresentationFormat>
  <Paragraphs>89</Paragraphs>
  <Slides>13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13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Wingdings 3</vt:lpstr>
      <vt:lpstr>Грань</vt:lpstr>
      <vt:lpstr>Презентація PowerPoint</vt:lpstr>
      <vt:lpstr>Мета ознайомчої практики</vt:lpstr>
      <vt:lpstr>Типове завдання</vt:lpstr>
      <vt:lpstr>Завдання 1</vt:lpstr>
      <vt:lpstr>Завдання 1.1</vt:lpstr>
      <vt:lpstr>Завдання 1.2</vt:lpstr>
      <vt:lpstr>Завдання 1.3</vt:lpstr>
      <vt:lpstr>Завдання 2</vt:lpstr>
      <vt:lpstr>Завдання 2.1</vt:lpstr>
      <vt:lpstr>Завдання 2.2</vt:lpstr>
      <vt:lpstr>Порівняння результатів завдання 2</vt:lpstr>
      <vt:lpstr>Завдання 3</vt:lpstr>
      <vt:lpstr>Висновок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Саша Пилипчук</dc:creator>
  <cp:lastModifiedBy>Саша Пилипчук</cp:lastModifiedBy>
  <cp:revision>12</cp:revision>
  <dcterms:created xsi:type="dcterms:W3CDTF">2024-10-05T16:41:56Z</dcterms:created>
  <dcterms:modified xsi:type="dcterms:W3CDTF">2024-10-05T19:02:31Z</dcterms:modified>
</cp:coreProperties>
</file>