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7"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86" d="100"/>
          <a:sy n="86" d="100"/>
        </p:scale>
        <p:origin x="55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8/26/2020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8/26/2020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8/26/2020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8/26/2020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8/26/2020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8/26/2020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A3C2-38F0-495A-9AC2-616BCE16D3AA}"/>
              </a:ext>
            </a:extLst>
          </p:cNvPr>
          <p:cNvSpPr>
            <a:spLocks noGrp="1"/>
          </p:cNvSpPr>
          <p:nvPr>
            <p:ph type="ctrTitle"/>
          </p:nvPr>
        </p:nvSpPr>
        <p:spPr/>
        <p:txBody>
          <a:bodyPr/>
          <a:lstStyle/>
          <a:p>
            <a:r>
              <a:rPr lang="pl-PL" dirty="0"/>
              <a:t>Car Accident Severity</a:t>
            </a:r>
          </a:p>
        </p:txBody>
      </p:sp>
      <p:sp>
        <p:nvSpPr>
          <p:cNvPr id="3" name="Subtitle 2">
            <a:extLst>
              <a:ext uri="{FF2B5EF4-FFF2-40B4-BE49-F238E27FC236}">
                <a16:creationId xmlns:a16="http://schemas.microsoft.com/office/drawing/2014/main" id="{2DAD4741-A72B-4585-9351-BFC69897D0A1}"/>
              </a:ext>
            </a:extLst>
          </p:cNvPr>
          <p:cNvSpPr>
            <a:spLocks noGrp="1"/>
          </p:cNvSpPr>
          <p:nvPr>
            <p:ph type="subTitle" idx="1"/>
          </p:nvPr>
        </p:nvSpPr>
        <p:spPr/>
        <p:txBody>
          <a:bodyPr/>
          <a:lstStyle/>
          <a:p>
            <a:r>
              <a:rPr lang="en-US" dirty="0"/>
              <a:t>Yaroslav Kohun</a:t>
            </a:r>
            <a:endParaRPr lang="pl-PL" dirty="0"/>
          </a:p>
        </p:txBody>
      </p:sp>
    </p:spTree>
    <p:extLst>
      <p:ext uri="{BB962C8B-B14F-4D97-AF65-F5344CB8AC3E}">
        <p14:creationId xmlns:p14="http://schemas.microsoft.com/office/powerpoint/2010/main" val="3187492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DF3668-26CB-4D19-9EC9-E6BCDF98C887}"/>
              </a:ext>
            </a:extLst>
          </p:cNvPr>
          <p:cNvSpPr>
            <a:spLocks noGrp="1"/>
          </p:cNvSpPr>
          <p:nvPr>
            <p:ph type="body" sz="half" idx="2"/>
          </p:nvPr>
        </p:nvSpPr>
        <p:spPr>
          <a:xfrm>
            <a:off x="256032" y="1047565"/>
            <a:ext cx="2834640" cy="4768601"/>
          </a:xfrm>
        </p:spPr>
        <p:txBody>
          <a:bodyPr/>
          <a:lstStyle/>
          <a:p>
            <a:r>
              <a:rPr lang="en-US" dirty="0"/>
              <a:t>The last graph is the same as the previous one except it graphs the collisions that involve injuries.</a:t>
            </a:r>
            <a:endParaRPr lang="pl-PL" dirty="0"/>
          </a:p>
        </p:txBody>
      </p:sp>
      <p:pic>
        <p:nvPicPr>
          <p:cNvPr id="7" name="Content Placeholder 6">
            <a:extLst>
              <a:ext uri="{FF2B5EF4-FFF2-40B4-BE49-F238E27FC236}">
                <a16:creationId xmlns:a16="http://schemas.microsoft.com/office/drawing/2014/main" id="{079A5E95-5FA9-4A3F-84FB-85E577758710}"/>
              </a:ext>
            </a:extLst>
          </p:cNvPr>
          <p:cNvPicPr>
            <a:picLocks noGrp="1"/>
          </p:cNvPicPr>
          <p:nvPr>
            <p:ph idx="1"/>
          </p:nvPr>
        </p:nvPicPr>
        <p:blipFill>
          <a:blip r:embed="rId2"/>
          <a:stretch>
            <a:fillRect/>
          </a:stretch>
        </p:blipFill>
        <p:spPr>
          <a:xfrm>
            <a:off x="4862512" y="1581150"/>
            <a:ext cx="5324475" cy="3695700"/>
          </a:xfrm>
          <a:prstGeom prst="rect">
            <a:avLst/>
          </a:prstGeom>
        </p:spPr>
      </p:pic>
    </p:spTree>
    <p:extLst>
      <p:ext uri="{BB962C8B-B14F-4D97-AF65-F5344CB8AC3E}">
        <p14:creationId xmlns:p14="http://schemas.microsoft.com/office/powerpoint/2010/main" val="3204690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DF3668-26CB-4D19-9EC9-E6BCDF98C887}"/>
              </a:ext>
            </a:extLst>
          </p:cNvPr>
          <p:cNvSpPr>
            <a:spLocks noGrp="1"/>
          </p:cNvSpPr>
          <p:nvPr>
            <p:ph type="body" sz="half" idx="2"/>
          </p:nvPr>
        </p:nvSpPr>
        <p:spPr>
          <a:xfrm>
            <a:off x="256032" y="1047565"/>
            <a:ext cx="2834640" cy="4768601"/>
          </a:xfrm>
        </p:spPr>
        <p:txBody>
          <a:bodyPr/>
          <a:lstStyle/>
          <a:p>
            <a:r>
              <a:rPr lang="en-US" dirty="0"/>
              <a:t>To predict the accident severity, I had implemented both a decision tree and K-nearest neighbor (KNN). However, the plotted decision tree had looked cluttered, and not much information could be taken from it.</a:t>
            </a:r>
            <a:endParaRPr lang="pl-PL" dirty="0"/>
          </a:p>
        </p:txBody>
      </p:sp>
      <p:pic>
        <p:nvPicPr>
          <p:cNvPr id="6" name="Content Placeholder 5">
            <a:extLst>
              <a:ext uri="{FF2B5EF4-FFF2-40B4-BE49-F238E27FC236}">
                <a16:creationId xmlns:a16="http://schemas.microsoft.com/office/drawing/2014/main" id="{D18F9FF0-9209-4F8F-AE97-053365D89B3A}"/>
              </a:ext>
            </a:extLst>
          </p:cNvPr>
          <p:cNvPicPr>
            <a:picLocks noGrp="1"/>
          </p:cNvPicPr>
          <p:nvPr>
            <p:ph idx="1"/>
          </p:nvPr>
        </p:nvPicPr>
        <p:blipFill>
          <a:blip r:embed="rId2"/>
          <a:stretch>
            <a:fillRect/>
          </a:stretch>
        </p:blipFill>
        <p:spPr>
          <a:xfrm>
            <a:off x="3471169" y="2453550"/>
            <a:ext cx="8336132" cy="1950900"/>
          </a:xfrm>
          <a:prstGeom prst="rect">
            <a:avLst/>
          </a:prstGeom>
        </p:spPr>
      </p:pic>
    </p:spTree>
    <p:extLst>
      <p:ext uri="{BB962C8B-B14F-4D97-AF65-F5344CB8AC3E}">
        <p14:creationId xmlns:p14="http://schemas.microsoft.com/office/powerpoint/2010/main" val="885913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DF3668-26CB-4D19-9EC9-E6BCDF98C887}"/>
              </a:ext>
            </a:extLst>
          </p:cNvPr>
          <p:cNvSpPr>
            <a:spLocks noGrp="1"/>
          </p:cNvSpPr>
          <p:nvPr>
            <p:ph type="body" sz="half" idx="2"/>
          </p:nvPr>
        </p:nvSpPr>
        <p:spPr>
          <a:xfrm>
            <a:off x="256032" y="1047565"/>
            <a:ext cx="2834640" cy="4768601"/>
          </a:xfrm>
        </p:spPr>
        <p:txBody>
          <a:bodyPr/>
          <a:lstStyle/>
          <a:p>
            <a:r>
              <a:rPr lang="en-US" dirty="0"/>
              <a:t>Instead, the KNN implementation was much easier and helpful. I had first tested the accuracy for the value of K between 1 and 9 inclusive to see which one would result in a higher accuracy value.</a:t>
            </a:r>
            <a:endParaRPr lang="pl-PL" dirty="0"/>
          </a:p>
        </p:txBody>
      </p:sp>
      <p:pic>
        <p:nvPicPr>
          <p:cNvPr id="7" name="Content Placeholder 6">
            <a:extLst>
              <a:ext uri="{FF2B5EF4-FFF2-40B4-BE49-F238E27FC236}">
                <a16:creationId xmlns:a16="http://schemas.microsoft.com/office/drawing/2014/main" id="{906323AF-36B0-4F36-AA77-4AAE82B40180}"/>
              </a:ext>
            </a:extLst>
          </p:cNvPr>
          <p:cNvPicPr>
            <a:picLocks noGrp="1"/>
          </p:cNvPicPr>
          <p:nvPr>
            <p:ph idx="1"/>
          </p:nvPr>
        </p:nvPicPr>
        <p:blipFill>
          <a:blip r:embed="rId2"/>
          <a:stretch>
            <a:fillRect/>
          </a:stretch>
        </p:blipFill>
        <p:spPr>
          <a:xfrm>
            <a:off x="5519737" y="1400175"/>
            <a:ext cx="4010025" cy="4057650"/>
          </a:xfrm>
          <a:prstGeom prst="rect">
            <a:avLst/>
          </a:prstGeom>
        </p:spPr>
      </p:pic>
    </p:spTree>
    <p:extLst>
      <p:ext uri="{BB962C8B-B14F-4D97-AF65-F5344CB8AC3E}">
        <p14:creationId xmlns:p14="http://schemas.microsoft.com/office/powerpoint/2010/main" val="2082394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C74CB-1909-4031-B6B8-97DDA643959F}"/>
              </a:ext>
            </a:extLst>
          </p:cNvPr>
          <p:cNvSpPr>
            <a:spLocks noGrp="1"/>
          </p:cNvSpPr>
          <p:nvPr>
            <p:ph type="title"/>
          </p:nvPr>
        </p:nvSpPr>
        <p:spPr/>
        <p:txBody>
          <a:bodyPr/>
          <a:lstStyle/>
          <a:p>
            <a:r>
              <a:rPr lang="pl-PL" dirty="0"/>
              <a:t>Results</a:t>
            </a:r>
          </a:p>
        </p:txBody>
      </p:sp>
    </p:spTree>
    <p:extLst>
      <p:ext uri="{BB962C8B-B14F-4D97-AF65-F5344CB8AC3E}">
        <p14:creationId xmlns:p14="http://schemas.microsoft.com/office/powerpoint/2010/main" val="364497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DF3668-26CB-4D19-9EC9-E6BCDF98C887}"/>
              </a:ext>
            </a:extLst>
          </p:cNvPr>
          <p:cNvSpPr>
            <a:spLocks noGrp="1"/>
          </p:cNvSpPr>
          <p:nvPr>
            <p:ph type="body" sz="half" idx="2"/>
          </p:nvPr>
        </p:nvSpPr>
        <p:spPr>
          <a:xfrm>
            <a:off x="256032" y="1047565"/>
            <a:ext cx="2834640" cy="4768601"/>
          </a:xfrm>
        </p:spPr>
        <p:txBody>
          <a:bodyPr/>
          <a:lstStyle/>
          <a:p>
            <a:r>
              <a:rPr lang="en-US" dirty="0"/>
              <a:t>I had found that a K value of 9 resulted in the highest accuracy value at around 0.699. I then predicted the value of </a:t>
            </a:r>
            <a:r>
              <a:rPr lang="en-US" dirty="0" err="1"/>
              <a:t>y_hat</a:t>
            </a:r>
            <a:r>
              <a:rPr lang="en-US" dirty="0"/>
              <a:t> and it had produced 12 correct values out of 20.</a:t>
            </a:r>
          </a:p>
          <a:p>
            <a:endParaRPr lang="en-US" dirty="0"/>
          </a:p>
          <a:p>
            <a:r>
              <a:rPr lang="en-US" dirty="0"/>
              <a:t>Using the KNN model, I had gotten around 68.5% accuracy for predicting the car accident severity.</a:t>
            </a:r>
            <a:endParaRPr lang="pl-PL" dirty="0"/>
          </a:p>
        </p:txBody>
      </p:sp>
      <p:pic>
        <p:nvPicPr>
          <p:cNvPr id="8" name="Content Placeholder 7">
            <a:extLst>
              <a:ext uri="{FF2B5EF4-FFF2-40B4-BE49-F238E27FC236}">
                <a16:creationId xmlns:a16="http://schemas.microsoft.com/office/drawing/2014/main" id="{4A32615E-3300-4316-9C86-F22B7F7D1E2C}"/>
              </a:ext>
            </a:extLst>
          </p:cNvPr>
          <p:cNvPicPr>
            <a:picLocks noGrp="1"/>
          </p:cNvPicPr>
          <p:nvPr>
            <p:ph idx="1"/>
          </p:nvPr>
        </p:nvPicPr>
        <p:blipFill>
          <a:blip r:embed="rId2"/>
          <a:stretch>
            <a:fillRect/>
          </a:stretch>
        </p:blipFill>
        <p:spPr>
          <a:xfrm>
            <a:off x="4510087" y="1376363"/>
            <a:ext cx="6029325" cy="4105275"/>
          </a:xfrm>
          <a:prstGeom prst="rect">
            <a:avLst/>
          </a:prstGeom>
        </p:spPr>
      </p:pic>
    </p:spTree>
    <p:extLst>
      <p:ext uri="{BB962C8B-B14F-4D97-AF65-F5344CB8AC3E}">
        <p14:creationId xmlns:p14="http://schemas.microsoft.com/office/powerpoint/2010/main" val="556187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0434-A6E8-4E2E-9AF8-DD69FC340901}"/>
              </a:ext>
            </a:extLst>
          </p:cNvPr>
          <p:cNvSpPr>
            <a:spLocks noGrp="1"/>
          </p:cNvSpPr>
          <p:nvPr>
            <p:ph type="title"/>
          </p:nvPr>
        </p:nvSpPr>
        <p:spPr/>
        <p:txBody>
          <a:bodyPr/>
          <a:lstStyle/>
          <a:p>
            <a:r>
              <a:rPr lang="pl-PL" dirty="0"/>
              <a:t>Discussion</a:t>
            </a:r>
          </a:p>
        </p:txBody>
      </p:sp>
    </p:spTree>
    <p:extLst>
      <p:ext uri="{BB962C8B-B14F-4D97-AF65-F5344CB8AC3E}">
        <p14:creationId xmlns:p14="http://schemas.microsoft.com/office/powerpoint/2010/main" val="2044029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6B2A62-A292-4E7C-B348-E7B25C74D83C}"/>
              </a:ext>
            </a:extLst>
          </p:cNvPr>
          <p:cNvSpPr>
            <a:spLocks noGrp="1"/>
          </p:cNvSpPr>
          <p:nvPr>
            <p:ph idx="1"/>
          </p:nvPr>
        </p:nvSpPr>
        <p:spPr/>
        <p:txBody>
          <a:bodyPr/>
          <a:lstStyle/>
          <a:p>
            <a:r>
              <a:rPr lang="en-US" dirty="0"/>
              <a:t>Based on the results, I believe if I had incorporated more variables to predict the target variable, the severity, the accuracy would be higher. Additionally, this project led to thinking, what if instead of predicting car accident severity after accidents had occurred, what if we had used previous car crashed and the road, weather, lighting conditions, and speeding and other data to predict what is the likelihood one would get into a car crash given those conditions.</a:t>
            </a:r>
            <a:endParaRPr lang="pl-PL" dirty="0"/>
          </a:p>
        </p:txBody>
      </p:sp>
    </p:spTree>
    <p:extLst>
      <p:ext uri="{BB962C8B-B14F-4D97-AF65-F5344CB8AC3E}">
        <p14:creationId xmlns:p14="http://schemas.microsoft.com/office/powerpoint/2010/main" val="3916023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6285-9EFB-4424-BA3D-6A42D9F5E120}"/>
              </a:ext>
            </a:extLst>
          </p:cNvPr>
          <p:cNvSpPr>
            <a:spLocks noGrp="1"/>
          </p:cNvSpPr>
          <p:nvPr>
            <p:ph type="title"/>
          </p:nvPr>
        </p:nvSpPr>
        <p:spPr/>
        <p:txBody>
          <a:bodyPr/>
          <a:lstStyle/>
          <a:p>
            <a:r>
              <a:rPr lang="pl-PL" dirty="0"/>
              <a:t>Conclusion</a:t>
            </a:r>
          </a:p>
        </p:txBody>
      </p:sp>
    </p:spTree>
    <p:extLst>
      <p:ext uri="{BB962C8B-B14F-4D97-AF65-F5344CB8AC3E}">
        <p14:creationId xmlns:p14="http://schemas.microsoft.com/office/powerpoint/2010/main" val="3156423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8E6E06-90ED-496A-B99E-0F7C193AAEDD}"/>
              </a:ext>
            </a:extLst>
          </p:cNvPr>
          <p:cNvSpPr>
            <a:spLocks noGrp="1"/>
          </p:cNvSpPr>
          <p:nvPr>
            <p:ph idx="1"/>
          </p:nvPr>
        </p:nvSpPr>
        <p:spPr/>
        <p:txBody>
          <a:bodyPr/>
          <a:lstStyle/>
          <a:p>
            <a:r>
              <a:rPr lang="en-US" dirty="0"/>
              <a:t>In this study, I analyzed the relationship between the number of people injured, the number of vehicles damaged, what kind of collision, and the severity of the collision. I built classification models, specifically the KNN model, to predict the severity of a car accident.</a:t>
            </a:r>
            <a:endParaRPr lang="pl-PL" dirty="0"/>
          </a:p>
        </p:txBody>
      </p:sp>
    </p:spTree>
    <p:extLst>
      <p:ext uri="{BB962C8B-B14F-4D97-AF65-F5344CB8AC3E}">
        <p14:creationId xmlns:p14="http://schemas.microsoft.com/office/powerpoint/2010/main" val="303359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7DE0-37AC-4999-9B26-E2309B619864}"/>
              </a:ext>
            </a:extLst>
          </p:cNvPr>
          <p:cNvSpPr>
            <a:spLocks noGrp="1"/>
          </p:cNvSpPr>
          <p:nvPr>
            <p:ph type="title"/>
          </p:nvPr>
        </p:nvSpPr>
        <p:spPr/>
        <p:txBody>
          <a:bodyPr/>
          <a:lstStyle/>
          <a:p>
            <a:r>
              <a:rPr lang="pl-PL" dirty="0"/>
              <a:t>Introduction</a:t>
            </a:r>
          </a:p>
        </p:txBody>
      </p:sp>
    </p:spTree>
    <p:extLst>
      <p:ext uri="{BB962C8B-B14F-4D97-AF65-F5344CB8AC3E}">
        <p14:creationId xmlns:p14="http://schemas.microsoft.com/office/powerpoint/2010/main" val="16153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BA6A19-2505-4F60-9DB1-F1B9B54DB4B3}"/>
              </a:ext>
            </a:extLst>
          </p:cNvPr>
          <p:cNvSpPr>
            <a:spLocks noGrp="1"/>
          </p:cNvSpPr>
          <p:nvPr>
            <p:ph idx="1"/>
          </p:nvPr>
        </p:nvSpPr>
        <p:spPr/>
        <p:txBody>
          <a:bodyPr/>
          <a:lstStyle/>
          <a:p>
            <a:r>
              <a:rPr lang="en-US" dirty="0"/>
              <a:t>Every day millions of people are involved in car accidents. If there was an algorithm to predict the severity of an accident, it could enable faster aid to arrive at the scene of the accident. For example, it could help inform police officers what kind of accident and to send the right kind of help.</a:t>
            </a:r>
          </a:p>
          <a:p>
            <a:r>
              <a:rPr lang="en-US" dirty="0"/>
              <a:t>In this project, we are attempting to predict the severity of vehicle accidents. We utilize the data given by using the number of people and vehicles involved in the accident and what kind of accident had occurred, whether it was only damage to property or damage to passengers as well.</a:t>
            </a:r>
          </a:p>
          <a:p>
            <a:endParaRPr lang="pl-PL" dirty="0"/>
          </a:p>
        </p:txBody>
      </p:sp>
    </p:spTree>
    <p:extLst>
      <p:ext uri="{BB962C8B-B14F-4D97-AF65-F5344CB8AC3E}">
        <p14:creationId xmlns:p14="http://schemas.microsoft.com/office/powerpoint/2010/main" val="804873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C3FD5-32D7-454D-A9FF-729FA5EF4FA9}"/>
              </a:ext>
            </a:extLst>
          </p:cNvPr>
          <p:cNvSpPr>
            <a:spLocks noGrp="1"/>
          </p:cNvSpPr>
          <p:nvPr>
            <p:ph type="title"/>
          </p:nvPr>
        </p:nvSpPr>
        <p:spPr/>
        <p:txBody>
          <a:bodyPr/>
          <a:lstStyle/>
          <a:p>
            <a:r>
              <a:rPr lang="pl-PL" dirty="0"/>
              <a:t>Data</a:t>
            </a:r>
          </a:p>
        </p:txBody>
      </p:sp>
    </p:spTree>
    <p:extLst>
      <p:ext uri="{BB962C8B-B14F-4D97-AF65-F5344CB8AC3E}">
        <p14:creationId xmlns:p14="http://schemas.microsoft.com/office/powerpoint/2010/main" val="3787490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24891B-703C-46C4-85FB-CF024FD3A912}"/>
              </a:ext>
            </a:extLst>
          </p:cNvPr>
          <p:cNvPicPr>
            <a:picLocks noGrp="1" noChangeAspect="1"/>
          </p:cNvPicPr>
          <p:nvPr>
            <p:ph idx="1"/>
          </p:nvPr>
        </p:nvPicPr>
        <p:blipFill>
          <a:blip r:embed="rId2"/>
          <a:stretch>
            <a:fillRect/>
          </a:stretch>
        </p:blipFill>
        <p:spPr>
          <a:xfrm>
            <a:off x="3538675" y="1805385"/>
            <a:ext cx="8206465" cy="3247229"/>
          </a:xfrm>
          <a:prstGeom prst="rect">
            <a:avLst/>
          </a:prstGeom>
        </p:spPr>
      </p:pic>
      <p:sp>
        <p:nvSpPr>
          <p:cNvPr id="4" name="Text Placeholder 3">
            <a:extLst>
              <a:ext uri="{FF2B5EF4-FFF2-40B4-BE49-F238E27FC236}">
                <a16:creationId xmlns:a16="http://schemas.microsoft.com/office/drawing/2014/main" id="{14233271-6E3C-45DA-9F1F-239B21292227}"/>
              </a:ext>
            </a:extLst>
          </p:cNvPr>
          <p:cNvSpPr>
            <a:spLocks noGrp="1"/>
          </p:cNvSpPr>
          <p:nvPr>
            <p:ph type="body" sz="half" idx="2"/>
          </p:nvPr>
        </p:nvSpPr>
        <p:spPr>
          <a:xfrm>
            <a:off x="256032" y="1056443"/>
            <a:ext cx="2834640" cy="4759723"/>
          </a:xfrm>
        </p:spPr>
        <p:txBody>
          <a:bodyPr>
            <a:normAutofit/>
          </a:bodyPr>
          <a:lstStyle/>
          <a:p>
            <a:r>
              <a:rPr lang="en-US" dirty="0"/>
              <a:t>Data set contains the driving conditions, the number of people and vehicles involved in the crash, and the severity of the crash. </a:t>
            </a:r>
          </a:p>
          <a:p>
            <a:r>
              <a:rPr lang="en-US" dirty="0"/>
              <a:t>There were several problems regarding this data set. Some entries were missing crucial data required for this algorithm. For example, some columns were filled with an “Unknown” in the number of vehicles or persons injured. To remedy this, I had decided to drop the row as a whole as I believed filling in the data with the mean number of cars/people would not be an accurate representation of the car crash.</a:t>
            </a:r>
          </a:p>
          <a:p>
            <a:endParaRPr lang="pl-PL" dirty="0"/>
          </a:p>
        </p:txBody>
      </p:sp>
    </p:spTree>
    <p:extLst>
      <p:ext uri="{BB962C8B-B14F-4D97-AF65-F5344CB8AC3E}">
        <p14:creationId xmlns:p14="http://schemas.microsoft.com/office/powerpoint/2010/main" val="2331460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F342C-2637-4E57-A873-51107663F4F3}"/>
              </a:ext>
            </a:extLst>
          </p:cNvPr>
          <p:cNvSpPr>
            <a:spLocks noGrp="1"/>
          </p:cNvSpPr>
          <p:nvPr>
            <p:ph type="title"/>
          </p:nvPr>
        </p:nvSpPr>
        <p:spPr/>
        <p:txBody>
          <a:bodyPr/>
          <a:lstStyle/>
          <a:p>
            <a:r>
              <a:rPr lang="pl-PL" dirty="0"/>
              <a:t>Methodology</a:t>
            </a:r>
          </a:p>
        </p:txBody>
      </p:sp>
    </p:spTree>
    <p:extLst>
      <p:ext uri="{BB962C8B-B14F-4D97-AF65-F5344CB8AC3E}">
        <p14:creationId xmlns:p14="http://schemas.microsoft.com/office/powerpoint/2010/main" val="3477201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DF3668-26CB-4D19-9EC9-E6BCDF98C887}"/>
              </a:ext>
            </a:extLst>
          </p:cNvPr>
          <p:cNvSpPr>
            <a:spLocks noGrp="1"/>
          </p:cNvSpPr>
          <p:nvPr>
            <p:ph type="body" sz="half" idx="2"/>
          </p:nvPr>
        </p:nvSpPr>
        <p:spPr>
          <a:xfrm>
            <a:off x="256032" y="1047565"/>
            <a:ext cx="2834640" cy="4768601"/>
          </a:xfrm>
        </p:spPr>
        <p:txBody>
          <a:bodyPr/>
          <a:lstStyle/>
          <a:p>
            <a:r>
              <a:rPr lang="en-US" dirty="0"/>
              <a:t>After cleaning up the data, I had simply plotted three graphs. One was a simple histogram plotting the severity code against its frequency. This plot informs us that a severity code of 1 was most common among the data set.</a:t>
            </a:r>
            <a:endParaRPr lang="pl-PL" dirty="0"/>
          </a:p>
        </p:txBody>
      </p:sp>
      <p:pic>
        <p:nvPicPr>
          <p:cNvPr id="5" name="Content Placeholder 4">
            <a:extLst>
              <a:ext uri="{FF2B5EF4-FFF2-40B4-BE49-F238E27FC236}">
                <a16:creationId xmlns:a16="http://schemas.microsoft.com/office/drawing/2014/main" id="{EC4E289A-FD42-4285-9022-9981A7982F48}"/>
              </a:ext>
            </a:extLst>
          </p:cNvPr>
          <p:cNvPicPr>
            <a:picLocks noGrp="1"/>
          </p:cNvPicPr>
          <p:nvPr>
            <p:ph idx="1"/>
          </p:nvPr>
        </p:nvPicPr>
        <p:blipFill>
          <a:blip r:embed="rId2"/>
          <a:stretch>
            <a:fillRect/>
          </a:stretch>
        </p:blipFill>
        <p:spPr>
          <a:xfrm>
            <a:off x="4638675" y="1543050"/>
            <a:ext cx="5772150" cy="3771900"/>
          </a:xfrm>
          <a:prstGeom prst="rect">
            <a:avLst/>
          </a:prstGeom>
        </p:spPr>
      </p:pic>
    </p:spTree>
    <p:extLst>
      <p:ext uri="{BB962C8B-B14F-4D97-AF65-F5344CB8AC3E}">
        <p14:creationId xmlns:p14="http://schemas.microsoft.com/office/powerpoint/2010/main" val="3434575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DF3668-26CB-4D19-9EC9-E6BCDF98C887}"/>
              </a:ext>
            </a:extLst>
          </p:cNvPr>
          <p:cNvSpPr>
            <a:spLocks noGrp="1"/>
          </p:cNvSpPr>
          <p:nvPr>
            <p:ph type="body" sz="half" idx="2"/>
          </p:nvPr>
        </p:nvSpPr>
        <p:spPr>
          <a:xfrm>
            <a:off x="256032" y="1047565"/>
            <a:ext cx="2834640" cy="4768601"/>
          </a:xfrm>
        </p:spPr>
        <p:txBody>
          <a:bodyPr/>
          <a:lstStyle/>
          <a:p>
            <a:r>
              <a:rPr lang="en-US" dirty="0"/>
              <a:t>Another plotted graph that I had generated to help view the data was the collision code and the frequency. Similarly to the one above, it plots the amount of a specific collision code. However, in contrast to the one above, the collision code is more specific, stating that the collision of code 10 or 11, which is either “entering at an angle” or “both going straight, both moving, sideswipe” was the highest amongst the rest.</a:t>
            </a:r>
            <a:endParaRPr lang="pl-PL" dirty="0"/>
          </a:p>
        </p:txBody>
      </p:sp>
      <p:pic>
        <p:nvPicPr>
          <p:cNvPr id="7" name="Content Placeholder 6">
            <a:extLst>
              <a:ext uri="{FF2B5EF4-FFF2-40B4-BE49-F238E27FC236}">
                <a16:creationId xmlns:a16="http://schemas.microsoft.com/office/drawing/2014/main" id="{BE9711FE-F596-4F70-8679-5CEA12F5FA0B}"/>
              </a:ext>
            </a:extLst>
          </p:cNvPr>
          <p:cNvPicPr>
            <a:picLocks noGrp="1"/>
          </p:cNvPicPr>
          <p:nvPr>
            <p:ph idx="1"/>
          </p:nvPr>
        </p:nvPicPr>
        <p:blipFill>
          <a:blip r:embed="rId2"/>
          <a:stretch>
            <a:fillRect/>
          </a:stretch>
        </p:blipFill>
        <p:spPr>
          <a:xfrm>
            <a:off x="4505325" y="1443038"/>
            <a:ext cx="6038850" cy="3971925"/>
          </a:xfrm>
          <a:prstGeom prst="rect">
            <a:avLst/>
          </a:prstGeom>
        </p:spPr>
      </p:pic>
    </p:spTree>
    <p:extLst>
      <p:ext uri="{BB962C8B-B14F-4D97-AF65-F5344CB8AC3E}">
        <p14:creationId xmlns:p14="http://schemas.microsoft.com/office/powerpoint/2010/main" val="143333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DF3668-26CB-4D19-9EC9-E6BCDF98C887}"/>
              </a:ext>
            </a:extLst>
          </p:cNvPr>
          <p:cNvSpPr>
            <a:spLocks noGrp="1"/>
          </p:cNvSpPr>
          <p:nvPr>
            <p:ph type="body" sz="half" idx="2"/>
          </p:nvPr>
        </p:nvSpPr>
        <p:spPr>
          <a:xfrm>
            <a:off x="256032" y="1047565"/>
            <a:ext cx="2834640" cy="4768601"/>
          </a:xfrm>
        </p:spPr>
        <p:txBody>
          <a:bodyPr/>
          <a:lstStyle/>
          <a:p>
            <a:r>
              <a:rPr lang="en-US" dirty="0"/>
              <a:t>The last two graphs plotted are scatter plots of damage only to property and a collision involving human injuries taking into account the number of people and vehicles involved. Looking below we see that property damage accidents mostly involve two or more vehicles and multiple people.</a:t>
            </a:r>
            <a:endParaRPr lang="pl-PL" dirty="0"/>
          </a:p>
        </p:txBody>
      </p:sp>
      <p:pic>
        <p:nvPicPr>
          <p:cNvPr id="6" name="Content Placeholder 5">
            <a:extLst>
              <a:ext uri="{FF2B5EF4-FFF2-40B4-BE49-F238E27FC236}">
                <a16:creationId xmlns:a16="http://schemas.microsoft.com/office/drawing/2014/main" id="{BA7E027E-7DF8-4636-84AE-509C25733115}"/>
              </a:ext>
            </a:extLst>
          </p:cNvPr>
          <p:cNvPicPr>
            <a:picLocks noGrp="1"/>
          </p:cNvPicPr>
          <p:nvPr>
            <p:ph idx="1"/>
          </p:nvPr>
        </p:nvPicPr>
        <p:blipFill>
          <a:blip r:embed="rId2"/>
          <a:stretch>
            <a:fillRect/>
          </a:stretch>
        </p:blipFill>
        <p:spPr>
          <a:xfrm>
            <a:off x="4705350" y="1466850"/>
            <a:ext cx="5638800" cy="3924300"/>
          </a:xfrm>
          <a:prstGeom prst="rect">
            <a:avLst/>
          </a:prstGeom>
        </p:spPr>
      </p:pic>
    </p:spTree>
    <p:extLst>
      <p:ext uri="{BB962C8B-B14F-4D97-AF65-F5344CB8AC3E}">
        <p14:creationId xmlns:p14="http://schemas.microsoft.com/office/powerpoint/2010/main" val="391383483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110</TotalTime>
  <Words>707</Words>
  <Application>Microsoft Office PowerPoint</Application>
  <PresentationFormat>Widescreen</PresentationFormat>
  <Paragraphs>23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Corbel</vt:lpstr>
      <vt:lpstr>Wingdings 2</vt:lpstr>
      <vt:lpstr>Frame</vt:lpstr>
      <vt:lpstr>Car Accident Severity</vt:lpstr>
      <vt:lpstr>Introduction</vt:lpstr>
      <vt:lpstr>PowerPoint Presentation</vt:lpstr>
      <vt:lpstr>Data</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Discussion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dc:title>
  <dc:creator>Yaroslav Kohun</dc:creator>
  <cp:lastModifiedBy>Yaroslav Kohun</cp:lastModifiedBy>
  <cp:revision>3</cp:revision>
  <dcterms:created xsi:type="dcterms:W3CDTF">2020-08-26T20:30:08Z</dcterms:created>
  <dcterms:modified xsi:type="dcterms:W3CDTF">2020-08-26T22:20:23Z</dcterms:modified>
</cp:coreProperties>
</file>