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E8723-4A05-499D-9C23-1C52F243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5FD311-B127-4E82-93D6-E9D1A3EF1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348AB-D224-495C-A6D6-B0C0E9AC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7CCAA4-F766-4F49-AB07-5424869C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5DF4E-77B7-4BE0-8918-E432A1D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26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E007D-695E-480E-A2F2-5042E349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5CF7D7-DC5D-4415-BB93-AD01EC127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91E2A4-70CE-4381-932F-3DDBBE97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EA819C-F17C-4007-9A64-4B02DA5E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BE1E8-535F-4FFB-AD15-7C16FDEF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1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122B8E-B571-4E67-8F74-F6A187E2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C30B4-9AD1-46F8-9665-9DD5FF1FF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B74E95-374C-4F83-A433-5AAFBACA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46199-77DD-4A3F-986A-A6AE9613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BD9E0-0EE3-495E-920E-121091C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0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E097B-9A83-41D5-871D-3056497A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B0F83-F64D-4855-86C3-667E1C7D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69F426-FB3F-4EAE-B019-8FAE4125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C207ED-7F3B-43F8-8AFE-B7EC450E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0CA22E-E269-4203-9212-14684D58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FBF41-516B-4CA2-AB67-9FAD4228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150279-4E41-466B-8F2E-8F4D0AC9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957C34-3BEE-45CC-A2E7-CCD21264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2C3374-5EE5-49CE-BA3D-BB28B1B6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11B9E-C44D-41DA-9CE1-D788221E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D2281-BEDD-473D-BBD2-6FE38506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CD742-92B8-4A3F-8DC7-6AC8A58C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EAF82F-D34C-475C-A846-363771019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D504CC-1F52-4012-91E8-411E4222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92A177-49AC-4D23-A71E-CA88D208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151121-AA83-4569-BA68-BB00078B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3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10236-4C56-40A6-8BAB-6B996BD6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F9908A-4138-45AC-9627-942E9B48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575D3C-396E-4236-BD37-D8C4B133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692E5B-5B2E-4115-97EB-6C0861059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A9EFED-441B-46BB-B19B-FE40EAD3E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121F15-0622-4080-A32D-C76AABE8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BDDDB2-45E1-4CF6-B3FF-4AB1402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277EEC-7439-4B88-B20A-BEE3AF9E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69F7B-771B-4019-BAD1-31ED1DB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63A0D8-B5F5-48BF-A351-069C318E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5C7C49-D513-49C8-AA51-09006A83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FD15BE-90BD-4898-B502-FCB8B230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5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33309-990F-4460-9AC2-0A2D5100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249BA9-5827-4E95-8FD7-EAD1EA12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28F48-3083-46B2-881E-BCB1D66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265C0-B725-4AB3-A8D4-EC5C79FA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28834-8D13-4CF4-879F-FF9F47D0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221A69-2A0B-4B76-9248-D51447917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61FD54-FD10-4B5B-82A2-46F7D49F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4ED858-E8B0-44A4-9168-572C421A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B0FA7F-E0F8-4D56-92BE-B35328F9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5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9A463-7A21-46CE-B8B3-3483F9E1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816E5F-39F6-452F-B73D-420953AE7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6F40B-182F-47EE-9DA0-E7FDD1B6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E237EC-F9A7-4589-B258-2527E2F7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1C2C0-3421-4B37-B210-25478774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B7566-E3B4-4630-92FA-5345180D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9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43C41-CD2E-4B25-83EC-53C421DE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A79E4D-68EB-436A-BCBE-5AC457FE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2863B-B3D6-47EA-8D8B-A29A270FB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420B-C2A7-4A0D-B0E6-F737BDC8470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E6A73-92D5-4DB7-BF54-27A5BB79E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4D0E5-3017-4584-AEDD-E3C8B5734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F2C8-21FC-4D71-882B-975C718F7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21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5FB88-4B02-4C7F-B282-81463F9BF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высоконагруженного облачного хранилища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CADF9E-56AC-40F3-B589-04BECFD03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 основе сервиса Облако </a:t>
            </a:r>
            <a:r>
              <a:rPr lang="en-US" dirty="0"/>
              <a:t>Mail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C09A6-55DA-45BA-9EFD-DA7134CFF328}"/>
              </a:ext>
            </a:extLst>
          </p:cNvPr>
          <p:cNvSpPr txBox="1"/>
          <p:nvPr/>
        </p:nvSpPr>
        <p:spPr>
          <a:xfrm>
            <a:off x="7785100" y="5648131"/>
            <a:ext cx="400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Сделал</a:t>
            </a:r>
            <a:r>
              <a:rPr lang="en-US" dirty="0"/>
              <a:t>: </a:t>
            </a:r>
            <a:r>
              <a:rPr lang="ru-RU" dirty="0"/>
              <a:t>Михалёв Ярослав </a:t>
            </a:r>
            <a:r>
              <a:rPr lang="en-US" dirty="0"/>
              <a:t>WEB-31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59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86D860B-ECA8-4277-A783-588FCF610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51684"/>
              </p:ext>
            </p:extLst>
          </p:nvPr>
        </p:nvGraphicFramePr>
        <p:xfrm>
          <a:off x="587375" y="876299"/>
          <a:ext cx="11017250" cy="582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2026979118"/>
                    </a:ext>
                  </a:extLst>
                </a:gridCol>
                <a:gridCol w="8810625">
                  <a:extLst>
                    <a:ext uri="{9D8B030D-6E8A-4147-A177-3AD203B41FA5}">
                      <a16:colId xmlns:a16="http://schemas.microsoft.com/office/drawing/2014/main" val="2241077580"/>
                    </a:ext>
                  </a:extLst>
                </a:gridCol>
              </a:tblGrid>
              <a:tr h="341998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Область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Обеспечение надежности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79211854"/>
                  </a:ext>
                </a:extLst>
              </a:tr>
              <a:tr h="52076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Nginx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Rate limits + Запуск нескольких экземпляров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7606785"/>
                  </a:ext>
                </a:extLst>
              </a:tr>
              <a:tr h="73625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Kubernetes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Динамическое масштабирование исходя из нагрузки, регулярные </a:t>
                      </a:r>
                      <a:r>
                        <a:rPr lang="ru-RU" sz="1800" dirty="0" err="1">
                          <a:effectLst/>
                        </a:rPr>
                        <a:t>health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check`и</a:t>
                      </a:r>
                      <a:endParaRPr lang="ru-RU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12521769"/>
                  </a:ext>
                </a:extLst>
              </a:tr>
              <a:tr h="34199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Mongo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Кеш на частные запросы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75028511"/>
                  </a:ext>
                </a:extLst>
              </a:tr>
              <a:tr h="341998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Репликация и шардирование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60737145"/>
                  </a:ext>
                </a:extLst>
              </a:tr>
              <a:tr h="58340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Хранение данных на нескольких физических машинах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05306322"/>
                  </a:ext>
                </a:extLst>
              </a:tr>
              <a:tr h="52076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Grafana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Настройка alert для 500 и падении сервисов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47433125"/>
                  </a:ext>
                </a:extLst>
              </a:tr>
              <a:tr h="52076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Перезапросы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Перезапросы осуществляет только фронтенд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3300895"/>
                  </a:ext>
                </a:extLst>
              </a:tr>
              <a:tr h="52076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Circuit Breaker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Снижаем трафик при проценте ошибок выше 10%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30698753"/>
                  </a:ext>
                </a:extLst>
              </a:tr>
              <a:tr h="52076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Graceful shutdown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Обработка висящих запросов при остановке сервиса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39085413"/>
                  </a:ext>
                </a:extLst>
              </a:tr>
              <a:tr h="73625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Graceful degradation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Обеспечение функциональности системы даже когда определенные компоненты сервиса недоступны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277145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9A080B-1FA0-4615-8EC4-94DD57D61CAE}"/>
              </a:ext>
            </a:extLst>
          </p:cNvPr>
          <p:cNvSpPr txBox="1"/>
          <p:nvPr/>
        </p:nvSpPr>
        <p:spPr>
          <a:xfrm>
            <a:off x="4654550" y="247521"/>
            <a:ext cx="288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ffectLst/>
              </a:rPr>
              <a:t>Обеспечение надежности</a:t>
            </a:r>
          </a:p>
        </p:txBody>
      </p:sp>
    </p:spTree>
    <p:extLst>
      <p:ext uri="{BB962C8B-B14F-4D97-AF65-F5344CB8AC3E}">
        <p14:creationId xmlns:p14="http://schemas.microsoft.com/office/powerpoint/2010/main" val="41599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2 ГБ в Облаке для учителей образовательной платформы Сферум — Облако Mail  — Помощь">
            <a:extLst>
              <a:ext uri="{FF2B5EF4-FFF2-40B4-BE49-F238E27FC236}">
                <a16:creationId xmlns:a16="http://schemas.microsoft.com/office/drawing/2014/main" id="{9D305684-AEBC-4BF9-BD91-7DE0D4F5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81" y="2351314"/>
            <a:ext cx="7050238" cy="396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C40FB-7C88-4B7B-A1C1-F7959EC0300E}"/>
              </a:ext>
            </a:extLst>
          </p:cNvPr>
          <p:cNvSpPr txBox="1"/>
          <p:nvPr/>
        </p:nvSpPr>
        <p:spPr>
          <a:xfrm>
            <a:off x="2016081" y="740228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DAU</a:t>
            </a:r>
          </a:p>
          <a:p>
            <a:pPr algn="ctr"/>
            <a:r>
              <a:rPr lang="ru-RU" dirty="0"/>
              <a:t>4 625 000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9F43D-FB65-4ED5-831B-1E1C64663783}"/>
              </a:ext>
            </a:extLst>
          </p:cNvPr>
          <p:cNvSpPr txBox="1"/>
          <p:nvPr/>
        </p:nvSpPr>
        <p:spPr>
          <a:xfrm>
            <a:off x="5482691" y="740228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MAU</a:t>
            </a:r>
          </a:p>
          <a:p>
            <a:pPr algn="ctr"/>
            <a:r>
              <a:rPr lang="en-US" dirty="0"/>
              <a:t>35 000 000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A7CEF-0688-4685-B220-DC55FB7E2BE0}"/>
              </a:ext>
            </a:extLst>
          </p:cNvPr>
          <p:cNvSpPr txBox="1"/>
          <p:nvPr/>
        </p:nvSpPr>
        <p:spPr>
          <a:xfrm>
            <a:off x="7741277" y="740228"/>
            <a:ext cx="375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Зарегистрированных пользователей</a:t>
            </a:r>
          </a:p>
          <a:p>
            <a:pPr algn="ctr"/>
            <a:r>
              <a:rPr lang="ru-RU" dirty="0"/>
              <a:t>50 000 000</a:t>
            </a:r>
          </a:p>
        </p:txBody>
      </p:sp>
    </p:spTree>
    <p:extLst>
      <p:ext uri="{BB962C8B-B14F-4D97-AF65-F5344CB8AC3E}">
        <p14:creationId xmlns:p14="http://schemas.microsoft.com/office/powerpoint/2010/main" val="124506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17F1F-2814-46E2-8FB7-BC5A935B61E2}"/>
              </a:ext>
            </a:extLst>
          </p:cNvPr>
          <p:cNvSpPr txBox="1"/>
          <p:nvPr/>
        </p:nvSpPr>
        <p:spPr>
          <a:xfrm>
            <a:off x="4889500" y="330200"/>
            <a:ext cx="177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нагрузки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E372765-3061-424B-B263-696DCA49A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03307"/>
              </p:ext>
            </p:extLst>
          </p:nvPr>
        </p:nvGraphicFramePr>
        <p:xfrm>
          <a:off x="1124905" y="820182"/>
          <a:ext cx="9309099" cy="326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033">
                  <a:extLst>
                    <a:ext uri="{9D8B030D-6E8A-4147-A177-3AD203B41FA5}">
                      <a16:colId xmlns:a16="http://schemas.microsoft.com/office/drawing/2014/main" val="2140067452"/>
                    </a:ext>
                  </a:extLst>
                </a:gridCol>
                <a:gridCol w="3103033">
                  <a:extLst>
                    <a:ext uri="{9D8B030D-6E8A-4147-A177-3AD203B41FA5}">
                      <a16:colId xmlns:a16="http://schemas.microsoft.com/office/drawing/2014/main" val="2112644723"/>
                    </a:ext>
                  </a:extLst>
                </a:gridCol>
                <a:gridCol w="3103033">
                  <a:extLst>
                    <a:ext uri="{9D8B030D-6E8A-4147-A177-3AD203B41FA5}">
                      <a16:colId xmlns:a16="http://schemas.microsoft.com/office/drawing/2014/main" val="2603974126"/>
                    </a:ext>
                  </a:extLst>
                </a:gridCol>
              </a:tblGrid>
              <a:tr h="374867">
                <a:tc>
                  <a:txBody>
                    <a:bodyPr/>
                    <a:lstStyle/>
                    <a:p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Пиковый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44727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Аутентификация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43324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Аутентификация по куке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10594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Загрузка на диск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42553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Скачивание с диска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16458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3401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ссылки/изменение доступа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07860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Просмотр папки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415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1F159C-099D-4074-8D75-F751680D2412}"/>
              </a:ext>
            </a:extLst>
          </p:cNvPr>
          <p:cNvSpPr txBox="1"/>
          <p:nvPr/>
        </p:nvSpPr>
        <p:spPr>
          <a:xfrm>
            <a:off x="1124905" y="4686300"/>
            <a:ext cx="286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RPS ~ 3500</a:t>
            </a:r>
          </a:p>
          <a:p>
            <a:r>
              <a:rPr lang="ru-RU" dirty="0"/>
              <a:t>Пиковый </a:t>
            </a:r>
            <a:r>
              <a:rPr lang="en-US" dirty="0"/>
              <a:t>RPS (x2.5) ~ 9000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24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0BF830-BAB3-401F-8FD9-B75F94D1B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0" y="3511550"/>
            <a:ext cx="5444155" cy="3008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9E072-8C53-4ACD-B7F2-A90FFA525DBD}"/>
              </a:ext>
            </a:extLst>
          </p:cNvPr>
          <p:cNvSpPr txBox="1"/>
          <p:nvPr/>
        </p:nvSpPr>
        <p:spPr>
          <a:xfrm>
            <a:off x="1243152" y="3244334"/>
            <a:ext cx="303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Расположение дата центров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0C584-3510-4971-8713-7A8FD6556422}"/>
              </a:ext>
            </a:extLst>
          </p:cNvPr>
          <p:cNvSpPr txBox="1"/>
          <p:nvPr/>
        </p:nvSpPr>
        <p:spPr>
          <a:xfrm>
            <a:off x="4824113" y="286521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Балансировка нагрузки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05BD2-9A81-409D-AFAA-145B57009214}"/>
              </a:ext>
            </a:extLst>
          </p:cNvPr>
          <p:cNvSpPr txBox="1"/>
          <p:nvPr/>
        </p:nvSpPr>
        <p:spPr>
          <a:xfrm>
            <a:off x="601802" y="1647760"/>
            <a:ext cx="316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Технологии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latency-based DNS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Routing - BGP Anycast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140DD-CE77-4464-B010-D0924238D756}"/>
              </a:ext>
            </a:extLst>
          </p:cNvPr>
          <p:cNvSpPr txBox="1"/>
          <p:nvPr/>
        </p:nvSpPr>
        <p:spPr>
          <a:xfrm>
            <a:off x="575277" y="882183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Глобальная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E80B3-69D7-4D1D-B980-5D22043ED6B4}"/>
              </a:ext>
            </a:extLst>
          </p:cNvPr>
          <p:cNvSpPr txBox="1"/>
          <p:nvPr/>
        </p:nvSpPr>
        <p:spPr>
          <a:xfrm>
            <a:off x="8982677" y="875882"/>
            <a:ext cx="12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Локальная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C4017-2BAA-4867-8AAD-04A62381089B}"/>
              </a:ext>
            </a:extLst>
          </p:cNvPr>
          <p:cNvSpPr txBox="1"/>
          <p:nvPr/>
        </p:nvSpPr>
        <p:spPr>
          <a:xfrm>
            <a:off x="7587102" y="1647760"/>
            <a:ext cx="4022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Технологии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Server via IP Tunneling (L3)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Keepalived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Router Redundancy Protocol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Nginx</a:t>
            </a:r>
            <a:r>
              <a:rPr lang="ru-RU" dirty="0"/>
              <a:t> (</a:t>
            </a:r>
            <a:r>
              <a:rPr lang="en-US" dirty="0"/>
              <a:t>L7)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5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DFFDA-5E23-4BB3-8EB5-4B07B31C5379}"/>
              </a:ext>
            </a:extLst>
          </p:cNvPr>
          <p:cNvSpPr txBox="1"/>
          <p:nvPr/>
        </p:nvSpPr>
        <p:spPr>
          <a:xfrm>
            <a:off x="4257323" y="374650"/>
            <a:ext cx="230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Логическая схема БД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C2EAB8-5BA0-4F68-833B-F9DD3314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40" y="1237852"/>
            <a:ext cx="8134489" cy="4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3FB5F-0092-4B86-9602-442DBD227D63}"/>
              </a:ext>
            </a:extLst>
          </p:cNvPr>
          <p:cNvSpPr txBox="1"/>
          <p:nvPr/>
        </p:nvSpPr>
        <p:spPr>
          <a:xfrm>
            <a:off x="4920999" y="43815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Физическая схема БД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6E8E60-7A21-4400-96AD-2D7B8E34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2" y="1154668"/>
            <a:ext cx="10384796" cy="46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41515-0AE0-4952-A06E-851C7237B105}"/>
              </a:ext>
            </a:extLst>
          </p:cNvPr>
          <p:cNvSpPr txBox="1"/>
          <p:nvPr/>
        </p:nvSpPr>
        <p:spPr>
          <a:xfrm>
            <a:off x="5436140" y="342900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Алгоритмы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69A4E-0050-4198-8F95-CF21DF0592E3}"/>
              </a:ext>
            </a:extLst>
          </p:cNvPr>
          <p:cNvSpPr txBox="1"/>
          <p:nvPr/>
        </p:nvSpPr>
        <p:spPr>
          <a:xfrm>
            <a:off x="8165450" y="1308261"/>
            <a:ext cx="284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файла на вирусы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29DF0E-FA1E-4D6C-A2F6-77FFD3088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5" y="1600877"/>
            <a:ext cx="6137275" cy="3872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3F902D-F85E-4264-A7FD-74C32A572B21}"/>
              </a:ext>
            </a:extLst>
          </p:cNvPr>
          <p:cNvSpPr txBox="1"/>
          <p:nvPr/>
        </p:nvSpPr>
        <p:spPr>
          <a:xfrm>
            <a:off x="7216775" y="1860193"/>
            <a:ext cx="47434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Пользователь загружает файл =&gt; файл разбивается на чанки и грузится в хранилище-песочницу (S3)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На сервере развернут антивирусный софт Kaspersky Anti-</a:t>
            </a:r>
            <a:r>
              <a:rPr lang="ru-RU" sz="1400" dirty="0" err="1"/>
              <a:t>Virus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Антивирус проверяет файлы, загружаемые в песочницу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случае подозрения на вредоносный контент, файл удаляется из песочницы и пользователю отправляется уведомление о том, что файл не может быть загружен в облако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случае чистого файла - он переносится в постоянное s3 хранилище, а пользователь может увидеть загруженный файл у себя в облаке</a:t>
            </a:r>
          </a:p>
        </p:txBody>
      </p:sp>
    </p:spTree>
    <p:extLst>
      <p:ext uri="{BB962C8B-B14F-4D97-AF65-F5344CB8AC3E}">
        <p14:creationId xmlns:p14="http://schemas.microsoft.com/office/powerpoint/2010/main" val="145346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F8512-A4FD-4C31-A251-117953EC2C2B}"/>
              </a:ext>
            </a:extLst>
          </p:cNvPr>
          <p:cNvSpPr txBox="1"/>
          <p:nvPr/>
        </p:nvSpPr>
        <p:spPr>
          <a:xfrm>
            <a:off x="5431619" y="279400"/>
            <a:ext cx="13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Технологии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8E90956-6550-4443-872B-031692406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42220"/>
              </p:ext>
            </p:extLst>
          </p:nvPr>
        </p:nvGraphicFramePr>
        <p:xfrm>
          <a:off x="666749" y="648732"/>
          <a:ext cx="10655301" cy="612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795041916"/>
                    </a:ext>
                  </a:extLst>
                </a:gridCol>
                <a:gridCol w="2978150">
                  <a:extLst>
                    <a:ext uri="{9D8B030D-6E8A-4147-A177-3AD203B41FA5}">
                      <a16:colId xmlns:a16="http://schemas.microsoft.com/office/drawing/2014/main" val="3414822033"/>
                    </a:ext>
                  </a:extLst>
                </a:gridCol>
                <a:gridCol w="6235701">
                  <a:extLst>
                    <a:ext uri="{9D8B030D-6E8A-4147-A177-3AD203B41FA5}">
                      <a16:colId xmlns:a16="http://schemas.microsoft.com/office/drawing/2014/main" val="421954789"/>
                    </a:ext>
                  </a:extLst>
                </a:gridCol>
              </a:tblGrid>
              <a:tr h="321167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Технология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Область применения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Мотивация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73915568"/>
                  </a:ext>
                </a:extLst>
              </a:tr>
              <a:tr h="97788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Golang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Backend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Обладает хорошим соотношением производительности, поддерживаемости и удобства. Имеет множество механизмов из коробки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29667648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React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Frontend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Стандарт индустрии, большое комьюнити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48994788"/>
                  </a:ext>
                </a:extLst>
              </a:tr>
              <a:tr h="5302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Nginx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L7 </a:t>
                      </a:r>
                      <a:r>
                        <a:rPr lang="ru-RU" sz="1600" dirty="0">
                          <a:effectLst/>
                        </a:rPr>
                        <a:t>балансировка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Позволяет эффективно распределять нагрузку между серверами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31643507"/>
                  </a:ext>
                </a:extLst>
              </a:tr>
              <a:tr h="5302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Tarantool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База данных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Надежная и высокоскоростная in-memory база данных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19590432"/>
                  </a:ext>
                </a:extLst>
              </a:tr>
              <a:tr h="5302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Neo4j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Графовая СУБД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Поддержка древовидной структуры папок, масштабируемость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94815377"/>
                  </a:ext>
                </a:extLst>
              </a:tr>
              <a:tr h="7394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ClickHouse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Хранение логов и метрик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Ориентирован на большой поток на запись, масштабируемость,стандарт как СУБД для хранения статистики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55058494"/>
                  </a:ext>
                </a:extLst>
              </a:tr>
              <a:tr h="5302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Redis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Хранение пользовательских сессий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In-memory хранилище, позволяющее обеспечить быстрый доступ к данным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29362440"/>
                  </a:ext>
                </a:extLst>
              </a:tr>
              <a:tr h="32116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MinIO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Хранилище файлов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OpenSource </a:t>
                      </a:r>
                      <a:r>
                        <a:rPr lang="ru-RU" sz="1600">
                          <a:effectLst/>
                        </a:rPr>
                        <a:t>реализация </a:t>
                      </a:r>
                      <a:r>
                        <a:rPr lang="en-US" sz="1600">
                          <a:effectLst/>
                        </a:rPr>
                        <a:t>S3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75138070"/>
                  </a:ext>
                </a:extLst>
              </a:tr>
              <a:tr h="5302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Gitlab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CI/CD, Система контроля версий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Open Source, </a:t>
                      </a:r>
                      <a:r>
                        <a:rPr lang="ru-RU" sz="1600">
                          <a:effectLst/>
                        </a:rPr>
                        <a:t>конфигурирование, безопасность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90079411"/>
                  </a:ext>
                </a:extLst>
              </a:tr>
              <a:tr h="5302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Kubernetes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Deploy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Мощный инструмент для автоматизации и развертывания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8550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97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693B-0932-4C8A-A2EE-0CBF89AC8E04}"/>
              </a:ext>
            </a:extLst>
          </p:cNvPr>
          <p:cNvSpPr txBox="1"/>
          <p:nvPr/>
        </p:nvSpPr>
        <p:spPr>
          <a:xfrm>
            <a:off x="5267374" y="482600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Схема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EF4D0D-4B9C-41F1-B033-DEB459CA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49" y="1306512"/>
            <a:ext cx="94869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61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399</Words>
  <Application>Microsoft Office PowerPoint</Application>
  <PresentationFormat>Широкоэкранный</PresentationFormat>
  <Paragraphs>117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Проектирование высоконагруженного облачного хранилища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высоконагруженного облачного хранилища</dc:title>
  <dc:creator>asdf</dc:creator>
  <cp:lastModifiedBy>asdf</cp:lastModifiedBy>
  <cp:revision>29</cp:revision>
  <dcterms:created xsi:type="dcterms:W3CDTF">2024-12-15T13:53:44Z</dcterms:created>
  <dcterms:modified xsi:type="dcterms:W3CDTF">2024-12-15T14:50:24Z</dcterms:modified>
</cp:coreProperties>
</file>