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1" r:id="rId6"/>
    <p:sldId id="292" r:id="rId7"/>
    <p:sldId id="287" r:id="rId8"/>
    <p:sldId id="300" r:id="rId9"/>
    <p:sldId id="301" r:id="rId10"/>
    <p:sldId id="295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37E38-A39D-E8A6-C4AD-A4247CE8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27980-E9B7-8914-6E56-C7CE6C311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7E9938-C4E6-03F1-1747-0D0F74A49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E7700-4616-3761-1524-84CF65983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372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3DD0C-CC86-AEB1-2273-D87AEEFCC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84534B-9DF2-6692-4BDB-1312E27C7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BAEFC-41D1-A7AA-29E3-D0E497F49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30AE7-A723-05F2-1B53-0AE1FCCEB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46338-DD73-575F-1CA0-F54F3386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C3806-1612-3FB3-679A-42FF3EB67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62594-E973-9098-099D-79AE8F6E3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B964F-9065-A2EA-8F6A-D2FAEFBE5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66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E2D3C-BE0E-EE05-3433-47E0041F9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E7D9B-B17B-AE72-2A59-7BE999BA1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181D52-3A8C-04A1-7E17-555EF150B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2B8A2-F0BA-E04E-1CB9-1C266D088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4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e-IL"/>
              <a:t>לחץ על הסמל כדי להוסיף טבלה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ני תכנים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he-IL"/>
              <a:t>לחץ על הסמל כדי להוסיף טבלה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michlol.org.il/RSA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39165"/>
            <a:ext cx="4941771" cy="3156735"/>
          </a:xfrm>
        </p:spPr>
        <p:txBody>
          <a:bodyPr anchor="ctr"/>
          <a:lstStyle/>
          <a:p>
            <a:pPr algn="r" rtl="1"/>
            <a:r>
              <a:rPr lang="he-IL" dirty="0"/>
              <a:t>שיטות הצפנה בשימוש חבורת תומפסון על ידי האלגוריתם </a:t>
            </a:r>
            <a:r>
              <a:rPr lang="en-US" dirty="0"/>
              <a:t>RSA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613995B-58E9-EAA7-63A6-1E6D515F70D7}"/>
              </a:ext>
            </a:extLst>
          </p:cNvPr>
          <p:cNvSpPr txBox="1"/>
          <p:nvPr/>
        </p:nvSpPr>
        <p:spPr>
          <a:xfrm>
            <a:off x="7303971" y="482787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מגישים: </a:t>
            </a:r>
            <a:r>
              <a:rPr lang="he-IL" b="1" dirty="0"/>
              <a:t>עדן מור, יריק ויטובסקי</a:t>
            </a:r>
          </a:p>
          <a:p>
            <a:pPr algn="r"/>
            <a:r>
              <a:rPr lang="he-IL" dirty="0"/>
              <a:t>מנחה: </a:t>
            </a:r>
            <a:r>
              <a:rPr lang="he-IL" b="1" dirty="0"/>
              <a:t>רוברט שוורץ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FF66F2-8918-9F76-06F3-E11704E13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323" y="1476375"/>
            <a:ext cx="5884027" cy="1204912"/>
          </a:xfrm>
        </p:spPr>
        <p:txBody>
          <a:bodyPr>
            <a:normAutofit/>
          </a:bodyPr>
          <a:lstStyle/>
          <a:p>
            <a:pPr algn="r"/>
            <a:r>
              <a:rPr lang="he-IL" sz="4000" dirty="0"/>
              <a:t>תוכן עניינים: </a:t>
            </a:r>
            <a:endParaRPr lang="en-IL" sz="4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97BEA8F-94DA-A978-A8EB-044B5789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BEC37EDA-BB2B-06B3-8ECF-5062E67C727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66174" y="3060699"/>
            <a:ext cx="5907176" cy="2536826"/>
          </a:xfrm>
        </p:spPr>
        <p:txBody>
          <a:bodyPr/>
          <a:lstStyle/>
          <a:p>
            <a:pPr algn="r"/>
            <a:r>
              <a:rPr lang="he-IL" dirty="0"/>
              <a:t> - עמוד 3 </a:t>
            </a:r>
            <a:r>
              <a:rPr lang="en-US" dirty="0"/>
              <a:t>RSA</a:t>
            </a:r>
            <a:r>
              <a:rPr lang="he-IL" dirty="0"/>
              <a:t>אלגוריתם ה-</a:t>
            </a:r>
          </a:p>
          <a:p>
            <a:pPr algn="r"/>
            <a:r>
              <a:rPr lang="he-IL" dirty="0"/>
              <a:t>חבורת תומפסון – עמודים 4-6</a:t>
            </a:r>
          </a:p>
          <a:p>
            <a:pPr algn="r"/>
            <a:r>
              <a:rPr lang="he-IL" dirty="0"/>
              <a:t>מטרת הפרויקט – עמוד 7</a:t>
            </a:r>
          </a:p>
          <a:p>
            <a:pPr algn="r"/>
            <a:r>
              <a:rPr lang="he-IL" dirty="0"/>
              <a:t>ביבליוגרפיה – עמוד 8</a:t>
            </a:r>
          </a:p>
        </p:txBody>
      </p:sp>
    </p:spTree>
    <p:extLst>
      <p:ext uri="{BB962C8B-B14F-4D97-AF65-F5344CB8AC3E}">
        <p14:creationId xmlns:p14="http://schemas.microsoft.com/office/powerpoint/2010/main" val="3019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447CB-B72F-3533-BB3A-2E1B36F79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7E0F-E845-D155-690D-0AE8268E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29" y="503423"/>
            <a:ext cx="9953308" cy="946149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RSA</a:t>
            </a:r>
            <a:r>
              <a:rPr lang="he-IL" sz="3600" dirty="0"/>
              <a:t>אלגוריתם ה</a:t>
            </a:r>
            <a:endParaRPr lang="en-US" sz="36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E4840D2-5C75-1B3B-6054-412A4E85BE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14C8DB0-323F-8B64-2C7A-A754A2A2ACB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171700" y="1449572"/>
            <a:ext cx="8326437" cy="516871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אלגוריתם ה-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RSA</a:t>
            </a:r>
            <a:r>
              <a:rPr lang="he-IL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מבוסס על כפל של שני מספרים ראשוניים גדולים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he-IL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ו-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 </a:t>
            </a:r>
            <a:r>
              <a:rPr lang="he-IL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כך שמכפלתם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והגורם המצפין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he-IL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משמשים כמפתח ציבורי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(e, N)</a:t>
            </a:r>
            <a:r>
              <a:rPr lang="he-IL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האחראי להצפנה. ההצפנה מתבצעת על ידי העלאת ההודעת 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e-IL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בחזקת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 מודולו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 כאשר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 ו-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 זרים:</a:t>
            </a:r>
          </a:p>
          <a:p>
            <a:pPr marL="0" indent="0" algn="ctr">
              <a:buNone/>
            </a:pPr>
            <a:r>
              <a:rPr lang="en-US" sz="2400" b="0" dirty="0"/>
              <a:t>M</a:t>
            </a:r>
            <a:r>
              <a:rPr lang="en-US" sz="2400" b="0" baseline="30000" dirty="0"/>
              <a:t>e</a:t>
            </a:r>
            <a:r>
              <a:rPr lang="en-US" sz="2400" b="0" dirty="0"/>
              <a:t> ≡</a:t>
            </a:r>
            <a:r>
              <a:rPr lang="he-IL" sz="2400" b="0" dirty="0"/>
              <a:t> </a:t>
            </a:r>
            <a:r>
              <a:rPr lang="en-US" sz="2400" b="0" dirty="0"/>
              <a:t>C</a:t>
            </a:r>
            <a:r>
              <a:rPr lang="he-IL" sz="2400" b="0" dirty="0"/>
              <a:t> </a:t>
            </a:r>
            <a:r>
              <a:rPr lang="en-US" sz="2400" b="0" dirty="0"/>
              <a:t>(mod N)</a:t>
            </a:r>
          </a:p>
          <a:p>
            <a:pPr marL="0" indent="0" algn="r" rtl="1">
              <a:buNone/>
            </a:pP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לפענוח, משתמשים במפתח פרטי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 (d, N)</a:t>
            </a: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שבו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 מוגדר כ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הופכי</a:t>
            </a: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 של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he-IL" b="0" dirty="0">
                <a:latin typeface="Calibri" panose="020F0502020204030204" pitchFamily="34" charset="0"/>
                <a:cs typeface="Calibri" panose="020F0502020204030204" pitchFamily="34" charset="0"/>
              </a:rPr>
              <a:t> מודולו </a:t>
            </a:r>
            <a:r>
              <a:rPr lang="el-GR" b="0" dirty="0"/>
              <a:t>ϕ(</a:t>
            </a:r>
            <a:r>
              <a:rPr lang="en-US" b="0" dirty="0"/>
              <a:t>N)</a:t>
            </a:r>
            <a:r>
              <a:rPr lang="he-IL" b="0" dirty="0"/>
              <a:t> (פונקציית אויילר)</a:t>
            </a:r>
            <a:r>
              <a:rPr lang="en-US" b="0" dirty="0"/>
              <a:t>:</a:t>
            </a:r>
            <a:endParaRPr lang="he-IL" b="0" dirty="0"/>
          </a:p>
          <a:p>
            <a:pPr algn="ctr" rtl="1"/>
            <a:r>
              <a:rPr lang="en-US" sz="2400" b="0" dirty="0"/>
              <a:t>ed ≡  1 (mod </a:t>
            </a:r>
            <a:r>
              <a:rPr lang="el-GR" sz="2400" b="0" dirty="0"/>
              <a:t>ϕ(</a:t>
            </a:r>
            <a:r>
              <a:rPr lang="en-US" sz="2400" b="0" dirty="0"/>
              <a:t>N))</a:t>
            </a:r>
          </a:p>
          <a:p>
            <a:pPr marL="0" indent="0" algn="r" rtl="1">
              <a:buNone/>
            </a:pPr>
            <a:r>
              <a:rPr lang="he-IL" b="0" dirty="0"/>
              <a:t>כאשר </a:t>
            </a:r>
            <a:r>
              <a:rPr lang="el-GR" sz="1800" b="0" dirty="0"/>
              <a:t>ϕ(</a:t>
            </a:r>
            <a:r>
              <a:rPr lang="en-US" sz="1800" b="0" dirty="0"/>
              <a:t>N)</a:t>
            </a:r>
            <a:r>
              <a:rPr lang="he-IL" sz="1800" b="0" dirty="0"/>
              <a:t> מוגדר באופן:</a:t>
            </a:r>
          </a:p>
          <a:p>
            <a:pPr marL="0" indent="0" algn="ctr" rtl="1">
              <a:buNone/>
            </a:pPr>
            <a:r>
              <a:rPr lang="el-GR" sz="2400" b="0" dirty="0"/>
              <a:t>ϕ(</a:t>
            </a:r>
            <a:r>
              <a:rPr lang="en-US" sz="2400" b="0" dirty="0"/>
              <a:t>N) = (p-1)(q-1)</a:t>
            </a:r>
            <a:endParaRPr lang="he-IL" sz="2400" b="0" dirty="0"/>
          </a:p>
          <a:p>
            <a:pPr marL="0" indent="0" algn="r" rtl="1">
              <a:buNone/>
            </a:pPr>
            <a:r>
              <a:rPr lang="he-IL" b="0" dirty="0"/>
              <a:t>ולחישוב ההודעה המקורית:</a:t>
            </a:r>
            <a:r>
              <a:rPr lang="en-US" b="0" dirty="0"/>
              <a:t> </a:t>
            </a:r>
            <a:endParaRPr lang="he-IL" b="0" dirty="0"/>
          </a:p>
          <a:p>
            <a:pPr algn="ctr"/>
            <a:r>
              <a:rPr lang="en-US" sz="2400" b="0" dirty="0"/>
              <a:t>C</a:t>
            </a:r>
            <a:r>
              <a:rPr lang="en-US" sz="2400" b="0" baseline="30000" dirty="0"/>
              <a:t>d</a:t>
            </a:r>
            <a:r>
              <a:rPr lang="en-US" sz="2400" b="0" dirty="0"/>
              <a:t> ≡ M</a:t>
            </a:r>
            <a:r>
              <a:rPr lang="en-US" sz="2400" b="0" baseline="30000" dirty="0"/>
              <a:t>ed</a:t>
            </a:r>
            <a:r>
              <a:rPr lang="en-US" sz="2400" b="0" dirty="0"/>
              <a:t> ≡</a:t>
            </a:r>
            <a:r>
              <a:rPr lang="he-IL" sz="2400" b="0" dirty="0"/>
              <a:t> </a:t>
            </a:r>
            <a:r>
              <a:rPr lang="en-US" sz="2400" b="0" dirty="0"/>
              <a:t>M</a:t>
            </a:r>
            <a:r>
              <a:rPr lang="he-IL" sz="2400" b="0" dirty="0"/>
              <a:t> </a:t>
            </a:r>
            <a:r>
              <a:rPr lang="en-US" sz="2400" b="0" dirty="0"/>
              <a:t>(mod </a:t>
            </a:r>
            <a:r>
              <a:rPr lang="el-GR" sz="2400" b="0" dirty="0"/>
              <a:t>ϕ(</a:t>
            </a:r>
            <a:r>
              <a:rPr lang="en-US" sz="2400" b="0" dirty="0"/>
              <a:t>N))</a:t>
            </a:r>
            <a:endParaRPr lang="he-IL" sz="2400" b="0" dirty="0"/>
          </a:p>
          <a:p>
            <a:pPr algn="r" rtl="1"/>
            <a:br>
              <a:rPr lang="en-US" b="0" dirty="0"/>
            </a:br>
            <a:r>
              <a:rPr lang="he-IL" b="0" dirty="0"/>
              <a:t>אמינות ה-</a:t>
            </a:r>
            <a:r>
              <a:rPr lang="en-US" b="0" dirty="0"/>
              <a:t>RSA</a:t>
            </a:r>
            <a:r>
              <a:rPr lang="he-IL" b="0" dirty="0"/>
              <a:t> נובעת מהקושי המעשי שבפירוק לגורמים שהיא בעיה פתוחה בתורת המספרים [4].</a:t>
            </a:r>
            <a:endParaRPr lang="he-IL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7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D9B58-7ED0-8C26-4B87-2E58A7F2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B347-426B-D9CE-80CA-754975AF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18" y="718295"/>
            <a:ext cx="9953308" cy="946149"/>
          </a:xfrm>
        </p:spPr>
        <p:txBody>
          <a:bodyPr>
            <a:normAutofit/>
          </a:bodyPr>
          <a:lstStyle/>
          <a:p>
            <a:pPr algn="r"/>
            <a:r>
              <a:rPr lang="he-IL" sz="3600" dirty="0"/>
              <a:t>חבורת תומפסון</a:t>
            </a:r>
            <a:endParaRPr lang="en-US" sz="3600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3F9BAE89-819B-C1BE-65F9-E2EDCA7A14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BFA1125-0F12-38D2-9BA7-BCCB0C60938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009775" y="1752601"/>
            <a:ext cx="8857350" cy="657224"/>
          </a:xfrm>
        </p:spPr>
        <p:txBody>
          <a:bodyPr>
            <a:noAutofit/>
          </a:bodyPr>
          <a:lstStyle/>
          <a:p>
            <a:pPr algn="r" rtl="1"/>
            <a:r>
              <a:rPr lang="he-IL" b="0" dirty="0">
                <a:latin typeface="+mn-lt"/>
                <a:cs typeface="+mn-cs"/>
              </a:rPr>
              <a:t>חבורת תומפסון 𝐹 מוגדרת כחבורה של העתקות לינאריות לפי חלקים של הקטע [0,1]. העתקות אלו הן </a:t>
            </a:r>
            <a:r>
              <a:rPr lang="he-IL" b="0" dirty="0" err="1">
                <a:latin typeface="+mn-lt"/>
                <a:cs typeface="+mn-cs"/>
              </a:rPr>
              <a:t>הומאומורפיזמים</a:t>
            </a:r>
            <a:r>
              <a:rPr lang="he-IL" b="0" dirty="0">
                <a:latin typeface="+mn-lt"/>
                <a:cs typeface="+mn-cs"/>
              </a:rPr>
              <a:t> (העתקות חד-חד ערכיות ועל) אשר שומרות על כיוון [1].</a:t>
            </a:r>
          </a:p>
          <a:p>
            <a:pPr algn="r" rtl="1"/>
            <a:endParaRPr lang="he-IL" b="0" dirty="0">
              <a:latin typeface="+mn-lt"/>
              <a:cs typeface="+mn-cs"/>
            </a:endParaRPr>
          </a:p>
          <a:p>
            <a:pPr algn="r" rtl="1"/>
            <a:endParaRPr lang="he-IL" b="0" dirty="0">
              <a:latin typeface="+mn-lt"/>
              <a:cs typeface="+mn-cs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24570C4A-577C-BF2B-CC75-AA00DEFD4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564" y="3311230"/>
            <a:ext cx="1909170" cy="485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8860B410-AA79-1EA7-EEFC-C34B34D804FF}"/>
                  </a:ext>
                </a:extLst>
              </p:cNvPr>
              <p:cNvSpPr txBox="1"/>
              <p:nvPr/>
            </p:nvSpPr>
            <p:spPr>
              <a:xfrm>
                <a:off x="6353174" y="2598609"/>
                <a:ext cx="4513951" cy="3077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he-IL" b="0" dirty="0">
                    <a:latin typeface="+mn-lt"/>
                    <a:cs typeface="+mn-cs"/>
                  </a:rPr>
                  <a:t>מכיוון שחלוקת הקטע מתבצעת לפי נקודות שבירה דיאדיות, נקודות מהצורה:</a:t>
                </a:r>
              </a:p>
              <a:p>
                <a:pPr algn="r" rtl="1"/>
                <a:endParaRPr lang="he-IL" b="0" dirty="0">
                  <a:latin typeface="+mn-lt"/>
                  <a:cs typeface="+mn-cs"/>
                </a:endParaRPr>
              </a:p>
              <a:p>
                <a:pPr algn="r" rtl="1"/>
                <a:endParaRPr lang="he-IL" b="0" dirty="0">
                  <a:latin typeface="+mn-lt"/>
                  <a:cs typeface="+mn-cs"/>
                </a:endParaRPr>
              </a:p>
              <a:p>
                <a:pPr algn="r" rtl="1"/>
                <a:endParaRPr lang="he-IL" b="1" dirty="0">
                  <a:latin typeface="+mn-lt"/>
                </a:endParaRPr>
              </a:p>
              <a:p>
                <a:pPr algn="r" rtl="1"/>
                <a:r>
                  <a:rPr lang="he-IL" b="0" dirty="0">
                    <a:latin typeface="+mn-lt"/>
                  </a:rPr>
                  <a:t>השיפועים הנוצרים מחלוקת הקטע לפי נקודות</a:t>
                </a:r>
                <a:br>
                  <a:rPr lang="en-US" b="0" dirty="0">
                    <a:latin typeface="+mn-lt"/>
                  </a:rPr>
                </a:br>
                <a:r>
                  <a:rPr lang="he-IL" b="0" dirty="0">
                    <a:latin typeface="+mn-lt"/>
                  </a:rPr>
                  <a:t>אלו תמיד חיוביים, לכן רציפ</a:t>
                </a:r>
                <a:r>
                  <a:rPr lang="he-IL" dirty="0"/>
                  <a:t>ות הכיוון נשמרת.</a:t>
                </a:r>
              </a:p>
              <a:p>
                <a:pPr algn="r" rtl="1"/>
                <a:endParaRPr lang="he-IL" sz="1000" b="0" dirty="0">
                  <a:latin typeface="+mn-lt"/>
                </a:endParaRPr>
              </a:p>
              <a:p>
                <a:pPr algn="r" rtl="1"/>
                <a:r>
                  <a:rPr lang="he-IL" b="0" dirty="0">
                    <a:latin typeface="+mn-lt"/>
                  </a:rPr>
                  <a:t>לדוגמה עבור האיבר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b="0" dirty="0">
                    <a:latin typeface="+mn-lt"/>
                  </a:rPr>
                  <a:t> המוגדר לפי נקודות </a:t>
                </a:r>
                <a:r>
                  <a:rPr lang="he-IL" dirty="0"/>
                  <a:t>ה</a:t>
                </a:r>
                <a:r>
                  <a:rPr lang="he-IL" b="0" dirty="0">
                    <a:latin typeface="+mn-lt"/>
                  </a:rPr>
                  <a:t>שבירה </a:t>
                </a:r>
                <a:r>
                  <a:rPr lang="en-US" b="0" dirty="0">
                    <a:latin typeface="+mn-lt"/>
                  </a:rPr>
                  <a:t>[</a:t>
                </a:r>
                <a:r>
                  <a:rPr lang="en-US" sz="2000" b="0" dirty="0">
                    <a:latin typeface="+mn-lt"/>
                  </a:rPr>
                  <a:t>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0" dirty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0" dirty="0"/>
                  <a:t>),(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0" dirty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0" dirty="0">
                    <a:latin typeface="+mn-lt"/>
                  </a:rPr>
                  <a:t>)</a:t>
                </a:r>
                <a:r>
                  <a:rPr lang="en-US" b="0" dirty="0">
                    <a:latin typeface="+mn-lt"/>
                  </a:rPr>
                  <a:t>]</a:t>
                </a:r>
                <a:r>
                  <a:rPr lang="he-IL" dirty="0"/>
                  <a:t> ניתן לראות כי השיפוע עבור כל קטע הוא חיובי, לכן גם מתקיים:</a:t>
                </a:r>
                <a:endParaRPr lang="he-IL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תיבת טקסט 20">
                <a:extLst>
                  <a:ext uri="{FF2B5EF4-FFF2-40B4-BE49-F238E27FC236}">
                    <a16:creationId xmlns:a16="http://schemas.microsoft.com/office/drawing/2014/main" id="{8860B410-AA79-1EA7-EEFC-C34B34D80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174" y="2598609"/>
                <a:ext cx="4513951" cy="3077061"/>
              </a:xfrm>
              <a:prstGeom prst="rect">
                <a:avLst/>
              </a:prstGeom>
              <a:blipFill>
                <a:blip r:embed="rId4"/>
                <a:stretch>
                  <a:fillRect t="-990" r="-1080" b="-21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תמונה 21">
            <a:extLst>
              <a:ext uri="{FF2B5EF4-FFF2-40B4-BE49-F238E27FC236}">
                <a16:creationId xmlns:a16="http://schemas.microsoft.com/office/drawing/2014/main" id="{9D2E3F8E-F81D-7119-983F-A2796D8DF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404" y="2634585"/>
            <a:ext cx="3609259" cy="3517720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0366D687-3B05-6041-98D2-CCF2E6E36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79" y="4952986"/>
            <a:ext cx="123842" cy="190527"/>
          </a:xfrm>
          <a:prstGeom prst="rect">
            <a:avLst/>
          </a:prstGeom>
        </p:spPr>
      </p:pic>
      <p:pic>
        <p:nvPicPr>
          <p:cNvPr id="31" name="תמונה 30">
            <a:extLst>
              <a:ext uri="{FF2B5EF4-FFF2-40B4-BE49-F238E27FC236}">
                <a16:creationId xmlns:a16="http://schemas.microsoft.com/office/drawing/2014/main" id="{061A14CC-F6B2-4CC1-D71A-28DD07365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2808" y="3819869"/>
            <a:ext cx="114316" cy="190527"/>
          </a:xfrm>
          <a:prstGeom prst="rect">
            <a:avLst/>
          </a:prstGeom>
        </p:spPr>
      </p:pic>
      <p:pic>
        <p:nvPicPr>
          <p:cNvPr id="65" name="תמונה 64">
            <a:extLst>
              <a:ext uri="{FF2B5EF4-FFF2-40B4-BE49-F238E27FC236}">
                <a16:creationId xmlns:a16="http://schemas.microsoft.com/office/drawing/2014/main" id="{A4B33070-C5E0-04AB-37D8-625B87928F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691" y="2891843"/>
            <a:ext cx="115126" cy="419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תיבת טקסט 65">
                <a:extLst>
                  <a:ext uri="{FF2B5EF4-FFF2-40B4-BE49-F238E27FC236}">
                    <a16:creationId xmlns:a16="http://schemas.microsoft.com/office/drawing/2014/main" id="{28186C61-A6DF-5895-4260-DD77ACC4411D}"/>
                  </a:ext>
                </a:extLst>
              </p:cNvPr>
              <p:cNvSpPr txBox="1"/>
              <p:nvPr/>
            </p:nvSpPr>
            <p:spPr>
              <a:xfrm>
                <a:off x="3609966" y="6139705"/>
                <a:ext cx="1064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 rtl="1"/>
                <a:r>
                  <a:rPr lang="he-IL" b="0" dirty="0">
                    <a:latin typeface="+mn-lt"/>
                  </a:rPr>
                  <a:t>האיבר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he-IL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66" name="תיבת טקסט 65">
                <a:extLst>
                  <a:ext uri="{FF2B5EF4-FFF2-40B4-BE49-F238E27FC236}">
                    <a16:creationId xmlns:a16="http://schemas.microsoft.com/office/drawing/2014/main" id="{28186C61-A6DF-5895-4260-DD77ACC44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966" y="6139705"/>
                <a:ext cx="1064137" cy="369332"/>
              </a:xfrm>
              <a:prstGeom prst="rect">
                <a:avLst/>
              </a:prstGeom>
              <a:blipFill>
                <a:blip r:embed="rId9"/>
                <a:stretch>
                  <a:fillRect t="-8197" r="-4000" b="-245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תמונה 66">
            <a:extLst>
              <a:ext uri="{FF2B5EF4-FFF2-40B4-BE49-F238E27FC236}">
                <a16:creationId xmlns:a16="http://schemas.microsoft.com/office/drawing/2014/main" id="{0964800B-064A-4468-7AA5-5B0929D795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9202" y="5754065"/>
            <a:ext cx="3101894" cy="3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63BBA-4117-CFA2-C318-83ACDA74A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BC5A35A1-FA9B-E1FE-648F-611C34F6B2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DFAFB0F8-0446-DDB8-9098-D4FE588BA29F}"/>
                  </a:ext>
                </a:extLst>
              </p:cNvPr>
              <p:cNvSpPr>
                <a:spLocks noGrp="1"/>
              </p:cNvSpPr>
              <p:nvPr>
                <p:ph type="body" idx="10"/>
              </p:nvPr>
            </p:nvSpPr>
            <p:spPr>
              <a:xfrm>
                <a:off x="2424598" y="1345831"/>
                <a:ext cx="8438250" cy="4731119"/>
              </a:xfrm>
            </p:spPr>
            <p:txBody>
              <a:bodyPr>
                <a:noAutofit/>
              </a:bodyPr>
              <a:lstStyle/>
              <a:p>
                <a:pPr algn="r" rtl="1"/>
                <a:r>
                  <a:rPr lang="he-IL" b="0" dirty="0">
                    <a:latin typeface="+mn-lt"/>
                    <a:cs typeface="+mn-cs"/>
                  </a:rPr>
                  <a:t>הפרזנטציה האינסופית של חבורת תומפסון, מתוארת באופן הבא:</a:t>
                </a:r>
              </a:p>
              <a:p>
                <a:pPr algn="r" rtl="1"/>
                <a:endParaRPr lang="he-IL" b="0" dirty="0">
                  <a:latin typeface="+mn-lt"/>
                  <a:cs typeface="+mn-cs"/>
                </a:endParaRPr>
              </a:p>
              <a:p>
                <a:pPr algn="r" rtl="1"/>
                <a:endParaRPr lang="he-IL" b="0" dirty="0">
                  <a:latin typeface="+mn-lt"/>
                  <a:cs typeface="+mn-cs"/>
                </a:endParaRPr>
              </a:p>
              <a:p>
                <a:pPr algn="r" rtl="1"/>
                <a:r>
                  <a:rPr lang="he-IL" b="0" dirty="0">
                    <a:latin typeface="+mn-lt"/>
                    <a:cs typeface="+mn-cs"/>
                  </a:rPr>
                  <a:t>עבור כל איבר השייך לחבורה, קיים גרף המתאר את נקודות השבירה המתאימות לו (כפי שראינו בדוגמה הקודמת), כאשר נקודות השבירה של  היוצר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he-IL" b="0" dirty="0">
                    <a:latin typeface="+mn-lt"/>
                    <a:cs typeface="+mn-cs"/>
                  </a:rPr>
                  <a:t>:</a:t>
                </a:r>
              </a:p>
              <a:p>
                <a:pPr algn="r" rtl="1"/>
                <a:endParaRPr lang="he-IL" b="0" dirty="0">
                  <a:latin typeface="+mn-lt"/>
                  <a:cs typeface="+mn-cs"/>
                </a:endParaRPr>
              </a:p>
              <a:p>
                <a:pPr algn="r" rtl="1"/>
                <a:br>
                  <a:rPr lang="en-US" b="0" dirty="0">
                    <a:latin typeface="+mn-lt"/>
                    <a:cs typeface="+mn-cs"/>
                  </a:rPr>
                </a:br>
                <a:br>
                  <a:rPr lang="en-US" b="0" dirty="0">
                    <a:latin typeface="+mn-lt"/>
                    <a:cs typeface="+mn-cs"/>
                  </a:rPr>
                </a:br>
                <a:br>
                  <a:rPr lang="en-US" b="0" dirty="0">
                    <a:latin typeface="+mn-lt"/>
                    <a:cs typeface="+mn-cs"/>
                  </a:rPr>
                </a:br>
                <a:r>
                  <a:rPr lang="he-IL" b="0" dirty="0">
                    <a:latin typeface="+mn-lt"/>
                    <a:cs typeface="+mn-cs"/>
                  </a:rPr>
                  <a:t>לדוגמה, עבור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he-IL" b="0" dirty="0">
                    <a:latin typeface="+mn-lt"/>
                    <a:cs typeface="+mn-cs"/>
                  </a:rPr>
                  <a:t> נציב</a:t>
                </a:r>
                <a:r>
                  <a:rPr lang="en-US" b="0" dirty="0">
                    <a:latin typeface="+mn-lt"/>
                    <a:cs typeface="+mn-cs"/>
                  </a:rPr>
                  <a:t> 0 </a:t>
                </a:r>
                <a:r>
                  <a:rPr lang="he-IL" b="0" dirty="0">
                    <a:latin typeface="+mn-lt"/>
                    <a:cs typeface="+mn-cs"/>
                  </a:rPr>
                  <a:t>במקום </a:t>
                </a:r>
                <a:r>
                  <a:rPr lang="en-US" b="0" dirty="0">
                    <a:latin typeface="+mn-lt"/>
                    <a:cs typeface="+mn-cs"/>
                  </a:rPr>
                  <a:t>n</a:t>
                </a:r>
                <a:r>
                  <a:rPr lang="he-IL" b="0" dirty="0">
                    <a:latin typeface="+mn-lt"/>
                    <a:cs typeface="+mn-cs"/>
                  </a:rPr>
                  <a:t> ונקבל </a:t>
                </a:r>
                <a:r>
                  <a:rPr lang="en-US" sz="2000" b="0" dirty="0"/>
                  <a:t>[(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box>
                          <m:box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sz="20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box>
                      </m:e>
                    </m:box>
                  </m:oMath>
                </a14:m>
                <a:r>
                  <a:rPr lang="en-US" sz="2000" b="0" dirty="0"/>
                  <a:t> ,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box>
                          <m:box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r>
                              <m:rPr>
                                <m:brk m:alnAt="6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box>
                      </m:e>
                    </m:box>
                  </m:oMath>
                </a14:m>
                <a:r>
                  <a:rPr lang="en-US" sz="2000" b="0" dirty="0"/>
                  <a:t>),(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0" dirty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0" dirty="0"/>
                  <a:t>),(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0" dirty="0"/>
                  <a:t>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000" b="0" dirty="0"/>
                  <a:t>)]</a:t>
                </a:r>
                <a:r>
                  <a:rPr lang="he-IL" sz="2000" b="0" dirty="0"/>
                  <a:t>.</a:t>
                </a:r>
                <a:br>
                  <a:rPr lang="en-US" sz="2000" b="0" dirty="0">
                    <a:latin typeface="+mn-lt"/>
                    <a:cs typeface="+mn-cs"/>
                  </a:rPr>
                </a:br>
                <a:endParaRPr lang="he-IL" sz="2000" b="0" dirty="0"/>
              </a:p>
            </p:txBody>
          </p:sp>
        </mc:Choice>
        <mc:Fallback xmlns="">
          <p:sp>
            <p:nvSpPr>
              <p:cNvPr id="4" name="מציין מיקום טקסט 3">
                <a:extLst>
                  <a:ext uri="{FF2B5EF4-FFF2-40B4-BE49-F238E27FC236}">
                    <a16:creationId xmlns:a16="http://schemas.microsoft.com/office/drawing/2014/main" id="{DFAFB0F8-0446-DDB8-9098-D4FE588BA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0"/>
              </p:nvPr>
            </p:nvSpPr>
            <p:spPr>
              <a:xfrm>
                <a:off x="2424598" y="1345831"/>
                <a:ext cx="8438250" cy="4731119"/>
              </a:xfrm>
              <a:blipFill>
                <a:blip r:embed="rId3"/>
                <a:stretch>
                  <a:fillRect t="-1289" r="-57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תמונה 7">
            <a:extLst>
              <a:ext uri="{FF2B5EF4-FFF2-40B4-BE49-F238E27FC236}">
                <a16:creationId xmlns:a16="http://schemas.microsoft.com/office/drawing/2014/main" id="{7F3F3317-61B7-4530-0F1D-7B46B3DB1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861" y="1822138"/>
            <a:ext cx="6277851" cy="54300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E55A26B-FB21-4741-1023-848388C31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6137" y="3087208"/>
            <a:ext cx="6859298" cy="8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25AA9-D1F8-967A-7011-29F89E422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3318AF-8917-CF0F-0080-960C324DCD4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744452" y="1098182"/>
            <a:ext cx="8122671" cy="3683368"/>
          </a:xfrm>
        </p:spPr>
        <p:txBody>
          <a:bodyPr>
            <a:noAutofit/>
          </a:bodyPr>
          <a:lstStyle/>
          <a:p>
            <a:pPr algn="r" rtl="1"/>
            <a:r>
              <a:rPr lang="he-IL" b="0" dirty="0">
                <a:latin typeface="+mn-lt"/>
                <a:cs typeface="+mn-cs"/>
              </a:rPr>
              <a:t>תצוגה אינסופית זו, המתוארת גם כצורת מילה, מאופיינת במספר תכונות מעניינות הבאות בקנה אחד עם קריפטוגרפיה. ניתן להשתמש בתכונות אלו על מנת ליצור מערכת הצפנת מפתח ציבורי, לדוגמה אחת התכונות:</a:t>
            </a:r>
            <a:br>
              <a:rPr lang="en-US" b="0" dirty="0">
                <a:latin typeface="+mn-lt"/>
                <a:cs typeface="+mn-cs"/>
              </a:rPr>
            </a:br>
            <a:br>
              <a:rPr lang="en-US" b="0" dirty="0">
                <a:latin typeface="+mn-lt"/>
                <a:cs typeface="+mn-cs"/>
              </a:rPr>
            </a:br>
            <a:br>
              <a:rPr lang="en-US" b="0" dirty="0">
                <a:latin typeface="+mn-lt"/>
                <a:cs typeface="+mn-cs"/>
              </a:rPr>
            </a:br>
            <a:br>
              <a:rPr lang="en-US" b="0" dirty="0">
                <a:latin typeface="+mn-lt"/>
                <a:cs typeface="+mn-cs"/>
              </a:rPr>
            </a:br>
            <a:r>
              <a:rPr lang="he-IL" b="0" dirty="0">
                <a:latin typeface="+mn-lt"/>
              </a:rPr>
              <a:t>בזכות יחסים מסוג זה אופן הכפלת איברי החבורה הוא פשוט, אך כאשר מספר איברים מוכפלים, פענוח הגורמים במכפלה אינו פשוט באותו אופן, לדוגמה:</a:t>
            </a:r>
          </a:p>
          <a:p>
            <a:pPr algn="r" rtl="1"/>
            <a:endParaRPr lang="he-IL" b="0" dirty="0">
              <a:latin typeface="+mn-lt"/>
            </a:endParaRPr>
          </a:p>
          <a:p>
            <a:pPr algn="r" rtl="1"/>
            <a:r>
              <a:rPr lang="he-IL" b="0" dirty="0">
                <a:latin typeface="+mn-lt"/>
              </a:rPr>
              <a:t>בהסתכלות על אגף ימין לחוד, לא ברור כי זו היא תוצאה של שימוש בתכונה הנתונה.</a:t>
            </a:r>
          </a:p>
          <a:p>
            <a:pPr algn="r" rtl="1"/>
            <a:endParaRPr lang="he-IL" b="0" dirty="0">
              <a:latin typeface="+mn-lt"/>
            </a:endParaRPr>
          </a:p>
          <a:p>
            <a:pPr algn="r" rtl="1"/>
            <a:r>
              <a:rPr lang="he-IL" b="0" dirty="0">
                <a:latin typeface="+mn-lt"/>
              </a:rPr>
              <a:t>עקב כך חבורת תומפסון יכולה לשמש כפלטפורמה לפרוטוקול קריפטוגרפי.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CF80F479-F839-ED41-086B-F61C86C8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427" y="1957231"/>
            <a:ext cx="3046722" cy="51842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B7D58F3F-FFF4-635F-03A0-EE106FE10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723" y="3153745"/>
            <a:ext cx="1838128" cy="36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9D2E9-CF41-36FB-1D51-C2D5BEAD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EE4D230-7076-52A3-E69F-79E0D8B5E78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771650" y="2171955"/>
            <a:ext cx="8601700" cy="3441064"/>
          </a:xfrm>
        </p:spPr>
        <p:txBody>
          <a:bodyPr/>
          <a:lstStyle/>
          <a:p>
            <a:pPr algn="r" rtl="1"/>
            <a:r>
              <a:rPr lang="he-IL" dirty="0"/>
              <a:t>בשנת 2005 פורסם המאמר </a:t>
            </a:r>
            <a:r>
              <a:rPr lang="en-US" dirty="0"/>
              <a:t>[5] Thompson’s group and public key cryptography</a:t>
            </a:r>
            <a:r>
              <a:rPr lang="he-IL" dirty="0"/>
              <a:t> </a:t>
            </a:r>
            <a:r>
              <a:rPr lang="en-US" dirty="0"/>
              <a:t> </a:t>
            </a:r>
            <a:r>
              <a:rPr lang="he-IL" dirty="0"/>
              <a:t>שבו הוצג פרוטוקול הצפנה של מפתח ציבורי אשר היה מבוסס על חבורת תומפסון.</a:t>
            </a:r>
          </a:p>
          <a:p>
            <a:pPr algn="r" rtl="1"/>
            <a:r>
              <a:rPr lang="he-IL" dirty="0"/>
              <a:t>מטרת הפרויקט היא לנסות לפתח פרוטוקול הצפנה של מפתח ציבורי </a:t>
            </a:r>
            <a:r>
              <a:rPr lang="he-IL"/>
              <a:t>חדש השונה מהפרוטוקול ב- [5] המבוסס </a:t>
            </a:r>
            <a:r>
              <a:rPr lang="he-IL" dirty="0"/>
              <a:t>על חבורת תומפסון תוך שימוש בתכונות החבורה וקריפטוגרפיה מבוססת </a:t>
            </a:r>
            <a:r>
              <a:rPr lang="en-US" dirty="0"/>
              <a:t>RSA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על ידי שימוש בתכונות הייחודיות של החבורה ננסה למצוא פעולות ייחודיות אשר דרכם יהיה ניתן לפתח מפתח פרטי</a:t>
            </a:r>
            <a:r>
              <a:rPr lang="en-US" dirty="0"/>
              <a:t>private key) </a:t>
            </a:r>
            <a:r>
              <a:rPr lang="he-IL" dirty="0"/>
              <a:t>) אשר אחראי על פענוח ההודעה המוצפנת וקשה לפיצוח.</a:t>
            </a:r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AC62968-6A0F-1E88-9DD5-F9BDCC19C22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מציין מיקום טקסט 13">
            <a:extLst>
              <a:ext uri="{FF2B5EF4-FFF2-40B4-BE49-F238E27FC236}">
                <a16:creationId xmlns:a16="http://schemas.microsoft.com/office/drawing/2014/main" id="{CF8BE12E-79BB-43D3-7E2F-6A79D0382A6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297299" y="1244981"/>
            <a:ext cx="6076051" cy="610996"/>
          </a:xfrm>
        </p:spPr>
        <p:txBody>
          <a:bodyPr>
            <a:noAutofit/>
          </a:bodyPr>
          <a:lstStyle/>
          <a:p>
            <a:pPr algn="r" rtl="1"/>
            <a:r>
              <a:rPr lang="he-IL" sz="3600" b="0" dirty="0">
                <a:latin typeface="+mn-lt"/>
              </a:rPr>
              <a:t>מטרת הפרויקט</a:t>
            </a:r>
            <a:endParaRPr lang="en-IL" sz="3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715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50B04-575F-1D54-122B-E92B4B588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C9AD598-2B83-F27B-C6DA-368206D953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324873" y="2224087"/>
            <a:ext cx="9371701" cy="2409826"/>
          </a:xfrm>
        </p:spPr>
        <p:txBody>
          <a:bodyPr>
            <a:normAutofit lnSpcReduction="10000"/>
          </a:bodyPr>
          <a:lstStyle/>
          <a:p>
            <a:pPr rtl="1"/>
            <a:r>
              <a:rPr lang="en-IL" dirty="0"/>
              <a:t>[1] </a:t>
            </a:r>
            <a:r>
              <a:rPr lang="en-US" dirty="0"/>
              <a:t>Introduction to Thompson’s group F – Jose’ Burillo </a:t>
            </a:r>
          </a:p>
          <a:p>
            <a:r>
              <a:rPr lang="en-IL" dirty="0"/>
              <a:t>[</a:t>
            </a:r>
            <a:r>
              <a:rPr lang="en-US" dirty="0"/>
              <a:t>2</a:t>
            </a:r>
            <a:r>
              <a:rPr lang="en-IL" dirty="0"/>
              <a:t>] </a:t>
            </a:r>
            <a:r>
              <a:rPr lang="en-US" dirty="0"/>
              <a:t>Introduction to Thompson’s group - Ken Brown, Cornell University</a:t>
            </a:r>
          </a:p>
          <a:p>
            <a:r>
              <a:rPr lang="en-IL" dirty="0"/>
              <a:t>[</a:t>
            </a:r>
            <a:r>
              <a:rPr lang="en-US" dirty="0"/>
              <a:t>3</a:t>
            </a:r>
            <a:r>
              <a:rPr lang="en-IL" dirty="0"/>
              <a:t>]</a:t>
            </a:r>
            <a:r>
              <a:rPr lang="en-US" dirty="0"/>
              <a:t> When Is the Multiplicative Group Modulo n Cyclic? Aryeh Zax November 30, 2015</a:t>
            </a:r>
          </a:p>
          <a:p>
            <a:r>
              <a:rPr lang="en-IL" dirty="0"/>
              <a:t>[</a:t>
            </a:r>
            <a:r>
              <a:rPr lang="en-US" dirty="0"/>
              <a:t>4</a:t>
            </a:r>
            <a:r>
              <a:rPr lang="en-IL" dirty="0"/>
              <a:t>]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https://www.hamichlol.org.il/RSA</a:t>
            </a:r>
            <a:r>
              <a:rPr lang="en-US" dirty="0"/>
              <a:t> - </a:t>
            </a:r>
            <a:r>
              <a:rPr lang="he-IL" dirty="0"/>
              <a:t>האנציקלופדיה היהודית</a:t>
            </a:r>
          </a:p>
          <a:p>
            <a:r>
              <a:rPr lang="en-IL" dirty="0"/>
              <a:t>[</a:t>
            </a:r>
            <a:r>
              <a:rPr lang="en-US" dirty="0"/>
              <a:t>5</a:t>
            </a:r>
            <a:r>
              <a:rPr lang="en-IL" dirty="0"/>
              <a:t>]</a:t>
            </a:r>
            <a:r>
              <a:rPr lang="en-US" dirty="0"/>
              <a:t> Thompson’s group and public key cryptography - Vladimir Shpilrain and Alexander Ushakov, Department of Mathematics, The City College of New York, New York, NY 10031 </a:t>
            </a:r>
          </a:p>
          <a:p>
            <a:endParaRPr lang="en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30ABE68-F4AF-A102-E177-1C24F23380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4" name="מציין מיקום טקסט 13">
            <a:extLst>
              <a:ext uri="{FF2B5EF4-FFF2-40B4-BE49-F238E27FC236}">
                <a16:creationId xmlns:a16="http://schemas.microsoft.com/office/drawing/2014/main" id="{EF63439F-51CC-B6C3-EBC0-2AFB17AE8DD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91075" y="1189228"/>
            <a:ext cx="6076051" cy="610996"/>
          </a:xfrm>
        </p:spPr>
        <p:txBody>
          <a:bodyPr>
            <a:noAutofit/>
          </a:bodyPr>
          <a:lstStyle/>
          <a:p>
            <a:pPr algn="r" rtl="1"/>
            <a:r>
              <a:rPr lang="he-IL" sz="3600" b="0" dirty="0">
                <a:latin typeface="+mn-lt"/>
              </a:rPr>
              <a:t>ביבליוגרפיה</a:t>
            </a:r>
            <a:r>
              <a:rPr lang="en-US" sz="3600" b="0" dirty="0">
                <a:latin typeface="+mn-lt"/>
              </a:rPr>
              <a:t>:</a:t>
            </a:r>
            <a:endParaRPr lang="en-IL" sz="3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00883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{4F9BE5B1-BD79-42F7-BFE9-B5B457C5068B}tf67328976_win32</Template>
  <TotalTime>1374</TotalTime>
  <Words>633</Words>
  <Application>Microsoft Office PowerPoint</Application>
  <PresentationFormat>מסך רחב</PresentationFormat>
  <Paragraphs>60</Paragraphs>
  <Slides>8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Tenorite</vt:lpstr>
      <vt:lpstr>Custom</vt:lpstr>
      <vt:lpstr>שיטות הצפנה בשימוש חבורת תומפסון על ידי האלגוריתם RSA</vt:lpstr>
      <vt:lpstr>תוכן עניינים: </vt:lpstr>
      <vt:lpstr>RSAאלגוריתם ה</vt:lpstr>
      <vt:lpstr>חבורת תומפסון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ירון ויטובסקי</dc:creator>
  <cp:lastModifiedBy>ירון ויטובסקי</cp:lastModifiedBy>
  <cp:revision>64</cp:revision>
  <dcterms:created xsi:type="dcterms:W3CDTF">2024-12-29T13:10:20Z</dcterms:created>
  <dcterms:modified xsi:type="dcterms:W3CDTF">2025-01-08T08:31:26Z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