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62" r:id="rId6"/>
    <p:sldId id="257" r:id="rId7"/>
    <p:sldId id="287" r:id="rId8"/>
    <p:sldId id="288" r:id="rId9"/>
    <p:sldId id="296" r:id="rId10"/>
    <p:sldId id="29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101" d="100"/>
          <a:sy n="101" d="100"/>
        </p:scale>
        <p:origin x="990" y="10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DD0C-CC86-AEB1-2273-D87AEEFCCB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4534B-9DF2-6692-4BDB-1312E27C7C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BAEFC-41D1-A7AA-29E3-D0E497F494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430AE7-A723-05F2-1B53-0AE1FCCEBDEB}"/>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1048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he-IL"/>
              <a:t>לחץ על הסמל כדי להוסיף טבלה</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שני תכנים">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he-IL"/>
              <a:t>לחץ על הסמל כדי להוסיף טבלה</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he-IL"/>
              <a:t>לחץ על הסמל כדי להוסיף תמונה</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he-IL"/>
              <a:t>לחץ על הסמל כדי להוסיף תמונה</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hyperlink" Target="https://example.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hamichlol.org.il/RSA"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343539" y="2406549"/>
            <a:ext cx="4734161" cy="3200400"/>
          </a:xfrm>
        </p:spPr>
        <p:txBody>
          <a:bodyPr anchor="ctr"/>
          <a:lstStyle/>
          <a:p>
            <a:r>
              <a:rPr lang="en-US" dirty="0"/>
              <a:t>Encryption Methods Using Thompson's Group base on the RSA Algorithm</a:t>
            </a:r>
          </a:p>
        </p:txBody>
      </p:sp>
      <p:sp>
        <p:nvSpPr>
          <p:cNvPr id="3" name="תיבת טקסט 2">
            <a:extLst>
              <a:ext uri="{FF2B5EF4-FFF2-40B4-BE49-F238E27FC236}">
                <a16:creationId xmlns:a16="http://schemas.microsoft.com/office/drawing/2014/main" id="{29E4863D-FB49-32BB-DF92-A5D8A99F555A}"/>
              </a:ext>
            </a:extLst>
          </p:cNvPr>
          <p:cNvSpPr txBox="1"/>
          <p:nvPr/>
        </p:nvSpPr>
        <p:spPr>
          <a:xfrm>
            <a:off x="7343539" y="5283783"/>
            <a:ext cx="4152900" cy="646331"/>
          </a:xfrm>
          <a:prstGeom prst="rect">
            <a:avLst/>
          </a:prstGeom>
          <a:noFill/>
        </p:spPr>
        <p:txBody>
          <a:bodyPr wrap="square" rtlCol="0">
            <a:spAutoFit/>
          </a:bodyPr>
          <a:lstStyle/>
          <a:p>
            <a:r>
              <a:rPr lang="en-US" dirty="0"/>
              <a:t>Submitted by: </a:t>
            </a:r>
            <a:r>
              <a:rPr lang="en-US" b="1" dirty="0"/>
              <a:t>Eden Mor, Yarik Vitovsky</a:t>
            </a:r>
            <a:br>
              <a:rPr lang="en-US" dirty="0"/>
            </a:br>
            <a:r>
              <a:rPr lang="en-US" dirty="0"/>
              <a:t>Supervisor: </a:t>
            </a:r>
            <a:r>
              <a:rPr lang="en-US" b="1" dirty="0"/>
              <a:t>Robert Schwartz</a:t>
            </a:r>
            <a:endParaRPr lang="en-IL" b="1"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C71C58-60FD-AC72-2C9C-E3AF070F6CE6}"/>
              </a:ext>
            </a:extLst>
          </p:cNvPr>
          <p:cNvSpPr>
            <a:spLocks noGrp="1"/>
          </p:cNvSpPr>
          <p:nvPr>
            <p:ph type="title"/>
          </p:nvPr>
        </p:nvSpPr>
        <p:spPr/>
        <p:txBody>
          <a:bodyPr/>
          <a:lstStyle/>
          <a:p>
            <a:r>
              <a:rPr lang="en-US" dirty="0"/>
              <a:t>Table of Contents:</a:t>
            </a:r>
            <a:endParaRPr lang="en-IL" dirty="0"/>
          </a:p>
        </p:txBody>
      </p:sp>
      <p:sp>
        <p:nvSpPr>
          <p:cNvPr id="4" name="מציין מיקום של מספר שקופית 3">
            <a:extLst>
              <a:ext uri="{FF2B5EF4-FFF2-40B4-BE49-F238E27FC236}">
                <a16:creationId xmlns:a16="http://schemas.microsoft.com/office/drawing/2014/main" id="{4CDBB59B-6873-A0BB-F65F-6CBB6DE04A27}"/>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6" name="Rectangle 1">
            <a:extLst>
              <a:ext uri="{FF2B5EF4-FFF2-40B4-BE49-F238E27FC236}">
                <a16:creationId xmlns:a16="http://schemas.microsoft.com/office/drawing/2014/main" id="{973A1EA8-F202-3A85-F66C-FA5F28C6241A}"/>
              </a:ext>
            </a:extLst>
          </p:cNvPr>
          <p:cNvSpPr>
            <a:spLocks noGrp="1" noChangeArrowheads="1"/>
          </p:cNvSpPr>
          <p:nvPr>
            <p:ph sz="half" idx="14"/>
          </p:nvPr>
        </p:nvSpPr>
        <p:spPr bwMode="auto">
          <a:xfrm>
            <a:off x="5548975" y="2876551"/>
            <a:ext cx="5414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1800" b="0" i="0" u="none" strike="noStrike" cap="none" normalizeH="0" baseline="0" dirty="0">
                <a:ln>
                  <a:noFill/>
                </a:ln>
                <a:solidFill>
                  <a:schemeClr val="tx1"/>
                </a:solidFill>
                <a:effectLst/>
              </a:rPr>
              <a:t>RSA Algorithm – Page 3</a:t>
            </a:r>
          </a:p>
          <a:p>
            <a:pPr marL="0" marR="0" lvl="0" indent="0" algn="l" defTabSz="914400" rtl="0" eaLnBrk="0" fontAlgn="base" latinLnBrk="0" hangingPunct="0">
              <a:lnSpc>
                <a:spcPct val="100000"/>
              </a:lnSpc>
              <a:spcBef>
                <a:spcPct val="0"/>
              </a:spcBef>
              <a:spcAft>
                <a:spcPct val="0"/>
              </a:spcAft>
              <a:buClrTx/>
              <a:buSzTx/>
              <a:tabLst/>
            </a:pPr>
            <a:r>
              <a:rPr kumimoji="0" lang="en-IL" altLang="en-IL" sz="1800" b="0" i="0" u="none" strike="noStrike" cap="none" normalizeH="0" baseline="0" dirty="0">
                <a:ln>
                  <a:noFill/>
                </a:ln>
                <a:solidFill>
                  <a:schemeClr val="tx1"/>
                </a:solidFill>
                <a:effectLst/>
              </a:rPr>
              <a:t>Thompson's Group – Pages 4-</a:t>
            </a:r>
            <a:r>
              <a:rPr kumimoji="0" lang="he-IL" altLang="en-IL" sz="1800" b="0" i="0" u="none" strike="noStrike" cap="none" normalizeH="0" baseline="0" dirty="0">
                <a:ln>
                  <a:noFill/>
                </a:ln>
                <a:solidFill>
                  <a:schemeClr val="tx1"/>
                </a:solidFill>
                <a:effectLst/>
              </a:rPr>
              <a:t>6</a:t>
            </a:r>
            <a:endParaRPr kumimoji="0" lang="en-IL" altLang="en-I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1800" b="0" i="0" u="none" strike="noStrike" cap="none" normalizeH="0" baseline="0" dirty="0">
                <a:ln>
                  <a:noFill/>
                </a:ln>
                <a:solidFill>
                  <a:schemeClr val="tx1"/>
                </a:solidFill>
                <a:effectLst/>
              </a:rPr>
              <a:t>Project Objective – Page </a:t>
            </a:r>
            <a:r>
              <a:rPr kumimoji="0" lang="he-IL" altLang="en-IL" sz="1800" b="0" i="0" u="none" strike="noStrike" cap="none" normalizeH="0" baseline="0" dirty="0">
                <a:ln>
                  <a:noFill/>
                </a:ln>
                <a:solidFill>
                  <a:schemeClr val="tx1"/>
                </a:solidFill>
                <a:effectLst/>
              </a:rPr>
              <a:t>7</a:t>
            </a:r>
            <a:endParaRPr kumimoji="0" lang="en-IL" altLang="en-I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1800" b="0" i="0" u="none" strike="noStrike" cap="none" normalizeH="0" baseline="0" dirty="0">
                <a:ln>
                  <a:noFill/>
                </a:ln>
                <a:solidFill>
                  <a:schemeClr val="tx1"/>
                </a:solidFill>
                <a:effectLst/>
              </a:rPr>
              <a:t>Bibliography – Page </a:t>
            </a:r>
            <a:r>
              <a:rPr lang="he-IL" altLang="en-IL" dirty="0"/>
              <a:t>8</a:t>
            </a:r>
            <a:r>
              <a:rPr kumimoji="0" lang="en-IL" altLang="en-IL"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1201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D15191-F8F1-99EC-A7FD-782F4F787A0F}"/>
              </a:ext>
            </a:extLst>
          </p:cNvPr>
          <p:cNvSpPr>
            <a:spLocks noGrp="1"/>
          </p:cNvSpPr>
          <p:nvPr>
            <p:ph type="title"/>
          </p:nvPr>
        </p:nvSpPr>
        <p:spPr>
          <a:xfrm>
            <a:off x="1119346" y="-260349"/>
            <a:ext cx="9953308" cy="1780860"/>
          </a:xfrm>
        </p:spPr>
        <p:txBody>
          <a:bodyPr/>
          <a:lstStyle/>
          <a:p>
            <a:r>
              <a:rPr lang="en-US" dirty="0"/>
              <a:t>RSA Algorithm</a:t>
            </a:r>
            <a:endParaRPr lang="en-IL" dirty="0"/>
          </a:p>
        </p:txBody>
      </p:sp>
      <p:sp>
        <p:nvSpPr>
          <p:cNvPr id="7" name="מציין מיקום של מספר שקופית 6">
            <a:extLst>
              <a:ext uri="{FF2B5EF4-FFF2-40B4-BE49-F238E27FC236}">
                <a16:creationId xmlns:a16="http://schemas.microsoft.com/office/drawing/2014/main" id="{AAC7190F-BE86-A392-272C-25EE71B632DC}"/>
              </a:ext>
            </a:extLst>
          </p:cNvPr>
          <p:cNvSpPr>
            <a:spLocks noGrp="1"/>
          </p:cNvSpPr>
          <p:nvPr>
            <p:ph type="sldNum" sz="quarter" idx="13"/>
          </p:nvPr>
        </p:nvSpPr>
        <p:spPr/>
        <p:txBody>
          <a:bodyPr/>
          <a:lstStyle/>
          <a:p>
            <a:fld id="{A49DFD55-3C28-40EF-9E31-A92D2E4017FF}" type="slidenum">
              <a:rPr lang="en-US" smtClean="0"/>
              <a:pPr/>
              <a:t>3</a:t>
            </a:fld>
            <a:endParaRPr lang="en-US" dirty="0"/>
          </a:p>
        </p:txBody>
      </p:sp>
      <p:sp>
        <p:nvSpPr>
          <p:cNvPr id="5" name="מציין מיקום טקסט 3">
            <a:extLst>
              <a:ext uri="{FF2B5EF4-FFF2-40B4-BE49-F238E27FC236}">
                <a16:creationId xmlns:a16="http://schemas.microsoft.com/office/drawing/2014/main" id="{84BAB357-CEB9-FF67-FBDC-0001E9481FE3}"/>
              </a:ext>
            </a:extLst>
          </p:cNvPr>
          <p:cNvSpPr txBox="1">
            <a:spLocks/>
          </p:cNvSpPr>
          <p:nvPr/>
        </p:nvSpPr>
        <p:spPr>
          <a:xfrm>
            <a:off x="1119346" y="1568320"/>
            <a:ext cx="9288462" cy="51687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RSA is a deterministic public-key encryption system </a:t>
            </a:r>
            <a:r>
              <a:rPr lang="he-IL" b="0" dirty="0"/>
              <a:t>)</a:t>
            </a:r>
            <a:r>
              <a:rPr lang="en-US" b="0" dirty="0"/>
              <a:t>no random encryption factors). The RSA algorithm is based on multiplying two large prime numbers, p and q, such that their product N serves as the public key. Encryption is performed by raising the message M to the power of e modulo N, where e and N are coprime:</a:t>
            </a:r>
            <a:endParaRPr lang="he-IL" b="0" dirty="0"/>
          </a:p>
          <a:p>
            <a:pPr algn="ctr"/>
            <a:r>
              <a:rPr lang="en-US" sz="2400" b="0" dirty="0"/>
              <a:t>M</a:t>
            </a:r>
            <a:r>
              <a:rPr lang="en-US" sz="2400" b="0" baseline="30000" dirty="0"/>
              <a:t>e</a:t>
            </a:r>
            <a:r>
              <a:rPr lang="en-US" sz="2400" b="0" dirty="0"/>
              <a:t> ≡ C (mod N)</a:t>
            </a:r>
          </a:p>
          <a:p>
            <a:pPr rtl="1"/>
            <a:r>
              <a:rPr lang="en-US" b="0" dirty="0"/>
              <a:t>For decryption, the private key is used, where d is defined as the modular inverse of e modulo ϕ(N) (Euler's totient function):</a:t>
            </a:r>
            <a:endParaRPr lang="he-IL" b="0" dirty="0"/>
          </a:p>
          <a:p>
            <a:pPr algn="ctr" rtl="1"/>
            <a:r>
              <a:rPr lang="en-US" sz="2400" b="0" dirty="0"/>
              <a:t>ed ≡  1 (mod </a:t>
            </a:r>
            <a:r>
              <a:rPr lang="el-GR" sz="2400" b="0" dirty="0"/>
              <a:t>ϕ(</a:t>
            </a:r>
            <a:r>
              <a:rPr lang="en-US" sz="2400" b="0" dirty="0"/>
              <a:t>N))</a:t>
            </a:r>
          </a:p>
          <a:p>
            <a:pPr rtl="1"/>
            <a:r>
              <a:rPr lang="en-US" b="0" dirty="0"/>
              <a:t>where </a:t>
            </a:r>
            <a:r>
              <a:rPr lang="el-GR" b="0" dirty="0"/>
              <a:t>ϕ(</a:t>
            </a:r>
            <a:r>
              <a:rPr lang="en-US" b="0" dirty="0"/>
              <a:t>N) is defined as:</a:t>
            </a:r>
            <a:endParaRPr lang="he-IL" b="0" dirty="0"/>
          </a:p>
          <a:p>
            <a:pPr algn="ctr" rtl="1"/>
            <a:r>
              <a:rPr lang="el-GR" sz="2400" b="0" dirty="0"/>
              <a:t>ϕ(</a:t>
            </a:r>
            <a:r>
              <a:rPr lang="en-US" sz="2400" b="0" dirty="0"/>
              <a:t>N) = (p-1)(q-1)</a:t>
            </a:r>
          </a:p>
          <a:p>
            <a:pPr rtl="1"/>
            <a:r>
              <a:rPr lang="en-US" b="0" dirty="0"/>
              <a:t>Which calculates the original message:</a:t>
            </a:r>
            <a:endParaRPr lang="he-IL" b="0" dirty="0"/>
          </a:p>
          <a:p>
            <a:pPr algn="ctr"/>
            <a:r>
              <a:rPr lang="en-US" sz="2400" b="0" dirty="0"/>
              <a:t>C</a:t>
            </a:r>
            <a:r>
              <a:rPr lang="en-US" sz="2400" b="0" baseline="30000" dirty="0"/>
              <a:t>d</a:t>
            </a:r>
            <a:r>
              <a:rPr lang="en-US" sz="2400" b="0" dirty="0"/>
              <a:t> ≡ M</a:t>
            </a:r>
            <a:r>
              <a:rPr lang="en-US" sz="2400" b="0" baseline="30000" dirty="0"/>
              <a:t>ed</a:t>
            </a:r>
            <a:r>
              <a:rPr lang="en-US" sz="2400" b="0" dirty="0"/>
              <a:t> ≡ M (mod N)</a:t>
            </a:r>
          </a:p>
          <a:p>
            <a:r>
              <a:rPr lang="en-US" b="0" dirty="0"/>
              <a:t>The reliability of RSA stems from the practical difficulty of factorization, which is an open problem in number theory [4].</a:t>
            </a:r>
          </a:p>
        </p:txBody>
      </p:sp>
    </p:spTree>
    <p:extLst>
      <p:ext uri="{BB962C8B-B14F-4D97-AF65-F5344CB8AC3E}">
        <p14:creationId xmlns:p14="http://schemas.microsoft.com/office/powerpoint/2010/main" val="251104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9B58-7ED0-8C26-4B87-2E58A7F2E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3B347-426B-D9CE-80CA-754975AFC028}"/>
              </a:ext>
            </a:extLst>
          </p:cNvPr>
          <p:cNvSpPr>
            <a:spLocks noGrp="1"/>
          </p:cNvSpPr>
          <p:nvPr>
            <p:ph type="title"/>
          </p:nvPr>
        </p:nvSpPr>
        <p:spPr>
          <a:xfrm>
            <a:off x="573404" y="796926"/>
            <a:ext cx="9953308" cy="946149"/>
          </a:xfrm>
        </p:spPr>
        <p:txBody>
          <a:bodyPr>
            <a:normAutofit/>
          </a:bodyPr>
          <a:lstStyle/>
          <a:p>
            <a:r>
              <a:rPr lang="en-US" sz="3600" dirty="0"/>
              <a:t>Thompson’s group</a:t>
            </a:r>
          </a:p>
        </p:txBody>
      </p:sp>
      <p:sp>
        <p:nvSpPr>
          <p:cNvPr id="68" name="Slide Number Placeholder 67">
            <a:extLst>
              <a:ext uri="{FF2B5EF4-FFF2-40B4-BE49-F238E27FC236}">
                <a16:creationId xmlns:a16="http://schemas.microsoft.com/office/drawing/2014/main" id="{3F9BAE89-819B-C1BE-65F9-E2EDCA7A14D8}"/>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pic>
        <p:nvPicPr>
          <p:cNvPr id="5" name="תמונה 4">
            <a:extLst>
              <a:ext uri="{FF2B5EF4-FFF2-40B4-BE49-F238E27FC236}">
                <a16:creationId xmlns:a16="http://schemas.microsoft.com/office/drawing/2014/main" id="{983CFDC6-9B0B-F2C6-F4C6-F47570D8BA87}"/>
              </a:ext>
            </a:extLst>
          </p:cNvPr>
          <p:cNvPicPr>
            <a:picLocks noChangeAspect="1"/>
          </p:cNvPicPr>
          <p:nvPr/>
        </p:nvPicPr>
        <p:blipFill>
          <a:blip r:embed="rId3"/>
          <a:stretch>
            <a:fillRect/>
          </a:stretch>
        </p:blipFill>
        <p:spPr>
          <a:xfrm>
            <a:off x="6351695" y="1865716"/>
            <a:ext cx="4021655" cy="3126568"/>
          </a:xfrm>
          <a:prstGeom prst="rect">
            <a:avLst/>
          </a:prstGeom>
        </p:spPr>
      </p:pic>
      <p:sp>
        <p:nvSpPr>
          <p:cNvPr id="10" name="מציין מיקום טקסט 3">
            <a:extLst>
              <a:ext uri="{FF2B5EF4-FFF2-40B4-BE49-F238E27FC236}">
                <a16:creationId xmlns:a16="http://schemas.microsoft.com/office/drawing/2014/main" id="{BBFA1125-0F12-38D2-9BA7-BCCB0C609388}"/>
              </a:ext>
            </a:extLst>
          </p:cNvPr>
          <p:cNvSpPr txBox="1">
            <a:spLocks/>
          </p:cNvSpPr>
          <p:nvPr/>
        </p:nvSpPr>
        <p:spPr>
          <a:xfrm>
            <a:off x="571455" y="2033637"/>
            <a:ext cx="5154612" cy="456124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rtl="1"/>
            <a:r>
              <a:rPr lang="en-US" b="0" dirty="0"/>
              <a:t>The Thompson group F is defined as the group of piecewise linear transformations of the interval [0,1]. These transformations are homeomorphisms (bijective and continuous mappings) that preserve orientation.</a:t>
            </a:r>
          </a:p>
          <a:p>
            <a:pPr rtl="1"/>
            <a:r>
              <a:rPr lang="en-US" b="0" dirty="0"/>
              <a:t>The slope in each linear segment is always a power of 2, and the breakpoints (the points where the slope changes) are dyadic points of the form:</a:t>
            </a:r>
          </a:p>
          <a:p>
            <a:pPr algn="r" rtl="1"/>
            <a:br>
              <a:rPr lang="en-US" sz="2000" b="0" dirty="0">
                <a:latin typeface="Calibri" panose="020F0502020204030204" pitchFamily="34" charset="0"/>
                <a:cs typeface="Calibri" panose="020F0502020204030204" pitchFamily="34" charset="0"/>
              </a:rPr>
            </a:br>
            <a:endParaRPr lang="en-US" sz="2000" b="0" dirty="0">
              <a:latin typeface="Calibri" panose="020F0502020204030204" pitchFamily="34" charset="0"/>
              <a:cs typeface="Calibri" panose="020F0502020204030204" pitchFamily="34" charset="0"/>
            </a:endParaRPr>
          </a:p>
          <a:p>
            <a:pPr rtl="1"/>
            <a:r>
              <a:rPr lang="en-US" b="0" dirty="0"/>
              <a:t>Where each transformation has a finite number of breakpoints.</a:t>
            </a:r>
          </a:p>
          <a:p>
            <a:pPr rtl="1"/>
            <a:r>
              <a:rPr lang="en-US" b="0" dirty="0"/>
              <a:t>A key property of this group is that it has no elements of finite order except the identity element[1].</a:t>
            </a:r>
            <a:endParaRPr lang="en-US" b="0" dirty="0">
              <a:latin typeface="Calibri" panose="020F0502020204030204" pitchFamily="34" charset="0"/>
              <a:cs typeface="Calibri" panose="020F0502020204030204" pitchFamily="34" charset="0"/>
            </a:endParaRPr>
          </a:p>
        </p:txBody>
      </p:sp>
      <p:pic>
        <p:nvPicPr>
          <p:cNvPr id="17" name="תמונה 16">
            <a:extLst>
              <a:ext uri="{FF2B5EF4-FFF2-40B4-BE49-F238E27FC236}">
                <a16:creationId xmlns:a16="http://schemas.microsoft.com/office/drawing/2014/main" id="{D78678D6-9D64-2660-CBCE-3ECFD031328A}"/>
              </a:ext>
            </a:extLst>
          </p:cNvPr>
          <p:cNvPicPr>
            <a:picLocks noChangeAspect="1"/>
          </p:cNvPicPr>
          <p:nvPr/>
        </p:nvPicPr>
        <p:blipFill>
          <a:blip r:embed="rId4"/>
          <a:stretch>
            <a:fillRect/>
          </a:stretch>
        </p:blipFill>
        <p:spPr>
          <a:xfrm>
            <a:off x="6465934" y="5096935"/>
            <a:ext cx="3907416" cy="379360"/>
          </a:xfrm>
          <a:prstGeom prst="rect">
            <a:avLst/>
          </a:prstGeom>
        </p:spPr>
      </p:pic>
      <p:pic>
        <p:nvPicPr>
          <p:cNvPr id="4" name="תמונה 3">
            <a:extLst>
              <a:ext uri="{FF2B5EF4-FFF2-40B4-BE49-F238E27FC236}">
                <a16:creationId xmlns:a16="http://schemas.microsoft.com/office/drawing/2014/main" id="{98C47648-B3DA-F252-EEB4-FB83611345E3}"/>
              </a:ext>
            </a:extLst>
          </p:cNvPr>
          <p:cNvPicPr>
            <a:picLocks noChangeAspect="1"/>
          </p:cNvPicPr>
          <p:nvPr/>
        </p:nvPicPr>
        <p:blipFill>
          <a:blip r:embed="rId5"/>
          <a:stretch>
            <a:fillRect/>
          </a:stretch>
        </p:blipFill>
        <p:spPr>
          <a:xfrm>
            <a:off x="1444852" y="4178917"/>
            <a:ext cx="2146073" cy="545865"/>
          </a:xfrm>
          <a:prstGeom prst="rect">
            <a:avLst/>
          </a:prstGeom>
        </p:spPr>
      </p:pic>
    </p:spTree>
    <p:extLst>
      <p:ext uri="{BB962C8B-B14F-4D97-AF65-F5344CB8AC3E}">
        <p14:creationId xmlns:p14="http://schemas.microsoft.com/office/powerpoint/2010/main" val="203145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תוכן 5">
            <a:extLst>
              <a:ext uri="{FF2B5EF4-FFF2-40B4-BE49-F238E27FC236}">
                <a16:creationId xmlns:a16="http://schemas.microsoft.com/office/drawing/2014/main" id="{AB266131-541D-32BB-0794-D2F4AA5876A2}"/>
              </a:ext>
            </a:extLst>
          </p:cNvPr>
          <p:cNvSpPr>
            <a:spLocks noGrp="1"/>
          </p:cNvSpPr>
          <p:nvPr>
            <p:ph sz="half" idx="14"/>
          </p:nvPr>
        </p:nvSpPr>
        <p:spPr>
          <a:xfrm>
            <a:off x="1727201" y="1077655"/>
            <a:ext cx="8737591" cy="3132395"/>
          </a:xfrm>
        </p:spPr>
        <p:txBody>
          <a:bodyPr>
            <a:noAutofit/>
          </a:bodyPr>
          <a:lstStyle/>
          <a:p>
            <a:r>
              <a:rPr lang="en-US" sz="1600" dirty="0"/>
              <a:t>Each element in Thompson's group F can be represented by a pair of binary trees with the same number of leaves. These binary trees correspond to subdivisions of the interval [0,1] into subintervals, where each leaf of a tree represents a subinterval.</a:t>
            </a:r>
          </a:p>
          <a:p>
            <a:r>
              <a:rPr lang="en-US" sz="1600" dirty="0"/>
              <a:t>The pair of binary trees describes a transformation by associating the leaves of one tree with the leaves of the other tree. This mapping implies that each subinterval from the first tree is linearly mapped to the corresponding subinterval in the second tree.</a:t>
            </a:r>
          </a:p>
          <a:p>
            <a:r>
              <a:rPr lang="en-US" sz="1600" dirty="0"/>
              <a:t>Using binary trees provides a visual and intuitive way to understand the structure of Thompson's group and how its transformations divide and recombine the interval [0,1].</a:t>
            </a:r>
          </a:p>
          <a:p>
            <a:endParaRPr lang="he-IL" sz="1600" dirty="0">
              <a:latin typeface="Calibri" panose="020F0502020204030204" pitchFamily="34" charset="0"/>
              <a:cs typeface="Calibri" panose="020F0502020204030204" pitchFamily="34" charset="0"/>
            </a:endParaRPr>
          </a:p>
        </p:txBody>
      </p:sp>
      <p:sp>
        <p:nvSpPr>
          <p:cNvPr id="7" name="מציין מיקום של מספר שקופית 6">
            <a:extLst>
              <a:ext uri="{FF2B5EF4-FFF2-40B4-BE49-F238E27FC236}">
                <a16:creationId xmlns:a16="http://schemas.microsoft.com/office/drawing/2014/main" id="{A406A7FE-006B-AEA8-005A-D53405C39AEA}"/>
              </a:ext>
            </a:extLst>
          </p:cNvPr>
          <p:cNvSpPr>
            <a:spLocks noGrp="1"/>
          </p:cNvSpPr>
          <p:nvPr>
            <p:ph type="sldNum" sz="quarter" idx="13"/>
          </p:nvPr>
        </p:nvSpPr>
        <p:spPr/>
        <p:txBody>
          <a:bodyPr/>
          <a:lstStyle/>
          <a:p>
            <a:fld id="{A49DFD55-3C28-40EF-9E31-A92D2E4017FF}" type="slidenum">
              <a:rPr lang="en-US" smtClean="0"/>
              <a:pPr/>
              <a:t>5</a:t>
            </a:fld>
            <a:endParaRPr lang="en-US" dirty="0"/>
          </a:p>
        </p:txBody>
      </p:sp>
      <p:pic>
        <p:nvPicPr>
          <p:cNvPr id="14" name="תמונה 13">
            <a:extLst>
              <a:ext uri="{FF2B5EF4-FFF2-40B4-BE49-F238E27FC236}">
                <a16:creationId xmlns:a16="http://schemas.microsoft.com/office/drawing/2014/main" id="{CB3978F9-EE0A-ED40-5C96-85C2FD18B70B}"/>
              </a:ext>
            </a:extLst>
          </p:cNvPr>
          <p:cNvPicPr>
            <a:picLocks noChangeAspect="1"/>
          </p:cNvPicPr>
          <p:nvPr/>
        </p:nvPicPr>
        <p:blipFill>
          <a:blip r:embed="rId2"/>
          <a:stretch>
            <a:fillRect/>
          </a:stretch>
        </p:blipFill>
        <p:spPr>
          <a:xfrm>
            <a:off x="3198811" y="3379529"/>
            <a:ext cx="5794369" cy="3341945"/>
          </a:xfrm>
          <a:prstGeom prst="rect">
            <a:avLst/>
          </a:prstGeom>
        </p:spPr>
      </p:pic>
    </p:spTree>
    <p:extLst>
      <p:ext uri="{BB962C8B-B14F-4D97-AF65-F5344CB8AC3E}">
        <p14:creationId xmlns:p14="http://schemas.microsoft.com/office/powerpoint/2010/main" val="307256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13D4E-095E-2E69-F7A5-79C68104F88B}"/>
            </a:ext>
          </a:extLst>
        </p:cNvPr>
        <p:cNvGrpSpPr/>
        <p:nvPr/>
      </p:nvGrpSpPr>
      <p:grpSpPr>
        <a:xfrm>
          <a:off x="0" y="0"/>
          <a:ext cx="0" cy="0"/>
          <a:chOff x="0" y="0"/>
          <a:chExt cx="0" cy="0"/>
        </a:xfrm>
      </p:grpSpPr>
      <p:sp>
        <p:nvSpPr>
          <p:cNvPr id="7" name="מציין מיקום של מספר שקופית 6">
            <a:extLst>
              <a:ext uri="{FF2B5EF4-FFF2-40B4-BE49-F238E27FC236}">
                <a16:creationId xmlns:a16="http://schemas.microsoft.com/office/drawing/2014/main" id="{2434784B-5AD1-F9EE-B4C9-80085D7FED2C}"/>
              </a:ext>
            </a:extLst>
          </p:cNvPr>
          <p:cNvSpPr>
            <a:spLocks noGrp="1"/>
          </p:cNvSpPr>
          <p:nvPr>
            <p:ph type="sldNum" sz="quarter" idx="13"/>
          </p:nvPr>
        </p:nvSpPr>
        <p:spPr/>
        <p:txBody>
          <a:bodyPr/>
          <a:lstStyle/>
          <a:p>
            <a:fld id="{A49DFD55-3C28-40EF-9E31-A92D2E4017FF}" type="slidenum">
              <a:rPr lang="en-US" smtClean="0"/>
              <a:pPr/>
              <a:t>6</a:t>
            </a:fld>
            <a:endParaRPr lang="en-US" dirty="0"/>
          </a:p>
        </p:txBody>
      </p:sp>
      <p:sp>
        <p:nvSpPr>
          <p:cNvPr id="2" name="תיבת טקסט 1">
            <a:extLst>
              <a:ext uri="{FF2B5EF4-FFF2-40B4-BE49-F238E27FC236}">
                <a16:creationId xmlns:a16="http://schemas.microsoft.com/office/drawing/2014/main" id="{64B5D984-5E05-7388-3019-06CF444E6192}"/>
              </a:ext>
            </a:extLst>
          </p:cNvPr>
          <p:cNvSpPr txBox="1"/>
          <p:nvPr/>
        </p:nvSpPr>
        <p:spPr>
          <a:xfrm>
            <a:off x="1838035" y="5390351"/>
            <a:ext cx="8626759" cy="646331"/>
          </a:xfrm>
          <a:prstGeom prst="rect">
            <a:avLst/>
          </a:prstGeom>
          <a:noFill/>
        </p:spPr>
        <p:txBody>
          <a:bodyPr wrap="square" rtlCol="0">
            <a:spAutoFit/>
          </a:bodyPr>
          <a:lstStyle/>
          <a:p>
            <a:pPr rtl="1"/>
            <a:r>
              <a:rPr lang="en-US" dirty="0"/>
              <a:t>Every element in F is constructed from two generators and only two relations (commutator equations).</a:t>
            </a:r>
            <a:endParaRPr lang="en-IL" dirty="0"/>
          </a:p>
        </p:txBody>
      </p:sp>
      <p:pic>
        <p:nvPicPr>
          <p:cNvPr id="18" name="תמונה 17">
            <a:extLst>
              <a:ext uri="{FF2B5EF4-FFF2-40B4-BE49-F238E27FC236}">
                <a16:creationId xmlns:a16="http://schemas.microsoft.com/office/drawing/2014/main" id="{67A64DF6-EBB5-C77B-0606-EF0818F59BD5}"/>
              </a:ext>
            </a:extLst>
          </p:cNvPr>
          <p:cNvPicPr>
            <a:picLocks noChangeAspect="1"/>
          </p:cNvPicPr>
          <p:nvPr/>
        </p:nvPicPr>
        <p:blipFill>
          <a:blip r:embed="rId2"/>
          <a:stretch>
            <a:fillRect/>
          </a:stretch>
        </p:blipFill>
        <p:spPr>
          <a:xfrm>
            <a:off x="2957071" y="1498901"/>
            <a:ext cx="6277851" cy="543001"/>
          </a:xfrm>
          <a:prstGeom prst="rect">
            <a:avLst/>
          </a:prstGeom>
        </p:spPr>
      </p:pic>
      <p:sp>
        <p:nvSpPr>
          <p:cNvPr id="3" name="תיבת טקסט 2">
            <a:extLst>
              <a:ext uri="{FF2B5EF4-FFF2-40B4-BE49-F238E27FC236}">
                <a16:creationId xmlns:a16="http://schemas.microsoft.com/office/drawing/2014/main" id="{4503CCCB-C1BD-35A1-1F45-BFCBD5CCDB39}"/>
              </a:ext>
            </a:extLst>
          </p:cNvPr>
          <p:cNvSpPr txBox="1"/>
          <p:nvPr/>
        </p:nvSpPr>
        <p:spPr>
          <a:xfrm>
            <a:off x="1838035" y="1174902"/>
            <a:ext cx="8626759" cy="369332"/>
          </a:xfrm>
          <a:prstGeom prst="rect">
            <a:avLst/>
          </a:prstGeom>
          <a:noFill/>
        </p:spPr>
        <p:txBody>
          <a:bodyPr wrap="square" rtlCol="0">
            <a:spAutoFit/>
          </a:bodyPr>
          <a:lstStyle/>
          <a:p>
            <a:r>
              <a:rPr lang="en-US" dirty="0"/>
              <a:t>Another representation of Thompson's group F is through </a:t>
            </a:r>
            <a:r>
              <a:rPr lang="en-US" b="1" dirty="0"/>
              <a:t>word form</a:t>
            </a:r>
            <a:r>
              <a:rPr lang="en-US" dirty="0"/>
              <a:t>:</a:t>
            </a:r>
            <a:endParaRPr lang="he-IL" b="0" dirty="0">
              <a:latin typeface="Calibri" panose="020F0502020204030204" pitchFamily="34" charset="0"/>
              <a:cs typeface="Calibri" panose="020F0502020204030204" pitchFamily="34" charset="0"/>
            </a:endParaRPr>
          </a:p>
        </p:txBody>
      </p:sp>
      <p:sp>
        <p:nvSpPr>
          <p:cNvPr id="11" name="תיבת טקסט 10">
            <a:extLst>
              <a:ext uri="{FF2B5EF4-FFF2-40B4-BE49-F238E27FC236}">
                <a16:creationId xmlns:a16="http://schemas.microsoft.com/office/drawing/2014/main" id="{2A0B9345-7499-402E-4FAF-571D39BF151C}"/>
              </a:ext>
            </a:extLst>
          </p:cNvPr>
          <p:cNvSpPr txBox="1"/>
          <p:nvPr/>
        </p:nvSpPr>
        <p:spPr>
          <a:xfrm>
            <a:off x="1838035" y="2038403"/>
            <a:ext cx="8626759" cy="646331"/>
          </a:xfrm>
          <a:prstGeom prst="rect">
            <a:avLst/>
          </a:prstGeom>
          <a:noFill/>
        </p:spPr>
        <p:txBody>
          <a:bodyPr wrap="square" rtlCol="0">
            <a:spAutoFit/>
          </a:bodyPr>
          <a:lstStyle/>
          <a:p>
            <a:pPr rtl="1"/>
            <a:r>
              <a:rPr lang="en-US" dirty="0"/>
              <a:t>This infinite presentation is characterized by several properties that enable message encryption through group operations, for example:</a:t>
            </a:r>
            <a:endParaRPr lang="he-IL" dirty="0"/>
          </a:p>
        </p:txBody>
      </p:sp>
      <p:sp>
        <p:nvSpPr>
          <p:cNvPr id="6" name="תיבת טקסט 5">
            <a:extLst>
              <a:ext uri="{FF2B5EF4-FFF2-40B4-BE49-F238E27FC236}">
                <a16:creationId xmlns:a16="http://schemas.microsoft.com/office/drawing/2014/main" id="{B84B3E44-3EBD-7F9E-0229-351CE65E9226}"/>
              </a:ext>
            </a:extLst>
          </p:cNvPr>
          <p:cNvSpPr txBox="1"/>
          <p:nvPr/>
        </p:nvSpPr>
        <p:spPr>
          <a:xfrm>
            <a:off x="1838035" y="3304211"/>
            <a:ext cx="6705890" cy="369332"/>
          </a:xfrm>
          <a:prstGeom prst="rect">
            <a:avLst/>
          </a:prstGeom>
          <a:noFill/>
        </p:spPr>
        <p:txBody>
          <a:bodyPr wrap="square" rtlCol="0">
            <a:spAutoFit/>
          </a:bodyPr>
          <a:lstStyle/>
          <a:p>
            <a:pPr rtl="1"/>
            <a:r>
              <a:rPr lang="en-US" dirty="0"/>
              <a:t>Thus, we obtain the encryption for the message M:</a:t>
            </a:r>
            <a:endParaRPr lang="en-IL" dirty="0"/>
          </a:p>
        </p:txBody>
      </p:sp>
      <p:pic>
        <p:nvPicPr>
          <p:cNvPr id="9" name="תמונה 8">
            <a:extLst>
              <a:ext uri="{FF2B5EF4-FFF2-40B4-BE49-F238E27FC236}">
                <a16:creationId xmlns:a16="http://schemas.microsoft.com/office/drawing/2014/main" id="{CD31C434-37E8-F007-988F-67BDD1CE9232}"/>
              </a:ext>
            </a:extLst>
          </p:cNvPr>
          <p:cNvPicPr>
            <a:picLocks noChangeAspect="1"/>
          </p:cNvPicPr>
          <p:nvPr/>
        </p:nvPicPr>
        <p:blipFill>
          <a:blip r:embed="rId3"/>
          <a:stretch>
            <a:fillRect/>
          </a:stretch>
        </p:blipFill>
        <p:spPr>
          <a:xfrm>
            <a:off x="4680463" y="3688782"/>
            <a:ext cx="2831066" cy="500098"/>
          </a:xfrm>
          <a:prstGeom prst="rect">
            <a:avLst/>
          </a:prstGeom>
        </p:spPr>
      </p:pic>
      <p:pic>
        <p:nvPicPr>
          <p:cNvPr id="14" name="תמונה 13">
            <a:extLst>
              <a:ext uri="{FF2B5EF4-FFF2-40B4-BE49-F238E27FC236}">
                <a16:creationId xmlns:a16="http://schemas.microsoft.com/office/drawing/2014/main" id="{9B454BCC-9F35-2095-A8C8-BBE77DA4891F}"/>
              </a:ext>
            </a:extLst>
          </p:cNvPr>
          <p:cNvPicPr>
            <a:picLocks noChangeAspect="1"/>
          </p:cNvPicPr>
          <p:nvPr/>
        </p:nvPicPr>
        <p:blipFill>
          <a:blip r:embed="rId4"/>
          <a:stretch>
            <a:fillRect/>
          </a:stretch>
        </p:blipFill>
        <p:spPr>
          <a:xfrm>
            <a:off x="4370180" y="2707339"/>
            <a:ext cx="3451632" cy="587319"/>
          </a:xfrm>
          <a:prstGeom prst="rect">
            <a:avLst/>
          </a:prstGeom>
        </p:spPr>
      </p:pic>
      <p:sp>
        <p:nvSpPr>
          <p:cNvPr id="15" name="תיבת טקסט 14">
            <a:extLst>
              <a:ext uri="{FF2B5EF4-FFF2-40B4-BE49-F238E27FC236}">
                <a16:creationId xmlns:a16="http://schemas.microsoft.com/office/drawing/2014/main" id="{82C67893-ECE9-AADA-6826-9D5F3A015E3B}"/>
              </a:ext>
            </a:extLst>
          </p:cNvPr>
          <p:cNvSpPr txBox="1"/>
          <p:nvPr/>
        </p:nvSpPr>
        <p:spPr>
          <a:xfrm>
            <a:off x="1838035" y="4255228"/>
            <a:ext cx="4997443" cy="369332"/>
          </a:xfrm>
          <a:prstGeom prst="rect">
            <a:avLst/>
          </a:prstGeom>
          <a:noFill/>
        </p:spPr>
        <p:txBody>
          <a:bodyPr wrap="square" rtlCol="0">
            <a:spAutoFit/>
          </a:bodyPr>
          <a:lstStyle/>
          <a:p>
            <a:pPr rtl="1"/>
            <a:r>
              <a:rPr lang="en-US" dirty="0"/>
              <a:t>Such that the encrypted message C is:</a:t>
            </a:r>
            <a:endParaRPr lang="en-IL" dirty="0"/>
          </a:p>
        </p:txBody>
      </p:sp>
      <p:pic>
        <p:nvPicPr>
          <p:cNvPr id="17" name="תמונה 16">
            <a:extLst>
              <a:ext uri="{FF2B5EF4-FFF2-40B4-BE49-F238E27FC236}">
                <a16:creationId xmlns:a16="http://schemas.microsoft.com/office/drawing/2014/main" id="{D1027473-6C0C-8716-651F-23031D820B0A}"/>
              </a:ext>
            </a:extLst>
          </p:cNvPr>
          <p:cNvPicPr>
            <a:picLocks noChangeAspect="1"/>
          </p:cNvPicPr>
          <p:nvPr/>
        </p:nvPicPr>
        <p:blipFill>
          <a:blip r:embed="rId5"/>
          <a:stretch>
            <a:fillRect/>
          </a:stretch>
        </p:blipFill>
        <p:spPr>
          <a:xfrm>
            <a:off x="5343460" y="4725154"/>
            <a:ext cx="1505071" cy="380496"/>
          </a:xfrm>
          <a:prstGeom prst="rect">
            <a:avLst/>
          </a:prstGeom>
        </p:spPr>
      </p:pic>
    </p:spTree>
    <p:extLst>
      <p:ext uri="{BB962C8B-B14F-4D97-AF65-F5344CB8AC3E}">
        <p14:creationId xmlns:p14="http://schemas.microsoft.com/office/powerpoint/2010/main" val="71811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9D2E9-CF41-36FB-1D51-C2D5BEADAD34}"/>
            </a:ext>
          </a:extLst>
        </p:cNvPr>
        <p:cNvGrpSpPr/>
        <p:nvPr/>
      </p:nvGrpSpPr>
      <p:grpSpPr>
        <a:xfrm>
          <a:off x="0" y="0"/>
          <a:ext cx="0" cy="0"/>
          <a:chOff x="0" y="0"/>
          <a:chExt cx="0" cy="0"/>
        </a:xfrm>
      </p:grpSpPr>
      <p:sp>
        <p:nvSpPr>
          <p:cNvPr id="6" name="מציין מיקום תוכן 5">
            <a:extLst>
              <a:ext uri="{FF2B5EF4-FFF2-40B4-BE49-F238E27FC236}">
                <a16:creationId xmlns:a16="http://schemas.microsoft.com/office/drawing/2014/main" id="{DEE4D230-7076-52A3-E69F-79E0D8B5E78C}"/>
              </a:ext>
            </a:extLst>
          </p:cNvPr>
          <p:cNvSpPr>
            <a:spLocks noGrp="1"/>
          </p:cNvSpPr>
          <p:nvPr>
            <p:ph sz="half" idx="14"/>
          </p:nvPr>
        </p:nvSpPr>
        <p:spPr>
          <a:xfrm>
            <a:off x="1771650" y="2171955"/>
            <a:ext cx="8601700" cy="3441064"/>
          </a:xfrm>
        </p:spPr>
        <p:txBody>
          <a:bodyPr>
            <a:normAutofit/>
          </a:bodyPr>
          <a:lstStyle/>
          <a:p>
            <a:r>
              <a:rPr lang="en-US" dirty="0"/>
              <a:t>In 2005, the article </a:t>
            </a:r>
            <a:r>
              <a:rPr lang="en-US" i="1" dirty="0"/>
              <a:t>"</a:t>
            </a:r>
            <a:r>
              <a:rPr lang="en-US" i="1" dirty="0">
                <a:hlinkClick r:id="rId2"/>
              </a:rPr>
              <a:t>Thompson’s Group and Public Key Cryptography</a:t>
            </a:r>
            <a:r>
              <a:rPr lang="en-US" dirty="0"/>
              <a:t>" [5] was published, presenting a public-key encryption protocol based on Thompson's group.</a:t>
            </a:r>
          </a:p>
          <a:p>
            <a:r>
              <a:rPr lang="en-US" dirty="0"/>
              <a:t>The goal of the project is to attempt to develop a new public-key encryption protocol based on Thompson's group, leveraging its unique properties and RSA-based cryptography.</a:t>
            </a:r>
          </a:p>
          <a:p>
            <a:r>
              <a:rPr lang="en-US" dirty="0"/>
              <a:t>By utilizing the distinctive characteristics of the group, we aim to identify unique operations through which a private key can be developed. This private key will be responsible for decrypting the encrypted message while being difficult to break.</a:t>
            </a:r>
          </a:p>
        </p:txBody>
      </p:sp>
      <p:sp>
        <p:nvSpPr>
          <p:cNvPr id="7" name="מציין מיקום של מספר שקופית 6">
            <a:extLst>
              <a:ext uri="{FF2B5EF4-FFF2-40B4-BE49-F238E27FC236}">
                <a16:creationId xmlns:a16="http://schemas.microsoft.com/office/drawing/2014/main" id="{3AC62968-6A0F-1E88-9DD5-F9BDCC19C22D}"/>
              </a:ext>
            </a:extLst>
          </p:cNvPr>
          <p:cNvSpPr>
            <a:spLocks noGrp="1"/>
          </p:cNvSpPr>
          <p:nvPr>
            <p:ph type="sldNum" sz="quarter" idx="13"/>
          </p:nvPr>
        </p:nvSpPr>
        <p:spPr/>
        <p:txBody>
          <a:bodyPr/>
          <a:lstStyle/>
          <a:p>
            <a:fld id="{A49DFD55-3C28-40EF-9E31-A92D2E4017FF}" type="slidenum">
              <a:rPr lang="en-US" smtClean="0"/>
              <a:pPr/>
              <a:t>7</a:t>
            </a:fld>
            <a:endParaRPr lang="en-US" dirty="0"/>
          </a:p>
        </p:txBody>
      </p:sp>
      <p:sp>
        <p:nvSpPr>
          <p:cNvPr id="14" name="מציין מיקום טקסט 13">
            <a:extLst>
              <a:ext uri="{FF2B5EF4-FFF2-40B4-BE49-F238E27FC236}">
                <a16:creationId xmlns:a16="http://schemas.microsoft.com/office/drawing/2014/main" id="{CF8BE12E-79BB-43D3-7E2F-6A79D0382A66}"/>
              </a:ext>
            </a:extLst>
          </p:cNvPr>
          <p:cNvSpPr>
            <a:spLocks noGrp="1"/>
          </p:cNvSpPr>
          <p:nvPr>
            <p:ph type="body" idx="10"/>
          </p:nvPr>
        </p:nvSpPr>
        <p:spPr>
          <a:xfrm>
            <a:off x="1771650" y="1261237"/>
            <a:ext cx="6076051" cy="610996"/>
          </a:xfrm>
        </p:spPr>
        <p:txBody>
          <a:bodyPr>
            <a:noAutofit/>
          </a:bodyPr>
          <a:lstStyle/>
          <a:p>
            <a:pPr rtl="1"/>
            <a:r>
              <a:rPr lang="en-US" sz="3600" b="0" dirty="0">
                <a:latin typeface="+mn-lt"/>
              </a:rPr>
              <a:t>Project Objective</a:t>
            </a:r>
            <a:endParaRPr lang="en-IL" sz="3600" b="0" dirty="0">
              <a:latin typeface="+mn-lt"/>
            </a:endParaRPr>
          </a:p>
        </p:txBody>
      </p:sp>
    </p:spTree>
    <p:extLst>
      <p:ext uri="{BB962C8B-B14F-4D97-AF65-F5344CB8AC3E}">
        <p14:creationId xmlns:p14="http://schemas.microsoft.com/office/powerpoint/2010/main" val="119715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73CCA-EF74-EA1F-E2C0-D2D881E658F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212C78-C035-5F16-82A6-6BBFD8F2D3AB}"/>
              </a:ext>
            </a:extLst>
          </p:cNvPr>
          <p:cNvSpPr>
            <a:spLocks noGrp="1"/>
          </p:cNvSpPr>
          <p:nvPr>
            <p:ph type="title"/>
          </p:nvPr>
        </p:nvSpPr>
        <p:spPr>
          <a:xfrm>
            <a:off x="1119346" y="136526"/>
            <a:ext cx="9953308" cy="1780860"/>
          </a:xfrm>
        </p:spPr>
        <p:txBody>
          <a:bodyPr/>
          <a:lstStyle/>
          <a:p>
            <a:r>
              <a:rPr lang="en-US" dirty="0"/>
              <a:t>Bibliography:</a:t>
            </a:r>
            <a:endParaRPr lang="en-IL" dirty="0"/>
          </a:p>
        </p:txBody>
      </p:sp>
      <p:sp>
        <p:nvSpPr>
          <p:cNvPr id="6" name="מציין מיקום תוכן 5">
            <a:extLst>
              <a:ext uri="{FF2B5EF4-FFF2-40B4-BE49-F238E27FC236}">
                <a16:creationId xmlns:a16="http://schemas.microsoft.com/office/drawing/2014/main" id="{11AFFA78-2D1B-669B-BE01-89FBEF57762D}"/>
              </a:ext>
            </a:extLst>
          </p:cNvPr>
          <p:cNvSpPr>
            <a:spLocks noGrp="1"/>
          </p:cNvSpPr>
          <p:nvPr>
            <p:ph sz="half" idx="14"/>
          </p:nvPr>
        </p:nvSpPr>
        <p:spPr>
          <a:xfrm>
            <a:off x="1119346" y="2243098"/>
            <a:ext cx="9953308" cy="2371803"/>
          </a:xfrm>
        </p:spPr>
        <p:txBody>
          <a:bodyPr>
            <a:normAutofit/>
          </a:bodyPr>
          <a:lstStyle/>
          <a:p>
            <a:pPr>
              <a:buFont typeface="+mj-lt"/>
              <a:buAutoNum type="arabicPeriod"/>
            </a:pPr>
            <a:r>
              <a:rPr lang="en-US" i="1" dirty="0"/>
              <a:t>Introduction to Thompson’s group F</a:t>
            </a:r>
            <a:r>
              <a:rPr lang="en-US" dirty="0"/>
              <a:t> – Jose’ </a:t>
            </a:r>
            <a:r>
              <a:rPr lang="en-US" dirty="0" err="1"/>
              <a:t>Burillo</a:t>
            </a:r>
            <a:endParaRPr lang="en-US" dirty="0"/>
          </a:p>
          <a:p>
            <a:pPr>
              <a:buFont typeface="+mj-lt"/>
              <a:buAutoNum type="arabicPeriod"/>
            </a:pPr>
            <a:r>
              <a:rPr lang="en-US" i="1" dirty="0"/>
              <a:t>Introduction to Thompson’s group</a:t>
            </a:r>
            <a:r>
              <a:rPr lang="en-US" dirty="0"/>
              <a:t> – Ken Brown, Cornell University</a:t>
            </a:r>
          </a:p>
          <a:p>
            <a:pPr>
              <a:buFont typeface="+mj-lt"/>
              <a:buAutoNum type="arabicPeriod"/>
            </a:pPr>
            <a:r>
              <a:rPr lang="en-US" i="1" dirty="0"/>
              <a:t>When Is the Multiplicative Group Modulo n Cyclic?</a:t>
            </a:r>
            <a:r>
              <a:rPr lang="en-US" dirty="0"/>
              <a:t> Aryeh Zax, November 30, 2015</a:t>
            </a:r>
          </a:p>
          <a:p>
            <a:pPr>
              <a:buFont typeface="+mj-lt"/>
              <a:buAutoNum type="arabicPeriod"/>
            </a:pPr>
            <a:r>
              <a:rPr lang="en-US" dirty="0"/>
              <a:t>The Jewish Encyclopedia - </a:t>
            </a:r>
            <a:r>
              <a:rPr lang="en-US" dirty="0">
                <a:hlinkClick r:id="rId2"/>
              </a:rPr>
              <a:t>https://www.hamichlol.org.il/RSA</a:t>
            </a:r>
            <a:r>
              <a:rPr lang="en-US" dirty="0"/>
              <a:t> </a:t>
            </a:r>
          </a:p>
          <a:p>
            <a:pPr>
              <a:buFont typeface="+mj-lt"/>
              <a:buAutoNum type="arabicPeriod"/>
            </a:pPr>
            <a:r>
              <a:rPr lang="en-US" i="1" dirty="0"/>
              <a:t>Thompson’s group and public key cryptography</a:t>
            </a:r>
            <a:r>
              <a:rPr lang="en-US" dirty="0"/>
              <a:t> – Vladimir </a:t>
            </a:r>
            <a:r>
              <a:rPr lang="en-US" dirty="0" err="1"/>
              <a:t>Shpilrain</a:t>
            </a:r>
            <a:r>
              <a:rPr lang="en-US" dirty="0"/>
              <a:t> and Alexander Ushakov, Department of Mathematics, The City College of New York, New York, NY 10031</a:t>
            </a:r>
          </a:p>
          <a:p>
            <a:endParaRPr lang="en-IL" dirty="0"/>
          </a:p>
        </p:txBody>
      </p:sp>
      <p:sp>
        <p:nvSpPr>
          <p:cNvPr id="7" name="מציין מיקום של מספר שקופית 6">
            <a:extLst>
              <a:ext uri="{FF2B5EF4-FFF2-40B4-BE49-F238E27FC236}">
                <a16:creationId xmlns:a16="http://schemas.microsoft.com/office/drawing/2014/main" id="{3C009C1E-4FBC-79A9-4334-0FF17016E2C1}"/>
              </a:ext>
            </a:extLst>
          </p:cNvPr>
          <p:cNvSpPr>
            <a:spLocks noGrp="1"/>
          </p:cNvSpPr>
          <p:nvPr>
            <p:ph type="sldNum" sz="quarter" idx="13"/>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1097909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{4F9BE5B1-BD79-42F7-BFE9-B5B457C5068B}tf67328976_win32</Template>
  <TotalTime>67</TotalTime>
  <Words>689</Words>
  <Application>Microsoft Office PowerPoint</Application>
  <PresentationFormat>מסך רחב</PresentationFormat>
  <Paragraphs>51</Paragraphs>
  <Slides>8</Slides>
  <Notes>2</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Tenorite</vt:lpstr>
      <vt:lpstr>Custom</vt:lpstr>
      <vt:lpstr>Encryption Methods Using Thompson's Group base on the RSA Algorithm</vt:lpstr>
      <vt:lpstr>Table of Contents:</vt:lpstr>
      <vt:lpstr>RSA Algorithm</vt:lpstr>
      <vt:lpstr>Thompson’s group</vt:lpstr>
      <vt:lpstr>מצגת של PowerPoint‏</vt:lpstr>
      <vt:lpstr>מצגת של PowerPoint‏</vt:lpstr>
      <vt:lpstr>מצגת של PowerPoint‏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ירון ויטובסקי</dc:creator>
  <cp:lastModifiedBy>ירון ויטובסקי</cp:lastModifiedBy>
  <cp:revision>9</cp:revision>
  <dcterms:created xsi:type="dcterms:W3CDTF">2024-12-29T17:30:00Z</dcterms:created>
  <dcterms:modified xsi:type="dcterms:W3CDTF">2025-01-07T14:59:25Z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