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6024" r:id="rId1"/>
  </p:sldMasterIdLst>
  <p:notesMasterIdLst>
    <p:notesMasterId r:id="rId28"/>
  </p:notesMasterIdLst>
  <p:handoutMasterIdLst>
    <p:handoutMasterId r:id="rId29"/>
  </p:handoutMasterIdLst>
  <p:sldIdLst>
    <p:sldId id="260" r:id="rId2"/>
    <p:sldId id="262" r:id="rId3"/>
    <p:sldId id="299" r:id="rId4"/>
    <p:sldId id="298" r:id="rId5"/>
    <p:sldId id="259" r:id="rId6"/>
    <p:sldId id="261" r:id="rId7"/>
    <p:sldId id="263" r:id="rId8"/>
    <p:sldId id="280" r:id="rId9"/>
    <p:sldId id="266" r:id="rId10"/>
    <p:sldId id="269" r:id="rId11"/>
    <p:sldId id="270" r:id="rId12"/>
    <p:sldId id="275" r:id="rId13"/>
    <p:sldId id="267" r:id="rId14"/>
    <p:sldId id="300" r:id="rId15"/>
    <p:sldId id="272" r:id="rId16"/>
    <p:sldId id="273" r:id="rId17"/>
    <p:sldId id="279" r:id="rId18"/>
    <p:sldId id="277" r:id="rId19"/>
    <p:sldId id="274" r:id="rId20"/>
    <p:sldId id="276" r:id="rId21"/>
    <p:sldId id="289" r:id="rId22"/>
    <p:sldId id="288" r:id="rId23"/>
    <p:sldId id="294" r:id="rId24"/>
    <p:sldId id="293" r:id="rId25"/>
    <p:sldId id="295" r:id="rId26"/>
    <p:sldId id="30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0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E5223-BCFE-4729-9DEB-F36E1141134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C3C9BF-E388-4564-8856-B4D73F8410CB}">
      <dgm:prSet phldrT="[טקסט]"/>
      <dgm:spPr/>
      <dgm:t>
        <a:bodyPr/>
        <a:lstStyle/>
        <a:p>
          <a:pPr rtl="0"/>
          <a:r>
            <a:rPr lang="en-US" dirty="0"/>
            <a:t>Step 1- Scraping</a:t>
          </a:r>
        </a:p>
      </dgm:t>
    </dgm:pt>
    <dgm:pt modelId="{F306F973-3401-4EFB-B403-B9BD8590E8F5}" type="parTrans" cxnId="{5EA3ACAC-A8B3-4D17-9457-628E3505979E}">
      <dgm:prSet/>
      <dgm:spPr/>
      <dgm:t>
        <a:bodyPr/>
        <a:lstStyle/>
        <a:p>
          <a:pPr rtl="0"/>
          <a:endParaRPr lang="en-US"/>
        </a:p>
      </dgm:t>
    </dgm:pt>
    <dgm:pt modelId="{F2AE60AC-634F-491A-91BC-FA24DB65C784}" type="sibTrans" cxnId="{5EA3ACAC-A8B3-4D17-9457-628E3505979E}">
      <dgm:prSet/>
      <dgm:spPr/>
      <dgm:t>
        <a:bodyPr/>
        <a:lstStyle/>
        <a:p>
          <a:pPr rtl="0"/>
          <a:endParaRPr lang="en-US"/>
        </a:p>
      </dgm:t>
    </dgm:pt>
    <dgm:pt modelId="{6E78A803-7994-47AF-A0AD-6AFC9E59E573}">
      <dgm:prSet phldrT="[טקסט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divided the crawling into 4 different neighborhoods.</a:t>
          </a:r>
        </a:p>
      </dgm:t>
    </dgm:pt>
    <dgm:pt modelId="{B280DF20-A1D2-46E8-9C29-12B5CBE39CF9}" type="parTrans" cxnId="{F9F9F018-978E-4844-B581-4F709E75FE37}">
      <dgm:prSet/>
      <dgm:spPr/>
      <dgm:t>
        <a:bodyPr/>
        <a:lstStyle/>
        <a:p>
          <a:pPr rtl="0"/>
          <a:endParaRPr lang="en-US"/>
        </a:p>
      </dgm:t>
    </dgm:pt>
    <dgm:pt modelId="{0D195E1C-6DC2-4B11-AEFF-37E0E6C0B19A}" type="sibTrans" cxnId="{F9F9F018-978E-4844-B581-4F709E75FE37}">
      <dgm:prSet/>
      <dgm:spPr/>
      <dgm:t>
        <a:bodyPr/>
        <a:lstStyle/>
        <a:p>
          <a:pPr rtl="0"/>
          <a:endParaRPr lang="en-US"/>
        </a:p>
      </dgm:t>
    </dgm:pt>
    <dgm:pt modelId="{7D4BCAEC-A5B3-44F9-BFA3-CF044B0F0D20}">
      <dgm:prSet phldrT="[טקסט]"/>
      <dgm:spPr/>
      <dgm:t>
        <a:bodyPr/>
        <a:lstStyle/>
        <a:p>
          <a:pPr rtl="0"/>
          <a:r>
            <a:rPr lang="en-US" dirty="0"/>
            <a:t>Step </a:t>
          </a:r>
          <a:r>
            <a:rPr lang="he-IL" dirty="0"/>
            <a:t>2</a:t>
          </a:r>
          <a:r>
            <a:rPr lang="en-US" dirty="0"/>
            <a:t> – Data handling </a:t>
          </a:r>
        </a:p>
      </dgm:t>
    </dgm:pt>
    <dgm:pt modelId="{5E5586AB-5322-443D-BD83-63C96A3E1BCA}" type="parTrans" cxnId="{70B17F48-30A3-430B-865B-77878BDA9152}">
      <dgm:prSet/>
      <dgm:spPr/>
      <dgm:t>
        <a:bodyPr/>
        <a:lstStyle/>
        <a:p>
          <a:pPr rtl="0"/>
          <a:endParaRPr lang="en-US"/>
        </a:p>
      </dgm:t>
    </dgm:pt>
    <dgm:pt modelId="{076585E9-95C7-47E9-BF02-2E7C8AA7E479}" type="sibTrans" cxnId="{70B17F48-30A3-430B-865B-77878BDA9152}">
      <dgm:prSet/>
      <dgm:spPr/>
      <dgm:t>
        <a:bodyPr/>
        <a:lstStyle/>
        <a:p>
          <a:pPr rtl="0"/>
          <a:endParaRPr lang="en-US"/>
        </a:p>
      </dgm:t>
    </dgm:pt>
    <dgm:pt modelId="{03A85826-8A0B-474F-A84F-700C4D28CAC4}">
      <dgm:prSet phldrT="[טקסט]"/>
      <dgm:spPr/>
      <dgm:t>
        <a:bodyPr/>
        <a:lstStyle/>
        <a:p>
          <a:pPr rtl="0"/>
          <a:r>
            <a:rPr lang="en-US" dirty="0"/>
            <a:t>Step </a:t>
          </a:r>
          <a:r>
            <a:rPr lang="he-IL" dirty="0"/>
            <a:t>3</a:t>
          </a:r>
          <a:r>
            <a:rPr lang="en-US" dirty="0"/>
            <a:t> -  EDA</a:t>
          </a:r>
        </a:p>
      </dgm:t>
    </dgm:pt>
    <dgm:pt modelId="{DD1A66B2-D340-4B18-9497-7547A7CC0CFC}" type="parTrans" cxnId="{F517BE8E-FAF1-4B9C-B739-0EE722FBC0D8}">
      <dgm:prSet/>
      <dgm:spPr/>
      <dgm:t>
        <a:bodyPr/>
        <a:lstStyle/>
        <a:p>
          <a:pPr rtl="0"/>
          <a:endParaRPr lang="en-US"/>
        </a:p>
      </dgm:t>
    </dgm:pt>
    <dgm:pt modelId="{105336FB-1708-4AA0-AC39-671EED54D8A1}" type="sibTrans" cxnId="{F517BE8E-FAF1-4B9C-B739-0EE722FBC0D8}">
      <dgm:prSet/>
      <dgm:spPr/>
      <dgm:t>
        <a:bodyPr/>
        <a:lstStyle/>
        <a:p>
          <a:pPr rtl="0"/>
          <a:endParaRPr lang="en-US"/>
        </a:p>
      </dgm:t>
    </dgm:pt>
    <dgm:pt modelId="{19F620E8-A74A-4775-A614-47463380932E}">
      <dgm:prSet/>
      <dgm:spPr/>
      <dgm:t>
        <a:bodyPr/>
        <a:lstStyle/>
        <a:p>
          <a:pPr rtl="0"/>
          <a:r>
            <a:rPr lang="en-US" dirty="0"/>
            <a:t>Step 4 - Model</a:t>
          </a:r>
        </a:p>
      </dgm:t>
    </dgm:pt>
    <dgm:pt modelId="{4D45EA04-3122-4A14-99BA-3694D653FDDE}" type="parTrans" cxnId="{0C41529D-53A7-4404-9F2E-63DC2FC41967}">
      <dgm:prSet/>
      <dgm:spPr/>
      <dgm:t>
        <a:bodyPr/>
        <a:lstStyle/>
        <a:p>
          <a:pPr rtl="0"/>
          <a:endParaRPr lang="en-US"/>
        </a:p>
      </dgm:t>
    </dgm:pt>
    <dgm:pt modelId="{23504EE0-4E8E-405E-9F5E-5840F9C47B90}" type="sibTrans" cxnId="{0C41529D-53A7-4404-9F2E-63DC2FC41967}">
      <dgm:prSet/>
      <dgm:spPr/>
      <dgm:t>
        <a:bodyPr/>
        <a:lstStyle/>
        <a:p>
          <a:pPr rtl="0"/>
          <a:endParaRPr lang="en-US"/>
        </a:p>
      </dgm:t>
    </dgm:pt>
    <dgm:pt modelId="{4396593B-8FED-481C-98B4-7CE92137DDC8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came across blocking attempts.	</a:t>
          </a:r>
        </a:p>
      </dgm:t>
    </dgm:pt>
    <dgm:pt modelId="{4B2239B1-17C6-4DF0-845B-5A9A502EBD23}" type="sibTrans" cxnId="{3A403437-874A-4DA3-89B9-239D6A88710C}">
      <dgm:prSet/>
      <dgm:spPr/>
      <dgm:t>
        <a:bodyPr/>
        <a:lstStyle/>
        <a:p>
          <a:endParaRPr lang="en-US"/>
        </a:p>
      </dgm:t>
    </dgm:pt>
    <dgm:pt modelId="{DAF4CBB1-F190-4EF2-81AB-3F1E9C99A8E3}" type="parTrans" cxnId="{3A403437-874A-4DA3-89B9-239D6A88710C}">
      <dgm:prSet/>
      <dgm:spPr/>
      <dgm:t>
        <a:bodyPr/>
        <a:lstStyle/>
        <a:p>
          <a:endParaRPr lang="en-US"/>
        </a:p>
      </dgm:t>
    </dgm:pt>
    <dgm:pt modelId="{A2E8E847-7D4D-43FC-9802-EA1510BA5692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used BS &amp;&amp; Selenium.</a:t>
          </a:r>
        </a:p>
      </dgm:t>
    </dgm:pt>
    <dgm:pt modelId="{1799DE26-FF09-43B1-8136-48B58BE427E4}" type="sibTrans" cxnId="{A03D9EEF-AEB2-414F-82BB-6D29C8D0A66C}">
      <dgm:prSet/>
      <dgm:spPr/>
      <dgm:t>
        <a:bodyPr/>
        <a:lstStyle/>
        <a:p>
          <a:endParaRPr lang="en-US"/>
        </a:p>
      </dgm:t>
    </dgm:pt>
    <dgm:pt modelId="{73343808-2FAE-4603-87AD-A9FA52209776}" type="parTrans" cxnId="{A03D9EEF-AEB2-414F-82BB-6D29C8D0A66C}">
      <dgm:prSet/>
      <dgm:spPr/>
      <dgm:t>
        <a:bodyPr/>
        <a:lstStyle/>
        <a:p>
          <a:endParaRPr lang="en-US"/>
        </a:p>
      </dgm:t>
    </dgm:pt>
    <dgm:pt modelId="{51739676-1FEF-0448-B54E-6626BF07B831}">
      <dgm:prSet phldrT="[טקסט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The data were taken from the Madlan website.</a:t>
          </a:r>
        </a:p>
      </dgm:t>
    </dgm:pt>
    <dgm:pt modelId="{AF5F415C-2215-2041-BDAB-C08B08266928}" type="parTrans" cxnId="{18FE752A-2851-EF40-87CA-94410FB66197}">
      <dgm:prSet/>
      <dgm:spPr/>
      <dgm:t>
        <a:bodyPr/>
        <a:lstStyle/>
        <a:p>
          <a:endParaRPr lang="en-US"/>
        </a:p>
      </dgm:t>
    </dgm:pt>
    <dgm:pt modelId="{F265FB09-F65C-614F-A57D-4A4D53B307DA}" type="sibTrans" cxnId="{18FE752A-2851-EF40-87CA-94410FB66197}">
      <dgm:prSet/>
      <dgm:spPr/>
      <dgm:t>
        <a:bodyPr/>
        <a:lstStyle/>
        <a:p>
          <a:endParaRPr lang="en-US"/>
        </a:p>
      </dgm:t>
    </dgm:pt>
    <dgm:pt modelId="{1440249E-A572-544A-8BF3-61814D214F9E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1"/>
          <a:endParaRPr lang="en-US" dirty="0"/>
        </a:p>
      </dgm:t>
    </dgm:pt>
    <dgm:pt modelId="{90F1EF68-A252-C043-96ED-433D020F5858}" type="parTrans" cxnId="{367317C0-E075-3443-8ED7-4DD6FBF76E45}">
      <dgm:prSet/>
      <dgm:spPr/>
      <dgm:t>
        <a:bodyPr/>
        <a:lstStyle/>
        <a:p>
          <a:endParaRPr lang="en-US"/>
        </a:p>
      </dgm:t>
    </dgm:pt>
    <dgm:pt modelId="{A3F28860-67A6-6B49-B699-50556EC0E160}" type="sibTrans" cxnId="{367317C0-E075-3443-8ED7-4DD6FBF76E45}">
      <dgm:prSet/>
      <dgm:spPr/>
      <dgm:t>
        <a:bodyPr/>
        <a:lstStyle/>
        <a:p>
          <a:endParaRPr lang="en-US"/>
        </a:p>
      </dgm:t>
    </dgm:pt>
    <dgm:pt modelId="{2BC84FA0-EE71-BD41-9FC3-50464A30C0B1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1"/>
          <a:endParaRPr lang="en-US" dirty="0"/>
        </a:p>
      </dgm:t>
    </dgm:pt>
    <dgm:pt modelId="{D94DA084-D7BB-7748-92CC-AEC1EDD78792}" type="parTrans" cxnId="{7A011D3D-A236-0A42-86B9-7A9769425C26}">
      <dgm:prSet/>
      <dgm:spPr/>
      <dgm:t>
        <a:bodyPr/>
        <a:lstStyle/>
        <a:p>
          <a:endParaRPr lang="en-US"/>
        </a:p>
      </dgm:t>
    </dgm:pt>
    <dgm:pt modelId="{9E8474D9-A7CD-3240-A071-0B22D8230DA2}" type="sibTrans" cxnId="{7A011D3D-A236-0A42-86B9-7A9769425C26}">
      <dgm:prSet/>
      <dgm:spPr/>
      <dgm:t>
        <a:bodyPr/>
        <a:lstStyle/>
        <a:p>
          <a:endParaRPr lang="en-US"/>
        </a:p>
      </dgm:t>
    </dgm:pt>
    <dgm:pt modelId="{D1104CFF-B325-3842-95DA-9FB08CC7BDAC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1"/>
          <a:endParaRPr lang="en-US" dirty="0"/>
        </a:p>
      </dgm:t>
    </dgm:pt>
    <dgm:pt modelId="{5A51F00A-D02F-B341-9EFC-D96012B99A21}" type="parTrans" cxnId="{916BFBD5-2EEE-F949-BBC2-AE798C59AB84}">
      <dgm:prSet/>
      <dgm:spPr/>
      <dgm:t>
        <a:bodyPr/>
        <a:lstStyle/>
        <a:p>
          <a:endParaRPr lang="en-US"/>
        </a:p>
      </dgm:t>
    </dgm:pt>
    <dgm:pt modelId="{DE871B11-053D-5045-AA4A-C1B2DD54C697}" type="sibTrans" cxnId="{916BFBD5-2EEE-F949-BBC2-AE798C59AB84}">
      <dgm:prSet/>
      <dgm:spPr/>
      <dgm:t>
        <a:bodyPr/>
        <a:lstStyle/>
        <a:p>
          <a:endParaRPr lang="en-US"/>
        </a:p>
      </dgm:t>
    </dgm:pt>
    <dgm:pt modelId="{0D3767A4-03D6-414E-ACA3-F4241026516D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Each data frame was about 1000 rows.</a:t>
          </a:r>
        </a:p>
      </dgm:t>
    </dgm:pt>
    <dgm:pt modelId="{5C89E529-0F04-7C4E-91D1-594F6516CDF2}" type="parTrans" cxnId="{8B1AF772-AA63-DB47-AD76-274CBBF470CD}">
      <dgm:prSet/>
      <dgm:spPr/>
      <dgm:t>
        <a:bodyPr/>
        <a:lstStyle/>
        <a:p>
          <a:endParaRPr lang="en-US"/>
        </a:p>
      </dgm:t>
    </dgm:pt>
    <dgm:pt modelId="{DF073226-2B3E-3048-AC3F-40DBEA42EE12}" type="sibTrans" cxnId="{8B1AF772-AA63-DB47-AD76-274CBBF470CD}">
      <dgm:prSet/>
      <dgm:spPr/>
      <dgm:t>
        <a:bodyPr/>
        <a:lstStyle/>
        <a:p>
          <a:endParaRPr lang="en-US"/>
        </a:p>
      </dgm:t>
    </dgm:pt>
    <dgm:pt modelId="{5597471F-EDE7-254B-92F9-01E9C9B9765E}">
      <dgm:prSet phldrT="[טקסט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analyzed each neighborhood individually.</a:t>
          </a:r>
        </a:p>
      </dgm:t>
    </dgm:pt>
    <dgm:pt modelId="{9B07AB38-EC87-A646-8C20-EA947EA088B6}" type="parTrans" cxnId="{7BE616B7-BAD3-EE4A-BC51-0F9BD6CFA0AB}">
      <dgm:prSet/>
      <dgm:spPr/>
      <dgm:t>
        <a:bodyPr/>
        <a:lstStyle/>
        <a:p>
          <a:endParaRPr lang="en-US"/>
        </a:p>
      </dgm:t>
    </dgm:pt>
    <dgm:pt modelId="{3E6C4F1E-FB9A-6E40-BCC0-1CBC5E712806}" type="sibTrans" cxnId="{7BE616B7-BAD3-EE4A-BC51-0F9BD6CFA0AB}">
      <dgm:prSet/>
      <dgm:spPr/>
      <dgm:t>
        <a:bodyPr/>
        <a:lstStyle/>
        <a:p>
          <a:endParaRPr lang="en-US"/>
        </a:p>
      </dgm:t>
    </dgm:pt>
    <dgm:pt modelId="{08BAEC47-523D-9947-AE20-4AA0F6FB25BE}">
      <dgm:prSet phldrT="[טקסט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removed outliers , missing values and signs .</a:t>
          </a:r>
        </a:p>
      </dgm:t>
    </dgm:pt>
    <dgm:pt modelId="{A1FA1099-7E0F-0049-A64D-26C6A86FAD4F}" type="parTrans" cxnId="{0E9D4F67-57D2-F048-BCC6-9ECB9AA4C705}">
      <dgm:prSet/>
      <dgm:spPr/>
      <dgm:t>
        <a:bodyPr/>
        <a:lstStyle/>
        <a:p>
          <a:endParaRPr lang="en-US"/>
        </a:p>
      </dgm:t>
    </dgm:pt>
    <dgm:pt modelId="{34247ABC-BFDD-7F48-BE8A-FD80DCA8907A}" type="sibTrans" cxnId="{0E9D4F67-57D2-F048-BCC6-9ECB9AA4C705}">
      <dgm:prSet/>
      <dgm:spPr/>
      <dgm:t>
        <a:bodyPr/>
        <a:lstStyle/>
        <a:p>
          <a:endParaRPr lang="en-US"/>
        </a:p>
      </dgm:t>
    </dgm:pt>
    <dgm:pt modelId="{560F3D97-5ED6-404F-86C6-165660D80368}">
      <dgm:prSet phldrT="[טקסט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changed the values to numeric.</a:t>
          </a:r>
        </a:p>
      </dgm:t>
    </dgm:pt>
    <dgm:pt modelId="{337A6F2E-1A36-9542-91DB-880B2F87F60E}" type="parTrans" cxnId="{C198A605-9D30-EA48-83CC-FB8DD375F56B}">
      <dgm:prSet/>
      <dgm:spPr/>
      <dgm:t>
        <a:bodyPr/>
        <a:lstStyle/>
        <a:p>
          <a:endParaRPr lang="en-US"/>
        </a:p>
      </dgm:t>
    </dgm:pt>
    <dgm:pt modelId="{F34B9496-3A6D-EB4C-BAFA-D90843FBDE1F}" type="sibTrans" cxnId="{C198A605-9D30-EA48-83CC-FB8DD375F56B}">
      <dgm:prSet/>
      <dgm:spPr/>
      <dgm:t>
        <a:bodyPr/>
        <a:lstStyle/>
        <a:p>
          <a:endParaRPr lang="en-US"/>
        </a:p>
      </dgm:t>
    </dgm:pt>
    <dgm:pt modelId="{29C7F5A1-9F6D-0B46-9467-B9BFE684224C}">
      <dgm:prSet phldrT="[טקסט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endParaRPr lang="en-US" dirty="0">
            <a:solidFill>
              <a:schemeClr val="bg1"/>
            </a:solidFill>
          </a:endParaRPr>
        </a:p>
      </dgm:t>
    </dgm:pt>
    <dgm:pt modelId="{B1C46F74-A5BB-064D-AB70-90D45D6A9003}" type="parTrans" cxnId="{5EDC237C-63EA-4244-9839-9379E2DFAA40}">
      <dgm:prSet/>
      <dgm:spPr/>
      <dgm:t>
        <a:bodyPr/>
        <a:lstStyle/>
        <a:p>
          <a:endParaRPr lang="en-US"/>
        </a:p>
      </dgm:t>
    </dgm:pt>
    <dgm:pt modelId="{63F522A8-0F89-1349-96ED-051000662096}" type="sibTrans" cxnId="{5EDC237C-63EA-4244-9839-9379E2DFAA40}">
      <dgm:prSet/>
      <dgm:spPr/>
      <dgm:t>
        <a:bodyPr/>
        <a:lstStyle/>
        <a:p>
          <a:endParaRPr lang="en-US"/>
        </a:p>
      </dgm:t>
    </dgm:pt>
    <dgm:pt modelId="{0F0BF4B4-760A-CE47-BEC9-E10956A06F73}">
      <dgm:prSet phldrT="[טקסט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In the data frame of the neighborhoods properties, I changed them all to a rating between 1 and 10 .</a:t>
          </a:r>
        </a:p>
      </dgm:t>
    </dgm:pt>
    <dgm:pt modelId="{3964888D-6F65-4E4E-A0F4-3B36B71A9C28}" type="parTrans" cxnId="{3255ED5D-C460-7C4F-8F8B-081D11107FAB}">
      <dgm:prSet/>
      <dgm:spPr/>
      <dgm:t>
        <a:bodyPr/>
        <a:lstStyle/>
        <a:p>
          <a:endParaRPr lang="en-US"/>
        </a:p>
      </dgm:t>
    </dgm:pt>
    <dgm:pt modelId="{F76F9402-995E-C145-ACDE-ECD7DEC4F067}" type="sibTrans" cxnId="{3255ED5D-C460-7C4F-8F8B-081D11107FAB}">
      <dgm:prSet/>
      <dgm:spPr/>
      <dgm:t>
        <a:bodyPr/>
        <a:lstStyle/>
        <a:p>
          <a:endParaRPr lang="en-US"/>
        </a:p>
      </dgm:t>
    </dgm:pt>
    <dgm:pt modelId="{89878E7F-C745-9548-B153-C8EE6CB47A51}">
      <dgm:prSet phldrT="[טקסט]" custT="1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pPr algn="l" rtl="0"/>
          <a:r>
            <a:rPr lang="en-US" sz="1800" dirty="0">
              <a:solidFill>
                <a:schemeClr val="bg1"/>
              </a:solidFill>
            </a:rPr>
            <a:t>I used Skater Plot for each neighborhoods that displays the price according to the year.</a:t>
          </a:r>
        </a:p>
      </dgm:t>
    </dgm:pt>
    <dgm:pt modelId="{CE7ECA41-73E9-6B47-A8B3-9E00C867B2DB}" type="parTrans" cxnId="{C2F49CE0-5245-9E48-B833-FB3D6E64795F}">
      <dgm:prSet/>
      <dgm:spPr/>
      <dgm:t>
        <a:bodyPr/>
        <a:lstStyle/>
        <a:p>
          <a:endParaRPr lang="en-US"/>
        </a:p>
      </dgm:t>
    </dgm:pt>
    <dgm:pt modelId="{A013ED7A-6567-BB49-BF4A-BCC12FB0E608}" type="sibTrans" cxnId="{C2F49CE0-5245-9E48-B833-FB3D6E64795F}">
      <dgm:prSet/>
      <dgm:spPr/>
      <dgm:t>
        <a:bodyPr/>
        <a:lstStyle/>
        <a:p>
          <a:endParaRPr lang="en-US"/>
        </a:p>
      </dgm:t>
    </dgm:pt>
    <dgm:pt modelId="{4E7E99EF-09C4-A644-9418-E17BC18CE500}">
      <dgm:prSet phldrT="[טקסט]" custT="1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pPr algn="l" rtl="0"/>
          <a:r>
            <a:rPr lang="en-US" sz="1800" dirty="0">
              <a:solidFill>
                <a:schemeClr val="bg1"/>
              </a:solidFill>
            </a:rPr>
            <a:t>I presented the distributions of the neighborhoods columns .</a:t>
          </a:r>
        </a:p>
      </dgm:t>
    </dgm:pt>
    <dgm:pt modelId="{F3955142-51D2-9444-AC3C-786ED057F307}" type="parTrans" cxnId="{05525C82-5A59-BA4F-A6DF-BFD1D4E52354}">
      <dgm:prSet/>
      <dgm:spPr/>
      <dgm:t>
        <a:bodyPr/>
        <a:lstStyle/>
        <a:p>
          <a:endParaRPr lang="en-US"/>
        </a:p>
      </dgm:t>
    </dgm:pt>
    <dgm:pt modelId="{07E174DC-ABE6-AA43-B080-308EF7AE50F5}" type="sibTrans" cxnId="{05525C82-5A59-BA4F-A6DF-BFD1D4E52354}">
      <dgm:prSet/>
      <dgm:spPr/>
      <dgm:t>
        <a:bodyPr/>
        <a:lstStyle/>
        <a:p>
          <a:endParaRPr lang="en-US"/>
        </a:p>
      </dgm:t>
    </dgm:pt>
    <dgm:pt modelId="{8DCCBB38-9AAF-E54B-B6BB-1D97F18796A5}">
      <dgm:prSet phldrT="[טקסט]" custT="1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pPr algn="l" rtl="0"/>
          <a:r>
            <a:rPr lang="en-US" sz="1800" dirty="0">
              <a:solidFill>
                <a:schemeClr val="bg1"/>
              </a:solidFill>
            </a:rPr>
            <a:t>I presented a comparison of rentals .</a:t>
          </a:r>
        </a:p>
      </dgm:t>
    </dgm:pt>
    <dgm:pt modelId="{9A4402D6-306F-5E45-8D32-C4F5232537AA}" type="parTrans" cxnId="{9BBDFBAA-55EC-B84A-AB57-0FC5810FBE8B}">
      <dgm:prSet/>
      <dgm:spPr/>
      <dgm:t>
        <a:bodyPr/>
        <a:lstStyle/>
        <a:p>
          <a:endParaRPr lang="en-US"/>
        </a:p>
      </dgm:t>
    </dgm:pt>
    <dgm:pt modelId="{96EFA52E-28C2-DA45-BFF9-083C4FCF0D1F}" type="sibTrans" cxnId="{9BBDFBAA-55EC-B84A-AB57-0FC5810FBE8B}">
      <dgm:prSet/>
      <dgm:spPr/>
      <dgm:t>
        <a:bodyPr/>
        <a:lstStyle/>
        <a:p>
          <a:endParaRPr lang="en-US"/>
        </a:p>
      </dgm:t>
    </dgm:pt>
    <dgm:pt modelId="{FA64AAE5-7782-2847-9553-61B54EC4F24D}">
      <dgm:prSet phldrT="[טקסט]" custT="1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pPr algn="l" rtl="0"/>
          <a:r>
            <a:rPr lang="en-US" sz="1800" dirty="0">
              <a:solidFill>
                <a:schemeClr val="bg1"/>
              </a:solidFill>
            </a:rPr>
            <a:t>I presented the neighborhood rankings.</a:t>
          </a:r>
        </a:p>
      </dgm:t>
    </dgm:pt>
    <dgm:pt modelId="{6B39437F-55F7-2440-9803-8318A8AAB10B}" type="parTrans" cxnId="{1E5D05FA-A29F-0B42-9DCB-C7DE9B256288}">
      <dgm:prSet/>
      <dgm:spPr/>
      <dgm:t>
        <a:bodyPr/>
        <a:lstStyle/>
        <a:p>
          <a:endParaRPr lang="en-US"/>
        </a:p>
      </dgm:t>
    </dgm:pt>
    <dgm:pt modelId="{60A15D4E-B035-E345-B18C-E20FAD656609}" type="sibTrans" cxnId="{1E5D05FA-A29F-0B42-9DCB-C7DE9B256288}">
      <dgm:prSet/>
      <dgm:spPr/>
      <dgm:t>
        <a:bodyPr/>
        <a:lstStyle/>
        <a:p>
          <a:endParaRPr lang="en-US"/>
        </a:p>
      </dgm:t>
    </dgm:pt>
    <dgm:pt modelId="{6400C6C7-D78B-4244-94C3-98118C7CB9C6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built a linear regression model .</a:t>
          </a:r>
        </a:p>
      </dgm:t>
    </dgm:pt>
    <dgm:pt modelId="{33F13F38-1352-7343-9849-BB9B18104156}" type="parTrans" cxnId="{C6F3382D-C948-1A4B-A81C-FC74AA811CCF}">
      <dgm:prSet/>
      <dgm:spPr/>
      <dgm:t>
        <a:bodyPr/>
        <a:lstStyle/>
        <a:p>
          <a:endParaRPr lang="en-US"/>
        </a:p>
      </dgm:t>
    </dgm:pt>
    <dgm:pt modelId="{8895ED07-39C1-C341-92DF-7021E20D2A32}" type="sibTrans" cxnId="{C6F3382D-C948-1A4B-A81C-FC74AA811CCF}">
      <dgm:prSet/>
      <dgm:spPr/>
      <dgm:t>
        <a:bodyPr/>
        <a:lstStyle/>
        <a:p>
          <a:endParaRPr lang="en-US"/>
        </a:p>
      </dgm:t>
    </dgm:pt>
    <dgm:pt modelId="{428FDBC0-10B2-3445-BE2F-83E15B4FA74C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made changes to the model, to improve its prediction.</a:t>
          </a:r>
        </a:p>
      </dgm:t>
    </dgm:pt>
    <dgm:pt modelId="{EBE67E94-3705-0C47-A8F2-53676272547F}" type="parTrans" cxnId="{6E653A38-7F89-C146-93A3-778225BB10B1}">
      <dgm:prSet/>
      <dgm:spPr/>
      <dgm:t>
        <a:bodyPr/>
        <a:lstStyle/>
        <a:p>
          <a:endParaRPr lang="en-US"/>
        </a:p>
      </dgm:t>
    </dgm:pt>
    <dgm:pt modelId="{9F46A6A7-C295-0945-A502-776058D99BAE}" type="sibTrans" cxnId="{6E653A38-7F89-C146-93A3-778225BB10B1}">
      <dgm:prSet/>
      <dgm:spPr/>
      <dgm:t>
        <a:bodyPr/>
        <a:lstStyle/>
        <a:p>
          <a:endParaRPr lang="en-US"/>
        </a:p>
      </dgm:t>
    </dgm:pt>
    <dgm:pt modelId="{F3D9EEB5-4514-6243-88CB-13F6C7133EBF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presented a visualization of the model prediction versus reality.</a:t>
          </a:r>
        </a:p>
      </dgm:t>
    </dgm:pt>
    <dgm:pt modelId="{C8D61DA6-B468-E843-B124-9F4DFE85C83E}" type="parTrans" cxnId="{53ED6713-EC15-B949-B0DE-E2269E7F2ECC}">
      <dgm:prSet/>
      <dgm:spPr/>
      <dgm:t>
        <a:bodyPr/>
        <a:lstStyle/>
        <a:p>
          <a:endParaRPr lang="en-US"/>
        </a:p>
      </dgm:t>
    </dgm:pt>
    <dgm:pt modelId="{B80D3E15-B557-9044-BBFA-7495F3A47009}" type="sibTrans" cxnId="{53ED6713-EC15-B949-B0DE-E2269E7F2ECC}">
      <dgm:prSet/>
      <dgm:spPr/>
      <dgm:t>
        <a:bodyPr/>
        <a:lstStyle/>
        <a:p>
          <a:endParaRPr lang="en-US"/>
        </a:p>
      </dgm:t>
    </dgm:pt>
    <dgm:pt modelId="{091F3740-4A67-3D4F-882C-391782C87C5F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built a function for the user .</a:t>
          </a:r>
        </a:p>
      </dgm:t>
    </dgm:pt>
    <dgm:pt modelId="{BB4DD48A-6AAA-9A47-B070-E16066434F3F}" type="parTrans" cxnId="{2905F2B4-4493-E645-9718-1D916FD34C9A}">
      <dgm:prSet/>
      <dgm:spPr/>
      <dgm:t>
        <a:bodyPr/>
        <a:lstStyle/>
        <a:p>
          <a:endParaRPr lang="en-US"/>
        </a:p>
      </dgm:t>
    </dgm:pt>
    <dgm:pt modelId="{185E5247-92DC-E647-80A4-51192B670DB2}" type="sibTrans" cxnId="{2905F2B4-4493-E645-9718-1D916FD34C9A}">
      <dgm:prSet/>
      <dgm:spPr/>
      <dgm:t>
        <a:bodyPr/>
        <a:lstStyle/>
        <a:p>
          <a:endParaRPr lang="en-US"/>
        </a:p>
      </dgm:t>
    </dgm:pt>
    <dgm:pt modelId="{423DC943-0052-4AA1-BE45-42C0883134B6}" type="pres">
      <dgm:prSet presAssocID="{D0FE5223-BCFE-4729-9DEB-F36E1141134A}" presName="Name0" presStyleCnt="0">
        <dgm:presLayoutVars>
          <dgm:dir/>
          <dgm:animLvl val="lvl"/>
          <dgm:resizeHandles val="exact"/>
        </dgm:presLayoutVars>
      </dgm:prSet>
      <dgm:spPr/>
    </dgm:pt>
    <dgm:pt modelId="{A4CC36D3-A6E3-473B-B37E-F219AADBCCDE}" type="pres">
      <dgm:prSet presAssocID="{ACC3C9BF-E388-4564-8856-B4D73F8410CB}" presName="composite" presStyleCnt="0"/>
      <dgm:spPr/>
    </dgm:pt>
    <dgm:pt modelId="{BB5F5FBE-1A81-42A4-A329-0F49AFAEF885}" type="pres">
      <dgm:prSet presAssocID="{ACC3C9BF-E388-4564-8856-B4D73F8410C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8CF9AFD-AAAC-4C09-832F-A0D8E01D21AB}" type="pres">
      <dgm:prSet presAssocID="{ACC3C9BF-E388-4564-8856-B4D73F8410CB}" presName="desTx" presStyleLbl="alignAccFollowNode1" presStyleIdx="0" presStyleCnt="4">
        <dgm:presLayoutVars>
          <dgm:bulletEnabled val="1"/>
        </dgm:presLayoutVars>
      </dgm:prSet>
      <dgm:spPr/>
    </dgm:pt>
    <dgm:pt modelId="{72827DD7-531A-4077-A708-09E9DF2D4CE8}" type="pres">
      <dgm:prSet presAssocID="{F2AE60AC-634F-491A-91BC-FA24DB65C784}" presName="space" presStyleCnt="0"/>
      <dgm:spPr/>
    </dgm:pt>
    <dgm:pt modelId="{E1AC8918-DE58-405B-900E-1242F7F31464}" type="pres">
      <dgm:prSet presAssocID="{7D4BCAEC-A5B3-44F9-BFA3-CF044B0F0D20}" presName="composite" presStyleCnt="0"/>
      <dgm:spPr/>
    </dgm:pt>
    <dgm:pt modelId="{3771C817-59F8-4624-A02F-24815D34E636}" type="pres">
      <dgm:prSet presAssocID="{7D4BCAEC-A5B3-44F9-BFA3-CF044B0F0D2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F2025DC6-2047-42EA-9AD1-BEA3C923156C}" type="pres">
      <dgm:prSet presAssocID="{7D4BCAEC-A5B3-44F9-BFA3-CF044B0F0D20}" presName="desTx" presStyleLbl="alignAccFollowNode1" presStyleIdx="1" presStyleCnt="4">
        <dgm:presLayoutVars>
          <dgm:bulletEnabled val="1"/>
        </dgm:presLayoutVars>
      </dgm:prSet>
      <dgm:spPr/>
    </dgm:pt>
    <dgm:pt modelId="{35DFDAA7-8DF2-43F8-985C-58CCA97F590E}" type="pres">
      <dgm:prSet presAssocID="{076585E9-95C7-47E9-BF02-2E7C8AA7E479}" presName="space" presStyleCnt="0"/>
      <dgm:spPr/>
    </dgm:pt>
    <dgm:pt modelId="{D598C309-D621-4F33-9714-8D515A3EDF9A}" type="pres">
      <dgm:prSet presAssocID="{03A85826-8A0B-474F-A84F-700C4D28CAC4}" presName="composite" presStyleCnt="0"/>
      <dgm:spPr/>
    </dgm:pt>
    <dgm:pt modelId="{BEAED0F1-DA9C-4657-AFBA-D1BFC80A6182}" type="pres">
      <dgm:prSet presAssocID="{03A85826-8A0B-474F-A84F-700C4D28CAC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FE61A9E-3F56-4015-B609-9307866F034D}" type="pres">
      <dgm:prSet presAssocID="{03A85826-8A0B-474F-A84F-700C4D28CAC4}" presName="desTx" presStyleLbl="alignAccFollowNode1" presStyleIdx="2" presStyleCnt="4">
        <dgm:presLayoutVars>
          <dgm:bulletEnabled val="1"/>
        </dgm:presLayoutVars>
      </dgm:prSet>
      <dgm:spPr/>
    </dgm:pt>
    <dgm:pt modelId="{7344D5BC-03FC-4404-89B0-5181B1E88C3D}" type="pres">
      <dgm:prSet presAssocID="{105336FB-1708-4AA0-AC39-671EED54D8A1}" presName="space" presStyleCnt="0"/>
      <dgm:spPr/>
    </dgm:pt>
    <dgm:pt modelId="{C9A38839-357B-4C4B-829B-AF5E3A19EAF1}" type="pres">
      <dgm:prSet presAssocID="{19F620E8-A74A-4775-A614-47463380932E}" presName="composite" presStyleCnt="0"/>
      <dgm:spPr/>
    </dgm:pt>
    <dgm:pt modelId="{8BB9AD1A-7772-4F51-A5CC-B52385A928DC}" type="pres">
      <dgm:prSet presAssocID="{19F620E8-A74A-4775-A614-47463380932E}" presName="parTx" presStyleLbl="alignNode1" presStyleIdx="3" presStyleCnt="4" custLinFactNeighborY="7216">
        <dgm:presLayoutVars>
          <dgm:chMax val="0"/>
          <dgm:chPref val="0"/>
          <dgm:bulletEnabled val="1"/>
        </dgm:presLayoutVars>
      </dgm:prSet>
      <dgm:spPr/>
    </dgm:pt>
    <dgm:pt modelId="{515E57A1-FEBF-4E30-B4E7-6680CEE2B163}" type="pres">
      <dgm:prSet presAssocID="{19F620E8-A74A-4775-A614-47463380932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5956600-9131-4661-9693-EBA27F6D97FD}" type="presOf" srcId="{4396593B-8FED-481C-98B4-7CE92137DDC8}" destId="{88CF9AFD-AAAC-4C09-832F-A0D8E01D21AB}" srcOrd="0" destOrd="2" presId="urn:microsoft.com/office/officeart/2005/8/layout/hList1"/>
    <dgm:cxn modelId="{5F2D8005-59E5-274F-99CC-66A0272A27B6}" type="presOf" srcId="{2BC84FA0-EE71-BD41-9FC3-50464A30C0B1}" destId="{88CF9AFD-AAAC-4C09-832F-A0D8E01D21AB}" srcOrd="0" destOrd="6" presId="urn:microsoft.com/office/officeart/2005/8/layout/hList1"/>
    <dgm:cxn modelId="{C198A605-9D30-EA48-83CC-FB8DD375F56B}" srcId="{7D4BCAEC-A5B3-44F9-BFA3-CF044B0F0D20}" destId="{560F3D97-5ED6-404F-86C6-165660D80368}" srcOrd="2" destOrd="0" parTransId="{337A6F2E-1A36-9542-91DB-880B2F87F60E}" sibTransId="{F34B9496-3A6D-EB4C-BAFA-D90843FBDE1F}"/>
    <dgm:cxn modelId="{53ED6713-EC15-B949-B0DE-E2269E7F2ECC}" srcId="{19F620E8-A74A-4775-A614-47463380932E}" destId="{F3D9EEB5-4514-6243-88CB-13F6C7133EBF}" srcOrd="2" destOrd="0" parTransId="{C8D61DA6-B468-E843-B124-9F4DFE85C83E}" sibTransId="{B80D3E15-B557-9044-BBFA-7495F3A47009}"/>
    <dgm:cxn modelId="{F9F9F018-978E-4844-B581-4F709E75FE37}" srcId="{ACC3C9BF-E388-4564-8856-B4D73F8410CB}" destId="{6E78A803-7994-47AF-A0AD-6AFC9E59E573}" srcOrd="0" destOrd="0" parTransId="{B280DF20-A1D2-46E8-9C29-12B5CBE39CF9}" sibTransId="{0D195E1C-6DC2-4B11-AEFF-37E0E6C0B19A}"/>
    <dgm:cxn modelId="{4F101926-9B1D-BB41-8818-962C826B3BC8}" type="presOf" srcId="{F3D9EEB5-4514-6243-88CB-13F6C7133EBF}" destId="{515E57A1-FEBF-4E30-B4E7-6680CEE2B163}" srcOrd="0" destOrd="2" presId="urn:microsoft.com/office/officeart/2005/8/layout/hList1"/>
    <dgm:cxn modelId="{A0914F27-A586-8547-BDAC-361C192BAE0D}" type="presOf" srcId="{6400C6C7-D78B-4244-94C3-98118C7CB9C6}" destId="{515E57A1-FEBF-4E30-B4E7-6680CEE2B163}" srcOrd="0" destOrd="0" presId="urn:microsoft.com/office/officeart/2005/8/layout/hList1"/>
    <dgm:cxn modelId="{18FE752A-2851-EF40-87CA-94410FB66197}" srcId="{ACC3C9BF-E388-4564-8856-B4D73F8410CB}" destId="{51739676-1FEF-0448-B54E-6626BF07B831}" srcOrd="1" destOrd="0" parTransId="{AF5F415C-2215-2041-BDAB-C08B08266928}" sibTransId="{F265FB09-F65C-614F-A57D-4A4D53B307DA}"/>
    <dgm:cxn modelId="{C6F3382D-C948-1A4B-A81C-FC74AA811CCF}" srcId="{19F620E8-A74A-4775-A614-47463380932E}" destId="{6400C6C7-D78B-4244-94C3-98118C7CB9C6}" srcOrd="0" destOrd="0" parTransId="{33F13F38-1352-7343-9849-BB9B18104156}" sibTransId="{8895ED07-39C1-C341-92DF-7021E20D2A32}"/>
    <dgm:cxn modelId="{5A10212F-49E8-9941-B182-682227A25A33}" type="presOf" srcId="{560F3D97-5ED6-404F-86C6-165660D80368}" destId="{F2025DC6-2047-42EA-9AD1-BEA3C923156C}" srcOrd="0" destOrd="2" presId="urn:microsoft.com/office/officeart/2005/8/layout/hList1"/>
    <dgm:cxn modelId="{3A403437-874A-4DA3-89B9-239D6A88710C}" srcId="{ACC3C9BF-E388-4564-8856-B4D73F8410CB}" destId="{4396593B-8FED-481C-98B4-7CE92137DDC8}" srcOrd="2" destOrd="0" parTransId="{DAF4CBB1-F190-4EF2-81AB-3F1E9C99A8E3}" sibTransId="{4B2239B1-17C6-4DF0-845B-5A9A502EBD23}"/>
    <dgm:cxn modelId="{6E653A38-7F89-C146-93A3-778225BB10B1}" srcId="{19F620E8-A74A-4775-A614-47463380932E}" destId="{428FDBC0-10B2-3445-BE2F-83E15B4FA74C}" srcOrd="1" destOrd="0" parTransId="{EBE67E94-3705-0C47-A8F2-53676272547F}" sibTransId="{9F46A6A7-C295-0945-A502-776058D99BAE}"/>
    <dgm:cxn modelId="{7A011D3D-A236-0A42-86B9-7A9769425C26}" srcId="{ACC3C9BF-E388-4564-8856-B4D73F8410CB}" destId="{2BC84FA0-EE71-BD41-9FC3-50464A30C0B1}" srcOrd="6" destOrd="0" parTransId="{D94DA084-D7BB-7748-92CC-AEC1EDD78792}" sibTransId="{9E8474D9-A7CD-3240-A071-0B22D8230DA2}"/>
    <dgm:cxn modelId="{89CBEC47-A5B5-144D-A1CE-BF49B32E07A9}" type="presOf" srcId="{1440249E-A572-544A-8BF3-61814D214F9E}" destId="{88CF9AFD-AAAC-4C09-832F-A0D8E01D21AB}" srcOrd="0" destOrd="7" presId="urn:microsoft.com/office/officeart/2005/8/layout/hList1"/>
    <dgm:cxn modelId="{70B17F48-30A3-430B-865B-77878BDA9152}" srcId="{D0FE5223-BCFE-4729-9DEB-F36E1141134A}" destId="{7D4BCAEC-A5B3-44F9-BFA3-CF044B0F0D20}" srcOrd="1" destOrd="0" parTransId="{5E5586AB-5322-443D-BD83-63C96A3E1BCA}" sibTransId="{076585E9-95C7-47E9-BF02-2E7C8AA7E479}"/>
    <dgm:cxn modelId="{DF7D005B-6A5B-4C9A-B9F6-CE60C98ADD75}" type="presOf" srcId="{19F620E8-A74A-4775-A614-47463380932E}" destId="{8BB9AD1A-7772-4F51-A5CC-B52385A928DC}" srcOrd="0" destOrd="0" presId="urn:microsoft.com/office/officeart/2005/8/layout/hList1"/>
    <dgm:cxn modelId="{3255ED5D-C460-7C4F-8F8B-081D11107FAB}" srcId="{7D4BCAEC-A5B3-44F9-BFA3-CF044B0F0D20}" destId="{0F0BF4B4-760A-CE47-BEC9-E10956A06F73}" srcOrd="3" destOrd="0" parTransId="{3964888D-6F65-4E4E-A0F4-3B36B71A9C28}" sibTransId="{F76F9402-995E-C145-ACDE-ECD7DEC4F067}"/>
    <dgm:cxn modelId="{98A71864-F6A7-4137-9BFC-22059C826776}" type="presOf" srcId="{03A85826-8A0B-474F-A84F-700C4D28CAC4}" destId="{BEAED0F1-DA9C-4657-AFBA-D1BFC80A6182}" srcOrd="0" destOrd="0" presId="urn:microsoft.com/office/officeart/2005/8/layout/hList1"/>
    <dgm:cxn modelId="{E8C41666-FD44-4FE7-9A64-85C8CCA764F3}" type="presOf" srcId="{A2E8E847-7D4D-43FC-9802-EA1510BA5692}" destId="{88CF9AFD-AAAC-4C09-832F-A0D8E01D21AB}" srcOrd="0" destOrd="3" presId="urn:microsoft.com/office/officeart/2005/8/layout/hList1"/>
    <dgm:cxn modelId="{0E9D4F67-57D2-F048-BCC6-9ECB9AA4C705}" srcId="{7D4BCAEC-A5B3-44F9-BFA3-CF044B0F0D20}" destId="{08BAEC47-523D-9947-AE20-4AA0F6FB25BE}" srcOrd="1" destOrd="0" parTransId="{A1FA1099-7E0F-0049-A64D-26C6A86FAD4F}" sibTransId="{34247ABC-BFDD-7F48-BE8A-FD80DCA8907A}"/>
    <dgm:cxn modelId="{43111D6B-243D-424C-B192-48EBFC8EAB6F}" type="presOf" srcId="{ACC3C9BF-E388-4564-8856-B4D73F8410CB}" destId="{BB5F5FBE-1A81-42A4-A329-0F49AFAEF885}" srcOrd="0" destOrd="0" presId="urn:microsoft.com/office/officeart/2005/8/layout/hList1"/>
    <dgm:cxn modelId="{2EB2466B-FA30-674F-B9F7-AA75BDA9FDA6}" type="presOf" srcId="{D1104CFF-B325-3842-95DA-9FB08CC7BDAC}" destId="{88CF9AFD-AAAC-4C09-832F-A0D8E01D21AB}" srcOrd="0" destOrd="5" presId="urn:microsoft.com/office/officeart/2005/8/layout/hList1"/>
    <dgm:cxn modelId="{ED76FE70-F82F-704E-B5C6-2E4AC0DA7248}" type="presOf" srcId="{5597471F-EDE7-254B-92F9-01E9C9B9765E}" destId="{F2025DC6-2047-42EA-9AD1-BEA3C923156C}" srcOrd="0" destOrd="0" presId="urn:microsoft.com/office/officeart/2005/8/layout/hList1"/>
    <dgm:cxn modelId="{8B1AF772-AA63-DB47-AD76-274CBBF470CD}" srcId="{ACC3C9BF-E388-4564-8856-B4D73F8410CB}" destId="{0D3767A4-03D6-414E-ACA3-F4241026516D}" srcOrd="4" destOrd="0" parTransId="{5C89E529-0F04-7C4E-91D1-594F6516CDF2}" sibTransId="{DF073226-2B3E-3048-AC3F-40DBEA42EE12}"/>
    <dgm:cxn modelId="{5EDC237C-63EA-4244-9839-9379E2DFAA40}" srcId="{7D4BCAEC-A5B3-44F9-BFA3-CF044B0F0D20}" destId="{29C7F5A1-9F6D-0B46-9467-B9BFE684224C}" srcOrd="4" destOrd="0" parTransId="{B1C46F74-A5BB-064D-AB70-90D45D6A9003}" sibTransId="{63F522A8-0F89-1349-96ED-051000662096}"/>
    <dgm:cxn modelId="{E5A1F97E-F163-4407-8790-21DB55967141}" type="presOf" srcId="{6E78A803-7994-47AF-A0AD-6AFC9E59E573}" destId="{88CF9AFD-AAAC-4C09-832F-A0D8E01D21AB}" srcOrd="0" destOrd="0" presId="urn:microsoft.com/office/officeart/2005/8/layout/hList1"/>
    <dgm:cxn modelId="{05525C82-5A59-BA4F-A6DF-BFD1D4E52354}" srcId="{03A85826-8A0B-474F-A84F-700C4D28CAC4}" destId="{4E7E99EF-09C4-A644-9418-E17BC18CE500}" srcOrd="1" destOrd="0" parTransId="{F3955142-51D2-9444-AC3C-786ED057F307}" sibTransId="{07E174DC-ABE6-AA43-B080-308EF7AE50F5}"/>
    <dgm:cxn modelId="{E3436C85-3545-4743-897A-C6E40BC86201}" type="presOf" srcId="{091F3740-4A67-3D4F-882C-391782C87C5F}" destId="{515E57A1-FEBF-4E30-B4E7-6680CEE2B163}" srcOrd="0" destOrd="3" presId="urn:microsoft.com/office/officeart/2005/8/layout/hList1"/>
    <dgm:cxn modelId="{F517BE8E-FAF1-4B9C-B739-0EE722FBC0D8}" srcId="{D0FE5223-BCFE-4729-9DEB-F36E1141134A}" destId="{03A85826-8A0B-474F-A84F-700C4D28CAC4}" srcOrd="2" destOrd="0" parTransId="{DD1A66B2-D340-4B18-9497-7547A7CC0CFC}" sibTransId="{105336FB-1708-4AA0-AC39-671EED54D8A1}"/>
    <dgm:cxn modelId="{78A5BE8E-EE95-0A41-91C7-B614109B49D7}" type="presOf" srcId="{428FDBC0-10B2-3445-BE2F-83E15B4FA74C}" destId="{515E57A1-FEBF-4E30-B4E7-6680CEE2B163}" srcOrd="0" destOrd="1" presId="urn:microsoft.com/office/officeart/2005/8/layout/hList1"/>
    <dgm:cxn modelId="{4F6FA496-A7AF-4BE6-9385-86B82D2C6B96}" type="presOf" srcId="{7D4BCAEC-A5B3-44F9-BFA3-CF044B0F0D20}" destId="{3771C817-59F8-4624-A02F-24815D34E636}" srcOrd="0" destOrd="0" presId="urn:microsoft.com/office/officeart/2005/8/layout/hList1"/>
    <dgm:cxn modelId="{B86AC69C-4BED-EF43-8A68-C6744DF6ACF5}" type="presOf" srcId="{0D3767A4-03D6-414E-ACA3-F4241026516D}" destId="{88CF9AFD-AAAC-4C09-832F-A0D8E01D21AB}" srcOrd="0" destOrd="4" presId="urn:microsoft.com/office/officeart/2005/8/layout/hList1"/>
    <dgm:cxn modelId="{0C41529D-53A7-4404-9F2E-63DC2FC41967}" srcId="{D0FE5223-BCFE-4729-9DEB-F36E1141134A}" destId="{19F620E8-A74A-4775-A614-47463380932E}" srcOrd="3" destOrd="0" parTransId="{4D45EA04-3122-4A14-99BA-3694D653FDDE}" sibTransId="{23504EE0-4E8E-405E-9F5E-5840F9C47B90}"/>
    <dgm:cxn modelId="{714E2DA5-4451-0446-8FF0-5BFD2215C9FE}" type="presOf" srcId="{FA64AAE5-7782-2847-9553-61B54EC4F24D}" destId="{9FE61A9E-3F56-4015-B609-9307866F034D}" srcOrd="0" destOrd="3" presId="urn:microsoft.com/office/officeart/2005/8/layout/hList1"/>
    <dgm:cxn modelId="{957C33A7-4108-497E-9E6F-C6DBF7B308CE}" type="presOf" srcId="{D0FE5223-BCFE-4729-9DEB-F36E1141134A}" destId="{423DC943-0052-4AA1-BE45-42C0883134B6}" srcOrd="0" destOrd="0" presId="urn:microsoft.com/office/officeart/2005/8/layout/hList1"/>
    <dgm:cxn modelId="{9BBDFBAA-55EC-B84A-AB57-0FC5810FBE8B}" srcId="{03A85826-8A0B-474F-A84F-700C4D28CAC4}" destId="{8DCCBB38-9AAF-E54B-B6BB-1D97F18796A5}" srcOrd="2" destOrd="0" parTransId="{9A4402D6-306F-5E45-8D32-C4F5232537AA}" sibTransId="{96EFA52E-28C2-DA45-BFF9-083C4FCF0D1F}"/>
    <dgm:cxn modelId="{5EA3ACAC-A8B3-4D17-9457-628E3505979E}" srcId="{D0FE5223-BCFE-4729-9DEB-F36E1141134A}" destId="{ACC3C9BF-E388-4564-8856-B4D73F8410CB}" srcOrd="0" destOrd="0" parTransId="{F306F973-3401-4EFB-B403-B9BD8590E8F5}" sibTransId="{F2AE60AC-634F-491A-91BC-FA24DB65C784}"/>
    <dgm:cxn modelId="{658B9BAE-458B-A144-9613-3B8C8A9180C3}" type="presOf" srcId="{51739676-1FEF-0448-B54E-6626BF07B831}" destId="{88CF9AFD-AAAC-4C09-832F-A0D8E01D21AB}" srcOrd="0" destOrd="1" presId="urn:microsoft.com/office/officeart/2005/8/layout/hList1"/>
    <dgm:cxn modelId="{2905F2B4-4493-E645-9718-1D916FD34C9A}" srcId="{19F620E8-A74A-4775-A614-47463380932E}" destId="{091F3740-4A67-3D4F-882C-391782C87C5F}" srcOrd="3" destOrd="0" parTransId="{BB4DD48A-6AAA-9A47-B070-E16066434F3F}" sibTransId="{185E5247-92DC-E647-80A4-51192B670DB2}"/>
    <dgm:cxn modelId="{7BE616B7-BAD3-EE4A-BC51-0F9BD6CFA0AB}" srcId="{7D4BCAEC-A5B3-44F9-BFA3-CF044B0F0D20}" destId="{5597471F-EDE7-254B-92F9-01E9C9B9765E}" srcOrd="0" destOrd="0" parTransId="{9B07AB38-EC87-A646-8C20-EA947EA088B6}" sibTransId="{3E6C4F1E-FB9A-6E40-BCC0-1CBC5E712806}"/>
    <dgm:cxn modelId="{367317C0-E075-3443-8ED7-4DD6FBF76E45}" srcId="{ACC3C9BF-E388-4564-8856-B4D73F8410CB}" destId="{1440249E-A572-544A-8BF3-61814D214F9E}" srcOrd="7" destOrd="0" parTransId="{90F1EF68-A252-C043-96ED-433D020F5858}" sibTransId="{A3F28860-67A6-6B49-B699-50556EC0E160}"/>
    <dgm:cxn modelId="{48B584C7-778D-AC44-B8C6-464F8E1FCACE}" type="presOf" srcId="{0F0BF4B4-760A-CE47-BEC9-E10956A06F73}" destId="{F2025DC6-2047-42EA-9AD1-BEA3C923156C}" srcOrd="0" destOrd="3" presId="urn:microsoft.com/office/officeart/2005/8/layout/hList1"/>
    <dgm:cxn modelId="{6DB355CB-1E3D-4745-A412-59F8097FD2C8}" type="presOf" srcId="{08BAEC47-523D-9947-AE20-4AA0F6FB25BE}" destId="{F2025DC6-2047-42EA-9AD1-BEA3C923156C}" srcOrd="0" destOrd="1" presId="urn:microsoft.com/office/officeart/2005/8/layout/hList1"/>
    <dgm:cxn modelId="{BE4DCCCF-74B6-6D4D-88E4-1D074D0035B8}" type="presOf" srcId="{29C7F5A1-9F6D-0B46-9467-B9BFE684224C}" destId="{F2025DC6-2047-42EA-9AD1-BEA3C923156C}" srcOrd="0" destOrd="4" presId="urn:microsoft.com/office/officeart/2005/8/layout/hList1"/>
    <dgm:cxn modelId="{916BFBD5-2EEE-F949-BBC2-AE798C59AB84}" srcId="{ACC3C9BF-E388-4564-8856-B4D73F8410CB}" destId="{D1104CFF-B325-3842-95DA-9FB08CC7BDAC}" srcOrd="5" destOrd="0" parTransId="{5A51F00A-D02F-B341-9EFC-D96012B99A21}" sibTransId="{DE871B11-053D-5045-AA4A-C1B2DD54C697}"/>
    <dgm:cxn modelId="{18582ED6-43FC-FB4D-9693-5593FEA5B115}" type="presOf" srcId="{89878E7F-C745-9548-B153-C8EE6CB47A51}" destId="{9FE61A9E-3F56-4015-B609-9307866F034D}" srcOrd="0" destOrd="0" presId="urn:microsoft.com/office/officeart/2005/8/layout/hList1"/>
    <dgm:cxn modelId="{C2F49CE0-5245-9E48-B833-FB3D6E64795F}" srcId="{03A85826-8A0B-474F-A84F-700C4D28CAC4}" destId="{89878E7F-C745-9548-B153-C8EE6CB47A51}" srcOrd="0" destOrd="0" parTransId="{CE7ECA41-73E9-6B47-A8B3-9E00C867B2DB}" sibTransId="{A013ED7A-6567-BB49-BF4A-BCC12FB0E608}"/>
    <dgm:cxn modelId="{9D90D0E8-8E71-B54E-A75B-367C2ABAA6F6}" type="presOf" srcId="{8DCCBB38-9AAF-E54B-B6BB-1D97F18796A5}" destId="{9FE61A9E-3F56-4015-B609-9307866F034D}" srcOrd="0" destOrd="2" presId="urn:microsoft.com/office/officeart/2005/8/layout/hList1"/>
    <dgm:cxn modelId="{A03D9EEF-AEB2-414F-82BB-6D29C8D0A66C}" srcId="{ACC3C9BF-E388-4564-8856-B4D73F8410CB}" destId="{A2E8E847-7D4D-43FC-9802-EA1510BA5692}" srcOrd="3" destOrd="0" parTransId="{73343808-2FAE-4603-87AD-A9FA52209776}" sibTransId="{1799DE26-FF09-43B1-8136-48B58BE427E4}"/>
    <dgm:cxn modelId="{8DB1C9F6-2155-F94B-A20D-0A304B5F4B3D}" type="presOf" srcId="{4E7E99EF-09C4-A644-9418-E17BC18CE500}" destId="{9FE61A9E-3F56-4015-B609-9307866F034D}" srcOrd="0" destOrd="1" presId="urn:microsoft.com/office/officeart/2005/8/layout/hList1"/>
    <dgm:cxn modelId="{1E5D05FA-A29F-0B42-9DCB-C7DE9B256288}" srcId="{03A85826-8A0B-474F-A84F-700C4D28CAC4}" destId="{FA64AAE5-7782-2847-9553-61B54EC4F24D}" srcOrd="3" destOrd="0" parTransId="{6B39437F-55F7-2440-9803-8318A8AAB10B}" sibTransId="{60A15D4E-B035-E345-B18C-E20FAD656609}"/>
    <dgm:cxn modelId="{72D8221F-BF23-45C0-BCCF-2A2FB3B2565E}" type="presParOf" srcId="{423DC943-0052-4AA1-BE45-42C0883134B6}" destId="{A4CC36D3-A6E3-473B-B37E-F219AADBCCDE}" srcOrd="0" destOrd="0" presId="urn:microsoft.com/office/officeart/2005/8/layout/hList1"/>
    <dgm:cxn modelId="{C572EFC5-FF93-43C4-9392-EA658C2DCCA4}" type="presParOf" srcId="{A4CC36D3-A6E3-473B-B37E-F219AADBCCDE}" destId="{BB5F5FBE-1A81-42A4-A329-0F49AFAEF885}" srcOrd="0" destOrd="0" presId="urn:microsoft.com/office/officeart/2005/8/layout/hList1"/>
    <dgm:cxn modelId="{C3E022A1-25A7-4ED0-B398-8E9A03558AB1}" type="presParOf" srcId="{A4CC36D3-A6E3-473B-B37E-F219AADBCCDE}" destId="{88CF9AFD-AAAC-4C09-832F-A0D8E01D21AB}" srcOrd="1" destOrd="0" presId="urn:microsoft.com/office/officeart/2005/8/layout/hList1"/>
    <dgm:cxn modelId="{DE605E52-5BEF-4854-9ACF-CE8098377444}" type="presParOf" srcId="{423DC943-0052-4AA1-BE45-42C0883134B6}" destId="{72827DD7-531A-4077-A708-09E9DF2D4CE8}" srcOrd="1" destOrd="0" presId="urn:microsoft.com/office/officeart/2005/8/layout/hList1"/>
    <dgm:cxn modelId="{2F284797-D38D-4C1D-A97B-72BFDA523D4C}" type="presParOf" srcId="{423DC943-0052-4AA1-BE45-42C0883134B6}" destId="{E1AC8918-DE58-405B-900E-1242F7F31464}" srcOrd="2" destOrd="0" presId="urn:microsoft.com/office/officeart/2005/8/layout/hList1"/>
    <dgm:cxn modelId="{13F928D8-788B-4E63-8D86-A273AE8FC73D}" type="presParOf" srcId="{E1AC8918-DE58-405B-900E-1242F7F31464}" destId="{3771C817-59F8-4624-A02F-24815D34E636}" srcOrd="0" destOrd="0" presId="urn:microsoft.com/office/officeart/2005/8/layout/hList1"/>
    <dgm:cxn modelId="{8A5D83CD-ABC0-4FDB-90E7-8D7BEA00A241}" type="presParOf" srcId="{E1AC8918-DE58-405B-900E-1242F7F31464}" destId="{F2025DC6-2047-42EA-9AD1-BEA3C923156C}" srcOrd="1" destOrd="0" presId="urn:microsoft.com/office/officeart/2005/8/layout/hList1"/>
    <dgm:cxn modelId="{0ED7CFF3-EC7F-4AC0-A11A-0756F44EAF2D}" type="presParOf" srcId="{423DC943-0052-4AA1-BE45-42C0883134B6}" destId="{35DFDAA7-8DF2-43F8-985C-58CCA97F590E}" srcOrd="3" destOrd="0" presId="urn:microsoft.com/office/officeart/2005/8/layout/hList1"/>
    <dgm:cxn modelId="{FBC64A89-B2CB-4309-AD88-B898CB308184}" type="presParOf" srcId="{423DC943-0052-4AA1-BE45-42C0883134B6}" destId="{D598C309-D621-4F33-9714-8D515A3EDF9A}" srcOrd="4" destOrd="0" presId="urn:microsoft.com/office/officeart/2005/8/layout/hList1"/>
    <dgm:cxn modelId="{7C85C13A-9D4E-4B76-A9DD-118206DDCA76}" type="presParOf" srcId="{D598C309-D621-4F33-9714-8D515A3EDF9A}" destId="{BEAED0F1-DA9C-4657-AFBA-D1BFC80A6182}" srcOrd="0" destOrd="0" presId="urn:microsoft.com/office/officeart/2005/8/layout/hList1"/>
    <dgm:cxn modelId="{67CE251F-9C3D-4C6E-BF1C-3E08059281C8}" type="presParOf" srcId="{D598C309-D621-4F33-9714-8D515A3EDF9A}" destId="{9FE61A9E-3F56-4015-B609-9307866F034D}" srcOrd="1" destOrd="0" presId="urn:microsoft.com/office/officeart/2005/8/layout/hList1"/>
    <dgm:cxn modelId="{BF20EF9E-FFE3-422F-AE36-0BF3FACBF07C}" type="presParOf" srcId="{423DC943-0052-4AA1-BE45-42C0883134B6}" destId="{7344D5BC-03FC-4404-89B0-5181B1E88C3D}" srcOrd="5" destOrd="0" presId="urn:microsoft.com/office/officeart/2005/8/layout/hList1"/>
    <dgm:cxn modelId="{D768A9A8-9E5A-4573-8A23-82DCAC6F3E74}" type="presParOf" srcId="{423DC943-0052-4AA1-BE45-42C0883134B6}" destId="{C9A38839-357B-4C4B-829B-AF5E3A19EAF1}" srcOrd="6" destOrd="0" presId="urn:microsoft.com/office/officeart/2005/8/layout/hList1"/>
    <dgm:cxn modelId="{AF9356FD-B060-4D0D-97EF-F31D70273611}" type="presParOf" srcId="{C9A38839-357B-4C4B-829B-AF5E3A19EAF1}" destId="{8BB9AD1A-7772-4F51-A5CC-B52385A928DC}" srcOrd="0" destOrd="0" presId="urn:microsoft.com/office/officeart/2005/8/layout/hList1"/>
    <dgm:cxn modelId="{D5F7E6DC-00F1-40F2-92CA-E218904C1904}" type="presParOf" srcId="{C9A38839-357B-4C4B-829B-AF5E3A19EAF1}" destId="{515E57A1-FEBF-4E30-B4E7-6680CEE2B1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F5FBE-1A81-42A4-A329-0F49AFAEF885}">
      <dsp:nvSpPr>
        <dsp:cNvPr id="0" name=""/>
        <dsp:cNvSpPr/>
      </dsp:nvSpPr>
      <dsp:spPr>
        <a:xfrm>
          <a:off x="4317" y="67764"/>
          <a:ext cx="259635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Step 1- Scraping</a:t>
          </a:r>
        </a:p>
      </dsp:txBody>
      <dsp:txXfrm>
        <a:off x="4317" y="67764"/>
        <a:ext cx="2596355" cy="547200"/>
      </dsp:txXfrm>
    </dsp:sp>
    <dsp:sp modelId="{88CF9AFD-AAAC-4C09-832F-A0D8E01D21AB}">
      <dsp:nvSpPr>
        <dsp:cNvPr id="0" name=""/>
        <dsp:cNvSpPr/>
      </dsp:nvSpPr>
      <dsp:spPr>
        <a:xfrm>
          <a:off x="4317" y="614964"/>
          <a:ext cx="2596355" cy="4172399"/>
        </a:xfrm>
        <a:prstGeom prst="rect">
          <a:avLst/>
        </a:prstGeom>
        <a:solidFill>
          <a:schemeClr val="accent1">
            <a:lumMod val="5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divided the crawling into 4 different neighborhoods.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The data were taken from the Madlan website.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came across blocking attempts.	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used BS &amp;&amp; Selenium.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Each data frame was about 1000 rows.</a:t>
          </a:r>
        </a:p>
        <a:p>
          <a:pPr marL="171450" lvl="1" indent="-171450" algn="l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4317" y="614964"/>
        <a:ext cx="2596355" cy="4172399"/>
      </dsp:txXfrm>
    </dsp:sp>
    <dsp:sp modelId="{3771C817-59F8-4624-A02F-24815D34E636}">
      <dsp:nvSpPr>
        <dsp:cNvPr id="0" name=""/>
        <dsp:cNvSpPr/>
      </dsp:nvSpPr>
      <dsp:spPr>
        <a:xfrm>
          <a:off x="2964163" y="67764"/>
          <a:ext cx="259635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Step </a:t>
          </a:r>
          <a:r>
            <a:rPr lang="he-IL" sz="1900" kern="1200" dirty="0"/>
            <a:t>2</a:t>
          </a:r>
          <a:r>
            <a:rPr lang="en-US" sz="1900" kern="1200" dirty="0"/>
            <a:t> – Data handling </a:t>
          </a:r>
        </a:p>
      </dsp:txBody>
      <dsp:txXfrm>
        <a:off x="2964163" y="67764"/>
        <a:ext cx="2596355" cy="547200"/>
      </dsp:txXfrm>
    </dsp:sp>
    <dsp:sp modelId="{F2025DC6-2047-42EA-9AD1-BEA3C923156C}">
      <dsp:nvSpPr>
        <dsp:cNvPr id="0" name=""/>
        <dsp:cNvSpPr/>
      </dsp:nvSpPr>
      <dsp:spPr>
        <a:xfrm>
          <a:off x="2964163" y="614964"/>
          <a:ext cx="2596355" cy="4172399"/>
        </a:xfrm>
        <a:prstGeom prst="rect">
          <a:avLst/>
        </a:prstGeom>
        <a:solidFill>
          <a:schemeClr val="accent1">
            <a:lumMod val="5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analyzed each neighborhood individually.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removed outliers , missing values and signs 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changed the values to numeric.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In the data frame of the neighborhoods properties, I changed them all to a rating between 1 and 10 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>
            <a:solidFill>
              <a:schemeClr val="bg1"/>
            </a:solidFill>
          </a:endParaRPr>
        </a:p>
      </dsp:txBody>
      <dsp:txXfrm>
        <a:off x="2964163" y="614964"/>
        <a:ext cx="2596355" cy="4172399"/>
      </dsp:txXfrm>
    </dsp:sp>
    <dsp:sp modelId="{BEAED0F1-DA9C-4657-AFBA-D1BFC80A6182}">
      <dsp:nvSpPr>
        <dsp:cNvPr id="0" name=""/>
        <dsp:cNvSpPr/>
      </dsp:nvSpPr>
      <dsp:spPr>
        <a:xfrm>
          <a:off x="5924008" y="67764"/>
          <a:ext cx="259635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Step </a:t>
          </a:r>
          <a:r>
            <a:rPr lang="he-IL" sz="1900" kern="1200" dirty="0"/>
            <a:t>3</a:t>
          </a:r>
          <a:r>
            <a:rPr lang="en-US" sz="1900" kern="1200" dirty="0"/>
            <a:t> -  EDA</a:t>
          </a:r>
        </a:p>
      </dsp:txBody>
      <dsp:txXfrm>
        <a:off x="5924008" y="67764"/>
        <a:ext cx="2596355" cy="547200"/>
      </dsp:txXfrm>
    </dsp:sp>
    <dsp:sp modelId="{9FE61A9E-3F56-4015-B609-9307866F034D}">
      <dsp:nvSpPr>
        <dsp:cNvPr id="0" name=""/>
        <dsp:cNvSpPr/>
      </dsp:nvSpPr>
      <dsp:spPr>
        <a:xfrm>
          <a:off x="5924008" y="614964"/>
          <a:ext cx="2596355" cy="4172399"/>
        </a:xfrm>
        <a:prstGeom prst="rect">
          <a:avLst/>
        </a:prstGeom>
        <a:solidFill>
          <a:schemeClr val="accent1">
            <a:lumMod val="50000"/>
            <a:alpha val="90000"/>
          </a:schemeClr>
        </a:solidFill>
        <a:ln w="15875" cap="flat" cmpd="sng" algn="ctr">
          <a:solidFill>
            <a:schemeClr val="accent1">
              <a:lumMod val="7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</a:rPr>
            <a:t>I used Skater Plot for each neighborhoods that displays the price according to the year.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</a:rPr>
            <a:t>I presented the distributions of the neighborhoods columns .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</a:rPr>
            <a:t>I presented a comparison of rentals .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</a:rPr>
            <a:t>I presented the neighborhood rankings.</a:t>
          </a:r>
        </a:p>
      </dsp:txBody>
      <dsp:txXfrm>
        <a:off x="5924008" y="614964"/>
        <a:ext cx="2596355" cy="4172399"/>
      </dsp:txXfrm>
    </dsp:sp>
    <dsp:sp modelId="{8BB9AD1A-7772-4F51-A5CC-B52385A928DC}">
      <dsp:nvSpPr>
        <dsp:cNvPr id="0" name=""/>
        <dsp:cNvSpPr/>
      </dsp:nvSpPr>
      <dsp:spPr>
        <a:xfrm>
          <a:off x="8883854" y="107249"/>
          <a:ext cx="259635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Step 4 - Model</a:t>
          </a:r>
        </a:p>
      </dsp:txBody>
      <dsp:txXfrm>
        <a:off x="8883854" y="107249"/>
        <a:ext cx="2596355" cy="547200"/>
      </dsp:txXfrm>
    </dsp:sp>
    <dsp:sp modelId="{515E57A1-FEBF-4E30-B4E7-6680CEE2B163}">
      <dsp:nvSpPr>
        <dsp:cNvPr id="0" name=""/>
        <dsp:cNvSpPr/>
      </dsp:nvSpPr>
      <dsp:spPr>
        <a:xfrm>
          <a:off x="8883854" y="614964"/>
          <a:ext cx="2596355" cy="4172399"/>
        </a:xfrm>
        <a:prstGeom prst="rect">
          <a:avLst/>
        </a:prstGeom>
        <a:solidFill>
          <a:schemeClr val="accent1">
            <a:lumMod val="5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built a linear regression model 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made changes to the model, to improve its prediction.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presented a visualization of the model prediction versus reality.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built a function for the user .</a:t>
          </a:r>
        </a:p>
      </dsp:txBody>
      <dsp:txXfrm>
        <a:off x="8883854" y="614964"/>
        <a:ext cx="2596355" cy="4172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54908887-9CCC-4031-A744-4A438568F0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D241272-EA1C-4B6A-B916-559F4BB246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4C9FECC2-CF1A-49FE-AC4C-08F0A97E605F}" type="datetime8">
              <a:rPr lang="en-IL" smtClean="0"/>
              <a:t>03/02/2021 21:04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9F1BC53-2A4C-4D46-BCDD-969EC57A0F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54D1106-E097-437A-872D-36F6727657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6217E542-CE62-42C3-877E-49B85B65FD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487096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7:4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4:0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4:0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7:4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 24575,'-9'-5'0,"2"1"0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7:5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24575,'-9'5'0,"2"-2"0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7:5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3:54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3:5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3:5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3:5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4:0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24A89830-A7E5-4765-A9AC-03739E936531}" type="datetime8">
              <a:rPr lang="en-IL" smtClean="0"/>
              <a:t>03/02/2021 21:04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CB098BCE-52B5-455B-BFA4-88D44EA02D1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292853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03/02/2021 21:04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74701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03/02/2021 21:04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47495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03/02/2021 21:04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43857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03/02/2021 21:04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68197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03/02/2021 21:04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26283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03/02/2021 21:04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933237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03/02/2021 21:04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536697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03/02/2021 21:04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601833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03/02/2021 21:04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075508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03/02/2021 21:04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16546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03/02/2021 21:04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86105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03/02/2021 21:04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54317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03/02/2021 21:04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16889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03/02/2021 21:04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7379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03/02/2021 21:04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68587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03/02/2021 21:04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551526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03/02/2021 21:04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518921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03/02/2021 21:04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65217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A9007D8-E20B-448A-91C5-70C371552000}" type="datetime8">
              <a:rPr lang="en-IL" smtClean="0"/>
              <a:t>03/02/2021 21:04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587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25" r:id="rId1"/>
    <p:sldLayoutId id="2147486026" r:id="rId2"/>
    <p:sldLayoutId id="2147486027" r:id="rId3"/>
    <p:sldLayoutId id="2147486028" r:id="rId4"/>
    <p:sldLayoutId id="2147486029" r:id="rId5"/>
    <p:sldLayoutId id="2147486030" r:id="rId6"/>
    <p:sldLayoutId id="2147486031" r:id="rId7"/>
    <p:sldLayoutId id="2147486032" r:id="rId8"/>
    <p:sldLayoutId id="2147486033" r:id="rId9"/>
    <p:sldLayoutId id="2147486034" r:id="rId10"/>
    <p:sldLayoutId id="2147486035" r:id="rId11"/>
    <p:sldLayoutId id="2147486036" r:id="rId12"/>
    <p:sldLayoutId id="2147486037" r:id="rId13"/>
    <p:sldLayoutId id="2147486038" r:id="rId14"/>
    <p:sldLayoutId id="2147486039" r:id="rId15"/>
    <p:sldLayoutId id="2147486040" r:id="rId16"/>
    <p:sldLayoutId id="2147486041" r:id="rId17"/>
    <p:sldLayoutId id="2147486042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rin-Ben-Baruch/RealEstateAnalyze.git" TargetMode="Externa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hyperlink" Target="https://www.madlan.co.il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10" Type="http://schemas.openxmlformats.org/officeDocument/2006/relationships/customXml" Target="../ink/ink11.xml"/><Relationship Id="rId4" Type="http://schemas.openxmlformats.org/officeDocument/2006/relationships/image" Target="../media/image7.png"/><Relationship Id="rId9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DD81228-8D74-4720-8648-F6A349B5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</a:t>
            </a:fld>
            <a:endParaRPr lang="en-IL"/>
          </a:p>
        </p:txBody>
      </p:sp>
      <p:pic>
        <p:nvPicPr>
          <p:cNvPr id="4098" name="Picture 2" descr="5 Advantages of Getting a License for Real Estate Investment - Real Estate  Express">
            <a:extLst>
              <a:ext uri="{FF2B5EF4-FFF2-40B4-BE49-F238E27FC236}">
                <a16:creationId xmlns:a16="http://schemas.microsoft.com/office/drawing/2014/main" id="{506742B7-2FCA-AD43-9307-1B55E479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3148"/>
            <a:ext cx="12192000" cy="601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793617-B3AB-EB44-A038-D1D253DC7162}"/>
              </a:ext>
            </a:extLst>
          </p:cNvPr>
          <p:cNvSpPr txBox="1"/>
          <p:nvPr/>
        </p:nvSpPr>
        <p:spPr>
          <a:xfrm>
            <a:off x="2148840" y="152625"/>
            <a:ext cx="10713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3000" dirty="0">
                <a:latin typeface="AppleMyungjo" pitchFamily="2" charset="-127"/>
                <a:ea typeface="AppleMyungjo" pitchFamily="2" charset="-127"/>
                <a:cs typeface="Shree Devanagari 714" panose="02000600000000000000" pitchFamily="2" charset="0"/>
              </a:rPr>
              <a:t>	A project to predict the value of apartments</a:t>
            </a:r>
            <a:endParaRPr lang="en-IL" sz="3000" dirty="0">
              <a:ea typeface="AppleMyungjo" pitchFamily="2" charset="-127"/>
              <a:cs typeface="Shree Devanagari 714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60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9000">
              <a:schemeClr val="bg1"/>
            </a:gs>
            <a:gs pos="0">
              <a:schemeClr val="bg2">
                <a:lumMod val="20000"/>
                <a:lumOff val="8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7B179-DEB3-47DC-BCE2-07AD345B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87" y="22239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ppleMyungjo" pitchFamily="2" charset="-127"/>
                <a:ea typeface="AppleMyungjo" pitchFamily="2" charset="-127"/>
              </a:rPr>
              <a:t>How did I handle the data</a:t>
            </a:r>
            <a:r>
              <a:rPr lang="he-IL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-US" dirty="0">
                <a:latin typeface="AppleMyungjo" pitchFamily="2" charset="-127"/>
                <a:ea typeface="AppleMyungjo" pitchFamily="2" charset="-127"/>
              </a:rPr>
              <a:t>?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AAB4D-D288-6B45-B237-3466F4A4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47" y="2054452"/>
            <a:ext cx="4603195" cy="659189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US" dirty="0"/>
              <a:t>Let's start with changing the date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8371" y="6355534"/>
            <a:ext cx="764215" cy="365125"/>
          </a:xfrm>
        </p:spPr>
        <p:txBody>
          <a:bodyPr/>
          <a:lstStyle/>
          <a:p>
            <a:fld id="{9D76D3D2-DA57-46D7-857A-F57748E77705}" type="slidenum">
              <a:rPr lang="en-IL" smtClean="0"/>
              <a:t>10</a:t>
            </a:fld>
            <a:endParaRPr lang="en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5B4709-DF2C-6641-A494-A288883F5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34" y="1499161"/>
            <a:ext cx="1524000" cy="2563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EB901F-EB69-D442-A275-A5CC73795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059" y="1515631"/>
            <a:ext cx="1242060" cy="2563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0EFE5F-80B3-A14B-88DA-701CEC25DF9B}"/>
              </a:ext>
            </a:extLst>
          </p:cNvPr>
          <p:cNvSpPr txBox="1"/>
          <p:nvPr/>
        </p:nvSpPr>
        <p:spPr>
          <a:xfrm>
            <a:off x="437562" y="4766355"/>
            <a:ext cx="384048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US" sz="2200" dirty="0"/>
              <a:t>Remove missing data</a:t>
            </a:r>
            <a:endParaRPr lang="he-IL" sz="2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F41B0E-0B5F-3049-A601-9F1046F664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6" y="5480260"/>
            <a:ext cx="11619698" cy="489594"/>
          </a:xfrm>
          <a:prstGeom prst="rect">
            <a:avLst/>
          </a:prstGeom>
        </p:spPr>
      </p:pic>
      <p:pic>
        <p:nvPicPr>
          <p:cNvPr id="3074" name="Picture 2" descr="חץ שמאלה אמוג'י ⬅️">
            <a:extLst>
              <a:ext uri="{FF2B5EF4-FFF2-40B4-BE49-F238E27FC236}">
                <a16:creationId xmlns:a16="http://schemas.microsoft.com/office/drawing/2014/main" id="{DF92458D-2790-4A4B-A1F6-CC4DACEF6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04284" y="1988752"/>
            <a:ext cx="1935718" cy="1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13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BD8BE3-FEA7-5B4C-BDF1-439E9C86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009" y="429800"/>
            <a:ext cx="4079981" cy="1280890"/>
          </a:xfrm>
        </p:spPr>
        <p:txBody>
          <a:bodyPr/>
          <a:lstStyle/>
          <a:p>
            <a:pPr algn="l"/>
            <a:r>
              <a:rPr lang="en-US" dirty="0">
                <a:latin typeface="AppleMyungjo" pitchFamily="2" charset="-127"/>
                <a:ea typeface="AppleMyungjo" pitchFamily="2" charset="-127"/>
              </a:rPr>
              <a:t>Drop outliers 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11</a:t>
            </a:fld>
            <a:endParaRPr lang="en-I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C4C298-8EDC-114A-AD72-7F8AC69B3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0" y="2250401"/>
            <a:ext cx="6690752" cy="37937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594FF5-7E42-2045-A8C6-7D5AA118FC90}"/>
              </a:ext>
            </a:extLst>
          </p:cNvPr>
          <p:cNvSpPr txBox="1"/>
          <p:nvPr/>
        </p:nvSpPr>
        <p:spPr>
          <a:xfrm>
            <a:off x="7989570" y="3211770"/>
            <a:ext cx="339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latinLnBrk="0" hangingPunct="1">
              <a:buFont typeface="Wingdings" pitchFamily="2" charset="2"/>
              <a:buChar char="v"/>
            </a:pPr>
            <a:r>
              <a:rPr lang="en-US" sz="2000" dirty="0"/>
              <a:t>For drop outliers I used IQR</a:t>
            </a:r>
            <a:r>
              <a:rPr lang="he-IL" sz="2000" dirty="0"/>
              <a:t>.</a:t>
            </a:r>
            <a:endParaRPr lang="en-IL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F68FE4-0507-7A4C-8622-6756A642B8E3}"/>
              </a:ext>
            </a:extLst>
          </p:cNvPr>
          <p:cNvSpPr txBox="1"/>
          <p:nvPr/>
        </p:nvSpPr>
        <p:spPr>
          <a:xfrm>
            <a:off x="7989570" y="3611880"/>
            <a:ext cx="3874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I decided to remove the right side which was over 3 million NIS</a:t>
            </a:r>
            <a:r>
              <a:rPr lang="he-IL" sz="2000" dirty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On the left, I removed according to the visualization</a:t>
            </a:r>
            <a:r>
              <a:rPr lang="he-IL" sz="2000" dirty="0"/>
              <a:t>.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91624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7B179-DEB3-47DC-BCE2-07AD345B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554" y="609600"/>
            <a:ext cx="9698672" cy="1280890"/>
          </a:xfrm>
        </p:spPr>
        <p:txBody>
          <a:bodyPr>
            <a:normAutofit/>
          </a:bodyPr>
          <a:lstStyle/>
          <a:p>
            <a:r>
              <a:rPr lang="en-US" dirty="0">
                <a:latin typeface="AppleMyungjo" pitchFamily="2" charset="-127"/>
                <a:ea typeface="AppleMyungjo" pitchFamily="2" charset="-127"/>
              </a:rPr>
              <a:t>I removed marks from the prices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12</a:t>
            </a:fld>
            <a:endParaRPr lang="en-I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8AFD6-6415-E444-9CCF-A7689ABF849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505" y="2764311"/>
            <a:ext cx="876300" cy="218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D4EBF9-C66F-4241-A4FF-0B90798962A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05" y="2764311"/>
            <a:ext cx="1092200" cy="218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F95EC9-7019-A04C-A423-0289AE2BE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6" y="2360550"/>
            <a:ext cx="5133394" cy="27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8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A8D6FFA-69CB-4942-9DF9-A47F13B2FBBE}"/>
              </a:ext>
            </a:extLst>
          </p:cNvPr>
          <p:cNvSpPr txBox="1"/>
          <p:nvPr/>
        </p:nvSpPr>
        <p:spPr>
          <a:xfrm>
            <a:off x="144780" y="386776"/>
            <a:ext cx="13296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rtl="1" eaLnBrk="1" latinLnBrk="0" hangingPunct="1"/>
            <a:r>
              <a:rPr lang="en-US" sz="3000" dirty="0">
                <a:latin typeface="AppleMyungjo" pitchFamily="2" charset="-127"/>
                <a:ea typeface="AppleMyungjo" pitchFamily="2" charset="-127"/>
              </a:rPr>
              <a:t>Before</a:t>
            </a:r>
            <a:endParaRPr lang="en-IL" sz="3000" dirty="0">
              <a:ea typeface="AppleMyungjo" pitchFamily="2" charset="-127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A2DF7D-CD38-B344-A590-D6A20B3A4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786878"/>
            <a:ext cx="7338060" cy="2166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EA5529-D598-D749-A1E4-3C8F442D8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66" y="4359876"/>
            <a:ext cx="9526334" cy="24981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4A2F0B-3406-6B43-B68A-29E85DC209B2}"/>
              </a:ext>
            </a:extLst>
          </p:cNvPr>
          <p:cNvSpPr txBox="1"/>
          <p:nvPr/>
        </p:nvSpPr>
        <p:spPr>
          <a:xfrm>
            <a:off x="1739510" y="3904972"/>
            <a:ext cx="13601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ppleMyungjo" pitchFamily="2" charset="-127"/>
                <a:ea typeface="AppleMyungjo" pitchFamily="2" charset="-127"/>
              </a:rPr>
              <a:t>After</a:t>
            </a:r>
            <a:endParaRPr lang="en-IL" sz="3000" dirty="0"/>
          </a:p>
        </p:txBody>
      </p:sp>
    </p:spTree>
    <p:extLst>
      <p:ext uri="{BB962C8B-B14F-4D97-AF65-F5344CB8AC3E}">
        <p14:creationId xmlns:p14="http://schemas.microsoft.com/office/powerpoint/2010/main" val="36041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03028-E265-D941-B9A2-EEC075F9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14</a:t>
            </a:fld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D5A9C-189B-E942-B694-42A841215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2441"/>
            <a:ext cx="5335818" cy="2103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0A95D5-D735-954A-B548-24BB29151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968" y="2280401"/>
            <a:ext cx="4827032" cy="21031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9329D1-6454-204D-919E-688F0458B20F}"/>
              </a:ext>
            </a:extLst>
          </p:cNvPr>
          <p:cNvSpPr txBox="1"/>
          <p:nvPr/>
        </p:nvSpPr>
        <p:spPr>
          <a:xfrm>
            <a:off x="941070" y="1330584"/>
            <a:ext cx="103098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000" dirty="0"/>
              <a:t>Some of the data were rated 1 to 5 and some were rated 1 to 10</a:t>
            </a:r>
            <a:endParaRPr lang="en-IL" sz="3000" dirty="0"/>
          </a:p>
        </p:txBody>
      </p:sp>
      <p:pic>
        <p:nvPicPr>
          <p:cNvPr id="11" name="Picture 2" descr="חץ שמאלה אמוג'י ⬅️">
            <a:extLst>
              <a:ext uri="{FF2B5EF4-FFF2-40B4-BE49-F238E27FC236}">
                <a16:creationId xmlns:a16="http://schemas.microsoft.com/office/drawing/2014/main" id="{91A9DDE0-F3E5-5040-99EB-E78D77936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35817" y="2618911"/>
            <a:ext cx="1976613" cy="1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620B55-EC38-9F4E-B1CA-0E1B75950649}"/>
              </a:ext>
            </a:extLst>
          </p:cNvPr>
          <p:cNvSpPr txBox="1"/>
          <p:nvPr/>
        </p:nvSpPr>
        <p:spPr>
          <a:xfrm>
            <a:off x="3739602" y="5274797"/>
            <a:ext cx="5335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3000" dirty="0"/>
              <a:t>Now all ratings are 1 to 10</a:t>
            </a:r>
            <a:endParaRPr lang="en-IL" sz="3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BFDE3A-FAC7-AD47-B7D1-71B3CBAA2686}"/>
              </a:ext>
            </a:extLst>
          </p:cNvPr>
          <p:cNvSpPr txBox="1"/>
          <p:nvPr/>
        </p:nvSpPr>
        <p:spPr>
          <a:xfrm>
            <a:off x="1205864" y="657766"/>
            <a:ext cx="8909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3000" dirty="0"/>
              <a:t>Regarding the data with the neighborhood ranking</a:t>
            </a:r>
            <a:endParaRPr lang="en-IL" sz="3000" dirty="0"/>
          </a:p>
        </p:txBody>
      </p:sp>
    </p:spTree>
    <p:extLst>
      <p:ext uri="{BB962C8B-B14F-4D97-AF65-F5344CB8AC3E}">
        <p14:creationId xmlns:p14="http://schemas.microsoft.com/office/powerpoint/2010/main" val="373231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15</a:t>
            </a:fld>
            <a:endParaRPr lang="en-IL"/>
          </a:p>
        </p:txBody>
      </p:sp>
      <p:pic>
        <p:nvPicPr>
          <p:cNvPr id="1026" name="Picture 2" descr="Exploratory Data Analysis using Haberman's Cancer Survival Dataset | by  Dipali Akbari | Medium">
            <a:extLst>
              <a:ext uri="{FF2B5EF4-FFF2-40B4-BE49-F238E27FC236}">
                <a16:creationId xmlns:a16="http://schemas.microsoft.com/office/drawing/2014/main" id="{A4F53275-C224-B84C-AC95-BE9E9B343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E7A387-A485-A545-B95C-34B6CFAB1541}"/>
              </a:ext>
            </a:extLst>
          </p:cNvPr>
          <p:cNvSpPr txBox="1"/>
          <p:nvPr/>
        </p:nvSpPr>
        <p:spPr>
          <a:xfrm>
            <a:off x="7424281" y="609600"/>
            <a:ext cx="4767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6000" dirty="0">
                <a:ea typeface="AppleMyungjo" pitchFamily="2" charset="-127"/>
              </a:rPr>
              <a:t>Part 3 - EDA</a:t>
            </a:r>
          </a:p>
        </p:txBody>
      </p:sp>
    </p:spTree>
    <p:extLst>
      <p:ext uri="{BB962C8B-B14F-4D97-AF65-F5344CB8AC3E}">
        <p14:creationId xmlns:p14="http://schemas.microsoft.com/office/powerpoint/2010/main" val="145300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628E244-9463-954E-8A77-8287C6A8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1084580"/>
            <a:ext cx="10515600" cy="3886835"/>
          </a:xfrm>
        </p:spPr>
        <p:txBody>
          <a:bodyPr>
            <a:normAutofit/>
          </a:bodyPr>
          <a:lstStyle/>
          <a:p>
            <a:r>
              <a:rPr lang="he-IL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-US" dirty="0">
                <a:latin typeface="AppleMyungjo" pitchFamily="2" charset="-127"/>
                <a:ea typeface="AppleMyungjo" pitchFamily="2" charset="-127"/>
              </a:rPr>
              <a:t>At this point I choose visualizations that will help a person decide if the apartment is suitable for investment?</a:t>
            </a:r>
            <a:br>
              <a:rPr lang="en-US" dirty="0">
                <a:latin typeface="AppleMyungjo" pitchFamily="2" charset="-127"/>
                <a:ea typeface="AppleMyungjo" pitchFamily="2" charset="-127"/>
              </a:rPr>
            </a:br>
            <a:br>
              <a:rPr lang="he-IL" dirty="0">
                <a:latin typeface="AppleMyungjo" pitchFamily="2" charset="-127"/>
                <a:ea typeface="AppleMyungjo" pitchFamily="2" charset="-127"/>
              </a:rPr>
            </a:br>
            <a:br>
              <a:rPr lang="en-US" dirty="0">
                <a:latin typeface="AppleMyungjo" pitchFamily="2" charset="-127"/>
                <a:ea typeface="AppleMyungjo" pitchFamily="2" charset="-127"/>
              </a:rPr>
            </a:br>
            <a:r>
              <a:rPr lang="en-US" dirty="0">
                <a:latin typeface="AppleMyungjo" pitchFamily="2" charset="-127"/>
                <a:ea typeface="AppleMyungjo" pitchFamily="2" charset="-127"/>
              </a:rPr>
              <a:t>Is the apartment better for living?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9575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17</a:t>
            </a:fld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50EC2-0B70-9B44-B698-39E6DE391806}"/>
              </a:ext>
            </a:extLst>
          </p:cNvPr>
          <p:cNvSpPr txBox="1"/>
          <p:nvPr/>
        </p:nvSpPr>
        <p:spPr>
          <a:xfrm>
            <a:off x="3086100" y="662883"/>
            <a:ext cx="5795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AppleMyungjo" pitchFamily="2" charset="-127"/>
                <a:ea typeface="AppleMyungjo" pitchFamily="2" charset="-127"/>
              </a:rPr>
              <a:t>Data on neighborhoods characteristics</a:t>
            </a:r>
            <a:endParaRPr lang="en-IL" sz="2400" dirty="0">
              <a:ea typeface="AppleMyungjo" pitchFamily="2" charset="-12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F512CD-8662-C045-B7CB-0F0783B2D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1" y="1585493"/>
            <a:ext cx="10450830" cy="49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4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18</a:t>
            </a:fld>
            <a:endParaRPr lang="en-I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5078E-B334-BE48-A117-3CB16F082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21" y="679533"/>
            <a:ext cx="9454298" cy="61784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D4506C-D469-BE42-B76E-F89CBF584590}"/>
              </a:ext>
            </a:extLst>
          </p:cNvPr>
          <p:cNvSpPr txBox="1"/>
          <p:nvPr/>
        </p:nvSpPr>
        <p:spPr>
          <a:xfrm>
            <a:off x="2737391" y="195622"/>
            <a:ext cx="536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dirty="0">
                <a:latin typeface="AppleMyungjo" pitchFamily="2" charset="-127"/>
                <a:ea typeface="AppleMyungjo" pitchFamily="2" charset="-127"/>
              </a:rPr>
              <a:t>Ranking of neighborhoods in a variety of areas</a:t>
            </a:r>
            <a:endParaRPr lang="en-IL" dirty="0"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248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7B179-DEB3-47DC-BCE2-07AD345B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213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ppleMyungjo" pitchFamily="2" charset="-127"/>
                <a:ea typeface="AppleMyungjo" pitchFamily="2" charset="-127"/>
              </a:rPr>
              <a:t>We will continue with Scatter Plot, which represents the rise in apartment prices by the year.</a:t>
            </a:r>
            <a:endParaRPr lang="en-IL" sz="2400" dirty="0"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19</a:t>
            </a:fld>
            <a:endParaRPr lang="en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B13FF1-824B-A04F-BD75-5F44BA61E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0" y="1609344"/>
            <a:ext cx="10058400" cy="51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5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1F6B20-7AD2-4FE4-A909-27410DAB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474156"/>
            <a:ext cx="8911687" cy="1280890"/>
          </a:xfrm>
        </p:spPr>
        <p:txBody>
          <a:bodyPr/>
          <a:lstStyle/>
          <a:p>
            <a:r>
              <a:rPr lang="en-US" dirty="0">
                <a:latin typeface="AppleMyungjo" pitchFamily="2" charset="-127"/>
                <a:ea typeface="AppleMyungjo" pitchFamily="2" charset="-127"/>
                <a:cs typeface="Shree Devanagari 714" panose="02000600000000000000" pitchFamily="2" charset="0"/>
              </a:rPr>
              <a:t>student</a:t>
            </a:r>
            <a:endParaRPr lang="en-IL" dirty="0">
              <a:latin typeface="Shree Devanagari 714" panose="02000600000000000000" pitchFamily="2" charset="0"/>
              <a:ea typeface="AppleMyungjo" pitchFamily="2" charset="-127"/>
              <a:cs typeface="Shree Devanagari 714" panose="02000600000000000000" pitchFamily="2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CC036B-5985-46C3-9E78-22C41E8E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716946"/>
            <a:ext cx="10364452" cy="3424107"/>
          </a:xfrm>
        </p:spPr>
        <p:txBody>
          <a:bodyPr/>
          <a:lstStyle/>
          <a:p>
            <a:r>
              <a:rPr lang="en-US" dirty="0">
                <a:latin typeface="AppleMyungjo" pitchFamily="2" charset="-127"/>
                <a:ea typeface="AppleMyungjo" pitchFamily="2" charset="-127"/>
              </a:rPr>
              <a:t>Yarin Ben Baruch</a:t>
            </a:r>
            <a:r>
              <a:rPr lang="he-IL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-US" dirty="0">
                <a:latin typeface="AppleMyungjo" pitchFamily="2" charset="-127"/>
                <a:ea typeface="AppleMyungjo" pitchFamily="2" charset="-127"/>
              </a:rPr>
              <a:t>– 209040757</a:t>
            </a:r>
          </a:p>
          <a:p>
            <a:r>
              <a:rPr lang="en-US" dirty="0">
                <a:latin typeface="AppleMyungjo" pitchFamily="2" charset="-127"/>
                <a:ea typeface="AppleMyungjo" pitchFamily="2" charset="-127"/>
              </a:rPr>
              <a:t>Github  </a:t>
            </a:r>
            <a:r>
              <a:rPr lang="en-US" dirty="0">
                <a:latin typeface="AppleMyungjo" pitchFamily="2" charset="-127"/>
                <a:ea typeface="AppleMyungjo" pitchFamily="2" charset="-127"/>
                <a:sym typeface="Wingdings" pitchFamily="2" charset="2"/>
              </a:rPr>
              <a:t></a:t>
            </a:r>
            <a:r>
              <a:rPr lang="en-US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-US" dirty="0">
                <a:latin typeface="AppleMyungjo" pitchFamily="2" charset="-127"/>
                <a:ea typeface="AppleMyungjo" pitchFamily="2" charset="-127"/>
                <a:hlinkClick r:id="rId2"/>
              </a:rPr>
              <a:t>view project</a:t>
            </a:r>
            <a:endParaRPr lang="en-US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8A17F2D-B7F6-4BEF-AEA5-7F07BAA4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763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20</a:t>
            </a:fld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D0999-58CF-034C-94CE-005AE578104F}"/>
              </a:ext>
            </a:extLst>
          </p:cNvPr>
          <p:cNvSpPr txBox="1"/>
          <p:nvPr/>
        </p:nvSpPr>
        <p:spPr>
          <a:xfrm>
            <a:off x="1387714" y="136525"/>
            <a:ext cx="9550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400" dirty="0">
                <a:latin typeface="AppleMyungjo" pitchFamily="2" charset="-127"/>
                <a:ea typeface="AppleMyungjo" pitchFamily="2" charset="-127"/>
              </a:rPr>
              <a:t>And we will end with a graphical analysis of the dataset columns</a:t>
            </a:r>
            <a:endParaRPr lang="en-IL" sz="2400" dirty="0">
              <a:ea typeface="AppleMyungjo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94114B-661E-5946-B8C4-C62ED5E6E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9" y="1046530"/>
            <a:ext cx="10738899" cy="58114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E55957-1451-5C42-9119-405D12A222E4}"/>
              </a:ext>
            </a:extLst>
          </p:cNvPr>
          <p:cNvSpPr txBox="1"/>
          <p:nvPr/>
        </p:nvSpPr>
        <p:spPr>
          <a:xfrm>
            <a:off x="5730239" y="677198"/>
            <a:ext cx="13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rtl="1" eaLnBrk="1" latinLnBrk="0" hangingPunct="1"/>
            <a:r>
              <a:rPr lang="en-US" dirty="0"/>
              <a:t>Ashelim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66456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4E85A6E-6696-41B3-8A8D-89B378B4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21</a:t>
            </a:fld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466B33-1AF7-A84A-9513-E202F2022FE6}"/>
              </a:ext>
            </a:extLst>
          </p:cNvPr>
          <p:cNvSpPr txBox="1"/>
          <p:nvPr/>
        </p:nvSpPr>
        <p:spPr>
          <a:xfrm>
            <a:off x="3097905" y="300178"/>
            <a:ext cx="52165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eaLnBrk="1" latinLnBrk="0" hangingPunct="1"/>
            <a:r>
              <a:rPr lang="en-US" sz="3000" dirty="0">
                <a:latin typeface="AppleMyungjo" pitchFamily="2" charset="-127"/>
                <a:ea typeface="AppleMyungjo" pitchFamily="2" charset="-127"/>
              </a:rPr>
              <a:t>Part - 4 Machine Learning</a:t>
            </a:r>
            <a:endParaRPr lang="en-IL" sz="3000" dirty="0">
              <a:ea typeface="AppleMyungjo" pitchFamily="2" charset="-127"/>
            </a:endParaRPr>
          </a:p>
        </p:txBody>
      </p:sp>
      <p:pic>
        <p:nvPicPr>
          <p:cNvPr id="2052" name="Picture 4" descr="Machine Learning | Informatec">
            <a:extLst>
              <a:ext uri="{FF2B5EF4-FFF2-40B4-BE49-F238E27FC236}">
                <a16:creationId xmlns:a16="http://schemas.microsoft.com/office/drawing/2014/main" id="{DE2DAB17-F6BC-6F45-A572-5C479CC3C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0130"/>
            <a:ext cx="12192000" cy="581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292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6AC506-8A5E-B94E-8589-D8237E9F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25" y="576262"/>
            <a:ext cx="8911687" cy="128089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ppleMyungjo" pitchFamily="2" charset="-127"/>
                <a:ea typeface="AppleMyungjo" pitchFamily="2" charset="-127"/>
              </a:rPr>
              <a:t>ML – linear regression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22</a:t>
            </a:fld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090CA-B8FD-D544-A657-072688FD7C8B}"/>
              </a:ext>
            </a:extLst>
          </p:cNvPr>
          <p:cNvSpPr txBox="1"/>
          <p:nvPr/>
        </p:nvSpPr>
        <p:spPr>
          <a:xfrm>
            <a:off x="623153" y="2093046"/>
            <a:ext cx="8379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200" dirty="0"/>
              <a:t>In this part I built a model, based on data from the apartments from 2010, and accordingly anticipates its future price .</a:t>
            </a:r>
            <a:endParaRPr lang="en-IL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0CCF4-55DC-7A49-8847-62FFF9C56162}"/>
              </a:ext>
            </a:extLst>
          </p:cNvPr>
          <p:cNvSpPr txBox="1"/>
          <p:nvPr/>
        </p:nvSpPr>
        <p:spPr>
          <a:xfrm>
            <a:off x="623153" y="3241748"/>
            <a:ext cx="7175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200" dirty="0"/>
              <a:t>Some models were more successful, and some less. </a:t>
            </a:r>
            <a:br>
              <a:rPr lang="en-US" sz="2200" dirty="0"/>
            </a:br>
            <a:r>
              <a:rPr lang="en-US" sz="2200" dirty="0"/>
              <a:t> A model that predicted lower success - I performed actions to increase the chances of success.</a:t>
            </a:r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1950623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4E85A6E-6696-41B3-8A8D-89B378B4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23</a:t>
            </a:fld>
            <a:endParaRPr lang="en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01AA5F-62E9-EE4A-B6C1-C61699B93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410566"/>
            <a:ext cx="8321040" cy="54267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78B25F-E8C2-AA44-8527-7123676C1563}"/>
              </a:ext>
            </a:extLst>
          </p:cNvPr>
          <p:cNvSpPr txBox="1"/>
          <p:nvPr/>
        </p:nvSpPr>
        <p:spPr>
          <a:xfrm>
            <a:off x="1285126" y="479685"/>
            <a:ext cx="1015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800" dirty="0">
                <a:latin typeface="AppleMyungjo" pitchFamily="2" charset="-127"/>
                <a:ea typeface="AppleMyungjo" pitchFamily="2" charset="-127"/>
              </a:rPr>
              <a:t>Scatter Plot that presents the model forecast against reality .</a:t>
            </a:r>
            <a:endParaRPr lang="en-IL" sz="2800" dirty="0"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949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D69AC32-E117-C34D-B3CF-90B1F71D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287155"/>
            <a:ext cx="10515600" cy="1113467"/>
          </a:xfrm>
        </p:spPr>
        <p:txBody>
          <a:bodyPr>
            <a:normAutofit/>
          </a:bodyPr>
          <a:lstStyle/>
          <a:p>
            <a:pPr rtl="1"/>
            <a:r>
              <a:rPr lang="en-US" dirty="0">
                <a:latin typeface="AppleMyungjo" pitchFamily="2" charset="-127"/>
                <a:ea typeface="AppleMyungjo" pitchFamily="2" charset="-127"/>
              </a:rPr>
              <a:t>Improving the model - an example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4E85A6E-6696-41B3-8A8D-89B378B4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24</a:t>
            </a:fld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F05DD-DC4B-194A-B359-9CF349FCC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5116"/>
            <a:ext cx="12205642" cy="524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56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4E85A6E-6696-41B3-8A8D-89B378B4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25</a:t>
            </a:fld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5410C4-901E-954F-B8C9-9438CF228A65}"/>
              </a:ext>
            </a:extLst>
          </p:cNvPr>
          <p:cNvSpPr txBox="1"/>
          <p:nvPr/>
        </p:nvSpPr>
        <p:spPr>
          <a:xfrm>
            <a:off x="546810" y="46877"/>
            <a:ext cx="110983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600" dirty="0">
                <a:latin typeface="AppleMyungjo" pitchFamily="2" charset="-127"/>
                <a:ea typeface="AppleMyungjo" pitchFamily="2" charset="-127"/>
              </a:rPr>
              <a:t> Now let's find out if it is worth buying the apartment for investment</a:t>
            </a:r>
            <a:endParaRPr lang="en-IL" sz="2600" dirty="0">
              <a:ea typeface="AppleMyungjo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47AC1-F268-174E-B307-47F42ADE4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632" y="1045627"/>
            <a:ext cx="5612368" cy="5394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E13D2C-FF94-894C-9682-F99B44236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31515"/>
            <a:ext cx="5053165" cy="5709079"/>
          </a:xfrm>
          <a:prstGeom prst="rect">
            <a:avLst/>
          </a:prstGeom>
        </p:spPr>
      </p:pic>
      <p:pic>
        <p:nvPicPr>
          <p:cNvPr id="11" name="Picture 2" descr="חץ שמאלה אמוג'י ⬅️">
            <a:extLst>
              <a:ext uri="{FF2B5EF4-FFF2-40B4-BE49-F238E27FC236}">
                <a16:creationId xmlns:a16="http://schemas.microsoft.com/office/drawing/2014/main" id="{6FB120A1-53FA-3A42-A5A2-6933063D1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709528" y="2272067"/>
            <a:ext cx="1935718" cy="1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865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ADBD-963C-964F-B134-0658DA7C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04" y="440642"/>
            <a:ext cx="10887392" cy="1280890"/>
          </a:xfrm>
        </p:spPr>
        <p:txBody>
          <a:bodyPr>
            <a:normAutofit/>
          </a:bodyPr>
          <a:lstStyle/>
          <a:p>
            <a:pPr rtl="1"/>
            <a:r>
              <a:rPr lang="en-US" dirty="0">
                <a:latin typeface="AppleMyungjo" pitchFamily="2" charset="-127"/>
                <a:ea typeface="AppleMyungjo" pitchFamily="2" charset="-127"/>
              </a:rPr>
              <a:t>Let me help you with the calculation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39BFE-B983-6744-965F-A9AD07C4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26</a:t>
            </a:fld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68172-F5B8-5B43-9518-E35964BD6FF0}"/>
              </a:ext>
            </a:extLst>
          </p:cNvPr>
          <p:cNvSpPr txBox="1"/>
          <p:nvPr/>
        </p:nvSpPr>
        <p:spPr>
          <a:xfrm>
            <a:off x="652304" y="1604963"/>
            <a:ext cx="97231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You can buy the house at 2,304,449 NIS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After 5 years you can sell it for 2,666,319 NIS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If we add the average rent to 11 months a year 11 * 5800 we will save another 63,800 NIS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We get an expected profit model of: </a:t>
            </a:r>
            <a:r>
              <a:rPr lang="en-US" sz="2000" dirty="0"/>
              <a:t>425,670 NIS</a:t>
            </a:r>
            <a:endParaRPr lang="en-IL" sz="2000" dirty="0"/>
          </a:p>
        </p:txBody>
      </p:sp>
      <p:pic>
        <p:nvPicPr>
          <p:cNvPr id="1026" name="Picture 2" descr="Home | השקעות נדל&quot;ן באוקראינה בהחזר מיידי">
            <a:extLst>
              <a:ext uri="{FF2B5EF4-FFF2-40B4-BE49-F238E27FC236}">
                <a16:creationId xmlns:a16="http://schemas.microsoft.com/office/drawing/2014/main" id="{5279B0A6-07EA-484F-A52D-35332019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95" y="3113068"/>
            <a:ext cx="6113505" cy="374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93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CD216-1879-3E41-A0D0-E0D80D2C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3</a:t>
            </a:fld>
            <a:endParaRPr lang="en-IL"/>
          </a:p>
        </p:txBody>
      </p:sp>
      <p:pic>
        <p:nvPicPr>
          <p:cNvPr id="5122" name="Picture 2" descr="How to write a Research Question? Types and Tips | Marketing91">
            <a:extLst>
              <a:ext uri="{FF2B5EF4-FFF2-40B4-BE49-F238E27FC236}">
                <a16:creationId xmlns:a16="http://schemas.microsoft.com/office/drawing/2014/main" id="{CD11D220-77A1-6646-9F3E-14F3E4EC3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80" y="0"/>
            <a:ext cx="66370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D9C985-C073-924A-8B3E-1925B16DC0B0}"/>
              </a:ext>
            </a:extLst>
          </p:cNvPr>
          <p:cNvSpPr txBox="1"/>
          <p:nvPr/>
        </p:nvSpPr>
        <p:spPr>
          <a:xfrm>
            <a:off x="605641" y="1368972"/>
            <a:ext cx="39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AppleMyungjo" pitchFamily="2" charset="-127"/>
                <a:ea typeface="AppleMyungjo" pitchFamily="2" charset="-127"/>
              </a:rPr>
              <a:t>Can we predict an increase in the value of an apartment</a:t>
            </a:r>
            <a:r>
              <a:rPr lang="he-IL" dirty="0">
                <a:latin typeface="AppleMyungjo" pitchFamily="2" charset="-127"/>
                <a:ea typeface="AppleMyungjo" pitchFamily="2" charset="-127"/>
              </a:rPr>
              <a:t> ? 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6F8C0B-0A7C-5642-8962-7FF790C6A72C}"/>
              </a:ext>
            </a:extLst>
          </p:cNvPr>
          <p:cNvSpPr txBox="1"/>
          <p:nvPr/>
        </p:nvSpPr>
        <p:spPr>
          <a:xfrm>
            <a:off x="605641" y="2782669"/>
            <a:ext cx="39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AppleMyungjo" pitchFamily="2" charset="-127"/>
                <a:ea typeface="AppleMyungjo" pitchFamily="2" charset="-127"/>
              </a:rPr>
              <a:t>Is it a better neighborhood for residence or investment?</a:t>
            </a:r>
            <a:endParaRPr lang="en-IL" dirty="0"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01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95B9C9-6CB2-42E8-A127-5791D200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9" y="132209"/>
            <a:ext cx="9776460" cy="1107179"/>
          </a:xfrm>
        </p:spPr>
        <p:txBody>
          <a:bodyPr>
            <a:normAutofit/>
          </a:bodyPr>
          <a:lstStyle/>
          <a:p>
            <a:pPr algn="l"/>
            <a:r>
              <a:rPr lang="he-IL" dirty="0">
                <a:latin typeface="AppleMyungjo" pitchFamily="2" charset="-127"/>
                <a:ea typeface="AppleMyungjo" pitchFamily="2" charset="-127"/>
              </a:rPr>
              <a:t>	</a:t>
            </a:r>
            <a:r>
              <a:rPr lang="en-US" dirty="0">
                <a:latin typeface="AppleMyungjo" pitchFamily="2" charset="-127"/>
                <a:ea typeface="AppleMyungjo" pitchFamily="2" charset="-127"/>
              </a:rPr>
              <a:t>Stages of the project</a:t>
            </a:r>
          </a:p>
        </p:txBody>
      </p:sp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615E4E8D-6B0C-467E-B000-B8B382D47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324632"/>
              </p:ext>
            </p:extLst>
          </p:nvPr>
        </p:nvGraphicFramePr>
        <p:xfrm>
          <a:off x="243281" y="1317073"/>
          <a:ext cx="11484528" cy="4855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7768BC4-F755-415E-86F1-96A54E85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627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7B179-DEB3-47DC-BCE2-07AD345B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0" y="0"/>
            <a:ext cx="10515600" cy="1325563"/>
          </a:xfrm>
        </p:spPr>
        <p:txBody>
          <a:bodyPr>
            <a:normAutofit/>
          </a:bodyPr>
          <a:lstStyle/>
          <a:p>
            <a:r>
              <a:rPr lang="he-IL" dirty="0"/>
              <a:t>	</a:t>
            </a:r>
            <a:r>
              <a:rPr lang="en-US" dirty="0">
                <a:latin typeface="AppleMyungjo" pitchFamily="2" charset="-127"/>
                <a:ea typeface="AppleMyungjo" pitchFamily="2" charset="-127"/>
              </a:rPr>
              <a:t>First step - scraping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5</a:t>
            </a:fld>
            <a:endParaRPr lang="en-IL" dirty="0"/>
          </a:p>
        </p:txBody>
      </p:sp>
      <p:pic>
        <p:nvPicPr>
          <p:cNvPr id="1026" name="Picture 2" descr="How Web Scraping Complements the Skills of Data Scientists - PromptCloud">
            <a:extLst>
              <a:ext uri="{FF2B5EF4-FFF2-40B4-BE49-F238E27FC236}">
                <a16:creationId xmlns:a16="http://schemas.microsoft.com/office/drawing/2014/main" id="{C165FF4D-5901-424E-8601-65BDA2F10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4430"/>
            <a:ext cx="12192000" cy="570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29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7B179-DEB3-47DC-BCE2-07AD345B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02" y="643617"/>
            <a:ext cx="6153648" cy="8629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1"/>
            <a:r>
              <a:rPr lang="en-US" sz="2500" dirty="0">
                <a:latin typeface="AppleMyungjo" pitchFamily="2" charset="-127"/>
                <a:ea typeface="AppleMyungjo" pitchFamily="2" charset="-127"/>
              </a:rPr>
              <a:t>So how did I do the crawling ?</a:t>
            </a:r>
            <a:r>
              <a:rPr lang="he-IL" sz="2500" dirty="0">
                <a:latin typeface="AppleMyungjo" pitchFamily="2" charset="-127"/>
                <a:ea typeface="AppleMyungjo" pitchFamily="2" charset="-127"/>
              </a:rPr>
              <a:t>  </a:t>
            </a:r>
            <a:endParaRPr lang="en-IL" sz="2500" dirty="0">
              <a:ea typeface="AppleMyungjo" pitchFamily="2" charset="-127"/>
            </a:endParaRP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971208FE-DFCC-42F3-9976-F4AD8AC68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52" y="1898094"/>
            <a:ext cx="6028098" cy="256649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Using </a:t>
            </a:r>
            <a:r>
              <a:rPr lang="en-US" dirty="0">
                <a:sym typeface="Wingdings" pitchFamily="2" charset="2"/>
              </a:rPr>
              <a:t> Selenium &amp; Beautiful Soup.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 took the data</a:t>
            </a:r>
            <a:r>
              <a:rPr lang="he-IL" dirty="0"/>
              <a:t>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Madlan</a:t>
            </a:r>
            <a:r>
              <a:rPr lang="en-US" dirty="0"/>
              <a:t> website.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6</a:t>
            </a:fld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1E9DD-CB4A-DE4E-A689-D8D622588004}"/>
              </a:ext>
            </a:extLst>
          </p:cNvPr>
          <p:cNvSpPr txBox="1"/>
          <p:nvPr/>
        </p:nvSpPr>
        <p:spPr>
          <a:xfrm>
            <a:off x="7284869" y="849870"/>
            <a:ext cx="47623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ppleMyungjo" pitchFamily="2" charset="-127"/>
                <a:ea typeface="AppleMyungjo" pitchFamily="2" charset="-127"/>
              </a:rPr>
              <a:t>What were the difficulties</a:t>
            </a:r>
            <a:r>
              <a:rPr lang="he-IL" sz="2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-US" sz="2500" dirty="0">
                <a:latin typeface="AppleMyungjo" pitchFamily="2" charset="-127"/>
                <a:ea typeface="AppleMyungjo" pitchFamily="2" charset="-127"/>
              </a:rPr>
              <a:t>?</a:t>
            </a:r>
            <a:endParaRPr lang="en-IL" sz="2500" dirty="0">
              <a:ea typeface="AppleMyungjo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176BD-57ED-FD4E-9F22-0B0E5935571D}"/>
              </a:ext>
            </a:extLst>
          </p:cNvPr>
          <p:cNvSpPr txBox="1"/>
          <p:nvPr/>
        </p:nvSpPr>
        <p:spPr>
          <a:xfrm>
            <a:off x="7807264" y="1596290"/>
            <a:ext cx="3717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/>
              <a:t>The main difficulty was getting to know the selenium, because it was not possible to do a crawl with </a:t>
            </a:r>
            <a:r>
              <a:rPr lang="en-US" sz="2000" dirty="0">
                <a:sym typeface="Wingdings" pitchFamily="2" charset="2"/>
              </a:rPr>
              <a:t>Beautiful Soup .</a:t>
            </a:r>
          </a:p>
          <a:p>
            <a:pPr algn="r"/>
            <a:endParaRPr lang="en-US" sz="2000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 I handled the site blockages .</a:t>
            </a:r>
            <a:r>
              <a:rPr lang="he-IL" sz="2000" dirty="0">
                <a:sym typeface="Wingdings" pitchFamily="2" charset="2"/>
              </a:rPr>
              <a:t> </a:t>
            </a:r>
            <a:endParaRPr lang="en-US" sz="2000" dirty="0"/>
          </a:p>
          <a:p>
            <a:pPr marL="0" defTabSz="914400" eaLnBrk="1" latinLnBrk="0" hangingPunct="1"/>
            <a:endParaRPr lang="en-US" sz="20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 I made adjustments to the crawling function of each neighborhoods 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AB9E4F-1796-8D42-9CAD-D24335A984D2}"/>
                  </a:ext>
                </a:extLst>
              </p14:cNvPr>
              <p14:cNvContentPartPr/>
              <p14:nvPr/>
            </p14:nvContentPartPr>
            <p14:xfrm>
              <a:off x="8310240" y="8498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AB9E4F-1796-8D42-9CAD-D24335A984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1600" y="8408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C22D271-0856-434F-8182-6A2D179A1E82}"/>
                  </a:ext>
                </a:extLst>
              </p14:cNvPr>
              <p14:cNvContentPartPr/>
              <p14:nvPr/>
            </p14:nvContentPartPr>
            <p14:xfrm>
              <a:off x="4678920" y="723150"/>
              <a:ext cx="6480" cy="3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C22D271-0856-434F-8182-6A2D179A1E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0280" y="714150"/>
                <a:ext cx="241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59B8BEE-5BE0-C94F-8869-B34A31248DD9}"/>
                  </a:ext>
                </a:extLst>
              </p14:cNvPr>
              <p14:cNvContentPartPr/>
              <p14:nvPr/>
            </p14:nvContentPartPr>
            <p14:xfrm>
              <a:off x="3182760" y="1127070"/>
              <a:ext cx="6480" cy="3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59B8BEE-5BE0-C94F-8869-B34A31248D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4120" y="1118070"/>
                <a:ext cx="241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E939EC-D00C-0A49-9513-64DF423933F7}"/>
                  </a:ext>
                </a:extLst>
              </p14:cNvPr>
              <p14:cNvContentPartPr/>
              <p14:nvPr/>
            </p14:nvContentPartPr>
            <p14:xfrm>
              <a:off x="2911680" y="512919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E939EC-D00C-0A49-9513-64DF423933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2680" y="512019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385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92B7108-E287-4201-A5A9-09B01C0B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7</a:t>
            </a:fld>
            <a:endParaRPr lang="en-I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8D0F72-B919-4F47-BB39-FF75DE143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4891"/>
            <a:ext cx="12192000" cy="540310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0A1DC9-D791-BA47-98DB-26E6B493438C}"/>
              </a:ext>
            </a:extLst>
          </p:cNvPr>
          <p:cNvSpPr txBox="1"/>
          <p:nvPr/>
        </p:nvSpPr>
        <p:spPr>
          <a:xfrm>
            <a:off x="3693690" y="532460"/>
            <a:ext cx="56312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he-IL" sz="3000" dirty="0">
                <a:latin typeface="AppleMyungjo" pitchFamily="2" charset="-127"/>
                <a:ea typeface="AppleMyungjo" pitchFamily="2" charset="-127"/>
              </a:rPr>
              <a:t>		</a:t>
            </a:r>
            <a:r>
              <a:rPr lang="en-US" sz="3000" dirty="0">
                <a:latin typeface="AppleMyungjo" pitchFamily="2" charset="-127"/>
                <a:ea typeface="AppleMyungjo" pitchFamily="2" charset="-127"/>
              </a:rPr>
              <a:t>Example of a data frame</a:t>
            </a:r>
            <a:endParaRPr lang="en-IL" sz="3000" dirty="0">
              <a:ea typeface="AppleMyungjo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1ECC88-DDF7-5C4F-9699-B245A0FECAFA}"/>
                  </a:ext>
                </a:extLst>
              </p14:cNvPr>
              <p14:cNvContentPartPr/>
              <p14:nvPr/>
            </p14:nvContentPartPr>
            <p14:xfrm>
              <a:off x="11952000" y="79407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1ECC88-DDF7-5C4F-9699-B245A0FECA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43360" y="7854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19632AB-BA7E-784D-89A6-0372A5748FDF}"/>
              </a:ext>
            </a:extLst>
          </p:cNvPr>
          <p:cNvGrpSpPr/>
          <p:nvPr/>
        </p:nvGrpSpPr>
        <p:grpSpPr>
          <a:xfrm>
            <a:off x="11437200" y="2113830"/>
            <a:ext cx="360" cy="360"/>
            <a:chOff x="11437200" y="211383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856BD8-37D1-DA49-9457-9F80F26EB70D}"/>
                    </a:ext>
                  </a:extLst>
                </p14:cNvPr>
                <p14:cNvContentPartPr/>
                <p14:nvPr/>
              </p14:nvContentPartPr>
              <p14:xfrm>
                <a:off x="11437200" y="211383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856BD8-37D1-DA49-9457-9F80F26EB70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28560" y="2104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E43F455-42B6-EC4F-9A45-3CC1E8777D0A}"/>
                    </a:ext>
                  </a:extLst>
                </p14:cNvPr>
                <p14:cNvContentPartPr/>
                <p14:nvPr/>
              </p14:nvContentPartPr>
              <p14:xfrm>
                <a:off x="11437200" y="211383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E43F455-42B6-EC4F-9A45-3CC1E8777D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28560" y="2104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C7ED6FD-084F-6540-AFE3-29C926A8F8F4}"/>
                    </a:ext>
                  </a:extLst>
                </p14:cNvPr>
                <p14:cNvContentPartPr/>
                <p14:nvPr/>
              </p14:nvContentPartPr>
              <p14:xfrm>
                <a:off x="11437200" y="211383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C7ED6FD-084F-6540-AFE3-29C926A8F8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28560" y="2104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D7367CB-7CA5-5B4A-B53B-03D95F7D17DA}"/>
                    </a:ext>
                  </a:extLst>
                </p14:cNvPr>
                <p14:cNvContentPartPr/>
                <p14:nvPr/>
              </p14:nvContentPartPr>
              <p14:xfrm>
                <a:off x="11437200" y="211383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D7367CB-7CA5-5B4A-B53B-03D95F7D17D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28560" y="2104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8EE1DA-E8C2-0841-BDC2-738F219846E9}"/>
                    </a:ext>
                  </a:extLst>
                </p14:cNvPr>
                <p14:cNvContentPartPr/>
                <p14:nvPr/>
              </p14:nvContentPartPr>
              <p14:xfrm>
                <a:off x="11437200" y="211383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8EE1DA-E8C2-0841-BDC2-738F219846E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28560" y="2104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3449E2D-9941-B14F-8FF8-A52AD2611EFC}"/>
                    </a:ext>
                  </a:extLst>
                </p14:cNvPr>
                <p14:cNvContentPartPr/>
                <p14:nvPr/>
              </p14:nvContentPartPr>
              <p14:xfrm>
                <a:off x="11437200" y="211383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3449E2D-9941-B14F-8FF8-A52AD2611EF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28560" y="2104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80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6CF82D-7218-46D4-96AB-5003253A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26" y="62613"/>
            <a:ext cx="10515600" cy="13944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AppleMyungjo" pitchFamily="2" charset="-127"/>
                <a:ea typeface="AppleMyungjo" pitchFamily="2" charset="-127"/>
              </a:rPr>
              <a:t>Data information</a:t>
            </a:r>
            <a:endParaRPr lang="en-IL" sz="4800" dirty="0">
              <a:ea typeface="AppleMyungjo" pitchFamily="2" charset="-127"/>
            </a:endParaRPr>
          </a:p>
        </p:txBody>
      </p:sp>
      <p:graphicFrame>
        <p:nvGraphicFramePr>
          <p:cNvPr id="9" name="מציין מיקום תוכן 8">
            <a:extLst>
              <a:ext uri="{FF2B5EF4-FFF2-40B4-BE49-F238E27FC236}">
                <a16:creationId xmlns:a16="http://schemas.microsoft.com/office/drawing/2014/main" id="{EF36D392-AACB-4625-A289-A6AA38427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24504"/>
              </p:ext>
            </p:extLst>
          </p:nvPr>
        </p:nvGraphicFramePr>
        <p:xfrm>
          <a:off x="42862" y="1314451"/>
          <a:ext cx="12106275" cy="554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3223">
                  <a:extLst>
                    <a:ext uri="{9D8B030D-6E8A-4147-A177-3AD203B41FA5}">
                      <a16:colId xmlns:a16="http://schemas.microsoft.com/office/drawing/2014/main" val="2891190683"/>
                    </a:ext>
                  </a:extLst>
                </a:gridCol>
                <a:gridCol w="3133415">
                  <a:extLst>
                    <a:ext uri="{9D8B030D-6E8A-4147-A177-3AD203B41FA5}">
                      <a16:colId xmlns:a16="http://schemas.microsoft.com/office/drawing/2014/main" val="1097324686"/>
                    </a:ext>
                  </a:extLst>
                </a:gridCol>
                <a:gridCol w="4719637">
                  <a:extLst>
                    <a:ext uri="{9D8B030D-6E8A-4147-A177-3AD203B41FA5}">
                      <a16:colId xmlns:a16="http://schemas.microsoft.com/office/drawing/2014/main" val="3628823097"/>
                    </a:ext>
                  </a:extLst>
                </a:gridCol>
              </a:tblGrid>
              <a:tr h="3754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 Data frame name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Rows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columns</a:t>
                      </a:r>
                      <a:endParaRPr lang="en-IL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3888739883"/>
                  </a:ext>
                </a:extLst>
              </a:tr>
              <a:tr h="656983">
                <a:tc>
                  <a:txBody>
                    <a:bodyPr/>
                    <a:lstStyle/>
                    <a:p>
                      <a:r>
                        <a:rPr lang="en-US" dirty="0"/>
                        <a:t>Ashelim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he-IL" dirty="0"/>
                        <a:t>1000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en-I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, Square , num of rooms , Floor , year build ,Total price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574125521"/>
                  </a:ext>
                </a:extLst>
              </a:tr>
              <a:tr h="938547">
                <a:tc>
                  <a:txBody>
                    <a:bodyPr/>
                    <a:lstStyle/>
                    <a:p>
                      <a:r>
                        <a:rPr lang="en-US" dirty="0"/>
                        <a:t>Shikme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1000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en-I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, Square , num of rooms , Floor , year build ,Total price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L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350397120"/>
                  </a:ext>
                </a:extLst>
              </a:tr>
              <a:tr h="938547"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en-US" dirty="0"/>
                        <a:t>Ramat Eliyahu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1000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en-I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, Square , num of rooms , Floor , year build ,Total price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L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2835869259"/>
                  </a:ext>
                </a:extLst>
              </a:tr>
              <a:tr h="938547">
                <a:tc>
                  <a:txBody>
                    <a:bodyPr/>
                    <a:lstStyle/>
                    <a:p>
                      <a:r>
                        <a:rPr lang="en-US" dirty="0"/>
                        <a:t>Nahalat Yehuda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1000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en-I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, Square , num of rooms , Floor , year build ,Total price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L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3624683242"/>
                  </a:ext>
                </a:extLst>
              </a:tr>
              <a:tr h="1695509"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en-US" dirty="0"/>
                        <a:t>Characteristics of the neighborhoods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he-IL" dirty="0"/>
                        <a:t>4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School_grade, Socio_economic, Cleanliness_Maintenance, Kindergarten, Parking , Public_Transport , Feeling_confident,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Gardens, Shopping, Pedestrian_comfort</a:t>
                      </a:r>
                      <a:r>
                        <a:rPr lang="he-I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167092833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92B7108-E287-4201-A5A9-09B01C0B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731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7B179-DEB3-47DC-BCE2-07AD345B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127" y="521240"/>
            <a:ext cx="2767745" cy="1280890"/>
          </a:xfrm>
        </p:spPr>
        <p:txBody>
          <a:bodyPr/>
          <a:lstStyle/>
          <a:p>
            <a:pPr lvl="0" algn="l"/>
            <a:r>
              <a:rPr lang="en-US" dirty="0">
                <a:latin typeface="AppleMyungjo" pitchFamily="2" charset="-127"/>
                <a:ea typeface="AppleMyungjo" pitchFamily="2" charset="-127"/>
              </a:rPr>
              <a:t>Step </a:t>
            </a:r>
            <a:r>
              <a:rPr lang="he-IL" dirty="0">
                <a:latin typeface="AppleMyungjo" pitchFamily="2" charset="-127"/>
                <a:ea typeface="AppleMyungjo" pitchFamily="2" charset="-127"/>
              </a:rPr>
              <a:t>2</a:t>
            </a:r>
            <a:endParaRPr lang="en-US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9</a:t>
            </a:fld>
            <a:endParaRPr lang="en-IL"/>
          </a:p>
        </p:txBody>
      </p:sp>
      <p:pic>
        <p:nvPicPr>
          <p:cNvPr id="2050" name="Picture 2" descr="Handling data - INTERACT">
            <a:extLst>
              <a:ext uri="{FF2B5EF4-FFF2-40B4-BE49-F238E27FC236}">
                <a16:creationId xmlns:a16="http://schemas.microsoft.com/office/drawing/2014/main" id="{BC59885F-998A-B24C-B0F8-1512C59BF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30" y="1931670"/>
            <a:ext cx="7850870" cy="395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4587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{24685953-0E40-3848-B745-A35C4D3CB4E6}tf10001073</Template>
  <TotalTime>24171</TotalTime>
  <Words>768</Words>
  <Application>Microsoft Macintosh PowerPoint</Application>
  <PresentationFormat>Widescreen</PresentationFormat>
  <Paragraphs>118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AppleMyungjo</vt:lpstr>
      <vt:lpstr>Arial</vt:lpstr>
      <vt:lpstr>Calibri</vt:lpstr>
      <vt:lpstr>Shree Devanagari 714</vt:lpstr>
      <vt:lpstr>Tw Cen MT</vt:lpstr>
      <vt:lpstr>Wingdings</vt:lpstr>
      <vt:lpstr>Droplet</vt:lpstr>
      <vt:lpstr>PowerPoint Presentation</vt:lpstr>
      <vt:lpstr>student</vt:lpstr>
      <vt:lpstr>PowerPoint Presentation</vt:lpstr>
      <vt:lpstr> Stages of the project</vt:lpstr>
      <vt:lpstr> First step - scraping</vt:lpstr>
      <vt:lpstr>So how did I do the crawling ?  </vt:lpstr>
      <vt:lpstr>PowerPoint Presentation</vt:lpstr>
      <vt:lpstr>Data information</vt:lpstr>
      <vt:lpstr>Step 2</vt:lpstr>
      <vt:lpstr>How did I handle the data ?</vt:lpstr>
      <vt:lpstr>Drop outliers </vt:lpstr>
      <vt:lpstr>I removed marks from the prices</vt:lpstr>
      <vt:lpstr>PowerPoint Presentation</vt:lpstr>
      <vt:lpstr>PowerPoint Presentation</vt:lpstr>
      <vt:lpstr>PowerPoint Presentation</vt:lpstr>
      <vt:lpstr> At this point I choose visualizations that will help a person decide if the apartment is suitable for investment?   Is the apartment better for living?</vt:lpstr>
      <vt:lpstr>PowerPoint Presentation</vt:lpstr>
      <vt:lpstr>PowerPoint Presentation</vt:lpstr>
      <vt:lpstr>We will continue with Scatter Plot, which represents the rise in apartment prices by the year.</vt:lpstr>
      <vt:lpstr>PowerPoint Presentation</vt:lpstr>
      <vt:lpstr>PowerPoint Presentation</vt:lpstr>
      <vt:lpstr>ML – linear regression</vt:lpstr>
      <vt:lpstr>PowerPoint Presentation</vt:lpstr>
      <vt:lpstr>Improving the model - an example</vt:lpstr>
      <vt:lpstr>PowerPoint Presentation</vt:lpstr>
      <vt:lpstr>Let me help you with the calculation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Moshe Gotam</dc:creator>
  <cp:lastModifiedBy>Yarin Ben Baruch</cp:lastModifiedBy>
  <cp:revision>183</cp:revision>
  <dcterms:created xsi:type="dcterms:W3CDTF">2019-05-15T18:29:16Z</dcterms:created>
  <dcterms:modified xsi:type="dcterms:W3CDTF">2021-02-03T19:06:47Z</dcterms:modified>
</cp:coreProperties>
</file>