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259" r:id="rId5"/>
    <p:sldId id="266" r:id="rId6"/>
    <p:sldId id="267" r:id="rId7"/>
    <p:sldId id="260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94660"/>
  </p:normalViewPr>
  <p:slideViewPr>
    <p:cSldViewPr>
      <p:cViewPr varScale="1">
        <p:scale>
          <a:sx n="83" d="100"/>
          <a:sy n="83" d="100"/>
        </p:scale>
        <p:origin x="797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3DFF57-6C5C-46A7-91E4-3B84B418394C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434" y="1989138"/>
            <a:ext cx="5568951" cy="8937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4434" y="2781300"/>
            <a:ext cx="5568951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544984" y="188913"/>
            <a:ext cx="2446867" cy="62658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00152" y="188913"/>
            <a:ext cx="7141633" cy="62658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00152" y="981075"/>
            <a:ext cx="4794249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4794251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59000" y="188913"/>
            <a:ext cx="825711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1" y="981075"/>
            <a:ext cx="9791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terror-attacks-visualization-dashboard.streamlit.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7">
            <a:extLst>
              <a:ext uri="{FF2B5EF4-FFF2-40B4-BE49-F238E27FC236}">
                <a16:creationId xmlns:a16="http://schemas.microsoft.com/office/drawing/2014/main" id="{442EF920-BEE4-7DA7-6F35-687A2A745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2060848"/>
            <a:ext cx="6984776" cy="114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he-IL" sz="4800" b="1" kern="1600" dirty="0">
                <a:ln w="12700">
                  <a:solidFill>
                    <a:schemeClr val="tx2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Verdana" panose="020B0604030504040204" pitchFamily="34" charset="0"/>
                <a:ea typeface="Batang" panose="02030600000101010101" pitchFamily="18" charset="-127"/>
                <a:cs typeface="Segoe UI Semibold" panose="020B0702040204020203" pitchFamily="34" charset="0"/>
              </a:rPr>
              <a:t>מתקפות טרור בישראל לאורך השנים 1970-2017</a:t>
            </a:r>
            <a:endParaRPr lang="en-US" sz="4800" b="1" kern="1600" dirty="0">
              <a:ln w="12700">
                <a:solidFill>
                  <a:schemeClr val="tx2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Verdana" panose="020B060403050404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6580968-225A-5919-8A3C-A4C4C353B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532880"/>
            <a:ext cx="6048672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>
            <a:defPPr>
              <a:defRPr lang="ru-RU"/>
            </a:defPPr>
            <a:lvl1pPr algn="ctr">
              <a:spcBef>
                <a:spcPts val="1200"/>
              </a:spcBef>
              <a:spcAft>
                <a:spcPts val="300"/>
              </a:spcAft>
              <a:defRPr sz="2800" b="1" kern="1600">
                <a:ln>
                  <a:solidFill>
                    <a:schemeClr val="tx2"/>
                  </a:solidFill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Batang" panose="02030600000101010101" pitchFamily="18" charset="-127"/>
                <a:cs typeface="Segoe UI Semibold" panose="020B0702040204020203" pitchFamily="34" charset="0"/>
              </a:defRPr>
            </a:lvl1pPr>
          </a:lstStyle>
          <a:p>
            <a:r>
              <a:rPr lang="he-IL" sz="1600" dirty="0"/>
              <a:t>מגישים: ירין שוחט, מקסים </a:t>
            </a:r>
            <a:r>
              <a:rPr lang="he-IL" sz="1600" dirty="0" err="1"/>
              <a:t>ליסיאנסקי</a:t>
            </a:r>
            <a:r>
              <a:rPr lang="he-IL" sz="1600" dirty="0"/>
              <a:t>, רועי קרמר ואברהם אלבז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1BA87-9E37-3DCF-0F44-3445AC66C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7">
            <a:extLst>
              <a:ext uri="{FF2B5EF4-FFF2-40B4-BE49-F238E27FC236}">
                <a16:creationId xmlns:a16="http://schemas.microsoft.com/office/drawing/2014/main" id="{ECF2FDC8-531E-E43E-0FE1-AEB69712B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504" y="1916832"/>
            <a:ext cx="5012194" cy="114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he-IL" sz="7200" b="1" kern="1600" dirty="0">
                <a:ln w="12700">
                  <a:solidFill>
                    <a:schemeClr val="tx2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Verdana" panose="020B0604030504040204" pitchFamily="34" charset="0"/>
                <a:ea typeface="Batang" panose="02030600000101010101" pitchFamily="18" charset="-127"/>
                <a:cs typeface="Segoe UI Semibold" panose="020B0702040204020203" pitchFamily="34" charset="0"/>
              </a:rPr>
              <a:t>שאלות?</a:t>
            </a:r>
            <a:endParaRPr lang="en-US" sz="5400" b="1" kern="1600" dirty="0">
              <a:ln w="12700">
                <a:solidFill>
                  <a:schemeClr val="tx2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Verdana" panose="020B060403050404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27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27351" y="0"/>
            <a:ext cx="4321175" cy="649288"/>
          </a:xfrm>
        </p:spPr>
        <p:txBody>
          <a:bodyPr/>
          <a:lstStyle/>
          <a:p>
            <a:r>
              <a:rPr lang="en-US" sz="3600" b="1" dirty="0">
                <a:latin typeface="Tahoma" charset="0"/>
              </a:rPr>
              <a:t>Data Overview</a:t>
            </a:r>
            <a:endParaRPr lang="uk-UA" sz="3600" b="1" dirty="0">
              <a:latin typeface="Tahoma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91F6199-B819-CBC4-E5DD-DFB629A0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700808"/>
            <a:ext cx="6733118" cy="1640248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82CEE61-44F1-DB80-903F-D5ECACB3F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081335"/>
            <a:ext cx="1397249" cy="729000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951178B2-1A8B-B49D-7021-257082DE6929}"/>
              </a:ext>
            </a:extLst>
          </p:cNvPr>
          <p:cNvSpPr txBox="1"/>
          <p:nvPr/>
        </p:nvSpPr>
        <p:spPr>
          <a:xfrm>
            <a:off x="4140518" y="4971050"/>
            <a:ext cx="717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b="1" dirty="0"/>
              <a:t>תאריך, עיר, קו אורך, קו רוחב, מספר מחבלים, מספר הרוגים, מספר פצועים,</a:t>
            </a:r>
            <a:br>
              <a:rPr lang="en-US" b="1" dirty="0"/>
            </a:br>
            <a:r>
              <a:rPr lang="he-IL" b="1" dirty="0"/>
              <a:t>האם פיגוע </a:t>
            </a:r>
            <a:r>
              <a:rPr lang="he-IL" b="1" dirty="0" err="1"/>
              <a:t>הוצלח</a:t>
            </a:r>
            <a:r>
              <a:rPr lang="he-IL" b="1" dirty="0"/>
              <a:t>, סוג נשק, קבוצה שאליה שייך המחבל ועוד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A26993B-A91D-4C05-9C65-D29A2ADBA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536" y="3838840"/>
            <a:ext cx="6311139" cy="513697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FDF7436D-7C3F-0BA4-7B90-A1BADB6C8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808" y="3798798"/>
            <a:ext cx="6955690" cy="593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1A3DF-0E7C-0907-4D82-BDB22E3F7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B3EB245-8364-21F2-C68F-AB9B560D3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73859" y="192940"/>
            <a:ext cx="3924201" cy="723900"/>
          </a:xfrm>
        </p:spPr>
        <p:txBody>
          <a:bodyPr/>
          <a:lstStyle/>
          <a:p>
            <a:pPr algn="ctr"/>
            <a:r>
              <a:rPr lang="he-IL" sz="4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דוגמה מהנתונים</a:t>
            </a:r>
            <a:endParaRPr lang="en-US" sz="4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54F67F1-B8F1-715A-77DA-4099C2437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067472"/>
            <a:ext cx="8518694" cy="94015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B01A016-1078-4276-2722-A0822FD49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176303"/>
            <a:ext cx="2603163" cy="388286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E23C7F5-1E44-7F44-634E-AF5F80DA573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83" r="3530"/>
          <a:stretch/>
        </p:blipFill>
        <p:spPr>
          <a:xfrm>
            <a:off x="6117750" y="2204865"/>
            <a:ext cx="4032448" cy="44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B5317-28D7-7DBD-B97B-E8A40C7D5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B5EE-91C1-1F91-CFB7-140D6CC14454}"/>
              </a:ext>
            </a:extLst>
          </p:cNvPr>
          <p:cNvSpPr txBox="1">
            <a:spLocks/>
          </p:cNvSpPr>
          <p:nvPr/>
        </p:nvSpPr>
        <p:spPr bwMode="auto">
          <a:xfrm>
            <a:off x="2059813" y="1844824"/>
            <a:ext cx="8072374" cy="95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rtl="1">
              <a:lnSpc>
                <a:spcPct val="90000"/>
              </a:lnSpc>
            </a:pPr>
            <a:r>
              <a:rPr lang="he-IL" sz="5400" b="1" kern="0" dirty="0">
                <a:latin typeface="Aharoni" panose="02010803020104030203" pitchFamily="2" charset="-79"/>
                <a:cs typeface="Aharoni" panose="02010803020104030203" pitchFamily="2" charset="-79"/>
              </a:rPr>
              <a:t>שאלה 1: התפלגות תקיפות הטרור בישראל לפי אזורים שונים </a:t>
            </a:r>
            <a:endParaRPr lang="en-IL" sz="5400" b="1" kern="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B6B4-4776-2AE9-451A-AD269869E0EB}"/>
              </a:ext>
            </a:extLst>
          </p:cNvPr>
          <p:cNvSpPr txBox="1">
            <a:spLocks/>
          </p:cNvSpPr>
          <p:nvPr/>
        </p:nvSpPr>
        <p:spPr bwMode="auto">
          <a:xfrm>
            <a:off x="3359696" y="3573017"/>
            <a:ext cx="5941394" cy="553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algn="ctr" rtl="1">
              <a:lnSpc>
                <a:spcPct val="90000"/>
              </a:lnSpc>
              <a:spcBef>
                <a:spcPts val="1000"/>
              </a:spcBef>
            </a:pPr>
            <a:r>
              <a:rPr lang="he-IL" kern="0" dirty="0">
                <a:latin typeface="Aharoni" panose="02010803020104030203" pitchFamily="2" charset="-79"/>
                <a:cs typeface="Aharoni" panose="02010803020104030203" pitchFamily="2" charset="-79"/>
              </a:rPr>
              <a:t>מטרה עיקרית – זיהוי מיקומים הדורשים הערכות ביטחונית מוגברת</a:t>
            </a:r>
            <a:endParaRPr lang="en-IL" kern="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7744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76345-CB80-FD07-AC88-AF2418C2F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BC3FC6A-629D-10E9-C72A-29680A95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0885" y="1062963"/>
            <a:ext cx="2372868" cy="89597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6000" dirty="0">
                <a:latin typeface="Aharoni" panose="02010803020104030203" pitchFamily="2" charset="-79"/>
                <a:cs typeface="Aharoni" panose="02010803020104030203" pitchFamily="2" charset="-79"/>
              </a:rPr>
              <a:t>חלופה 1</a:t>
            </a:r>
            <a:endParaRPr lang="en-IL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Content Placeholder 4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1594775E-FF17-5723-07DF-713AF62D6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55" y="1297544"/>
            <a:ext cx="7356205" cy="4635593"/>
          </a:xfrm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40F07DB5-BCBB-888A-858A-50BB43A5BFC6}"/>
              </a:ext>
            </a:extLst>
          </p:cNvPr>
          <p:cNvSpPr txBox="1"/>
          <p:nvPr/>
        </p:nvSpPr>
        <p:spPr>
          <a:xfrm>
            <a:off x="6960096" y="2636579"/>
            <a:ext cx="484981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יתרונות –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נוח להשוואת תדירות הפיגועים בין ערים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ניתן להבחין בכמות הפיגועים בכל עיר</a:t>
            </a:r>
          </a:p>
          <a:p>
            <a:pPr algn="r" defTabSz="914400" rtl="1" eaLnBrk="1" latinLnBrk="0" hangingPunct="1"/>
            <a:endParaRPr lang="he-IL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 defTabSz="914400" rtl="1" eaLnBrk="1" latinLnBrk="0" hangingPunct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חסרונות –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הגבלת כמות ערים הניתנת להצגה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קושי בהבנת המיקום הגאוגרפי</a:t>
            </a:r>
          </a:p>
          <a:p>
            <a:pPr marL="0" algn="r" defTabSz="914400" rtl="1" eaLnBrk="1" latinLnBrk="0" hangingPunct="1"/>
            <a:endParaRPr lang="en-IL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00DCFEA5-9476-9744-E9C3-1499C133EA06}"/>
              </a:ext>
            </a:extLst>
          </p:cNvPr>
          <p:cNvCxnSpPr>
            <a:cxnSpLocks/>
          </p:cNvCxnSpPr>
          <p:nvPr/>
        </p:nvCxnSpPr>
        <p:spPr>
          <a:xfrm>
            <a:off x="7925861" y="2164501"/>
            <a:ext cx="370789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65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3D7FF-E082-DD1D-C6CF-D63D8F636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4E00A1-35D3-7512-7E89-021591C0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028" y="885772"/>
            <a:ext cx="2380488" cy="1036320"/>
          </a:xfrm>
        </p:spPr>
        <p:txBody>
          <a:bodyPr/>
          <a:lstStyle/>
          <a:p>
            <a:pPr algn="r" rtl="1"/>
            <a:r>
              <a:rPr lang="he-IL" sz="5400" dirty="0">
                <a:latin typeface="Aharoni" panose="02010803020104030203" pitchFamily="2" charset="-79"/>
                <a:cs typeface="Aharoni" panose="02010803020104030203" pitchFamily="2" charset="-79"/>
              </a:rPr>
              <a:t>חלופה 2</a:t>
            </a:r>
            <a:endParaRPr lang="en-IL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 descr="A diagram of a diagram with red circles&#10;&#10;AI-generated content may be incorrect.">
            <a:extLst>
              <a:ext uri="{FF2B5EF4-FFF2-40B4-BE49-F238E27FC236}">
                <a16:creationId xmlns:a16="http://schemas.microsoft.com/office/drawing/2014/main" id="{4BC4BD46-612E-AC69-477E-4D7C0B565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998" y="0"/>
            <a:ext cx="371793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BBC19-E42B-975C-BB74-971ACD8C24E9}"/>
              </a:ext>
            </a:extLst>
          </p:cNvPr>
          <p:cNvSpPr txBox="1"/>
          <p:nvPr/>
        </p:nvSpPr>
        <p:spPr>
          <a:xfrm>
            <a:off x="4799856" y="2551837"/>
            <a:ext cx="69006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rtl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יתרונות –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זיהוי הקשר בין המיקומים הגאוגרפים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זיהוי מהיר של כמות הפיגועים בעזרת הצבע</a:t>
            </a:r>
          </a:p>
          <a:p>
            <a:pPr marL="285750" indent="-285750" algn="r" rtl="1">
              <a:buFont typeface="Wingdings" pitchFamily="2" charset="2"/>
              <a:buChar char="ü"/>
            </a:pPr>
            <a:endParaRPr lang="he-IL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 rtl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חסרונות –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קושי בהבנת נתון מספרי מדויק של כמות הפיגועים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הגבלת כמות ערים הניתנת להצגה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6F95FF-8BB1-3516-C2F6-412389474BB2}"/>
              </a:ext>
            </a:extLst>
          </p:cNvPr>
          <p:cNvCxnSpPr>
            <a:cxnSpLocks/>
          </p:cNvCxnSpPr>
          <p:nvPr/>
        </p:nvCxnSpPr>
        <p:spPr>
          <a:xfrm>
            <a:off x="6201936" y="2164501"/>
            <a:ext cx="537667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55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61BD1-1FBF-F8F9-3B20-4590B945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F3E375F-E821-EF17-511D-2BBD6BC68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7351" y="0"/>
            <a:ext cx="4321175" cy="649288"/>
          </a:xfrm>
        </p:spPr>
        <p:txBody>
          <a:bodyPr/>
          <a:lstStyle/>
          <a:p>
            <a:r>
              <a:rPr lang="en-US" sz="3600" b="1" dirty="0">
                <a:latin typeface="Tahoma" charset="0"/>
              </a:rPr>
              <a:t>Task 2</a:t>
            </a:r>
            <a:endParaRPr lang="uk-UA" sz="3600" b="1" dirty="0">
              <a:latin typeface="Tahoma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AA4480C-20C4-DB5C-3E0F-F5DDB6FB0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1450" y="981076"/>
            <a:ext cx="6502400" cy="4900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Your Text here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Lorem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ipsum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amet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consectetuer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adipiscing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sed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nonummy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nibh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euismod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tincidunt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laoreet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magna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volutpat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wisi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minim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veniam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nostrud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exerci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tation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ullamcorper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suscipit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lobortis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nisl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aliquip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commodo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autem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iriure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hendrerit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vulputate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esse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molestie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illum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feugiat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vero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eros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accumsan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iusto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odio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dignissim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blandit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praesent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luptatum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zzril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delenit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augue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feugait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73600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2665E-DA9A-C77B-C646-34EA233B0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3E2C606-FBC4-6E7C-6583-CB46034B5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7351" y="0"/>
            <a:ext cx="4321175" cy="649288"/>
          </a:xfrm>
        </p:spPr>
        <p:txBody>
          <a:bodyPr/>
          <a:lstStyle/>
          <a:p>
            <a:r>
              <a:rPr lang="en-US" sz="3600" b="1" dirty="0">
                <a:latin typeface="Tahoma" charset="0"/>
              </a:rPr>
              <a:t>Task 3</a:t>
            </a:r>
            <a:endParaRPr lang="uk-UA" sz="3600" b="1" dirty="0">
              <a:latin typeface="Tahoma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717D8C0-F857-976C-EB66-F73B58ABF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1450" y="981076"/>
            <a:ext cx="6502400" cy="4900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Your Text here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Lorem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ipsum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amet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consectetuer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adipiscing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sed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nonummy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nibh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euismod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tincidunt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laoreet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magna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volutpat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wisi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minim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veniam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nostrud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exerci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tation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ullamcorper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suscipit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lobortis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nisl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aliquip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commodo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autem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iriure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hendrerit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vulputate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esse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molestie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illum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feugiat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vero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eros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accumsan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iusto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odio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dignissim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blandit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praesent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luptatum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zzril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delenit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augue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feugait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20277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A8477D-9A26-101F-79D4-2C7DEE9D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776" y="403226"/>
            <a:ext cx="4032448" cy="939701"/>
          </a:xfrm>
        </p:spPr>
        <p:txBody>
          <a:bodyPr/>
          <a:lstStyle/>
          <a:p>
            <a:pPr algn="ctr"/>
            <a:r>
              <a:rPr lang="en-US" sz="5400" b="1" dirty="0"/>
              <a:t>Dashboard</a:t>
            </a:r>
            <a:endParaRPr lang="en-US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D3EE39-0A55-F859-A1E9-1B7C09460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114" y="2348880"/>
            <a:ext cx="7343775" cy="29523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Building your first Streamlit app for non-python users | by Adam Morton |  Snowflake Builders Blog: Data Engineers, App Developers, AI/ML, &amp; Data  Science | Medium">
            <a:hlinkClick r:id="rId2"/>
            <a:extLst>
              <a:ext uri="{FF2B5EF4-FFF2-40B4-BE49-F238E27FC236}">
                <a16:creationId xmlns:a16="http://schemas.microsoft.com/office/drawing/2014/main" id="{4EF06839-915A-70A9-96AC-FB475F43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72" y="1700808"/>
            <a:ext cx="7704856" cy="402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9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template 13">
      <a:dk1>
        <a:srgbClr val="4D4D4D"/>
      </a:dk1>
      <a:lt1>
        <a:srgbClr val="FFFFFF"/>
      </a:lt1>
      <a:dk2>
        <a:srgbClr val="000000"/>
      </a:dk2>
      <a:lt2>
        <a:srgbClr val="043000"/>
      </a:lt2>
      <a:accent1>
        <a:srgbClr val="33A900"/>
      </a:accent1>
      <a:accent2>
        <a:srgbClr val="525B56"/>
      </a:accent2>
      <a:accent3>
        <a:srgbClr val="FFFFFF"/>
      </a:accent3>
      <a:accent4>
        <a:srgbClr val="404040"/>
      </a:accent4>
      <a:accent5>
        <a:srgbClr val="ADD1AA"/>
      </a:accent5>
      <a:accent6>
        <a:srgbClr val="49524D"/>
      </a:accent6>
      <a:hlink>
        <a:srgbClr val="747D79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102214"/>
        </a:lt2>
        <a:accent1>
          <a:srgbClr val="457136"/>
        </a:accent1>
        <a:accent2>
          <a:srgbClr val="599B51"/>
        </a:accent2>
        <a:accent3>
          <a:srgbClr val="FFFFFF"/>
        </a:accent3>
        <a:accent4>
          <a:srgbClr val="404040"/>
        </a:accent4>
        <a:accent5>
          <a:srgbClr val="B0BBAE"/>
        </a:accent5>
        <a:accent6>
          <a:srgbClr val="508C49"/>
        </a:accent6>
        <a:hlink>
          <a:srgbClr val="78A55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043000"/>
        </a:lt2>
        <a:accent1>
          <a:srgbClr val="33A900"/>
        </a:accent1>
        <a:accent2>
          <a:srgbClr val="525B56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49524D"/>
        </a:accent6>
        <a:hlink>
          <a:srgbClr val="747D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327</Words>
  <Application>Microsoft Office PowerPoint</Application>
  <PresentationFormat>מסך רחב</PresentationFormat>
  <Paragraphs>37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8" baseType="lpstr">
      <vt:lpstr>Aharoni</vt:lpstr>
      <vt:lpstr>Arial</vt:lpstr>
      <vt:lpstr>Segoe UI Black</vt:lpstr>
      <vt:lpstr>System Font Regular</vt:lpstr>
      <vt:lpstr>Tahoma</vt:lpstr>
      <vt:lpstr>Verdana</vt:lpstr>
      <vt:lpstr>Wingdings</vt:lpstr>
      <vt:lpstr>template</vt:lpstr>
      <vt:lpstr>מצגת של PowerPoint‏</vt:lpstr>
      <vt:lpstr>Data Overview</vt:lpstr>
      <vt:lpstr>דוגמה מהנתונים</vt:lpstr>
      <vt:lpstr>מצגת של PowerPoint‏</vt:lpstr>
      <vt:lpstr>חלופה 1</vt:lpstr>
      <vt:lpstr>חלופה 2</vt:lpstr>
      <vt:lpstr>Task 2</vt:lpstr>
      <vt:lpstr>Task 3</vt:lpstr>
      <vt:lpstr>Dashboard</vt:lpstr>
      <vt:lpstr>מצגת של PowerPoint‏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Yarin Shohat</cp:lastModifiedBy>
  <cp:revision>95</cp:revision>
  <dcterms:created xsi:type="dcterms:W3CDTF">2006-06-13T13:03:30Z</dcterms:created>
  <dcterms:modified xsi:type="dcterms:W3CDTF">2025-01-18T13:02:12Z</dcterms:modified>
</cp:coreProperties>
</file>