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59" r:id="rId5"/>
    <p:sldId id="266" r:id="rId6"/>
    <p:sldId id="267" r:id="rId7"/>
    <p:sldId id="274" r:id="rId8"/>
    <p:sldId id="271" r:id="rId9"/>
    <p:sldId id="273" r:id="rId10"/>
    <p:sldId id="269" r:id="rId11"/>
    <p:sldId id="268" r:id="rId12"/>
    <p:sldId id="270" r:id="rId13"/>
    <p:sldId id="263" r:id="rId14"/>
    <p:sldId id="265" r:id="rId1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4660"/>
  </p:normalViewPr>
  <p:slideViewPr>
    <p:cSldViewPr>
      <p:cViewPr varScale="1">
        <p:scale>
          <a:sx n="82" d="100"/>
          <a:sy n="82" d="100"/>
        </p:scale>
        <p:origin x="83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434" y="1989138"/>
            <a:ext cx="5568951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434" y="2781300"/>
            <a:ext cx="5568951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44984" y="188913"/>
            <a:ext cx="2446867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00152" y="188913"/>
            <a:ext cx="7141633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00152" y="981075"/>
            <a:ext cx="4794249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4794251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188913"/>
            <a:ext cx="82571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981075"/>
            <a:ext cx="9791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terror-attacks-visualization-dashboard.streamlit.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2060848"/>
            <a:ext cx="6984776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4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sz="48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532880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B437A8-8691-6220-519F-27EA20E1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AE8B9-C67A-C0F3-963F-3FAFA2725EA9}"/>
              </a:ext>
            </a:extLst>
          </p:cNvPr>
          <p:cNvSpPr txBox="1">
            <a:spLocks/>
          </p:cNvSpPr>
          <p:nvPr/>
        </p:nvSpPr>
        <p:spPr bwMode="auto">
          <a:xfrm>
            <a:off x="2207568" y="3068960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שאלה 3</a:t>
            </a:r>
          </a:p>
          <a:p>
            <a:pPr algn="ctr" rtl="1">
              <a:lnSpc>
                <a:spcPct val="90000"/>
              </a:lnSpc>
            </a:pPr>
            <a:r>
              <a:rPr lang="he-IL" sz="5400" b="1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האם קיים קשר בין כמות המחבלים באירוע לכמות הנפגעים?</a:t>
            </a:r>
            <a:endParaRPr lang="en-US" sz="5400" b="1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algn="ctr" rtl="1">
              <a:lnSpc>
                <a:spcPct val="90000"/>
              </a:lnSpc>
            </a:pP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73F7991-0F0D-EEDE-E312-F42992DD8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96939" l="5648" r="97010">
                        <a14:foregroundMark x1="92691" y1="53571" x2="92691" y2="53571"/>
                        <a14:foregroundMark x1="97342" y1="29592" x2="97342" y2="29592"/>
                        <a14:foregroundMark x1="16279" y1="79082" x2="16279" y2="79082"/>
                        <a14:foregroundMark x1="17276" y1="59694" x2="17276" y2="59694"/>
                        <a14:foregroundMark x1="18937" y1="52551" x2="18937" y2="52551"/>
                        <a14:foregroundMark x1="32890" y1="61224" x2="32890" y2="61224"/>
                        <a14:foregroundMark x1="40864" y1="62755" x2="40864" y2="62755"/>
                        <a14:foregroundMark x1="28239" y1="62245" x2="28239" y2="62245"/>
                        <a14:foregroundMark x1="21262" y1="64796" x2="21262" y2="64796"/>
                        <a14:foregroundMark x1="9302" y1="73469" x2="9302" y2="73469"/>
                        <a14:foregroundMark x1="15615" y1="73980" x2="15615" y2="73980"/>
                        <a14:foregroundMark x1="32890" y1="71429" x2="32890" y2="71429"/>
                        <a14:foregroundMark x1="29236" y1="82653" x2="29236" y2="82653"/>
                        <a14:foregroundMark x1="13953" y1="87245" x2="13953" y2="87245"/>
                        <a14:foregroundMark x1="10631" y1="96939" x2="10631" y2="96939"/>
                        <a14:foregroundMark x1="5648" y1="96939" x2="5648" y2="96939"/>
                        <a14:foregroundMark x1="92359" y1="32143" x2="92359" y2="32143"/>
                        <a14:foregroundMark x1="72425" y1="59694" x2="72425" y2="59694"/>
                        <a14:foregroundMark x1="63787" y1="69898" x2="63787" y2="69898"/>
                        <a14:foregroundMark x1="56146" y1="80612" x2="56146" y2="80612"/>
                        <a14:foregroundMark x1="47841" y1="87245" x2="47841" y2="87245"/>
                        <a14:foregroundMark x1="48837" y1="84184" x2="48837" y2="84184"/>
                        <a14:foregroundMark x1="57475" y1="76531" x2="57475" y2="76531"/>
                        <a14:foregroundMark x1="60797" y1="64796" x2="60797" y2="64796"/>
                        <a14:foregroundMark x1="72093" y1="54082" x2="72093" y2="54082"/>
                        <a14:foregroundMark x1="88704" y1="58673" x2="88704" y2="58673"/>
                        <a14:foregroundMark x1="80399" y1="72449" x2="80399" y2="72449"/>
                        <a14:foregroundMark x1="88040" y1="64286" x2="88040" y2="64286"/>
                        <a14:foregroundMark x1="93688" y1="52551" x2="93688" y2="52551"/>
                        <a14:foregroundMark x1="93688" y1="27041" x2="93688" y2="27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152" y="2996952"/>
            <a:ext cx="4818089" cy="31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C45F1B8-C42C-7C55-9E4E-B0E9BFD5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77" y="980728"/>
            <a:ext cx="5325637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D3F46B-2B59-3BB6-5644-A4B8AC5E812A}"/>
              </a:ext>
            </a:extLst>
          </p:cNvPr>
          <p:cNvSpPr txBox="1">
            <a:spLocks/>
          </p:cNvSpPr>
          <p:nvPr/>
        </p:nvSpPr>
        <p:spPr bwMode="auto">
          <a:xfrm>
            <a:off x="8828837" y="775264"/>
            <a:ext cx="2372868" cy="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rtl="1"/>
            <a:r>
              <a:rPr lang="he-IL" sz="6000" kern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D1D39FD-6945-E9F1-C658-E70861C72C06}"/>
              </a:ext>
            </a:extLst>
          </p:cNvPr>
          <p:cNvSpPr txBox="1"/>
          <p:nvPr/>
        </p:nvSpPr>
        <p:spPr>
          <a:xfrm>
            <a:off x="6528048" y="2348880"/>
            <a:ext cx="48498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קלה לקריאה ומהירה להבנה: ניתן להבין בקלות אילו משתנים קשורים אחד לשני בעוצמה חזקה או חלשה</a:t>
            </a:r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מוגבלת רק לקשרים ליניאריים , וגם אינה חושפת מידע על חריגות או פיזור בתוך הקשרים</a:t>
            </a:r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1E6E4F74-5A47-7688-CC08-6B4A366F0E78}"/>
              </a:ext>
            </a:extLst>
          </p:cNvPr>
          <p:cNvCxnSpPr>
            <a:cxnSpLocks/>
          </p:cNvCxnSpPr>
          <p:nvPr/>
        </p:nvCxnSpPr>
        <p:spPr>
          <a:xfrm>
            <a:off x="7493813" y="1876802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8649-498C-E58E-3483-F109891281AF}"/>
              </a:ext>
            </a:extLst>
          </p:cNvPr>
          <p:cNvSpPr txBox="1">
            <a:spLocks/>
          </p:cNvSpPr>
          <p:nvPr/>
        </p:nvSpPr>
        <p:spPr bwMode="auto">
          <a:xfrm>
            <a:off x="7844044" y="682815"/>
            <a:ext cx="2380488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rtl="1"/>
            <a:r>
              <a:rPr lang="he-IL" sz="5400" kern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0AD2BE-2BCB-7958-F7D4-A2D1DF858A72}"/>
              </a:ext>
            </a:extLst>
          </p:cNvPr>
          <p:cNvSpPr txBox="1"/>
          <p:nvPr/>
        </p:nvSpPr>
        <p:spPr>
          <a:xfrm>
            <a:off x="4943872" y="2348880"/>
            <a:ext cx="69006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מטריצת הפיזור מאפשרת זיהוי דפוסים מורכבים ונקודות חריגות בצורה יעילה.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היא מסייעת לאתר ערכים יוצאי דופן, להבין האם קיימים קשרים לא ליניאריים בין משתנים</a:t>
            </a: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כאשר כמות המשתנים גדולה או הנתונים צפופים מאוד, הגרף עלול להפוך לעמוס וקשה לקריאה.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0F53EA7A-ABCA-5A06-9692-C1F1F4435769}"/>
              </a:ext>
            </a:extLst>
          </p:cNvPr>
          <p:cNvCxnSpPr>
            <a:cxnSpLocks/>
          </p:cNvCxnSpPr>
          <p:nvPr/>
        </p:nvCxnSpPr>
        <p:spPr>
          <a:xfrm>
            <a:off x="6345952" y="1961544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292B26B3-1B9D-E593-8194-742E51D7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2" y="836712"/>
            <a:ext cx="4692372" cy="4875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2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8477D-9A26-101F-79D4-2C7DEE9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403226"/>
            <a:ext cx="4032448" cy="939701"/>
          </a:xfrm>
        </p:spPr>
        <p:txBody>
          <a:bodyPr/>
          <a:lstStyle/>
          <a:p>
            <a:pPr algn="ctr"/>
            <a:r>
              <a:rPr lang="en-US" sz="5400" b="1" dirty="0"/>
              <a:t>Dashboard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D3EE39-0A55-F859-A1E9-1B7C0946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4" y="2348880"/>
            <a:ext cx="7343775" cy="2952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your first Streamlit app for non-python users | by Adam Morton |  Snowflake Builders Blog: Data Engineers, App Developers, AI/ML, &amp; Data  Science | Medium">
            <a:hlinkClick r:id="rId2"/>
            <a:extLst>
              <a:ext uri="{FF2B5EF4-FFF2-40B4-BE49-F238E27FC236}">
                <a16:creationId xmlns:a16="http://schemas.microsoft.com/office/drawing/2014/main" id="{4EF06839-915A-70A9-96AC-FB475F4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700808"/>
            <a:ext cx="7704856" cy="4026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4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BA87-9E37-3DCF-0F44-3445AC66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ECF2FDC8-531E-E43E-0FE1-AEB69712B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916832"/>
            <a:ext cx="5012194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72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שאלות?</a:t>
            </a:r>
            <a:endParaRPr lang="en-US" sz="54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00808"/>
            <a:ext cx="6733118" cy="1640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4744"/>
            <a:ext cx="1397249" cy="7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4140518" y="4971050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36" y="3838840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98798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3859" y="192940"/>
            <a:ext cx="3924201" cy="723900"/>
          </a:xfrm>
        </p:spPr>
        <p:txBody>
          <a:bodyPr/>
          <a:lstStyle/>
          <a:p>
            <a:pPr algn="ctr"/>
            <a:r>
              <a:rPr lang="he-IL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67472"/>
            <a:ext cx="8518694" cy="940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76303"/>
            <a:ext cx="2603163" cy="388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6117750" y="2204865"/>
            <a:ext cx="4032448" cy="44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5EE-91C1-1F91-CFB7-140D6CC1445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1</a:t>
            </a:r>
          </a:p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התפלגות תקיפות הטרור בישראל לפי אזורים שונים 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B6B4-4776-2AE9-451A-AD269869E0EB}"/>
              </a:ext>
            </a:extLst>
          </p:cNvPr>
          <p:cNvSpPr txBox="1">
            <a:spLocks/>
          </p:cNvSpPr>
          <p:nvPr/>
        </p:nvSpPr>
        <p:spPr bwMode="auto">
          <a:xfrm>
            <a:off x="3359696" y="3573017"/>
            <a:ext cx="5941394" cy="55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ctr" rtl="1">
              <a:lnSpc>
                <a:spcPct val="90000"/>
              </a:lnSpc>
              <a:spcBef>
                <a:spcPts val="1000"/>
              </a:spcBef>
            </a:pPr>
            <a:r>
              <a:rPr lang="he-IL" kern="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AB14ED1-C241-B7A9-C0D6-C7CB729F9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1" b="96524" l="9921" r="89815">
                        <a14:foregroundMark x1="82937" y1="6818" x2="82937" y2="6818"/>
                        <a14:foregroundMark x1="48016" y1="92246" x2="48016" y2="92246"/>
                        <a14:foregroundMark x1="41799" y1="96524" x2="41799" y2="965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6080" y="753344"/>
            <a:ext cx="6231244" cy="61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6345-CB80-FD07-AC88-AF2418C2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C3FC6A-629D-10E9-C72A-29680A9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885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1594775E-FF17-5723-07DF-713AF62D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5" y="1297544"/>
            <a:ext cx="7356205" cy="463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0F07DB5-BCBB-888A-858A-50BB43A5BFC6}"/>
              </a:ext>
            </a:extLst>
          </p:cNvPr>
          <p:cNvSpPr txBox="1"/>
          <p:nvPr/>
        </p:nvSpPr>
        <p:spPr>
          <a:xfrm>
            <a:off x="6960096" y="2636579"/>
            <a:ext cx="4849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הפיגועים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בכמות הפיגועים בכל עיר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00DCFEA5-9476-9744-E9C3-1499C133EA06}"/>
              </a:ext>
            </a:extLst>
          </p:cNvPr>
          <p:cNvCxnSpPr>
            <a:cxnSpLocks/>
          </p:cNvCxnSpPr>
          <p:nvPr/>
        </p:nvCxnSpPr>
        <p:spPr>
          <a:xfrm>
            <a:off x="7925861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D7FF-E082-DD1D-C6CF-D63D8F63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E00A1-35D3-7512-7E89-021591C0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028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4BC4BD46-612E-AC69-477E-4D7C0B56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98" y="0"/>
            <a:ext cx="371793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BBC19-E42B-975C-BB74-971ACD8C24E9}"/>
              </a:ext>
            </a:extLst>
          </p:cNvPr>
          <p:cNvSpPr txBox="1"/>
          <p:nvPr/>
        </p:nvSpPr>
        <p:spPr>
          <a:xfrm>
            <a:off x="4799856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F95FF-8BB1-3516-C2F6-412389474BB2}"/>
              </a:ext>
            </a:extLst>
          </p:cNvPr>
          <p:cNvCxnSpPr>
            <a:cxnSpLocks/>
          </p:cNvCxnSpPr>
          <p:nvPr/>
        </p:nvCxnSpPr>
        <p:spPr>
          <a:xfrm>
            <a:off x="6201936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8C1CC-94F6-370A-D66B-F1BFED9F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3533-51F7-1DDB-DED5-1B3A5871A46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2</a:t>
            </a:r>
          </a:p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אילו קטגוריות נשק אחראיות למספר הגבוה ביותר של פצועים והרוגים ביחס לכמות שימושם?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9B18F3C-661B-1067-B5D6-E4DB3FF0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3" b="89858" l="9695" r="96813">
                        <a14:foregroundMark x1="92297" y1="56940" x2="92297" y2="56940"/>
                        <a14:foregroundMark x1="90837" y1="36833" x2="90837" y2="36833"/>
                        <a14:foregroundMark x1="93227" y1="24911" x2="93227" y2="24911"/>
                        <a14:foregroundMark x1="96813" y1="21352" x2="96813" y2="21352"/>
                        <a14:foregroundMark x1="94290" y1="8363" x2="94290" y2="8363"/>
                        <a14:foregroundMark x1="89907" y1="12811" x2="89907" y2="12811"/>
                        <a14:foregroundMark x1="83400" y1="2313" x2="83400" y2="2313"/>
                        <a14:foregroundMark x1="74900" y1="1779" x2="74900" y2="1779"/>
                        <a14:foregroundMark x1="66401" y1="19217" x2="66401" y2="19217"/>
                        <a14:foregroundMark x1="55246" y1="3737" x2="55246" y2="3737"/>
                        <a14:foregroundMark x1="48606" y1="11032" x2="48606" y2="11032"/>
                        <a14:foregroundMark x1="40372" y1="6762" x2="40372" y2="6762"/>
                        <a14:foregroundMark x1="31740" y1="1423" x2="31740" y2="1423"/>
                        <a14:foregroundMark x1="19256" y1="8007" x2="19256" y2="8007"/>
                        <a14:foregroundMark x1="40505" y1="45730" x2="40505" y2="45730"/>
                        <a14:foregroundMark x1="40505" y1="45730" x2="40505" y2="45730"/>
                        <a14:foregroundMark x1="22576" y1="22242" x2="22576" y2="22242"/>
                        <a14:foregroundMark x1="14608" y1="22420" x2="14608" y2="22420"/>
                        <a14:foregroundMark x1="14475" y1="35231" x2="14475" y2="35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9616" y="3394112"/>
            <a:ext cx="6408712" cy="47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FEB2-4E6D-42F1-31F7-008861A5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551BF1-ACCE-F2E6-7DAC-B1055EB4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360" y="209806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36FE8B1-59E9-796D-965C-83ABDA857311}"/>
              </a:ext>
            </a:extLst>
          </p:cNvPr>
          <p:cNvSpPr txBox="1"/>
          <p:nvPr/>
        </p:nvSpPr>
        <p:spPr>
          <a:xfrm>
            <a:off x="7370307" y="1196765"/>
            <a:ext cx="46069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מאפשר קריאה והשוואה פשוטה של כמות ההרוגים והפצועים בין הקטגוריות בצורה מובנית וברורה.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הנקודות השחורות מתחת לכל עמודה עם מספר הפיגועים מספקות מידע נוסף.</a:t>
            </a:r>
            <a:endParaRPr lang="he-IL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קטגוריות עם מספר אירועים נמוך עלולות להיראות זניחות, במיוחד אם העמודות שלהן קטנות מאוד ביחס לקטגוריות בולטות יותר, מה שעלול לטשטש את המשמעות שלהן בתוך הגרף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קושי בהשוואה של מספר הרוגים/פצועים ביחס למספר האירועים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13BFAC9F-4EE5-3E21-FCE3-21619D8EFC51}"/>
              </a:ext>
            </a:extLst>
          </p:cNvPr>
          <p:cNvCxnSpPr>
            <a:cxnSpLocks/>
          </p:cNvCxnSpPr>
          <p:nvPr/>
        </p:nvCxnSpPr>
        <p:spPr>
          <a:xfrm>
            <a:off x="9552384" y="1052736"/>
            <a:ext cx="21568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27BC8446-BD31-A1EA-E630-C9D1E566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097176"/>
            <a:ext cx="7250972" cy="45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08616-AC71-FD47-157D-5BC12B2E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808453-EA70-3E45-8BC0-F8250770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360" y="209806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E3CF39B-590F-13BC-6968-742A392F18C3}"/>
              </a:ext>
            </a:extLst>
          </p:cNvPr>
          <p:cNvSpPr txBox="1"/>
          <p:nvPr/>
        </p:nvSpPr>
        <p:spPr>
          <a:xfrm>
            <a:off x="7261199" y="1196765"/>
            <a:ext cx="47160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מאפשר הצגת קשר בין שני משתנים כמותיים, כמו פצועים והרוגים, באמצעות מיקום בצירים, 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dirty="0"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הצגה ויזואלית של כמות האירועים שבוצעו בעזרת נשק </a:t>
            </a:r>
            <a:r>
              <a:rPr lang="he-IL" dirty="0" err="1"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מסויים</a:t>
            </a:r>
            <a:r>
              <a:rPr lang="he-IL" dirty="0"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 אל מול נשק אחר מבלי לגשת למקרא.</a:t>
            </a:r>
            <a:endParaRPr lang="he-IL" sz="1800" dirty="0">
              <a:effectLst/>
              <a:latin typeface="Aharoni" panose="02010803020104030203" pitchFamily="2" charset="-79"/>
              <a:ea typeface="Batang" panose="02030600000101010101" pitchFamily="18" charset="-127"/>
              <a:cs typeface="Aharoni" panose="02010803020104030203" pitchFamily="2" charset="-79"/>
            </a:endParaRP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התלות בציר לוגריתמי עשויה להקשות על הבנת הנתונים.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גרף הבועות עלול להיות פחות קריא כאשר קיימות קטגוריות רבות, מה שעלול לגרום לצפיפות יתר בגרף. </a:t>
            </a:r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E3926234-E5EA-7F16-6144-9CABA9F3B636}"/>
              </a:ext>
            </a:extLst>
          </p:cNvPr>
          <p:cNvCxnSpPr>
            <a:cxnSpLocks/>
          </p:cNvCxnSpPr>
          <p:nvPr/>
        </p:nvCxnSpPr>
        <p:spPr>
          <a:xfrm>
            <a:off x="9552384" y="1052736"/>
            <a:ext cx="21568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7E6D4BD0-AE29-8FDE-76B1-4C209683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5" y="1056108"/>
            <a:ext cx="7154504" cy="46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390</Words>
  <Application>Microsoft Office PowerPoint</Application>
  <PresentationFormat>מסך רחב</PresentationFormat>
  <Paragraphs>56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Aharoni</vt:lpstr>
      <vt:lpstr>Arial</vt:lpstr>
      <vt:lpstr>Segoe UI Black</vt:lpstr>
      <vt:lpstr>System Font Regular</vt:lpstr>
      <vt:lpstr>Tahoma</vt:lpstr>
      <vt:lpstr>Verdana</vt:lpstr>
      <vt:lpstr>Wingdings</vt:lpstr>
      <vt:lpstr>template</vt:lpstr>
      <vt:lpstr>מצגת של PowerPoint‏</vt:lpstr>
      <vt:lpstr>Data Overview</vt:lpstr>
      <vt:lpstr>דוגמה מהנתונים</vt:lpstr>
      <vt:lpstr>מצגת של PowerPoint‏</vt:lpstr>
      <vt:lpstr>חלופה 1</vt:lpstr>
      <vt:lpstr>חלופה 2</vt:lpstr>
      <vt:lpstr>מצגת של PowerPoint‏</vt:lpstr>
      <vt:lpstr>חלופה 1</vt:lpstr>
      <vt:lpstr>חלופה 2</vt:lpstr>
      <vt:lpstr> </vt:lpstr>
      <vt:lpstr>מצגת של PowerPoint‏</vt:lpstr>
      <vt:lpstr>מצגת של PowerPoint‏</vt:lpstr>
      <vt:lpstr>Dashboard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מקסים ליסיאנסקי</cp:lastModifiedBy>
  <cp:revision>110</cp:revision>
  <dcterms:created xsi:type="dcterms:W3CDTF">2006-06-13T13:03:30Z</dcterms:created>
  <dcterms:modified xsi:type="dcterms:W3CDTF">2025-01-20T07:35:16Z</dcterms:modified>
</cp:coreProperties>
</file>