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0" r:id="rId1"/>
  </p:sldMasterIdLst>
  <p:notesMasterIdLst>
    <p:notesMasterId r:id="rId18"/>
  </p:notesMasterIdLst>
  <p:sldIdLst>
    <p:sldId id="264" r:id="rId2"/>
    <p:sldId id="256" r:id="rId3"/>
    <p:sldId id="258" r:id="rId4"/>
    <p:sldId id="259" r:id="rId5"/>
    <p:sldId id="260" r:id="rId6"/>
    <p:sldId id="267" r:id="rId7"/>
    <p:sldId id="261" r:id="rId8"/>
    <p:sldId id="262" r:id="rId9"/>
    <p:sldId id="268" r:id="rId10"/>
    <p:sldId id="270" r:id="rId11"/>
    <p:sldId id="271" r:id="rId12"/>
    <p:sldId id="273" r:id="rId13"/>
    <p:sldId id="274" r:id="rId14"/>
    <p:sldId id="275" r:id="rId15"/>
    <p:sldId id="263"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419BE762-1689-482D-A0ED-5F3F130FAB5D}" type="datetimeFigureOut">
              <a:rPr lang="he-IL" smtClean="0"/>
              <a:t>כ"ב/טבת/תשפ"ד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64A9847-B714-41E4-8C98-53DA69B0F90E}" type="slidenum">
              <a:rPr lang="he-IL" smtClean="0"/>
              <a:t>‹#›</a:t>
            </a:fld>
            <a:endParaRPr lang="he-IL"/>
          </a:p>
        </p:txBody>
      </p:sp>
    </p:spTree>
    <p:extLst>
      <p:ext uri="{BB962C8B-B14F-4D97-AF65-F5344CB8AC3E}">
        <p14:creationId xmlns:p14="http://schemas.microsoft.com/office/powerpoint/2010/main" val="205570238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64A9847-B714-41E4-8C98-53DA69B0F90E}" type="slidenum">
              <a:rPr lang="he-IL" smtClean="0"/>
              <a:t>6</a:t>
            </a:fld>
            <a:endParaRPr lang="he-IL"/>
          </a:p>
        </p:txBody>
      </p:sp>
    </p:spTree>
    <p:extLst>
      <p:ext uri="{BB962C8B-B14F-4D97-AF65-F5344CB8AC3E}">
        <p14:creationId xmlns:p14="http://schemas.microsoft.com/office/powerpoint/2010/main" val="86951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64A9847-B714-41E4-8C98-53DA69B0F90E}" type="slidenum">
              <a:rPr lang="he-IL" smtClean="0"/>
              <a:t>9</a:t>
            </a:fld>
            <a:endParaRPr lang="he-IL"/>
          </a:p>
        </p:txBody>
      </p:sp>
    </p:spTree>
    <p:extLst>
      <p:ext uri="{BB962C8B-B14F-4D97-AF65-F5344CB8AC3E}">
        <p14:creationId xmlns:p14="http://schemas.microsoft.com/office/powerpoint/2010/main" val="1070746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64A9847-B714-41E4-8C98-53DA69B0F90E}" type="slidenum">
              <a:rPr lang="he-IL" smtClean="0"/>
              <a:t>10</a:t>
            </a:fld>
            <a:endParaRPr lang="he-IL"/>
          </a:p>
        </p:txBody>
      </p:sp>
    </p:spTree>
    <p:extLst>
      <p:ext uri="{BB962C8B-B14F-4D97-AF65-F5344CB8AC3E}">
        <p14:creationId xmlns:p14="http://schemas.microsoft.com/office/powerpoint/2010/main" val="1884159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64A9847-B714-41E4-8C98-53DA69B0F90E}" type="slidenum">
              <a:rPr lang="he-IL" smtClean="0"/>
              <a:t>11</a:t>
            </a:fld>
            <a:endParaRPr lang="he-IL"/>
          </a:p>
        </p:txBody>
      </p:sp>
    </p:spTree>
    <p:extLst>
      <p:ext uri="{BB962C8B-B14F-4D97-AF65-F5344CB8AC3E}">
        <p14:creationId xmlns:p14="http://schemas.microsoft.com/office/powerpoint/2010/main" val="1768804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64A9847-B714-41E4-8C98-53DA69B0F90E}" type="slidenum">
              <a:rPr lang="he-IL" smtClean="0"/>
              <a:t>12</a:t>
            </a:fld>
            <a:endParaRPr lang="he-IL"/>
          </a:p>
        </p:txBody>
      </p:sp>
    </p:spTree>
    <p:extLst>
      <p:ext uri="{BB962C8B-B14F-4D97-AF65-F5344CB8AC3E}">
        <p14:creationId xmlns:p14="http://schemas.microsoft.com/office/powerpoint/2010/main" val="355534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64A9847-B714-41E4-8C98-53DA69B0F90E}" type="slidenum">
              <a:rPr lang="he-IL" smtClean="0"/>
              <a:t>13</a:t>
            </a:fld>
            <a:endParaRPr lang="he-IL"/>
          </a:p>
        </p:txBody>
      </p:sp>
    </p:spTree>
    <p:extLst>
      <p:ext uri="{BB962C8B-B14F-4D97-AF65-F5344CB8AC3E}">
        <p14:creationId xmlns:p14="http://schemas.microsoft.com/office/powerpoint/2010/main" val="388377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64A9847-B714-41E4-8C98-53DA69B0F90E}" type="slidenum">
              <a:rPr lang="he-IL" smtClean="0"/>
              <a:t>14</a:t>
            </a:fld>
            <a:endParaRPr lang="he-IL"/>
          </a:p>
        </p:txBody>
      </p:sp>
    </p:spTree>
    <p:extLst>
      <p:ext uri="{BB962C8B-B14F-4D97-AF65-F5344CB8AC3E}">
        <p14:creationId xmlns:p14="http://schemas.microsoft.com/office/powerpoint/2010/main" val="2762930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1/3/2024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60702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1/3/2024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23665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1/3/2024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1574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1/3/2024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10947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1/3/2024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88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1/3/2024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86588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1/3/2024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4555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1/3/2024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816656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1/3/2024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1186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1/3/2024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50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1/3/2024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695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lIns="91440" tIns="45720" rIns="91440" bIns="4572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lIns="91440" tIns="45720" rIns="91440" bIns="45720" anchor="ctr"/>
          <a:lstStyle>
            <a:lvl1pPr algn="l">
              <a:defRPr sz="1000" cap="none" spc="0" baseline="0">
                <a:solidFill>
                  <a:schemeClr val="tx1">
                    <a:alpha val="60000"/>
                  </a:schemeClr>
                </a:solidFill>
                <a:latin typeface="+mj-lt"/>
              </a:defRPr>
            </a:lvl1pPr>
          </a:lstStyle>
          <a:p>
            <a:fld id="{4EC743F4-8769-40B4-85DF-6CB8DE9F66AA}" type="datetimeFigureOut">
              <a:rPr lang="en-US" smtClean="0"/>
              <a:pPr/>
              <a:t>1/3/2024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lIns="91440" tIns="45720" rIns="91440" bIns="45720" anchor="ctr"/>
          <a:lstStyle>
            <a:lvl1pPr algn="ctr">
              <a:defRPr sz="1000" cap="none" spc="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lIns="91440" tIns="45720" rIns="91440" bIns="45720" anchor="ctr"/>
          <a:lstStyle>
            <a:lvl1pPr algn="r">
              <a:defRPr sz="1000" cap="none" spc="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70588867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39"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10000"/>
        </a:lnSpc>
        <a:spcBef>
          <a:spcPct val="0"/>
        </a:spcBef>
        <a:buNone/>
        <a:defRPr sz="40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2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20000"/>
        </a:lnSpc>
        <a:spcBef>
          <a:spcPts val="500"/>
        </a:spcBef>
        <a:buFontTx/>
        <a:buNone/>
        <a:defRPr sz="2000" b="0" i="0" kern="1200" spc="50" baseline="0">
          <a:solidFill>
            <a:schemeClr val="tx1">
              <a:alpha val="60000"/>
            </a:schemeClr>
          </a:solidFill>
          <a:latin typeface="+mn-lt"/>
          <a:ea typeface="+mn-ea"/>
          <a:cs typeface="+mn-cs"/>
        </a:defRPr>
      </a:lvl2pPr>
      <a:lvl3pPr marL="1080000" indent="-360000" algn="l" defTabSz="914400" rtl="0" eaLnBrk="1" latinLnBrk="0" hangingPunct="1">
        <a:lnSpc>
          <a:spcPct val="12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20000"/>
        </a:lnSpc>
        <a:spcBef>
          <a:spcPts val="500"/>
        </a:spcBef>
        <a:buClr>
          <a:schemeClr val="accent3"/>
        </a:buClr>
        <a:buFontTx/>
        <a:buNone/>
        <a:defRPr sz="2000" b="0" i="0" kern="1200" spc="50" baseline="0">
          <a:solidFill>
            <a:schemeClr val="tx1">
              <a:alpha val="60000"/>
            </a:schemeClr>
          </a:solidFill>
          <a:latin typeface="+mn-lt"/>
          <a:ea typeface="+mn-ea"/>
          <a:cs typeface="+mn-cs"/>
        </a:defRPr>
      </a:lvl4pPr>
      <a:lvl5pPr marL="1800000" indent="-360000" algn="l" defTabSz="914400" rtl="0" eaLnBrk="1" latinLnBrk="0" hangingPunct="1">
        <a:lnSpc>
          <a:spcPct val="12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tif"/><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tif"/><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39" name="Group 38">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1"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0"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4" name="Rectangle 43">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תמונה שמכילה עיצוב, קו, אומנות&#10;&#10;התיאור נוצר באופן אוטומטי">
            <a:extLst>
              <a:ext uri="{FF2B5EF4-FFF2-40B4-BE49-F238E27FC236}">
                <a16:creationId xmlns:a16="http://schemas.microsoft.com/office/drawing/2014/main" id="{CFEFC46D-B52C-F8B0-4C7A-25ED5DDF28FA}"/>
              </a:ext>
            </a:extLst>
          </p:cNvPr>
          <p:cNvPicPr>
            <a:picLocks noChangeAspect="1"/>
          </p:cNvPicPr>
          <p:nvPr/>
        </p:nvPicPr>
        <p:blipFill rotWithShape="1">
          <a:blip r:embed="rId2"/>
          <a:srcRect t="17919" b="4227"/>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6" name="Rectangle 45">
            <a:extLst>
              <a:ext uri="{FF2B5EF4-FFF2-40B4-BE49-F238E27FC236}">
                <a16:creationId xmlns:a16="http://schemas.microsoft.com/office/drawing/2014/main" id="{3092D32E-B1E6-4335-BD86-846188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03300" y="-1052423"/>
            <a:ext cx="6857999" cy="8883647"/>
          </a:xfrm>
          <a:prstGeom prst="rect">
            <a:avLst/>
          </a:prstGeom>
          <a:gradFill flip="none" rotWithShape="1">
            <a:gsLst>
              <a:gs pos="0">
                <a:srgbClr val="000000">
                  <a:alpha val="35000"/>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כותרת 1">
            <a:extLst>
              <a:ext uri="{FF2B5EF4-FFF2-40B4-BE49-F238E27FC236}">
                <a16:creationId xmlns:a16="http://schemas.microsoft.com/office/drawing/2014/main" id="{2A39E77B-BA0D-352A-8424-E1DF34F967D2}"/>
              </a:ext>
            </a:extLst>
          </p:cNvPr>
          <p:cNvSpPr>
            <a:spLocks noGrp="1"/>
          </p:cNvSpPr>
          <p:nvPr>
            <p:ph type="title"/>
          </p:nvPr>
        </p:nvSpPr>
        <p:spPr>
          <a:xfrm>
            <a:off x="990000" y="395289"/>
            <a:ext cx="4075200" cy="2226688"/>
          </a:xfrm>
        </p:spPr>
        <p:txBody>
          <a:bodyPr vert="horz" lIns="91440" tIns="45720" rIns="91440" bIns="45720" rtlCol="0" anchor="b" anchorCtr="0">
            <a:normAutofit/>
          </a:bodyPr>
          <a:lstStyle/>
          <a:p>
            <a:pPr algn="ctr">
              <a:lnSpc>
                <a:spcPct val="100000"/>
              </a:lnSpc>
            </a:pPr>
            <a:r>
              <a:rPr lang="en-US" sz="4800">
                <a:solidFill>
                  <a:srgbClr val="FFFFFF"/>
                </a:solidFill>
              </a:rPr>
              <a:t>DHHU: Project Gnazim</a:t>
            </a:r>
          </a:p>
        </p:txBody>
      </p:sp>
      <p:sp>
        <p:nvSpPr>
          <p:cNvPr id="3" name="מציין מיקום תוכן 2">
            <a:extLst>
              <a:ext uri="{FF2B5EF4-FFF2-40B4-BE49-F238E27FC236}">
                <a16:creationId xmlns:a16="http://schemas.microsoft.com/office/drawing/2014/main" id="{0410D9D4-710B-3F05-D2A9-4E351342FD34}"/>
              </a:ext>
            </a:extLst>
          </p:cNvPr>
          <p:cNvSpPr>
            <a:spLocks noGrp="1"/>
          </p:cNvSpPr>
          <p:nvPr>
            <p:ph idx="1"/>
          </p:nvPr>
        </p:nvSpPr>
        <p:spPr>
          <a:xfrm>
            <a:off x="990000" y="4248000"/>
            <a:ext cx="4075200" cy="1520975"/>
          </a:xfrm>
        </p:spPr>
        <p:txBody>
          <a:bodyPr vert="horz" lIns="91440" tIns="45720" rIns="91440" bIns="45720" rtlCol="0">
            <a:normAutofit fontScale="92500"/>
          </a:bodyPr>
          <a:lstStyle/>
          <a:p>
            <a:pPr marL="0" indent="0" algn="ctr">
              <a:lnSpc>
                <a:spcPct val="125000"/>
              </a:lnSpc>
              <a:buNone/>
            </a:pPr>
            <a:r>
              <a:rPr lang="en-US" sz="2400" dirty="0">
                <a:solidFill>
                  <a:srgbClr val="FFFFFF">
                    <a:alpha val="90000"/>
                  </a:srgbClr>
                </a:solidFill>
              </a:rPr>
              <a:t>Presentation by </a:t>
            </a:r>
            <a:br>
              <a:rPr lang="en-US" sz="2400" dirty="0">
                <a:solidFill>
                  <a:srgbClr val="FFFFFF">
                    <a:alpha val="90000"/>
                  </a:srgbClr>
                </a:solidFill>
              </a:rPr>
            </a:br>
            <a:r>
              <a:rPr lang="en-US" sz="2400" dirty="0">
                <a:solidFill>
                  <a:srgbClr val="FFFFFF">
                    <a:alpha val="90000"/>
                  </a:srgbClr>
                </a:solidFill>
              </a:rPr>
              <a:t>Yarin Benizri</a:t>
            </a:r>
            <a:br>
              <a:rPr lang="en-US" sz="2400" dirty="0">
                <a:solidFill>
                  <a:srgbClr val="FFFFFF">
                    <a:alpha val="90000"/>
                  </a:srgbClr>
                </a:solidFill>
              </a:rPr>
            </a:br>
            <a:r>
              <a:rPr lang="en-US" sz="2400" dirty="0">
                <a:solidFill>
                  <a:srgbClr val="FFFFFF">
                    <a:alpha val="90000"/>
                  </a:srgbClr>
                </a:solidFill>
              </a:rPr>
              <a:t>Research Assistant at DHHU</a:t>
            </a:r>
          </a:p>
        </p:txBody>
      </p:sp>
      <p:grpSp>
        <p:nvGrpSpPr>
          <p:cNvPr id="48" name="Group 47">
            <a:extLst>
              <a:ext uri="{FF2B5EF4-FFF2-40B4-BE49-F238E27FC236}">
                <a16:creationId xmlns:a16="http://schemas.microsoft.com/office/drawing/2014/main" id="{53D83BC4-A03A-4B80-BE2E-AB1542ABAD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49" name="Rectangle 48">
              <a:extLst>
                <a:ext uri="{FF2B5EF4-FFF2-40B4-BE49-F238E27FC236}">
                  <a16:creationId xmlns:a16="http://schemas.microsoft.com/office/drawing/2014/main" id="{2F6F3D9A-452B-4940-9828-23E2DA52F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49">
              <a:extLst>
                <a:ext uri="{FF2B5EF4-FFF2-40B4-BE49-F238E27FC236}">
                  <a16:creationId xmlns:a16="http://schemas.microsoft.com/office/drawing/2014/main" id="{FC141C93-0464-49A4-80F9-CBA4B473210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60" name="Group 50">
                <a:extLst>
                  <a:ext uri="{FF2B5EF4-FFF2-40B4-BE49-F238E27FC236}">
                    <a16:creationId xmlns:a16="http://schemas.microsoft.com/office/drawing/2014/main" id="{0FBE46EE-1DFB-4A24-A727-EABB7534FB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61" name="Freeform 68">
                  <a:extLst>
                    <a:ext uri="{FF2B5EF4-FFF2-40B4-BE49-F238E27FC236}">
                      <a16:creationId xmlns:a16="http://schemas.microsoft.com/office/drawing/2014/main" id="{2892A7AB-12E4-4169-836F-A0D0C91B7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9">
                  <a:extLst>
                    <a:ext uri="{FF2B5EF4-FFF2-40B4-BE49-F238E27FC236}">
                      <a16:creationId xmlns:a16="http://schemas.microsoft.com/office/drawing/2014/main" id="{1F214575-72DE-4088-8694-62F426EF7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8" name="Line 70">
                  <a:extLst>
                    <a:ext uri="{FF2B5EF4-FFF2-40B4-BE49-F238E27FC236}">
                      <a16:creationId xmlns:a16="http://schemas.microsoft.com/office/drawing/2014/main" id="{DE02F19E-EAED-436A-985B-21E4AFF3ECF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51">
                <a:extLst>
                  <a:ext uri="{FF2B5EF4-FFF2-40B4-BE49-F238E27FC236}">
                    <a16:creationId xmlns:a16="http://schemas.microsoft.com/office/drawing/2014/main" id="{6748F1F2-C6CE-4B1D-BC12-02955EA2B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64" name="Freeform 68">
                  <a:extLst>
                    <a:ext uri="{FF2B5EF4-FFF2-40B4-BE49-F238E27FC236}">
                      <a16:creationId xmlns:a16="http://schemas.microsoft.com/office/drawing/2014/main" id="{80A5916D-E677-43F6-96A9-E16E5A843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9">
                  <a:extLst>
                    <a:ext uri="{FF2B5EF4-FFF2-40B4-BE49-F238E27FC236}">
                      <a16:creationId xmlns:a16="http://schemas.microsoft.com/office/drawing/2014/main" id="{115C4984-068B-47EF-9298-FC8384998B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6" name="Line 70">
                  <a:extLst>
                    <a:ext uri="{FF2B5EF4-FFF2-40B4-BE49-F238E27FC236}">
                      <a16:creationId xmlns:a16="http://schemas.microsoft.com/office/drawing/2014/main" id="{8E1D9610-842B-4FB4-912A-67F61723EBF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56405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 descr="תמונה שמכילה עיצוב, קו, אומנות&#10;&#10;התיאור נוצר באופן אוטומטי">
            <a:extLst>
              <a:ext uri="{FF2B5EF4-FFF2-40B4-BE49-F238E27FC236}">
                <a16:creationId xmlns:a16="http://schemas.microsoft.com/office/drawing/2014/main" id="{89857537-BB9C-E5E6-ED19-EA162882A1B0}"/>
              </a:ext>
            </a:extLst>
          </p:cNvPr>
          <p:cNvPicPr>
            <a:picLocks noChangeAspect="1"/>
          </p:cNvPicPr>
          <p:nvPr/>
        </p:nvPicPr>
        <p:blipFill rotWithShape="1">
          <a:blip r:embed="rId3"/>
          <a:srcRect l="-614" r="25553" b="-2"/>
          <a:stretch/>
        </p:blipFill>
        <p:spPr>
          <a:xfrm>
            <a:off x="-81280" y="34249"/>
            <a:ext cx="12273280" cy="2360574"/>
          </a:xfrm>
          <a:prstGeom prst="rect">
            <a:avLst/>
          </a:prstGeom>
        </p:spPr>
      </p:pic>
      <p:sp>
        <p:nvSpPr>
          <p:cNvPr id="15" name="כותרת משנה 2">
            <a:extLst>
              <a:ext uri="{FF2B5EF4-FFF2-40B4-BE49-F238E27FC236}">
                <a16:creationId xmlns:a16="http://schemas.microsoft.com/office/drawing/2014/main" id="{DEA6C556-4EC8-7732-3825-1204AB2FC15D}"/>
              </a:ext>
            </a:extLst>
          </p:cNvPr>
          <p:cNvSpPr txBox="1">
            <a:spLocks/>
          </p:cNvSpPr>
          <p:nvPr/>
        </p:nvSpPr>
        <p:spPr>
          <a:xfrm>
            <a:off x="8073238" y="2310783"/>
            <a:ext cx="3359127" cy="1175705"/>
          </a:xfrm>
          <a:prstGeom prst="rect">
            <a:avLst/>
          </a:prstGeom>
        </p:spPr>
        <p:txBody>
          <a:bodyPr vert="horz" lIns="91440" tIns="45720" rIns="91440" bIns="45720" rtlCol="0" anchor="ctr">
            <a:normAutofit/>
          </a:bodyPr>
          <a:lstStyle>
            <a:lvl1pPr marL="0" indent="0" algn="ctr" defTabSz="914400" rtl="0" eaLnBrk="1" latinLnBrk="0" hangingPunct="1">
              <a:lnSpc>
                <a:spcPct val="125000"/>
              </a:lnSpc>
              <a:spcBef>
                <a:spcPts val="1000"/>
              </a:spcBef>
              <a:buClr>
                <a:schemeClr val="accent3"/>
              </a:buClr>
              <a:buFont typeface="Wingdings" panose="05000000000000000000" pitchFamily="2" charset="2"/>
              <a:buNone/>
              <a:defRPr sz="2400" i="0" kern="1200" spc="50" baseline="0">
                <a:solidFill>
                  <a:schemeClr val="tx1">
                    <a:alpha val="60000"/>
                  </a:schemeClr>
                </a:solidFill>
                <a:latin typeface="+mn-lt"/>
                <a:ea typeface="+mn-ea"/>
                <a:cs typeface="+mn-cs"/>
              </a:defRPr>
            </a:lvl1pPr>
            <a:lvl2pPr marL="457200" indent="0" algn="ctr" defTabSz="914400" rtl="0" eaLnBrk="1" latinLnBrk="0" hangingPunct="1">
              <a:lnSpc>
                <a:spcPct val="120000"/>
              </a:lnSpc>
              <a:spcBef>
                <a:spcPts val="500"/>
              </a:spcBef>
              <a:buFontTx/>
              <a:buNone/>
              <a:defRPr sz="2000" b="0" i="0" kern="1200" spc="50" baseline="0">
                <a:solidFill>
                  <a:schemeClr val="tx1">
                    <a:alpha val="60000"/>
                  </a:schemeClr>
                </a:solidFill>
                <a:latin typeface="+mn-lt"/>
                <a:ea typeface="+mn-ea"/>
                <a:cs typeface="+mn-cs"/>
              </a:defRPr>
            </a:lvl2pPr>
            <a:lvl3pPr marL="914400" indent="0" algn="ctr" defTabSz="914400" rtl="0" eaLnBrk="1" latinLnBrk="0" hangingPunct="1">
              <a:lnSpc>
                <a:spcPct val="120000"/>
              </a:lnSpc>
              <a:spcBef>
                <a:spcPts val="5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3pPr>
            <a:lvl4pPr marL="1371600" indent="0" algn="ctr" defTabSz="914400" rtl="0" eaLnBrk="1" latinLnBrk="0" hangingPunct="1">
              <a:lnSpc>
                <a:spcPct val="120000"/>
              </a:lnSpc>
              <a:spcBef>
                <a:spcPts val="500"/>
              </a:spcBef>
              <a:buClr>
                <a:schemeClr val="accent3"/>
              </a:buClr>
              <a:buFontTx/>
              <a:buNone/>
              <a:defRPr sz="1600" b="0" i="0" kern="1200" spc="50" baseline="0">
                <a:solidFill>
                  <a:schemeClr val="tx1">
                    <a:alpha val="60000"/>
                  </a:schemeClr>
                </a:solidFill>
                <a:latin typeface="+mn-lt"/>
                <a:ea typeface="+mn-ea"/>
                <a:cs typeface="+mn-cs"/>
              </a:defRPr>
            </a:lvl4pPr>
            <a:lvl5pPr marL="1828800" indent="0" algn="ctr" defTabSz="914400" rtl="0" eaLnBrk="1" latinLnBrk="0" hangingPunct="1">
              <a:lnSpc>
                <a:spcPct val="120000"/>
              </a:lnSpc>
              <a:spcBef>
                <a:spcPts val="500"/>
              </a:spcBef>
              <a:buClr>
                <a:schemeClr val="accent3"/>
              </a:buClr>
              <a:buFont typeface="Wingdings" panose="05000000000000000000" pitchFamily="2" charset="2"/>
              <a:buNone/>
              <a:defRPr sz="1600" kern="1200" spc="5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17" name="כותרת משנה 2">
            <a:extLst>
              <a:ext uri="{FF2B5EF4-FFF2-40B4-BE49-F238E27FC236}">
                <a16:creationId xmlns:a16="http://schemas.microsoft.com/office/drawing/2014/main" id="{FBEAF4B4-8F1D-7668-88ED-3C6F6AE5BC25}"/>
              </a:ext>
            </a:extLst>
          </p:cNvPr>
          <p:cNvSpPr txBox="1">
            <a:spLocks/>
          </p:cNvSpPr>
          <p:nvPr/>
        </p:nvSpPr>
        <p:spPr>
          <a:xfrm>
            <a:off x="452063" y="2351795"/>
            <a:ext cx="11677862" cy="1490740"/>
          </a:xfrm>
          <a:prstGeom prst="rect">
            <a:avLst/>
          </a:prstGeom>
        </p:spPr>
        <p:txBody>
          <a:bodyPr vert="horz" lIns="91440" tIns="45720" rIns="91440" bIns="45720" rtlCol="0" anchor="ctr">
            <a:normAutofit/>
          </a:bodyPr>
          <a:lstStyle>
            <a:lvl1pPr marL="0" indent="0" algn="ctr" defTabSz="914400" rtl="0" eaLnBrk="1" latinLnBrk="0" hangingPunct="1">
              <a:lnSpc>
                <a:spcPct val="125000"/>
              </a:lnSpc>
              <a:spcBef>
                <a:spcPts val="1000"/>
              </a:spcBef>
              <a:buClr>
                <a:schemeClr val="accent3"/>
              </a:buClr>
              <a:buFont typeface="Wingdings" panose="05000000000000000000" pitchFamily="2" charset="2"/>
              <a:buNone/>
              <a:defRPr sz="2400" i="0" kern="1200" spc="50" baseline="0">
                <a:solidFill>
                  <a:schemeClr val="tx1">
                    <a:alpha val="60000"/>
                  </a:schemeClr>
                </a:solidFill>
                <a:latin typeface="+mn-lt"/>
                <a:ea typeface="+mn-ea"/>
                <a:cs typeface="+mn-cs"/>
              </a:defRPr>
            </a:lvl1pPr>
            <a:lvl2pPr marL="457200" indent="0" algn="ctr" defTabSz="914400" rtl="0" eaLnBrk="1" latinLnBrk="0" hangingPunct="1">
              <a:lnSpc>
                <a:spcPct val="120000"/>
              </a:lnSpc>
              <a:spcBef>
                <a:spcPts val="500"/>
              </a:spcBef>
              <a:buFontTx/>
              <a:buNone/>
              <a:defRPr sz="2000" b="0" i="0" kern="1200" spc="50" baseline="0">
                <a:solidFill>
                  <a:schemeClr val="tx1">
                    <a:alpha val="60000"/>
                  </a:schemeClr>
                </a:solidFill>
                <a:latin typeface="+mn-lt"/>
                <a:ea typeface="+mn-ea"/>
                <a:cs typeface="+mn-cs"/>
              </a:defRPr>
            </a:lvl2pPr>
            <a:lvl3pPr marL="914400" indent="0" algn="ctr" defTabSz="914400" rtl="0" eaLnBrk="1" latinLnBrk="0" hangingPunct="1">
              <a:lnSpc>
                <a:spcPct val="120000"/>
              </a:lnSpc>
              <a:spcBef>
                <a:spcPts val="5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3pPr>
            <a:lvl4pPr marL="1371600" indent="0" algn="ctr" defTabSz="914400" rtl="0" eaLnBrk="1" latinLnBrk="0" hangingPunct="1">
              <a:lnSpc>
                <a:spcPct val="120000"/>
              </a:lnSpc>
              <a:spcBef>
                <a:spcPts val="500"/>
              </a:spcBef>
              <a:buClr>
                <a:schemeClr val="accent3"/>
              </a:buClr>
              <a:buFontTx/>
              <a:buNone/>
              <a:defRPr sz="1600" b="0" i="0" kern="1200" spc="50" baseline="0">
                <a:solidFill>
                  <a:schemeClr val="tx1">
                    <a:alpha val="60000"/>
                  </a:schemeClr>
                </a:solidFill>
                <a:latin typeface="+mn-lt"/>
                <a:ea typeface="+mn-ea"/>
                <a:cs typeface="+mn-cs"/>
              </a:defRPr>
            </a:lvl4pPr>
            <a:lvl5pPr marL="1828800" indent="0" algn="ctr" defTabSz="914400" rtl="0" eaLnBrk="1" latinLnBrk="0" hangingPunct="1">
              <a:lnSpc>
                <a:spcPct val="120000"/>
              </a:lnSpc>
              <a:spcBef>
                <a:spcPts val="500"/>
              </a:spcBef>
              <a:buClr>
                <a:schemeClr val="accent3"/>
              </a:buClr>
              <a:buFont typeface="Wingdings" panose="05000000000000000000" pitchFamily="2" charset="2"/>
              <a:buNone/>
              <a:defRPr sz="1600" kern="1200" spc="5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0" i="0" dirty="0">
                <a:solidFill>
                  <a:schemeClr val="tx1"/>
                </a:solidFill>
                <a:effectLst/>
                <a:latin typeface="Söhne"/>
              </a:rPr>
              <a:t>The method dilates a </a:t>
            </a:r>
            <a:r>
              <a:rPr lang="en-US" sz="2000" b="0" i="0" dirty="0" err="1">
                <a:solidFill>
                  <a:schemeClr val="tx1"/>
                </a:solidFill>
                <a:effectLst/>
                <a:latin typeface="Söhne"/>
              </a:rPr>
              <a:t>thresholded</a:t>
            </a:r>
            <a:r>
              <a:rPr lang="en-US" sz="2000" b="0" i="0" dirty="0">
                <a:solidFill>
                  <a:schemeClr val="tx1"/>
                </a:solidFill>
                <a:effectLst/>
                <a:latin typeface="Söhne"/>
              </a:rPr>
              <a:t> image to merge nearby contours, checks for close bounding rectangles, and iterates until all closely positioned rectangles are separated.</a:t>
            </a:r>
            <a:endParaRPr lang="en-US" sz="2000" dirty="0"/>
          </a:p>
        </p:txBody>
      </p:sp>
      <p:sp>
        <p:nvSpPr>
          <p:cNvPr id="2" name="כותרת 1">
            <a:extLst>
              <a:ext uri="{FF2B5EF4-FFF2-40B4-BE49-F238E27FC236}">
                <a16:creationId xmlns:a16="http://schemas.microsoft.com/office/drawing/2014/main" id="{3CF8E5DE-F76F-2F0D-5B13-65D982BC790E}"/>
              </a:ext>
            </a:extLst>
          </p:cNvPr>
          <p:cNvSpPr>
            <a:spLocks noGrp="1"/>
          </p:cNvSpPr>
          <p:nvPr>
            <p:ph type="ctrTitle"/>
          </p:nvPr>
        </p:nvSpPr>
        <p:spPr>
          <a:xfrm>
            <a:off x="1277787" y="354111"/>
            <a:ext cx="9367699" cy="1720850"/>
          </a:xfrm>
        </p:spPr>
        <p:txBody>
          <a:bodyPr vert="horz" lIns="91440" tIns="45720" rIns="91440" bIns="45720" rtlCol="0" anchor="ctr" anchorCtr="0">
            <a:normAutofit/>
          </a:bodyPr>
          <a:lstStyle/>
          <a:p>
            <a:r>
              <a:rPr lang="en-US" sz="4800" dirty="0">
                <a:latin typeface="+mn-lt"/>
              </a:rPr>
              <a:t>Paragraph Detection Algorithm </a:t>
            </a:r>
            <a:endParaRPr lang="en-US" kern="1200" cap="none" spc="0" baseline="0" dirty="0">
              <a:latin typeface="+mn-lt"/>
              <a:ea typeface="+mj-ea"/>
              <a:cs typeface="+mj-cs"/>
            </a:endParaRPr>
          </a:p>
        </p:txBody>
      </p:sp>
      <p:sp>
        <p:nvSpPr>
          <p:cNvPr id="18" name="חץ: ימינה 17">
            <a:extLst>
              <a:ext uri="{FF2B5EF4-FFF2-40B4-BE49-F238E27FC236}">
                <a16:creationId xmlns:a16="http://schemas.microsoft.com/office/drawing/2014/main" id="{21917CFD-AB52-83B7-45F8-55F11CF993B5}"/>
              </a:ext>
            </a:extLst>
          </p:cNvPr>
          <p:cNvSpPr/>
          <p:nvPr/>
        </p:nvSpPr>
        <p:spPr>
          <a:xfrm>
            <a:off x="5571218" y="4506846"/>
            <a:ext cx="1884901" cy="10448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3" name="תמונה 2" descr="תמונה שמכילה צילום מסך, טקסט, תרשים, גופן&#10;&#10;התיאור נוצר באופן אוטומטי">
            <a:extLst>
              <a:ext uri="{FF2B5EF4-FFF2-40B4-BE49-F238E27FC236}">
                <a16:creationId xmlns:a16="http://schemas.microsoft.com/office/drawing/2014/main" id="{5CC25D44-E19B-5A84-8B13-3C81D0AF35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0068" y="3842535"/>
            <a:ext cx="3727817" cy="2756140"/>
          </a:xfrm>
          <a:prstGeom prst="rect">
            <a:avLst/>
          </a:prstGeom>
        </p:spPr>
      </p:pic>
      <p:pic>
        <p:nvPicPr>
          <p:cNvPr id="4" name="תמונה 3" descr="תמונה שמכילה סמל, שחור ולבן&#10;&#10;התיאור נוצר באופן אוטומטי">
            <a:extLst>
              <a:ext uri="{FF2B5EF4-FFF2-40B4-BE49-F238E27FC236}">
                <a16:creationId xmlns:a16="http://schemas.microsoft.com/office/drawing/2014/main" id="{1BA2701C-BD96-5E6C-990E-E7DDF08C88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9452" y="3781267"/>
            <a:ext cx="3855183" cy="2800405"/>
          </a:xfrm>
          <a:prstGeom prst="rect">
            <a:avLst/>
          </a:prstGeom>
        </p:spPr>
      </p:pic>
      <p:sp>
        <p:nvSpPr>
          <p:cNvPr id="6" name="חץ: ימינה 5">
            <a:extLst>
              <a:ext uri="{FF2B5EF4-FFF2-40B4-BE49-F238E27FC236}">
                <a16:creationId xmlns:a16="http://schemas.microsoft.com/office/drawing/2014/main" id="{0AC96D00-AEFE-F057-9886-0024D7A03350}"/>
              </a:ext>
            </a:extLst>
          </p:cNvPr>
          <p:cNvSpPr/>
          <p:nvPr/>
        </p:nvSpPr>
        <p:spPr>
          <a:xfrm>
            <a:off x="62074" y="4506846"/>
            <a:ext cx="1394661" cy="10448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76112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 descr="תמונה שמכילה עיצוב, קו, אומנות&#10;&#10;התיאור נוצר באופן אוטומטי">
            <a:extLst>
              <a:ext uri="{FF2B5EF4-FFF2-40B4-BE49-F238E27FC236}">
                <a16:creationId xmlns:a16="http://schemas.microsoft.com/office/drawing/2014/main" id="{89857537-BB9C-E5E6-ED19-EA162882A1B0}"/>
              </a:ext>
            </a:extLst>
          </p:cNvPr>
          <p:cNvPicPr>
            <a:picLocks noChangeAspect="1"/>
          </p:cNvPicPr>
          <p:nvPr/>
        </p:nvPicPr>
        <p:blipFill rotWithShape="1">
          <a:blip r:embed="rId3"/>
          <a:srcRect l="-614" r="25553" b="-2"/>
          <a:stretch/>
        </p:blipFill>
        <p:spPr>
          <a:xfrm>
            <a:off x="-81280" y="62383"/>
            <a:ext cx="12273280" cy="2360574"/>
          </a:xfrm>
          <a:prstGeom prst="rect">
            <a:avLst/>
          </a:prstGeom>
        </p:spPr>
      </p:pic>
      <p:sp>
        <p:nvSpPr>
          <p:cNvPr id="15" name="כותרת משנה 2">
            <a:extLst>
              <a:ext uri="{FF2B5EF4-FFF2-40B4-BE49-F238E27FC236}">
                <a16:creationId xmlns:a16="http://schemas.microsoft.com/office/drawing/2014/main" id="{DEA6C556-4EC8-7732-3825-1204AB2FC15D}"/>
              </a:ext>
            </a:extLst>
          </p:cNvPr>
          <p:cNvSpPr txBox="1">
            <a:spLocks/>
          </p:cNvSpPr>
          <p:nvPr/>
        </p:nvSpPr>
        <p:spPr>
          <a:xfrm>
            <a:off x="8073238" y="2310783"/>
            <a:ext cx="3359127" cy="1175705"/>
          </a:xfrm>
          <a:prstGeom prst="rect">
            <a:avLst/>
          </a:prstGeom>
        </p:spPr>
        <p:txBody>
          <a:bodyPr vert="horz" lIns="91440" tIns="45720" rIns="91440" bIns="45720" rtlCol="0" anchor="ctr">
            <a:normAutofit/>
          </a:bodyPr>
          <a:lstStyle>
            <a:lvl1pPr marL="0" indent="0" algn="ctr" defTabSz="914400" rtl="0" eaLnBrk="1" latinLnBrk="0" hangingPunct="1">
              <a:lnSpc>
                <a:spcPct val="125000"/>
              </a:lnSpc>
              <a:spcBef>
                <a:spcPts val="1000"/>
              </a:spcBef>
              <a:buClr>
                <a:schemeClr val="accent3"/>
              </a:buClr>
              <a:buFont typeface="Wingdings" panose="05000000000000000000" pitchFamily="2" charset="2"/>
              <a:buNone/>
              <a:defRPr sz="2400" i="0" kern="1200" spc="50" baseline="0">
                <a:solidFill>
                  <a:schemeClr val="tx1">
                    <a:alpha val="60000"/>
                  </a:schemeClr>
                </a:solidFill>
                <a:latin typeface="+mn-lt"/>
                <a:ea typeface="+mn-ea"/>
                <a:cs typeface="+mn-cs"/>
              </a:defRPr>
            </a:lvl1pPr>
            <a:lvl2pPr marL="457200" indent="0" algn="ctr" defTabSz="914400" rtl="0" eaLnBrk="1" latinLnBrk="0" hangingPunct="1">
              <a:lnSpc>
                <a:spcPct val="120000"/>
              </a:lnSpc>
              <a:spcBef>
                <a:spcPts val="500"/>
              </a:spcBef>
              <a:buFontTx/>
              <a:buNone/>
              <a:defRPr sz="2000" b="0" i="0" kern="1200" spc="50" baseline="0">
                <a:solidFill>
                  <a:schemeClr val="tx1">
                    <a:alpha val="60000"/>
                  </a:schemeClr>
                </a:solidFill>
                <a:latin typeface="+mn-lt"/>
                <a:ea typeface="+mn-ea"/>
                <a:cs typeface="+mn-cs"/>
              </a:defRPr>
            </a:lvl2pPr>
            <a:lvl3pPr marL="914400" indent="0" algn="ctr" defTabSz="914400" rtl="0" eaLnBrk="1" latinLnBrk="0" hangingPunct="1">
              <a:lnSpc>
                <a:spcPct val="120000"/>
              </a:lnSpc>
              <a:spcBef>
                <a:spcPts val="5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3pPr>
            <a:lvl4pPr marL="1371600" indent="0" algn="ctr" defTabSz="914400" rtl="0" eaLnBrk="1" latinLnBrk="0" hangingPunct="1">
              <a:lnSpc>
                <a:spcPct val="120000"/>
              </a:lnSpc>
              <a:spcBef>
                <a:spcPts val="500"/>
              </a:spcBef>
              <a:buClr>
                <a:schemeClr val="accent3"/>
              </a:buClr>
              <a:buFontTx/>
              <a:buNone/>
              <a:defRPr sz="1600" b="0" i="0" kern="1200" spc="50" baseline="0">
                <a:solidFill>
                  <a:schemeClr val="tx1">
                    <a:alpha val="60000"/>
                  </a:schemeClr>
                </a:solidFill>
                <a:latin typeface="+mn-lt"/>
                <a:ea typeface="+mn-ea"/>
                <a:cs typeface="+mn-cs"/>
              </a:defRPr>
            </a:lvl4pPr>
            <a:lvl5pPr marL="1828800" indent="0" algn="ctr" defTabSz="914400" rtl="0" eaLnBrk="1" latinLnBrk="0" hangingPunct="1">
              <a:lnSpc>
                <a:spcPct val="120000"/>
              </a:lnSpc>
              <a:spcBef>
                <a:spcPts val="500"/>
              </a:spcBef>
              <a:buClr>
                <a:schemeClr val="accent3"/>
              </a:buClr>
              <a:buFont typeface="Wingdings" panose="05000000000000000000" pitchFamily="2" charset="2"/>
              <a:buNone/>
              <a:defRPr sz="1600" kern="1200" spc="5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17" name="כותרת משנה 2">
            <a:extLst>
              <a:ext uri="{FF2B5EF4-FFF2-40B4-BE49-F238E27FC236}">
                <a16:creationId xmlns:a16="http://schemas.microsoft.com/office/drawing/2014/main" id="{FBEAF4B4-8F1D-7668-88ED-3C6F6AE5BC25}"/>
              </a:ext>
            </a:extLst>
          </p:cNvPr>
          <p:cNvSpPr txBox="1">
            <a:spLocks/>
          </p:cNvSpPr>
          <p:nvPr/>
        </p:nvSpPr>
        <p:spPr>
          <a:xfrm>
            <a:off x="62074" y="2351795"/>
            <a:ext cx="12067852" cy="1490740"/>
          </a:xfrm>
          <a:prstGeom prst="rect">
            <a:avLst/>
          </a:prstGeom>
        </p:spPr>
        <p:txBody>
          <a:bodyPr vert="horz" lIns="91440" tIns="45720" rIns="91440" bIns="45720" rtlCol="0" anchor="ctr">
            <a:normAutofit/>
          </a:bodyPr>
          <a:lstStyle>
            <a:lvl1pPr marL="0" indent="0" algn="ctr" defTabSz="914400" rtl="0" eaLnBrk="1" latinLnBrk="0" hangingPunct="1">
              <a:lnSpc>
                <a:spcPct val="125000"/>
              </a:lnSpc>
              <a:spcBef>
                <a:spcPts val="1000"/>
              </a:spcBef>
              <a:buClr>
                <a:schemeClr val="accent3"/>
              </a:buClr>
              <a:buFont typeface="Wingdings" panose="05000000000000000000" pitchFamily="2" charset="2"/>
              <a:buNone/>
              <a:defRPr sz="2400" i="0" kern="1200" spc="50" baseline="0">
                <a:solidFill>
                  <a:schemeClr val="tx1">
                    <a:alpha val="60000"/>
                  </a:schemeClr>
                </a:solidFill>
                <a:latin typeface="+mn-lt"/>
                <a:ea typeface="+mn-ea"/>
                <a:cs typeface="+mn-cs"/>
              </a:defRPr>
            </a:lvl1pPr>
            <a:lvl2pPr marL="457200" indent="0" algn="ctr" defTabSz="914400" rtl="0" eaLnBrk="1" latinLnBrk="0" hangingPunct="1">
              <a:lnSpc>
                <a:spcPct val="120000"/>
              </a:lnSpc>
              <a:spcBef>
                <a:spcPts val="500"/>
              </a:spcBef>
              <a:buFontTx/>
              <a:buNone/>
              <a:defRPr sz="2000" b="0" i="0" kern="1200" spc="50" baseline="0">
                <a:solidFill>
                  <a:schemeClr val="tx1">
                    <a:alpha val="60000"/>
                  </a:schemeClr>
                </a:solidFill>
                <a:latin typeface="+mn-lt"/>
                <a:ea typeface="+mn-ea"/>
                <a:cs typeface="+mn-cs"/>
              </a:defRPr>
            </a:lvl2pPr>
            <a:lvl3pPr marL="914400" indent="0" algn="ctr" defTabSz="914400" rtl="0" eaLnBrk="1" latinLnBrk="0" hangingPunct="1">
              <a:lnSpc>
                <a:spcPct val="120000"/>
              </a:lnSpc>
              <a:spcBef>
                <a:spcPts val="5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3pPr>
            <a:lvl4pPr marL="1371600" indent="0" algn="ctr" defTabSz="914400" rtl="0" eaLnBrk="1" latinLnBrk="0" hangingPunct="1">
              <a:lnSpc>
                <a:spcPct val="120000"/>
              </a:lnSpc>
              <a:spcBef>
                <a:spcPts val="500"/>
              </a:spcBef>
              <a:buClr>
                <a:schemeClr val="accent3"/>
              </a:buClr>
              <a:buFontTx/>
              <a:buNone/>
              <a:defRPr sz="1600" b="0" i="0" kern="1200" spc="50" baseline="0">
                <a:solidFill>
                  <a:schemeClr val="tx1">
                    <a:alpha val="60000"/>
                  </a:schemeClr>
                </a:solidFill>
                <a:latin typeface="+mn-lt"/>
                <a:ea typeface="+mn-ea"/>
                <a:cs typeface="+mn-cs"/>
              </a:defRPr>
            </a:lvl4pPr>
            <a:lvl5pPr marL="1828800" indent="0" algn="ctr" defTabSz="914400" rtl="0" eaLnBrk="1" latinLnBrk="0" hangingPunct="1">
              <a:lnSpc>
                <a:spcPct val="120000"/>
              </a:lnSpc>
              <a:spcBef>
                <a:spcPts val="500"/>
              </a:spcBef>
              <a:buClr>
                <a:schemeClr val="accent3"/>
              </a:buClr>
              <a:buFont typeface="Wingdings" panose="05000000000000000000" pitchFamily="2" charset="2"/>
              <a:buNone/>
              <a:defRPr sz="1600" kern="1200" spc="5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2" name="כותרת 1">
            <a:extLst>
              <a:ext uri="{FF2B5EF4-FFF2-40B4-BE49-F238E27FC236}">
                <a16:creationId xmlns:a16="http://schemas.microsoft.com/office/drawing/2014/main" id="{3CF8E5DE-F76F-2F0D-5B13-65D982BC790E}"/>
              </a:ext>
            </a:extLst>
          </p:cNvPr>
          <p:cNvSpPr>
            <a:spLocks noGrp="1"/>
          </p:cNvSpPr>
          <p:nvPr>
            <p:ph type="ctrTitle"/>
          </p:nvPr>
        </p:nvSpPr>
        <p:spPr>
          <a:xfrm>
            <a:off x="1277787" y="354111"/>
            <a:ext cx="9367699" cy="1720850"/>
          </a:xfrm>
        </p:spPr>
        <p:txBody>
          <a:bodyPr vert="horz" lIns="91440" tIns="45720" rIns="91440" bIns="45720" rtlCol="0" anchor="ctr" anchorCtr="0">
            <a:normAutofit/>
          </a:bodyPr>
          <a:lstStyle/>
          <a:p>
            <a:r>
              <a:rPr lang="en-US" sz="4800" dirty="0">
                <a:latin typeface="+mn-lt"/>
              </a:rPr>
              <a:t>Paragraph Detection Algorithm </a:t>
            </a:r>
            <a:endParaRPr lang="en-US" kern="1200" cap="none" spc="0" baseline="0" dirty="0">
              <a:latin typeface="+mn-lt"/>
              <a:ea typeface="+mj-ea"/>
              <a:cs typeface="+mj-cs"/>
            </a:endParaRPr>
          </a:p>
        </p:txBody>
      </p:sp>
      <p:sp>
        <p:nvSpPr>
          <p:cNvPr id="18" name="חץ: ימינה 17">
            <a:extLst>
              <a:ext uri="{FF2B5EF4-FFF2-40B4-BE49-F238E27FC236}">
                <a16:creationId xmlns:a16="http://schemas.microsoft.com/office/drawing/2014/main" id="{21917CFD-AB52-83B7-45F8-55F11CF993B5}"/>
              </a:ext>
            </a:extLst>
          </p:cNvPr>
          <p:cNvSpPr/>
          <p:nvPr/>
        </p:nvSpPr>
        <p:spPr>
          <a:xfrm>
            <a:off x="5571218" y="4506846"/>
            <a:ext cx="1884901" cy="10448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חץ: ימינה 5">
            <a:extLst>
              <a:ext uri="{FF2B5EF4-FFF2-40B4-BE49-F238E27FC236}">
                <a16:creationId xmlns:a16="http://schemas.microsoft.com/office/drawing/2014/main" id="{0AC96D00-AEFE-F057-9886-0024D7A03350}"/>
              </a:ext>
            </a:extLst>
          </p:cNvPr>
          <p:cNvSpPr/>
          <p:nvPr/>
        </p:nvSpPr>
        <p:spPr>
          <a:xfrm>
            <a:off x="62074" y="4506846"/>
            <a:ext cx="1394661" cy="10448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7" name="תמונה 6" descr="תמונה שמכילה טקסט, צילום מסך, גופן, קו&#10;&#10;התיאור נוצר באופן אוטומטי">
            <a:extLst>
              <a:ext uri="{FF2B5EF4-FFF2-40B4-BE49-F238E27FC236}">
                <a16:creationId xmlns:a16="http://schemas.microsoft.com/office/drawing/2014/main" id="{D2B1A197-D1CE-EACC-AF24-01BA8549D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3248" y="3781267"/>
            <a:ext cx="3971304" cy="2893378"/>
          </a:xfrm>
          <a:prstGeom prst="rect">
            <a:avLst/>
          </a:prstGeom>
        </p:spPr>
      </p:pic>
      <p:pic>
        <p:nvPicPr>
          <p:cNvPr id="9" name="תמונה 8" descr="תמונה שמכילה טקסט, צילום מסך, גופן, קו&#10;&#10;התיאור נוצר באופן אוטומטי">
            <a:extLst>
              <a:ext uri="{FF2B5EF4-FFF2-40B4-BE49-F238E27FC236}">
                <a16:creationId xmlns:a16="http://schemas.microsoft.com/office/drawing/2014/main" id="{F1B78EA2-C8AF-F916-FC7D-A9AE90E869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1509" y="3842535"/>
            <a:ext cx="4082583" cy="2974453"/>
          </a:xfrm>
          <a:prstGeom prst="rect">
            <a:avLst/>
          </a:prstGeom>
        </p:spPr>
      </p:pic>
      <p:sp>
        <p:nvSpPr>
          <p:cNvPr id="13" name="תיבת טקסט 12">
            <a:extLst>
              <a:ext uri="{FF2B5EF4-FFF2-40B4-BE49-F238E27FC236}">
                <a16:creationId xmlns:a16="http://schemas.microsoft.com/office/drawing/2014/main" id="{FF6344F2-B378-B3B8-E04F-D2E21AA5CD0A}"/>
              </a:ext>
            </a:extLst>
          </p:cNvPr>
          <p:cNvSpPr txBox="1"/>
          <p:nvPr/>
        </p:nvSpPr>
        <p:spPr>
          <a:xfrm>
            <a:off x="647271" y="2783350"/>
            <a:ext cx="11332395" cy="400110"/>
          </a:xfrm>
          <a:prstGeom prst="rect">
            <a:avLst/>
          </a:prstGeom>
          <a:noFill/>
        </p:spPr>
        <p:txBody>
          <a:bodyPr wrap="square">
            <a:spAutoFit/>
          </a:bodyPr>
          <a:lstStyle/>
          <a:p>
            <a:r>
              <a:rPr lang="en-US" sz="2000" b="0" i="0" dirty="0">
                <a:solidFill>
                  <a:schemeClr val="tx1"/>
                </a:solidFill>
                <a:effectLst/>
                <a:latin typeface="Söhne"/>
              </a:rPr>
              <a:t>After the rectangles are found, they are cropped and then filtered to remove rectangles with no text inside. </a:t>
            </a:r>
            <a:endParaRPr lang="en-US" sz="2000" dirty="0"/>
          </a:p>
        </p:txBody>
      </p:sp>
    </p:spTree>
    <p:extLst>
      <p:ext uri="{BB962C8B-B14F-4D97-AF65-F5344CB8AC3E}">
        <p14:creationId xmlns:p14="http://schemas.microsoft.com/office/powerpoint/2010/main" val="251454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 descr="תמונה שמכילה עיצוב, קו, אומנות&#10;&#10;התיאור נוצר באופן אוטומטי">
            <a:extLst>
              <a:ext uri="{FF2B5EF4-FFF2-40B4-BE49-F238E27FC236}">
                <a16:creationId xmlns:a16="http://schemas.microsoft.com/office/drawing/2014/main" id="{89857537-BB9C-E5E6-ED19-EA162882A1B0}"/>
              </a:ext>
            </a:extLst>
          </p:cNvPr>
          <p:cNvPicPr>
            <a:picLocks noChangeAspect="1"/>
          </p:cNvPicPr>
          <p:nvPr/>
        </p:nvPicPr>
        <p:blipFill rotWithShape="1">
          <a:blip r:embed="rId3"/>
          <a:srcRect l="-614" r="25553" b="-2"/>
          <a:stretch/>
        </p:blipFill>
        <p:spPr>
          <a:xfrm>
            <a:off x="-81280" y="0"/>
            <a:ext cx="12273280" cy="2360574"/>
          </a:xfrm>
          <a:prstGeom prst="rect">
            <a:avLst/>
          </a:prstGeom>
        </p:spPr>
      </p:pic>
      <p:sp>
        <p:nvSpPr>
          <p:cNvPr id="15" name="כותרת משנה 2">
            <a:extLst>
              <a:ext uri="{FF2B5EF4-FFF2-40B4-BE49-F238E27FC236}">
                <a16:creationId xmlns:a16="http://schemas.microsoft.com/office/drawing/2014/main" id="{DEA6C556-4EC8-7732-3825-1204AB2FC15D}"/>
              </a:ext>
            </a:extLst>
          </p:cNvPr>
          <p:cNvSpPr txBox="1">
            <a:spLocks/>
          </p:cNvSpPr>
          <p:nvPr/>
        </p:nvSpPr>
        <p:spPr>
          <a:xfrm>
            <a:off x="8073238" y="2310783"/>
            <a:ext cx="3359127" cy="1175705"/>
          </a:xfrm>
          <a:prstGeom prst="rect">
            <a:avLst/>
          </a:prstGeom>
        </p:spPr>
        <p:txBody>
          <a:bodyPr vert="horz" lIns="91440" tIns="45720" rIns="91440" bIns="45720" rtlCol="0" anchor="ctr">
            <a:normAutofit/>
          </a:bodyPr>
          <a:lstStyle>
            <a:lvl1pPr marL="0" indent="0" algn="ctr" defTabSz="914400" rtl="0" eaLnBrk="1" latinLnBrk="0" hangingPunct="1">
              <a:lnSpc>
                <a:spcPct val="125000"/>
              </a:lnSpc>
              <a:spcBef>
                <a:spcPts val="1000"/>
              </a:spcBef>
              <a:buClr>
                <a:schemeClr val="accent3"/>
              </a:buClr>
              <a:buFont typeface="Wingdings" panose="05000000000000000000" pitchFamily="2" charset="2"/>
              <a:buNone/>
              <a:defRPr sz="2400" i="0" kern="1200" spc="50" baseline="0">
                <a:solidFill>
                  <a:schemeClr val="tx1">
                    <a:alpha val="60000"/>
                  </a:schemeClr>
                </a:solidFill>
                <a:latin typeface="+mn-lt"/>
                <a:ea typeface="+mn-ea"/>
                <a:cs typeface="+mn-cs"/>
              </a:defRPr>
            </a:lvl1pPr>
            <a:lvl2pPr marL="457200" indent="0" algn="ctr" defTabSz="914400" rtl="0" eaLnBrk="1" latinLnBrk="0" hangingPunct="1">
              <a:lnSpc>
                <a:spcPct val="120000"/>
              </a:lnSpc>
              <a:spcBef>
                <a:spcPts val="500"/>
              </a:spcBef>
              <a:buFontTx/>
              <a:buNone/>
              <a:defRPr sz="2000" b="0" i="0" kern="1200" spc="50" baseline="0">
                <a:solidFill>
                  <a:schemeClr val="tx1">
                    <a:alpha val="60000"/>
                  </a:schemeClr>
                </a:solidFill>
                <a:latin typeface="+mn-lt"/>
                <a:ea typeface="+mn-ea"/>
                <a:cs typeface="+mn-cs"/>
              </a:defRPr>
            </a:lvl2pPr>
            <a:lvl3pPr marL="914400" indent="0" algn="ctr" defTabSz="914400" rtl="0" eaLnBrk="1" latinLnBrk="0" hangingPunct="1">
              <a:lnSpc>
                <a:spcPct val="120000"/>
              </a:lnSpc>
              <a:spcBef>
                <a:spcPts val="5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3pPr>
            <a:lvl4pPr marL="1371600" indent="0" algn="ctr" defTabSz="914400" rtl="0" eaLnBrk="1" latinLnBrk="0" hangingPunct="1">
              <a:lnSpc>
                <a:spcPct val="120000"/>
              </a:lnSpc>
              <a:spcBef>
                <a:spcPts val="500"/>
              </a:spcBef>
              <a:buClr>
                <a:schemeClr val="accent3"/>
              </a:buClr>
              <a:buFontTx/>
              <a:buNone/>
              <a:defRPr sz="1600" b="0" i="0" kern="1200" spc="50" baseline="0">
                <a:solidFill>
                  <a:schemeClr val="tx1">
                    <a:alpha val="60000"/>
                  </a:schemeClr>
                </a:solidFill>
                <a:latin typeface="+mn-lt"/>
                <a:ea typeface="+mn-ea"/>
                <a:cs typeface="+mn-cs"/>
              </a:defRPr>
            </a:lvl4pPr>
            <a:lvl5pPr marL="1828800" indent="0" algn="ctr" defTabSz="914400" rtl="0" eaLnBrk="1" latinLnBrk="0" hangingPunct="1">
              <a:lnSpc>
                <a:spcPct val="120000"/>
              </a:lnSpc>
              <a:spcBef>
                <a:spcPts val="500"/>
              </a:spcBef>
              <a:buClr>
                <a:schemeClr val="accent3"/>
              </a:buClr>
              <a:buFont typeface="Wingdings" panose="05000000000000000000" pitchFamily="2" charset="2"/>
              <a:buNone/>
              <a:defRPr sz="1600" kern="1200" spc="5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17" name="כותרת משנה 2">
            <a:extLst>
              <a:ext uri="{FF2B5EF4-FFF2-40B4-BE49-F238E27FC236}">
                <a16:creationId xmlns:a16="http://schemas.microsoft.com/office/drawing/2014/main" id="{FBEAF4B4-8F1D-7668-88ED-3C6F6AE5BC25}"/>
              </a:ext>
            </a:extLst>
          </p:cNvPr>
          <p:cNvSpPr txBox="1">
            <a:spLocks/>
          </p:cNvSpPr>
          <p:nvPr/>
        </p:nvSpPr>
        <p:spPr>
          <a:xfrm>
            <a:off x="62074" y="2351795"/>
            <a:ext cx="12067852" cy="1490740"/>
          </a:xfrm>
          <a:prstGeom prst="rect">
            <a:avLst/>
          </a:prstGeom>
        </p:spPr>
        <p:txBody>
          <a:bodyPr vert="horz" lIns="91440" tIns="45720" rIns="91440" bIns="45720" rtlCol="0" anchor="ctr">
            <a:normAutofit/>
          </a:bodyPr>
          <a:lstStyle>
            <a:lvl1pPr marL="0" indent="0" algn="ctr" defTabSz="914400" rtl="0" eaLnBrk="1" latinLnBrk="0" hangingPunct="1">
              <a:lnSpc>
                <a:spcPct val="125000"/>
              </a:lnSpc>
              <a:spcBef>
                <a:spcPts val="1000"/>
              </a:spcBef>
              <a:buClr>
                <a:schemeClr val="accent3"/>
              </a:buClr>
              <a:buFont typeface="Wingdings" panose="05000000000000000000" pitchFamily="2" charset="2"/>
              <a:buNone/>
              <a:defRPr sz="2400" i="0" kern="1200" spc="50" baseline="0">
                <a:solidFill>
                  <a:schemeClr val="tx1">
                    <a:alpha val="60000"/>
                  </a:schemeClr>
                </a:solidFill>
                <a:latin typeface="+mn-lt"/>
                <a:ea typeface="+mn-ea"/>
                <a:cs typeface="+mn-cs"/>
              </a:defRPr>
            </a:lvl1pPr>
            <a:lvl2pPr marL="457200" indent="0" algn="ctr" defTabSz="914400" rtl="0" eaLnBrk="1" latinLnBrk="0" hangingPunct="1">
              <a:lnSpc>
                <a:spcPct val="120000"/>
              </a:lnSpc>
              <a:spcBef>
                <a:spcPts val="500"/>
              </a:spcBef>
              <a:buFontTx/>
              <a:buNone/>
              <a:defRPr sz="2000" b="0" i="0" kern="1200" spc="50" baseline="0">
                <a:solidFill>
                  <a:schemeClr val="tx1">
                    <a:alpha val="60000"/>
                  </a:schemeClr>
                </a:solidFill>
                <a:latin typeface="+mn-lt"/>
                <a:ea typeface="+mn-ea"/>
                <a:cs typeface="+mn-cs"/>
              </a:defRPr>
            </a:lvl2pPr>
            <a:lvl3pPr marL="914400" indent="0" algn="ctr" defTabSz="914400" rtl="0" eaLnBrk="1" latinLnBrk="0" hangingPunct="1">
              <a:lnSpc>
                <a:spcPct val="120000"/>
              </a:lnSpc>
              <a:spcBef>
                <a:spcPts val="5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3pPr>
            <a:lvl4pPr marL="1371600" indent="0" algn="ctr" defTabSz="914400" rtl="0" eaLnBrk="1" latinLnBrk="0" hangingPunct="1">
              <a:lnSpc>
                <a:spcPct val="120000"/>
              </a:lnSpc>
              <a:spcBef>
                <a:spcPts val="500"/>
              </a:spcBef>
              <a:buClr>
                <a:schemeClr val="accent3"/>
              </a:buClr>
              <a:buFontTx/>
              <a:buNone/>
              <a:defRPr sz="1600" b="0" i="0" kern="1200" spc="50" baseline="0">
                <a:solidFill>
                  <a:schemeClr val="tx1">
                    <a:alpha val="60000"/>
                  </a:schemeClr>
                </a:solidFill>
                <a:latin typeface="+mn-lt"/>
                <a:ea typeface="+mn-ea"/>
                <a:cs typeface="+mn-cs"/>
              </a:defRPr>
            </a:lvl4pPr>
            <a:lvl5pPr marL="1828800" indent="0" algn="ctr" defTabSz="914400" rtl="0" eaLnBrk="1" latinLnBrk="0" hangingPunct="1">
              <a:lnSpc>
                <a:spcPct val="120000"/>
              </a:lnSpc>
              <a:spcBef>
                <a:spcPts val="500"/>
              </a:spcBef>
              <a:buClr>
                <a:schemeClr val="accent3"/>
              </a:buClr>
              <a:buFont typeface="Wingdings" panose="05000000000000000000" pitchFamily="2" charset="2"/>
              <a:buNone/>
              <a:defRPr sz="1600" kern="1200" spc="5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2" name="כותרת 1">
            <a:extLst>
              <a:ext uri="{FF2B5EF4-FFF2-40B4-BE49-F238E27FC236}">
                <a16:creationId xmlns:a16="http://schemas.microsoft.com/office/drawing/2014/main" id="{3CF8E5DE-F76F-2F0D-5B13-65D982BC790E}"/>
              </a:ext>
            </a:extLst>
          </p:cNvPr>
          <p:cNvSpPr>
            <a:spLocks noGrp="1"/>
          </p:cNvSpPr>
          <p:nvPr>
            <p:ph type="ctrTitle"/>
          </p:nvPr>
        </p:nvSpPr>
        <p:spPr>
          <a:xfrm>
            <a:off x="108121" y="465804"/>
            <a:ext cx="11975758" cy="1720850"/>
          </a:xfrm>
        </p:spPr>
        <p:txBody>
          <a:bodyPr vert="horz" lIns="91440" tIns="45720" rIns="91440" bIns="45720" rtlCol="0" anchor="ctr" anchorCtr="0">
            <a:normAutofit/>
          </a:bodyPr>
          <a:lstStyle/>
          <a:p>
            <a:r>
              <a:rPr lang="en-US" sz="4400" dirty="0">
                <a:latin typeface="+mn-lt"/>
              </a:rPr>
              <a:t>Text Extracted From Detected Paragraphs</a:t>
            </a:r>
            <a:endParaRPr lang="en-US" sz="4400" kern="1200" cap="none" spc="0" baseline="0" dirty="0">
              <a:latin typeface="+mn-lt"/>
              <a:ea typeface="+mj-ea"/>
              <a:cs typeface="+mj-cs"/>
            </a:endParaRPr>
          </a:p>
        </p:txBody>
      </p:sp>
      <p:graphicFrame>
        <p:nvGraphicFramePr>
          <p:cNvPr id="4" name="טבלה 3">
            <a:extLst>
              <a:ext uri="{FF2B5EF4-FFF2-40B4-BE49-F238E27FC236}">
                <a16:creationId xmlns:a16="http://schemas.microsoft.com/office/drawing/2014/main" id="{00851434-6469-524F-0FC4-F28762A29C4F}"/>
              </a:ext>
            </a:extLst>
          </p:cNvPr>
          <p:cNvGraphicFramePr>
            <a:graphicFrameLocks noGrp="1"/>
          </p:cNvGraphicFramePr>
          <p:nvPr>
            <p:extLst>
              <p:ext uri="{D42A27DB-BD31-4B8C-83A1-F6EECF244321}">
                <p14:modId xmlns:p14="http://schemas.microsoft.com/office/powerpoint/2010/main" val="1742222030"/>
              </p:ext>
            </p:extLst>
          </p:nvPr>
        </p:nvGraphicFramePr>
        <p:xfrm>
          <a:off x="138673" y="1775911"/>
          <a:ext cx="11945206" cy="806814"/>
        </p:xfrm>
        <a:graphic>
          <a:graphicData uri="http://schemas.openxmlformats.org/drawingml/2006/table">
            <a:tbl>
              <a:tblPr rtl="1" firstRow="1" bandRow="1">
                <a:tableStyleId>{5C22544A-7EE6-4342-B048-85BDC9FD1C3A}</a:tableStyleId>
              </a:tblPr>
              <a:tblGrid>
                <a:gridCol w="5987879">
                  <a:extLst>
                    <a:ext uri="{9D8B030D-6E8A-4147-A177-3AD203B41FA5}">
                      <a16:colId xmlns:a16="http://schemas.microsoft.com/office/drawing/2014/main" val="3758729665"/>
                    </a:ext>
                  </a:extLst>
                </a:gridCol>
                <a:gridCol w="5957327">
                  <a:extLst>
                    <a:ext uri="{9D8B030D-6E8A-4147-A177-3AD203B41FA5}">
                      <a16:colId xmlns:a16="http://schemas.microsoft.com/office/drawing/2014/main" val="239817834"/>
                    </a:ext>
                  </a:extLst>
                </a:gridCol>
              </a:tblGrid>
              <a:tr h="334355">
                <a:tc>
                  <a:txBody>
                    <a:bodyPr/>
                    <a:lstStyle/>
                    <a:p>
                      <a:pPr rtl="1"/>
                      <a:r>
                        <a:rPr lang="en-US" dirty="0">
                          <a:solidFill>
                            <a:schemeClr val="tx1"/>
                          </a:solidFill>
                        </a:rPr>
                        <a:t> Values</a:t>
                      </a:r>
                      <a:endParaRPr lang="he-IL" dirty="0">
                        <a:solidFill>
                          <a:schemeClr val="tx1"/>
                        </a:solidFill>
                      </a:endParaRPr>
                    </a:p>
                  </a:txBody>
                  <a:tcPr/>
                </a:tc>
                <a:tc>
                  <a:txBody>
                    <a:bodyPr/>
                    <a:lstStyle/>
                    <a:p>
                      <a:pPr rtl="1"/>
                      <a:r>
                        <a:rPr lang="en-US" dirty="0">
                          <a:solidFill>
                            <a:schemeClr val="tx1"/>
                          </a:solidFill>
                        </a:rPr>
                        <a:t>Data Extracted</a:t>
                      </a:r>
                      <a:endParaRPr lang="he-IL" dirty="0">
                        <a:solidFill>
                          <a:schemeClr val="tx1"/>
                        </a:solidFill>
                      </a:endParaRPr>
                    </a:p>
                  </a:txBody>
                  <a:tcPr/>
                </a:tc>
                <a:extLst>
                  <a:ext uri="{0D108BD9-81ED-4DB2-BD59-A6C34878D82A}">
                    <a16:rowId xmlns:a16="http://schemas.microsoft.com/office/drawing/2014/main" val="1660855882"/>
                  </a:ext>
                </a:extLst>
              </a:tr>
              <a:tr h="441054">
                <a:tc>
                  <a:txBody>
                    <a:bodyPr/>
                    <a:lstStyle/>
                    <a:p>
                      <a:pPr fontAlgn="base"/>
                      <a:r>
                        <a:rPr lang="he-IL" dirty="0">
                          <a:solidFill>
                            <a:schemeClr val="tx1"/>
                          </a:solidFill>
                          <a:effectLst/>
                        </a:rPr>
                        <a:t>צלף </a:t>
                      </a:r>
                      <a:r>
                        <a:rPr lang="he-IL" dirty="0" err="1">
                          <a:solidFill>
                            <a:schemeClr val="tx1"/>
                          </a:solidFill>
                          <a:effectLst/>
                        </a:rPr>
                        <a:t>עלהנ"ל</a:t>
                      </a:r>
                      <a:r>
                        <a:rPr lang="he-IL" dirty="0">
                          <a:solidFill>
                            <a:schemeClr val="tx1"/>
                          </a:solidFill>
                          <a:effectLst/>
                        </a:rPr>
                        <a:t>(מספרות </a:t>
                      </a:r>
                      <a:r>
                        <a:rPr lang="he-IL" dirty="0" err="1">
                          <a:solidFill>
                            <a:schemeClr val="tx1"/>
                          </a:solidFill>
                          <a:effectLst/>
                        </a:rPr>
                        <a:t>מעריב,ספרות.כת</a:t>
                      </a:r>
                      <a:r>
                        <a:rPr lang="he-IL" dirty="0">
                          <a:solidFill>
                            <a:schemeClr val="tx1"/>
                          </a:solidFill>
                          <a:effectLst/>
                        </a:rPr>
                        <a:t> אייר .תש</a:t>
                      </a:r>
                    </a:p>
                  </a:txBody>
                  <a:tcPr anchor="ctr"/>
                </a:tc>
                <a:tc>
                  <a:txBody>
                    <a:bodyPr/>
                    <a:lstStyle/>
                    <a:p>
                      <a:pPr fontAlgn="base"/>
                      <a:r>
                        <a:rPr lang="en-US" dirty="0">
                          <a:solidFill>
                            <a:schemeClr val="tx1"/>
                          </a:solidFill>
                          <a:effectLst/>
                        </a:rPr>
                        <a:t>OCR All Text (No Preprocessing)</a:t>
                      </a:r>
                    </a:p>
                  </a:txBody>
                  <a:tcPr anchor="ctr"/>
                </a:tc>
                <a:extLst>
                  <a:ext uri="{0D108BD9-81ED-4DB2-BD59-A6C34878D82A}">
                    <a16:rowId xmlns:a16="http://schemas.microsoft.com/office/drawing/2014/main" val="3309663296"/>
                  </a:ext>
                </a:extLst>
              </a:tr>
            </a:tbl>
          </a:graphicData>
        </a:graphic>
      </p:graphicFrame>
      <p:graphicFrame>
        <p:nvGraphicFramePr>
          <p:cNvPr id="5" name="טבלה 4">
            <a:extLst>
              <a:ext uri="{FF2B5EF4-FFF2-40B4-BE49-F238E27FC236}">
                <a16:creationId xmlns:a16="http://schemas.microsoft.com/office/drawing/2014/main" id="{D0955A65-D8B5-A57B-9BDE-20A7F0FFD47A}"/>
              </a:ext>
            </a:extLst>
          </p:cNvPr>
          <p:cNvGraphicFramePr>
            <a:graphicFrameLocks noGrp="1"/>
          </p:cNvGraphicFramePr>
          <p:nvPr>
            <p:extLst>
              <p:ext uri="{D42A27DB-BD31-4B8C-83A1-F6EECF244321}">
                <p14:modId xmlns:p14="http://schemas.microsoft.com/office/powerpoint/2010/main" val="2754498716"/>
              </p:ext>
            </p:extLst>
          </p:nvPr>
        </p:nvGraphicFramePr>
        <p:xfrm>
          <a:off x="132068" y="3150036"/>
          <a:ext cx="11945206" cy="1005840"/>
        </p:xfrm>
        <a:graphic>
          <a:graphicData uri="http://schemas.openxmlformats.org/drawingml/2006/table">
            <a:tbl>
              <a:tblPr rtl="1" firstRow="1" bandRow="1">
                <a:tableStyleId>{5C22544A-7EE6-4342-B048-85BDC9FD1C3A}</a:tableStyleId>
              </a:tblPr>
              <a:tblGrid>
                <a:gridCol w="5987879">
                  <a:extLst>
                    <a:ext uri="{9D8B030D-6E8A-4147-A177-3AD203B41FA5}">
                      <a16:colId xmlns:a16="http://schemas.microsoft.com/office/drawing/2014/main" val="3758729665"/>
                    </a:ext>
                  </a:extLst>
                </a:gridCol>
                <a:gridCol w="5957327">
                  <a:extLst>
                    <a:ext uri="{9D8B030D-6E8A-4147-A177-3AD203B41FA5}">
                      <a16:colId xmlns:a16="http://schemas.microsoft.com/office/drawing/2014/main" val="239817834"/>
                    </a:ext>
                  </a:extLst>
                </a:gridCol>
              </a:tblGrid>
              <a:tr h="345721">
                <a:tc>
                  <a:txBody>
                    <a:bodyPr/>
                    <a:lstStyle/>
                    <a:p>
                      <a:pPr rtl="1"/>
                      <a:r>
                        <a:rPr lang="en-US" dirty="0">
                          <a:solidFill>
                            <a:schemeClr val="tx1"/>
                          </a:solidFill>
                        </a:rPr>
                        <a:t> Values</a:t>
                      </a:r>
                      <a:endParaRPr lang="he-IL" dirty="0">
                        <a:solidFill>
                          <a:schemeClr val="tx1"/>
                        </a:solidFill>
                      </a:endParaRPr>
                    </a:p>
                  </a:txBody>
                  <a:tcPr/>
                </a:tc>
                <a:tc>
                  <a:txBody>
                    <a:bodyPr/>
                    <a:lstStyle/>
                    <a:p>
                      <a:pPr rtl="1"/>
                      <a:r>
                        <a:rPr lang="en-US" dirty="0">
                          <a:solidFill>
                            <a:schemeClr val="tx1"/>
                          </a:solidFill>
                        </a:rPr>
                        <a:t>Data Extracted</a:t>
                      </a:r>
                      <a:endParaRPr lang="he-IL" dirty="0">
                        <a:solidFill>
                          <a:schemeClr val="tx1"/>
                        </a:solidFill>
                      </a:endParaRPr>
                    </a:p>
                  </a:txBody>
                  <a:tcPr/>
                </a:tc>
                <a:extLst>
                  <a:ext uri="{0D108BD9-81ED-4DB2-BD59-A6C34878D82A}">
                    <a16:rowId xmlns:a16="http://schemas.microsoft.com/office/drawing/2014/main" val="1660855882"/>
                  </a:ext>
                </a:extLst>
              </a:tr>
              <a:tr h="599692">
                <a:tc>
                  <a:txBody>
                    <a:bodyPr/>
                    <a:lstStyle/>
                    <a:p>
                      <a:pPr rtl="1"/>
                      <a:r>
                        <a:rPr lang="he-IL" dirty="0">
                          <a:solidFill>
                            <a:schemeClr val="tx1"/>
                          </a:solidFill>
                        </a:rPr>
                        <a:t>- ;- אל-</a:t>
                      </a:r>
                      <a:r>
                        <a:rPr lang="he-IL" dirty="0" err="1">
                          <a:solidFill>
                            <a:schemeClr val="tx1"/>
                          </a:solidFill>
                        </a:rPr>
                        <a:t>סיי,חנה</a:t>
                      </a:r>
                      <a:r>
                        <a:rPr lang="he-IL" dirty="0">
                          <a:solidFill>
                            <a:schemeClr val="tx1"/>
                          </a:solidFill>
                        </a:rPr>
                        <a:t> </a:t>
                      </a:r>
                      <a:r>
                        <a:rPr lang="he-IL" dirty="0" err="1">
                          <a:solidFill>
                            <a:schemeClr val="tx1"/>
                          </a:solidFill>
                        </a:rPr>
                        <a:t>כפירא,רות</a:t>
                      </a:r>
                      <a:r>
                        <a:rPr lang="he-IL" dirty="0">
                          <a:solidFill>
                            <a:schemeClr val="tx1"/>
                          </a:solidFill>
                        </a:rPr>
                        <a:t> </a:t>
                      </a:r>
                      <a:r>
                        <a:rPr lang="he-IL" dirty="0" err="1">
                          <a:solidFill>
                            <a:schemeClr val="tx1"/>
                          </a:solidFill>
                        </a:rPr>
                        <a:t>בזרועוה</a:t>
                      </a:r>
                      <a:r>
                        <a:rPr lang="he-IL" dirty="0">
                          <a:solidFill>
                            <a:schemeClr val="tx1"/>
                          </a:solidFill>
                        </a:rPr>
                        <a:t> הצלף </a:t>
                      </a:r>
                      <a:r>
                        <a:rPr lang="he-IL" dirty="0" err="1">
                          <a:solidFill>
                            <a:schemeClr val="tx1"/>
                          </a:solidFill>
                        </a:rPr>
                        <a:t>לֶל</a:t>
                      </a:r>
                      <a:r>
                        <a:rPr lang="he-IL" dirty="0">
                          <a:solidFill>
                            <a:schemeClr val="tx1"/>
                          </a:solidFill>
                        </a:rPr>
                        <a:t> </a:t>
                      </a:r>
                      <a:r>
                        <a:rPr lang="he-IL" dirty="0" err="1">
                          <a:solidFill>
                            <a:schemeClr val="tx1"/>
                          </a:solidFill>
                        </a:rPr>
                        <a:t>הנ</a:t>
                      </a:r>
                      <a:r>
                        <a:rPr lang="he-IL" dirty="0">
                          <a:solidFill>
                            <a:schemeClr val="tx1"/>
                          </a:solidFill>
                        </a:rPr>
                        <a:t> ל(מספרות העולם) </a:t>
                      </a:r>
                      <a:r>
                        <a:rPr lang="he-IL" dirty="0" err="1">
                          <a:solidFill>
                            <a:schemeClr val="tx1"/>
                          </a:solidFill>
                        </a:rPr>
                        <a:t>מעריב,ספרוה,כת</a:t>
                      </a:r>
                      <a:r>
                        <a:rPr lang="he-IL" dirty="0">
                          <a:solidFill>
                            <a:schemeClr val="tx1"/>
                          </a:solidFill>
                        </a:rPr>
                        <a:t> אייר תשמו6.6.!1%986 עמ285 / - |</a:t>
                      </a:r>
                    </a:p>
                  </a:txBody>
                  <a:tcPr/>
                </a:tc>
                <a:tc>
                  <a:txBody>
                    <a:bodyPr/>
                    <a:lstStyle/>
                    <a:p>
                      <a:pPr fontAlgn="base"/>
                      <a:r>
                        <a:rPr lang="en-US" dirty="0">
                          <a:solidFill>
                            <a:schemeClr val="tx1"/>
                          </a:solidFill>
                          <a:effectLst/>
                        </a:rPr>
                        <a:t>OCR All Text (Preprocessed)</a:t>
                      </a:r>
                    </a:p>
                  </a:txBody>
                  <a:tcPr anchor="ctr"/>
                </a:tc>
                <a:extLst>
                  <a:ext uri="{0D108BD9-81ED-4DB2-BD59-A6C34878D82A}">
                    <a16:rowId xmlns:a16="http://schemas.microsoft.com/office/drawing/2014/main" val="3309663296"/>
                  </a:ext>
                </a:extLst>
              </a:tr>
            </a:tbl>
          </a:graphicData>
        </a:graphic>
      </p:graphicFrame>
      <p:graphicFrame>
        <p:nvGraphicFramePr>
          <p:cNvPr id="7" name="טבלה 6">
            <a:extLst>
              <a:ext uri="{FF2B5EF4-FFF2-40B4-BE49-F238E27FC236}">
                <a16:creationId xmlns:a16="http://schemas.microsoft.com/office/drawing/2014/main" id="{692A58FE-87AD-9118-D3DC-226F190D2A7F}"/>
              </a:ext>
            </a:extLst>
          </p:cNvPr>
          <p:cNvGraphicFramePr>
            <a:graphicFrameLocks noGrp="1"/>
          </p:cNvGraphicFramePr>
          <p:nvPr>
            <p:extLst>
              <p:ext uri="{D42A27DB-BD31-4B8C-83A1-F6EECF244321}">
                <p14:modId xmlns:p14="http://schemas.microsoft.com/office/powerpoint/2010/main" val="2950390227"/>
              </p:ext>
            </p:extLst>
          </p:nvPr>
        </p:nvGraphicFramePr>
        <p:xfrm>
          <a:off x="123992" y="4779705"/>
          <a:ext cx="11945206" cy="1904094"/>
        </p:xfrm>
        <a:graphic>
          <a:graphicData uri="http://schemas.openxmlformats.org/drawingml/2006/table">
            <a:tbl>
              <a:tblPr rtl="1" firstRow="1" bandRow="1">
                <a:tableStyleId>{5C22544A-7EE6-4342-B048-85BDC9FD1C3A}</a:tableStyleId>
              </a:tblPr>
              <a:tblGrid>
                <a:gridCol w="5987879">
                  <a:extLst>
                    <a:ext uri="{9D8B030D-6E8A-4147-A177-3AD203B41FA5}">
                      <a16:colId xmlns:a16="http://schemas.microsoft.com/office/drawing/2014/main" val="3758729665"/>
                    </a:ext>
                  </a:extLst>
                </a:gridCol>
                <a:gridCol w="5957327">
                  <a:extLst>
                    <a:ext uri="{9D8B030D-6E8A-4147-A177-3AD203B41FA5}">
                      <a16:colId xmlns:a16="http://schemas.microsoft.com/office/drawing/2014/main" val="239817834"/>
                    </a:ext>
                  </a:extLst>
                </a:gridCol>
              </a:tblGrid>
              <a:tr h="334355">
                <a:tc>
                  <a:txBody>
                    <a:bodyPr/>
                    <a:lstStyle/>
                    <a:p>
                      <a:pPr rtl="1"/>
                      <a:r>
                        <a:rPr lang="en-US" dirty="0">
                          <a:solidFill>
                            <a:schemeClr val="tx1"/>
                          </a:solidFill>
                        </a:rPr>
                        <a:t> Values</a:t>
                      </a:r>
                      <a:endParaRPr lang="he-IL" dirty="0">
                        <a:solidFill>
                          <a:schemeClr val="tx1"/>
                        </a:solidFill>
                      </a:endParaRPr>
                    </a:p>
                  </a:txBody>
                  <a:tcPr/>
                </a:tc>
                <a:tc>
                  <a:txBody>
                    <a:bodyPr/>
                    <a:lstStyle/>
                    <a:p>
                      <a:pPr rtl="1"/>
                      <a:r>
                        <a:rPr lang="en-US" dirty="0">
                          <a:solidFill>
                            <a:schemeClr val="tx1"/>
                          </a:solidFill>
                        </a:rPr>
                        <a:t>Data Extracted</a:t>
                      </a:r>
                      <a:endParaRPr lang="he-IL" dirty="0">
                        <a:solidFill>
                          <a:schemeClr val="tx1"/>
                        </a:solidFill>
                      </a:endParaRPr>
                    </a:p>
                  </a:txBody>
                  <a:tcPr/>
                </a:tc>
                <a:extLst>
                  <a:ext uri="{0D108BD9-81ED-4DB2-BD59-A6C34878D82A}">
                    <a16:rowId xmlns:a16="http://schemas.microsoft.com/office/drawing/2014/main" val="1660855882"/>
                  </a:ext>
                </a:extLst>
              </a:tr>
              <a:tr h="334355">
                <a:tc>
                  <a:txBody>
                    <a:bodyPr/>
                    <a:lstStyle/>
                    <a:p>
                      <a:pPr rtl="1"/>
                      <a:r>
                        <a:rPr lang="he-IL" dirty="0">
                          <a:solidFill>
                            <a:schemeClr val="tx1"/>
                          </a:solidFill>
                        </a:rPr>
                        <a:t> אל-</a:t>
                      </a:r>
                      <a:r>
                        <a:rPr lang="he-IL" dirty="0" err="1">
                          <a:solidFill>
                            <a:schemeClr val="tx1"/>
                          </a:solidFill>
                        </a:rPr>
                        <a:t>סיי,חנה</a:t>
                      </a:r>
                      <a:endParaRPr lang="he-IL" dirty="0">
                        <a:solidFill>
                          <a:schemeClr val="tx1"/>
                        </a:solidFill>
                      </a:endParaRPr>
                    </a:p>
                  </a:txBody>
                  <a:tcPr/>
                </a:tc>
                <a:tc>
                  <a:txBody>
                    <a:bodyPr/>
                    <a:lstStyle/>
                    <a:p>
                      <a:pPr fontAlgn="base"/>
                      <a:r>
                        <a:rPr lang="en-US" dirty="0">
                          <a:solidFill>
                            <a:schemeClr val="tx1"/>
                          </a:solidFill>
                          <a:effectLst/>
                        </a:rPr>
                        <a:t>OCR Written On</a:t>
                      </a:r>
                    </a:p>
                  </a:txBody>
                  <a:tcPr anchor="ctr"/>
                </a:tc>
                <a:extLst>
                  <a:ext uri="{0D108BD9-81ED-4DB2-BD59-A6C34878D82A}">
                    <a16:rowId xmlns:a16="http://schemas.microsoft.com/office/drawing/2014/main" val="85165664"/>
                  </a:ext>
                </a:extLst>
              </a:tr>
              <a:tr h="334355">
                <a:tc>
                  <a:txBody>
                    <a:bodyPr/>
                    <a:lstStyle/>
                    <a:p>
                      <a:pPr rtl="1"/>
                      <a:r>
                        <a:rPr lang="he-IL" dirty="0" err="1">
                          <a:solidFill>
                            <a:schemeClr val="tx1"/>
                          </a:solidFill>
                        </a:rPr>
                        <a:t>כפירא,רות</a:t>
                      </a:r>
                      <a:endParaRPr lang="he-IL" dirty="0">
                        <a:solidFill>
                          <a:schemeClr val="tx1"/>
                        </a:solidFill>
                      </a:endParaRPr>
                    </a:p>
                  </a:txBody>
                  <a:tcPr/>
                </a:tc>
                <a:tc>
                  <a:txBody>
                    <a:bodyPr/>
                    <a:lstStyle/>
                    <a:p>
                      <a:pPr fontAlgn="base"/>
                      <a:r>
                        <a:rPr lang="en-US" dirty="0">
                          <a:solidFill>
                            <a:schemeClr val="tx1"/>
                          </a:solidFill>
                          <a:effectLst/>
                        </a:rPr>
                        <a:t>OCR Written By</a:t>
                      </a:r>
                    </a:p>
                  </a:txBody>
                  <a:tcPr anchor="ctr"/>
                </a:tc>
                <a:extLst>
                  <a:ext uri="{0D108BD9-81ED-4DB2-BD59-A6C34878D82A}">
                    <a16:rowId xmlns:a16="http://schemas.microsoft.com/office/drawing/2014/main" val="1137596574"/>
                  </a:ext>
                </a:extLst>
              </a:tr>
              <a:tr h="441054">
                <a:tc>
                  <a:txBody>
                    <a:bodyPr/>
                    <a:lstStyle/>
                    <a:p>
                      <a:pPr rtl="1"/>
                      <a:r>
                        <a:rPr lang="he-IL" dirty="0" err="1">
                          <a:solidFill>
                            <a:schemeClr val="tx1"/>
                          </a:solidFill>
                        </a:rPr>
                        <a:t>מעריב,ספרוה,כת</a:t>
                      </a:r>
                      <a:r>
                        <a:rPr lang="he-IL" dirty="0">
                          <a:solidFill>
                            <a:schemeClr val="tx1"/>
                          </a:solidFill>
                        </a:rPr>
                        <a:t> אייר תשמו6.6.!1%986 עמ2852|א</a:t>
                      </a:r>
                    </a:p>
                  </a:txBody>
                  <a:tcPr/>
                </a:tc>
                <a:tc>
                  <a:txBody>
                    <a:bodyPr/>
                    <a:lstStyle/>
                    <a:p>
                      <a:pPr fontAlgn="base"/>
                      <a:r>
                        <a:rPr lang="en-US" dirty="0">
                          <a:solidFill>
                            <a:schemeClr val="tx1"/>
                          </a:solidFill>
                          <a:effectLst/>
                        </a:rPr>
                        <a:t>OCR Main Content</a:t>
                      </a:r>
                    </a:p>
                  </a:txBody>
                  <a:tcPr anchor="ctr"/>
                </a:tc>
                <a:extLst>
                  <a:ext uri="{0D108BD9-81ED-4DB2-BD59-A6C34878D82A}">
                    <a16:rowId xmlns:a16="http://schemas.microsoft.com/office/drawing/2014/main" val="3300577076"/>
                  </a:ext>
                </a:extLst>
              </a:tr>
              <a:tr h="334355">
                <a:tc>
                  <a:txBody>
                    <a:bodyPr/>
                    <a:lstStyle/>
                    <a:p>
                      <a:pPr rtl="1"/>
                      <a:r>
                        <a:rPr lang="he-IL" dirty="0" err="1">
                          <a:solidFill>
                            <a:schemeClr val="tx1"/>
                          </a:solidFill>
                        </a:rPr>
                        <a:t>בזרועוה</a:t>
                      </a:r>
                      <a:r>
                        <a:rPr lang="he-IL" dirty="0">
                          <a:solidFill>
                            <a:schemeClr val="tx1"/>
                          </a:solidFill>
                        </a:rPr>
                        <a:t> הצלף </a:t>
                      </a:r>
                      <a:r>
                        <a:rPr lang="he-IL" dirty="0" err="1">
                          <a:solidFill>
                            <a:schemeClr val="tx1"/>
                          </a:solidFill>
                        </a:rPr>
                        <a:t>לֶל</a:t>
                      </a:r>
                      <a:r>
                        <a:rPr lang="he-IL" dirty="0">
                          <a:solidFill>
                            <a:schemeClr val="tx1"/>
                          </a:solidFill>
                        </a:rPr>
                        <a:t> </a:t>
                      </a:r>
                      <a:r>
                        <a:rPr lang="he-IL" dirty="0" err="1">
                          <a:solidFill>
                            <a:schemeClr val="tx1"/>
                          </a:solidFill>
                        </a:rPr>
                        <a:t>הנ</a:t>
                      </a:r>
                      <a:r>
                        <a:rPr lang="he-IL" dirty="0">
                          <a:solidFill>
                            <a:schemeClr val="tx1"/>
                          </a:solidFill>
                        </a:rPr>
                        <a:t> ל(מספרות העולם)</a:t>
                      </a:r>
                    </a:p>
                  </a:txBody>
                  <a:tcPr/>
                </a:tc>
                <a:tc>
                  <a:txBody>
                    <a:bodyPr/>
                    <a:lstStyle/>
                    <a:p>
                      <a:pPr fontAlgn="base"/>
                      <a:r>
                        <a:rPr lang="en-US" dirty="0">
                          <a:solidFill>
                            <a:schemeClr val="tx1"/>
                          </a:solidFill>
                          <a:effectLst/>
                        </a:rPr>
                        <a:t>OCR Additional Content</a:t>
                      </a:r>
                    </a:p>
                  </a:txBody>
                  <a:tcPr anchor="ctr"/>
                </a:tc>
                <a:extLst>
                  <a:ext uri="{0D108BD9-81ED-4DB2-BD59-A6C34878D82A}">
                    <a16:rowId xmlns:a16="http://schemas.microsoft.com/office/drawing/2014/main" val="2069270455"/>
                  </a:ext>
                </a:extLst>
              </a:tr>
            </a:tbl>
          </a:graphicData>
        </a:graphic>
      </p:graphicFrame>
      <p:sp>
        <p:nvSpPr>
          <p:cNvPr id="9" name="חץ: ימינה 8">
            <a:extLst>
              <a:ext uri="{FF2B5EF4-FFF2-40B4-BE49-F238E27FC236}">
                <a16:creationId xmlns:a16="http://schemas.microsoft.com/office/drawing/2014/main" id="{0F4AF2C6-4106-87F0-FDAA-87158121BC3F}"/>
              </a:ext>
            </a:extLst>
          </p:cNvPr>
          <p:cNvSpPr/>
          <p:nvPr/>
        </p:nvSpPr>
        <p:spPr>
          <a:xfrm rot="5400000">
            <a:off x="5861786" y="4191335"/>
            <a:ext cx="447878" cy="5941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חץ: ימינה 9">
            <a:extLst>
              <a:ext uri="{FF2B5EF4-FFF2-40B4-BE49-F238E27FC236}">
                <a16:creationId xmlns:a16="http://schemas.microsoft.com/office/drawing/2014/main" id="{97DFAF85-BAA6-4A41-3946-B36428D9C3B9}"/>
              </a:ext>
            </a:extLst>
          </p:cNvPr>
          <p:cNvSpPr/>
          <p:nvPr/>
        </p:nvSpPr>
        <p:spPr>
          <a:xfrm rot="5400000">
            <a:off x="5860076" y="2576585"/>
            <a:ext cx="447878" cy="5941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תיבת טקסט 10">
            <a:extLst>
              <a:ext uri="{FF2B5EF4-FFF2-40B4-BE49-F238E27FC236}">
                <a16:creationId xmlns:a16="http://schemas.microsoft.com/office/drawing/2014/main" id="{B333AAA6-4093-75ED-286F-FC05B2DF1E7B}"/>
              </a:ext>
            </a:extLst>
          </p:cNvPr>
          <p:cNvSpPr txBox="1"/>
          <p:nvPr/>
        </p:nvSpPr>
        <p:spPr>
          <a:xfrm>
            <a:off x="3976098" y="2682592"/>
            <a:ext cx="2959412" cy="400110"/>
          </a:xfrm>
          <a:prstGeom prst="rect">
            <a:avLst/>
          </a:prstGeom>
          <a:noFill/>
        </p:spPr>
        <p:txBody>
          <a:bodyPr wrap="square" rtlCol="1">
            <a:spAutoFit/>
          </a:bodyPr>
          <a:lstStyle/>
          <a:p>
            <a:r>
              <a:rPr lang="en-US" sz="2000" dirty="0">
                <a:solidFill>
                  <a:schemeClr val="tx1"/>
                </a:solidFill>
                <a:effectLst/>
              </a:rPr>
              <a:t>Preprocessing</a:t>
            </a:r>
            <a:endParaRPr lang="he-IL" sz="2000" dirty="0"/>
          </a:p>
        </p:txBody>
      </p:sp>
      <p:sp>
        <p:nvSpPr>
          <p:cNvPr id="13" name="תיבת טקסט 12">
            <a:extLst>
              <a:ext uri="{FF2B5EF4-FFF2-40B4-BE49-F238E27FC236}">
                <a16:creationId xmlns:a16="http://schemas.microsoft.com/office/drawing/2014/main" id="{96C87D0F-19B0-12E3-C949-540A59044017}"/>
              </a:ext>
            </a:extLst>
          </p:cNvPr>
          <p:cNvSpPr txBox="1"/>
          <p:nvPr/>
        </p:nvSpPr>
        <p:spPr>
          <a:xfrm>
            <a:off x="3279563" y="4286857"/>
            <a:ext cx="2959412" cy="400110"/>
          </a:xfrm>
          <a:prstGeom prst="rect">
            <a:avLst/>
          </a:prstGeom>
          <a:noFill/>
        </p:spPr>
        <p:txBody>
          <a:bodyPr wrap="square" rtlCol="1">
            <a:spAutoFit/>
          </a:bodyPr>
          <a:lstStyle/>
          <a:p>
            <a:r>
              <a:rPr lang="en-US" sz="2000" dirty="0">
                <a:latin typeface="+mn-lt"/>
              </a:rPr>
              <a:t>Paragraph Detection</a:t>
            </a:r>
            <a:endParaRPr lang="he-IL" sz="2000" dirty="0"/>
          </a:p>
        </p:txBody>
      </p:sp>
    </p:spTree>
    <p:extLst>
      <p:ext uri="{BB962C8B-B14F-4D97-AF65-F5344CB8AC3E}">
        <p14:creationId xmlns:p14="http://schemas.microsoft.com/office/powerpoint/2010/main" val="127233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 descr="תמונה שמכילה עיצוב, קו, אומנות&#10;&#10;התיאור נוצר באופן אוטומטי">
            <a:extLst>
              <a:ext uri="{FF2B5EF4-FFF2-40B4-BE49-F238E27FC236}">
                <a16:creationId xmlns:a16="http://schemas.microsoft.com/office/drawing/2014/main" id="{89857537-BB9C-E5E6-ED19-EA162882A1B0}"/>
              </a:ext>
            </a:extLst>
          </p:cNvPr>
          <p:cNvPicPr>
            <a:picLocks noChangeAspect="1"/>
          </p:cNvPicPr>
          <p:nvPr/>
        </p:nvPicPr>
        <p:blipFill rotWithShape="1">
          <a:blip r:embed="rId3"/>
          <a:srcRect l="-614" r="25553" b="-2"/>
          <a:stretch/>
        </p:blipFill>
        <p:spPr>
          <a:xfrm>
            <a:off x="-81280" y="62383"/>
            <a:ext cx="12273280" cy="2360574"/>
          </a:xfrm>
          <a:prstGeom prst="rect">
            <a:avLst/>
          </a:prstGeom>
        </p:spPr>
      </p:pic>
      <p:sp>
        <p:nvSpPr>
          <p:cNvPr id="15" name="כותרת משנה 2">
            <a:extLst>
              <a:ext uri="{FF2B5EF4-FFF2-40B4-BE49-F238E27FC236}">
                <a16:creationId xmlns:a16="http://schemas.microsoft.com/office/drawing/2014/main" id="{DEA6C556-4EC8-7732-3825-1204AB2FC15D}"/>
              </a:ext>
            </a:extLst>
          </p:cNvPr>
          <p:cNvSpPr txBox="1">
            <a:spLocks/>
          </p:cNvSpPr>
          <p:nvPr/>
        </p:nvSpPr>
        <p:spPr>
          <a:xfrm>
            <a:off x="8073238" y="2310783"/>
            <a:ext cx="3359127" cy="1175705"/>
          </a:xfrm>
          <a:prstGeom prst="rect">
            <a:avLst/>
          </a:prstGeom>
        </p:spPr>
        <p:txBody>
          <a:bodyPr vert="horz" lIns="91440" tIns="45720" rIns="91440" bIns="45720" rtlCol="0" anchor="ctr">
            <a:normAutofit/>
          </a:bodyPr>
          <a:lstStyle>
            <a:lvl1pPr marL="0" indent="0" algn="ctr" defTabSz="914400" rtl="0" eaLnBrk="1" latinLnBrk="0" hangingPunct="1">
              <a:lnSpc>
                <a:spcPct val="125000"/>
              </a:lnSpc>
              <a:spcBef>
                <a:spcPts val="1000"/>
              </a:spcBef>
              <a:buClr>
                <a:schemeClr val="accent3"/>
              </a:buClr>
              <a:buFont typeface="Wingdings" panose="05000000000000000000" pitchFamily="2" charset="2"/>
              <a:buNone/>
              <a:defRPr sz="2400" i="0" kern="1200" spc="50" baseline="0">
                <a:solidFill>
                  <a:schemeClr val="tx1">
                    <a:alpha val="60000"/>
                  </a:schemeClr>
                </a:solidFill>
                <a:latin typeface="+mn-lt"/>
                <a:ea typeface="+mn-ea"/>
                <a:cs typeface="+mn-cs"/>
              </a:defRPr>
            </a:lvl1pPr>
            <a:lvl2pPr marL="457200" indent="0" algn="ctr" defTabSz="914400" rtl="0" eaLnBrk="1" latinLnBrk="0" hangingPunct="1">
              <a:lnSpc>
                <a:spcPct val="120000"/>
              </a:lnSpc>
              <a:spcBef>
                <a:spcPts val="500"/>
              </a:spcBef>
              <a:buFontTx/>
              <a:buNone/>
              <a:defRPr sz="2000" b="0" i="0" kern="1200" spc="50" baseline="0">
                <a:solidFill>
                  <a:schemeClr val="tx1">
                    <a:alpha val="60000"/>
                  </a:schemeClr>
                </a:solidFill>
                <a:latin typeface="+mn-lt"/>
                <a:ea typeface="+mn-ea"/>
                <a:cs typeface="+mn-cs"/>
              </a:defRPr>
            </a:lvl2pPr>
            <a:lvl3pPr marL="914400" indent="0" algn="ctr" defTabSz="914400" rtl="0" eaLnBrk="1" latinLnBrk="0" hangingPunct="1">
              <a:lnSpc>
                <a:spcPct val="120000"/>
              </a:lnSpc>
              <a:spcBef>
                <a:spcPts val="5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3pPr>
            <a:lvl4pPr marL="1371600" indent="0" algn="ctr" defTabSz="914400" rtl="0" eaLnBrk="1" latinLnBrk="0" hangingPunct="1">
              <a:lnSpc>
                <a:spcPct val="120000"/>
              </a:lnSpc>
              <a:spcBef>
                <a:spcPts val="500"/>
              </a:spcBef>
              <a:buClr>
                <a:schemeClr val="accent3"/>
              </a:buClr>
              <a:buFontTx/>
              <a:buNone/>
              <a:defRPr sz="1600" b="0" i="0" kern="1200" spc="50" baseline="0">
                <a:solidFill>
                  <a:schemeClr val="tx1">
                    <a:alpha val="60000"/>
                  </a:schemeClr>
                </a:solidFill>
                <a:latin typeface="+mn-lt"/>
                <a:ea typeface="+mn-ea"/>
                <a:cs typeface="+mn-cs"/>
              </a:defRPr>
            </a:lvl4pPr>
            <a:lvl5pPr marL="1828800" indent="0" algn="ctr" defTabSz="914400" rtl="0" eaLnBrk="1" latinLnBrk="0" hangingPunct="1">
              <a:lnSpc>
                <a:spcPct val="120000"/>
              </a:lnSpc>
              <a:spcBef>
                <a:spcPts val="500"/>
              </a:spcBef>
              <a:buClr>
                <a:schemeClr val="accent3"/>
              </a:buClr>
              <a:buFont typeface="Wingdings" panose="05000000000000000000" pitchFamily="2" charset="2"/>
              <a:buNone/>
              <a:defRPr sz="1600" kern="1200" spc="5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17" name="כותרת משנה 2">
            <a:extLst>
              <a:ext uri="{FF2B5EF4-FFF2-40B4-BE49-F238E27FC236}">
                <a16:creationId xmlns:a16="http://schemas.microsoft.com/office/drawing/2014/main" id="{FBEAF4B4-8F1D-7668-88ED-3C6F6AE5BC25}"/>
              </a:ext>
            </a:extLst>
          </p:cNvPr>
          <p:cNvSpPr txBox="1">
            <a:spLocks/>
          </p:cNvSpPr>
          <p:nvPr/>
        </p:nvSpPr>
        <p:spPr>
          <a:xfrm>
            <a:off x="62074" y="2351795"/>
            <a:ext cx="12067852" cy="1490740"/>
          </a:xfrm>
          <a:prstGeom prst="rect">
            <a:avLst/>
          </a:prstGeom>
        </p:spPr>
        <p:txBody>
          <a:bodyPr vert="horz" lIns="91440" tIns="45720" rIns="91440" bIns="45720" rtlCol="0" anchor="ctr">
            <a:normAutofit/>
          </a:bodyPr>
          <a:lstStyle>
            <a:lvl1pPr marL="0" indent="0" algn="ctr" defTabSz="914400" rtl="0" eaLnBrk="1" latinLnBrk="0" hangingPunct="1">
              <a:lnSpc>
                <a:spcPct val="125000"/>
              </a:lnSpc>
              <a:spcBef>
                <a:spcPts val="1000"/>
              </a:spcBef>
              <a:buClr>
                <a:schemeClr val="accent3"/>
              </a:buClr>
              <a:buFont typeface="Wingdings" panose="05000000000000000000" pitchFamily="2" charset="2"/>
              <a:buNone/>
              <a:defRPr sz="2400" i="0" kern="1200" spc="50" baseline="0">
                <a:solidFill>
                  <a:schemeClr val="tx1">
                    <a:alpha val="60000"/>
                  </a:schemeClr>
                </a:solidFill>
                <a:latin typeface="+mn-lt"/>
                <a:ea typeface="+mn-ea"/>
                <a:cs typeface="+mn-cs"/>
              </a:defRPr>
            </a:lvl1pPr>
            <a:lvl2pPr marL="457200" indent="0" algn="ctr" defTabSz="914400" rtl="0" eaLnBrk="1" latinLnBrk="0" hangingPunct="1">
              <a:lnSpc>
                <a:spcPct val="120000"/>
              </a:lnSpc>
              <a:spcBef>
                <a:spcPts val="500"/>
              </a:spcBef>
              <a:buFontTx/>
              <a:buNone/>
              <a:defRPr sz="2000" b="0" i="0" kern="1200" spc="50" baseline="0">
                <a:solidFill>
                  <a:schemeClr val="tx1">
                    <a:alpha val="60000"/>
                  </a:schemeClr>
                </a:solidFill>
                <a:latin typeface="+mn-lt"/>
                <a:ea typeface="+mn-ea"/>
                <a:cs typeface="+mn-cs"/>
              </a:defRPr>
            </a:lvl2pPr>
            <a:lvl3pPr marL="914400" indent="0" algn="ctr" defTabSz="914400" rtl="0" eaLnBrk="1" latinLnBrk="0" hangingPunct="1">
              <a:lnSpc>
                <a:spcPct val="120000"/>
              </a:lnSpc>
              <a:spcBef>
                <a:spcPts val="5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3pPr>
            <a:lvl4pPr marL="1371600" indent="0" algn="ctr" defTabSz="914400" rtl="0" eaLnBrk="1" latinLnBrk="0" hangingPunct="1">
              <a:lnSpc>
                <a:spcPct val="120000"/>
              </a:lnSpc>
              <a:spcBef>
                <a:spcPts val="500"/>
              </a:spcBef>
              <a:buClr>
                <a:schemeClr val="accent3"/>
              </a:buClr>
              <a:buFontTx/>
              <a:buNone/>
              <a:defRPr sz="1600" b="0" i="0" kern="1200" spc="50" baseline="0">
                <a:solidFill>
                  <a:schemeClr val="tx1">
                    <a:alpha val="60000"/>
                  </a:schemeClr>
                </a:solidFill>
                <a:latin typeface="+mn-lt"/>
                <a:ea typeface="+mn-ea"/>
                <a:cs typeface="+mn-cs"/>
              </a:defRPr>
            </a:lvl4pPr>
            <a:lvl5pPr marL="1828800" indent="0" algn="ctr" defTabSz="914400" rtl="0" eaLnBrk="1" latinLnBrk="0" hangingPunct="1">
              <a:lnSpc>
                <a:spcPct val="120000"/>
              </a:lnSpc>
              <a:spcBef>
                <a:spcPts val="500"/>
              </a:spcBef>
              <a:buClr>
                <a:schemeClr val="accent3"/>
              </a:buClr>
              <a:buFont typeface="Wingdings" panose="05000000000000000000" pitchFamily="2" charset="2"/>
              <a:buNone/>
              <a:defRPr sz="1600" kern="1200" spc="5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2" name="כותרת 1">
            <a:extLst>
              <a:ext uri="{FF2B5EF4-FFF2-40B4-BE49-F238E27FC236}">
                <a16:creationId xmlns:a16="http://schemas.microsoft.com/office/drawing/2014/main" id="{3CF8E5DE-F76F-2F0D-5B13-65D982BC790E}"/>
              </a:ext>
            </a:extLst>
          </p:cNvPr>
          <p:cNvSpPr>
            <a:spLocks noGrp="1"/>
          </p:cNvSpPr>
          <p:nvPr>
            <p:ph type="ctrTitle"/>
          </p:nvPr>
        </p:nvSpPr>
        <p:spPr>
          <a:xfrm>
            <a:off x="647271" y="445835"/>
            <a:ext cx="9998215" cy="1720850"/>
          </a:xfrm>
        </p:spPr>
        <p:txBody>
          <a:bodyPr vert="horz" lIns="91440" tIns="45720" rIns="91440" bIns="45720" rtlCol="0" anchor="ctr" anchorCtr="0">
            <a:normAutofit/>
          </a:bodyPr>
          <a:lstStyle/>
          <a:p>
            <a:pPr algn="l"/>
            <a:r>
              <a:rPr lang="en-US" sz="4800" b="0" i="0" dirty="0">
                <a:solidFill>
                  <a:schemeClr val="tx1"/>
                </a:solidFill>
                <a:effectLst/>
                <a:latin typeface="Söhne"/>
              </a:rPr>
              <a:t>Optimizing GCP Folder Traversal with Queue Management</a:t>
            </a:r>
          </a:p>
        </p:txBody>
      </p:sp>
      <p:sp>
        <p:nvSpPr>
          <p:cNvPr id="13" name="תיבת טקסט 12">
            <a:extLst>
              <a:ext uri="{FF2B5EF4-FFF2-40B4-BE49-F238E27FC236}">
                <a16:creationId xmlns:a16="http://schemas.microsoft.com/office/drawing/2014/main" id="{FF6344F2-B378-B3B8-E04F-D2E21AA5CD0A}"/>
              </a:ext>
            </a:extLst>
          </p:cNvPr>
          <p:cNvSpPr txBox="1"/>
          <p:nvPr/>
        </p:nvSpPr>
        <p:spPr>
          <a:xfrm>
            <a:off x="250861" y="2719151"/>
            <a:ext cx="5245813" cy="2031325"/>
          </a:xfrm>
          <a:prstGeom prst="rect">
            <a:avLst/>
          </a:prstGeom>
          <a:noFill/>
        </p:spPr>
        <p:txBody>
          <a:bodyPr wrap="square">
            <a:spAutoFit/>
          </a:bodyPr>
          <a:lstStyle/>
          <a:p>
            <a:pPr algn="l">
              <a:buFont typeface="Arial" panose="020B0604020202020204" pitchFamily="34" charset="0"/>
              <a:buChar char="•"/>
            </a:pPr>
            <a:r>
              <a:rPr lang="en-US" b="1" i="0" dirty="0">
                <a:solidFill>
                  <a:schemeClr val="tx1"/>
                </a:solidFill>
                <a:effectLst/>
                <a:latin typeface="Söhne"/>
              </a:rPr>
              <a:t> Problem: Inefficient Folder Traversal</a:t>
            </a:r>
            <a:br>
              <a:rPr lang="en-US" b="1" i="0" dirty="0">
                <a:solidFill>
                  <a:schemeClr val="tx1"/>
                </a:solidFill>
                <a:effectLst/>
                <a:latin typeface="Söhne"/>
              </a:rPr>
            </a:br>
            <a:r>
              <a:rPr lang="en-US" i="0" dirty="0">
                <a:solidFill>
                  <a:schemeClr val="tx1"/>
                </a:solidFill>
                <a:effectLst/>
                <a:latin typeface="Söhne"/>
              </a:rPr>
              <a:t>Previously, the code started from the same root folder for every run, traversing the entire GCP directory structure each time. It ignored already processed files, leading to increased and unnecessary processing time for larger datasets.</a:t>
            </a:r>
          </a:p>
          <a:p>
            <a:pPr algn="l">
              <a:buFont typeface="Arial" panose="020B0604020202020204" pitchFamily="34" charset="0"/>
              <a:buChar char="•"/>
            </a:pPr>
            <a:endParaRPr lang="en-US" b="0" i="0" dirty="0">
              <a:solidFill>
                <a:schemeClr val="tx1"/>
              </a:solidFill>
              <a:effectLst/>
              <a:latin typeface="Söhne"/>
            </a:endParaRPr>
          </a:p>
        </p:txBody>
      </p:sp>
      <p:sp>
        <p:nvSpPr>
          <p:cNvPr id="4" name="תיבת טקסט 3">
            <a:extLst>
              <a:ext uri="{FF2B5EF4-FFF2-40B4-BE49-F238E27FC236}">
                <a16:creationId xmlns:a16="http://schemas.microsoft.com/office/drawing/2014/main" id="{92021963-D706-BB76-1EDE-C9B87F4B1EC5}"/>
              </a:ext>
            </a:extLst>
          </p:cNvPr>
          <p:cNvSpPr txBox="1"/>
          <p:nvPr/>
        </p:nvSpPr>
        <p:spPr>
          <a:xfrm>
            <a:off x="5496674" y="2701771"/>
            <a:ext cx="6536981" cy="1490740"/>
          </a:xfrm>
          <a:prstGeom prst="rect">
            <a:avLst/>
          </a:prstGeom>
          <a:noFill/>
        </p:spPr>
        <p:txBody>
          <a:bodyPr wrap="square">
            <a:spAutoFit/>
          </a:bodyPr>
          <a:lstStyle/>
          <a:p>
            <a:pPr algn="l">
              <a:buFont typeface="Arial" panose="020B0604020202020204" pitchFamily="34" charset="0"/>
              <a:buChar char="•"/>
            </a:pPr>
            <a:r>
              <a:rPr lang="en-US" sz="1800" dirty="0">
                <a:latin typeface="Söhne"/>
              </a:rPr>
              <a:t> </a:t>
            </a:r>
            <a:r>
              <a:rPr lang="en-US" sz="1800" b="1" i="0" dirty="0">
                <a:solidFill>
                  <a:schemeClr val="tx1"/>
                </a:solidFill>
                <a:effectLst/>
                <a:latin typeface="Söhne"/>
              </a:rPr>
              <a:t>Solution: Queue-Based BFS Traversal</a:t>
            </a:r>
            <a:br>
              <a:rPr lang="en-US" sz="1800" b="0" i="0" dirty="0">
                <a:solidFill>
                  <a:schemeClr val="tx1"/>
                </a:solidFill>
                <a:effectLst/>
                <a:latin typeface="Söhne"/>
              </a:rPr>
            </a:br>
            <a:r>
              <a:rPr lang="en-US" sz="1800" b="0" i="0" dirty="0">
                <a:solidFill>
                  <a:schemeClr val="tx1"/>
                </a:solidFill>
                <a:effectLst/>
                <a:latin typeface="Söhne"/>
              </a:rPr>
              <a:t>Implemented a queue CSV file to remember where the last run left off, allowing the next process to resume from that point. This change required integrating the queue system into the current code, adjusting its logic, and thoroughly testing to ensure functionality.</a:t>
            </a:r>
          </a:p>
        </p:txBody>
      </p:sp>
      <p:pic>
        <p:nvPicPr>
          <p:cNvPr id="2052" name="Picture 4" descr="Breadth-first search - Wikipedia">
            <a:extLst>
              <a:ext uri="{FF2B5EF4-FFF2-40B4-BE49-F238E27FC236}">
                <a16:creationId xmlns:a16="http://schemas.microsoft.com/office/drawing/2014/main" id="{8ACBEFC5-5883-789E-256D-E900D5898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497" y="4175550"/>
            <a:ext cx="5937655" cy="273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146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 descr="תמונה שמכילה עיצוב, קו, אומנות&#10;&#10;התיאור נוצר באופן אוטומטי">
            <a:extLst>
              <a:ext uri="{FF2B5EF4-FFF2-40B4-BE49-F238E27FC236}">
                <a16:creationId xmlns:a16="http://schemas.microsoft.com/office/drawing/2014/main" id="{89857537-BB9C-E5E6-ED19-EA162882A1B0}"/>
              </a:ext>
            </a:extLst>
          </p:cNvPr>
          <p:cNvPicPr>
            <a:picLocks noChangeAspect="1"/>
          </p:cNvPicPr>
          <p:nvPr/>
        </p:nvPicPr>
        <p:blipFill rotWithShape="1">
          <a:blip r:embed="rId3"/>
          <a:srcRect l="-614" r="25553" b="-2"/>
          <a:stretch/>
        </p:blipFill>
        <p:spPr>
          <a:xfrm>
            <a:off x="-81280" y="62383"/>
            <a:ext cx="12273280" cy="2360574"/>
          </a:xfrm>
          <a:prstGeom prst="rect">
            <a:avLst/>
          </a:prstGeom>
        </p:spPr>
      </p:pic>
      <p:sp>
        <p:nvSpPr>
          <p:cNvPr id="15" name="כותרת משנה 2">
            <a:extLst>
              <a:ext uri="{FF2B5EF4-FFF2-40B4-BE49-F238E27FC236}">
                <a16:creationId xmlns:a16="http://schemas.microsoft.com/office/drawing/2014/main" id="{DEA6C556-4EC8-7732-3825-1204AB2FC15D}"/>
              </a:ext>
            </a:extLst>
          </p:cNvPr>
          <p:cNvSpPr txBox="1">
            <a:spLocks/>
          </p:cNvSpPr>
          <p:nvPr/>
        </p:nvSpPr>
        <p:spPr>
          <a:xfrm>
            <a:off x="8073238" y="2310783"/>
            <a:ext cx="3359127" cy="1175705"/>
          </a:xfrm>
          <a:prstGeom prst="rect">
            <a:avLst/>
          </a:prstGeom>
        </p:spPr>
        <p:txBody>
          <a:bodyPr vert="horz" lIns="91440" tIns="45720" rIns="91440" bIns="45720" rtlCol="0" anchor="ctr">
            <a:normAutofit/>
          </a:bodyPr>
          <a:lstStyle>
            <a:lvl1pPr marL="0" indent="0" algn="ctr" defTabSz="914400" rtl="0" eaLnBrk="1" latinLnBrk="0" hangingPunct="1">
              <a:lnSpc>
                <a:spcPct val="125000"/>
              </a:lnSpc>
              <a:spcBef>
                <a:spcPts val="1000"/>
              </a:spcBef>
              <a:buClr>
                <a:schemeClr val="accent3"/>
              </a:buClr>
              <a:buFont typeface="Wingdings" panose="05000000000000000000" pitchFamily="2" charset="2"/>
              <a:buNone/>
              <a:defRPr sz="2400" i="0" kern="1200" spc="50" baseline="0">
                <a:solidFill>
                  <a:schemeClr val="tx1">
                    <a:alpha val="60000"/>
                  </a:schemeClr>
                </a:solidFill>
                <a:latin typeface="+mn-lt"/>
                <a:ea typeface="+mn-ea"/>
                <a:cs typeface="+mn-cs"/>
              </a:defRPr>
            </a:lvl1pPr>
            <a:lvl2pPr marL="457200" indent="0" algn="ctr" defTabSz="914400" rtl="0" eaLnBrk="1" latinLnBrk="0" hangingPunct="1">
              <a:lnSpc>
                <a:spcPct val="120000"/>
              </a:lnSpc>
              <a:spcBef>
                <a:spcPts val="500"/>
              </a:spcBef>
              <a:buFontTx/>
              <a:buNone/>
              <a:defRPr sz="2000" b="0" i="0" kern="1200" spc="50" baseline="0">
                <a:solidFill>
                  <a:schemeClr val="tx1">
                    <a:alpha val="60000"/>
                  </a:schemeClr>
                </a:solidFill>
                <a:latin typeface="+mn-lt"/>
                <a:ea typeface="+mn-ea"/>
                <a:cs typeface="+mn-cs"/>
              </a:defRPr>
            </a:lvl2pPr>
            <a:lvl3pPr marL="914400" indent="0" algn="ctr" defTabSz="914400" rtl="0" eaLnBrk="1" latinLnBrk="0" hangingPunct="1">
              <a:lnSpc>
                <a:spcPct val="120000"/>
              </a:lnSpc>
              <a:spcBef>
                <a:spcPts val="5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3pPr>
            <a:lvl4pPr marL="1371600" indent="0" algn="ctr" defTabSz="914400" rtl="0" eaLnBrk="1" latinLnBrk="0" hangingPunct="1">
              <a:lnSpc>
                <a:spcPct val="120000"/>
              </a:lnSpc>
              <a:spcBef>
                <a:spcPts val="500"/>
              </a:spcBef>
              <a:buClr>
                <a:schemeClr val="accent3"/>
              </a:buClr>
              <a:buFontTx/>
              <a:buNone/>
              <a:defRPr sz="1600" b="0" i="0" kern="1200" spc="50" baseline="0">
                <a:solidFill>
                  <a:schemeClr val="tx1">
                    <a:alpha val="60000"/>
                  </a:schemeClr>
                </a:solidFill>
                <a:latin typeface="+mn-lt"/>
                <a:ea typeface="+mn-ea"/>
                <a:cs typeface="+mn-cs"/>
              </a:defRPr>
            </a:lvl4pPr>
            <a:lvl5pPr marL="1828800" indent="0" algn="ctr" defTabSz="914400" rtl="0" eaLnBrk="1" latinLnBrk="0" hangingPunct="1">
              <a:lnSpc>
                <a:spcPct val="120000"/>
              </a:lnSpc>
              <a:spcBef>
                <a:spcPts val="500"/>
              </a:spcBef>
              <a:buClr>
                <a:schemeClr val="accent3"/>
              </a:buClr>
              <a:buFont typeface="Wingdings" panose="05000000000000000000" pitchFamily="2" charset="2"/>
              <a:buNone/>
              <a:defRPr sz="1600" kern="1200" spc="5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17" name="כותרת משנה 2">
            <a:extLst>
              <a:ext uri="{FF2B5EF4-FFF2-40B4-BE49-F238E27FC236}">
                <a16:creationId xmlns:a16="http://schemas.microsoft.com/office/drawing/2014/main" id="{FBEAF4B4-8F1D-7668-88ED-3C6F6AE5BC25}"/>
              </a:ext>
            </a:extLst>
          </p:cNvPr>
          <p:cNvSpPr txBox="1">
            <a:spLocks/>
          </p:cNvSpPr>
          <p:nvPr/>
        </p:nvSpPr>
        <p:spPr>
          <a:xfrm>
            <a:off x="62074" y="2351795"/>
            <a:ext cx="12067852" cy="1490740"/>
          </a:xfrm>
          <a:prstGeom prst="rect">
            <a:avLst/>
          </a:prstGeom>
        </p:spPr>
        <p:txBody>
          <a:bodyPr vert="horz" lIns="91440" tIns="45720" rIns="91440" bIns="45720" rtlCol="0" anchor="ctr">
            <a:normAutofit/>
          </a:bodyPr>
          <a:lstStyle>
            <a:lvl1pPr marL="0" indent="0" algn="ctr" defTabSz="914400" rtl="0" eaLnBrk="1" latinLnBrk="0" hangingPunct="1">
              <a:lnSpc>
                <a:spcPct val="125000"/>
              </a:lnSpc>
              <a:spcBef>
                <a:spcPts val="1000"/>
              </a:spcBef>
              <a:buClr>
                <a:schemeClr val="accent3"/>
              </a:buClr>
              <a:buFont typeface="Wingdings" panose="05000000000000000000" pitchFamily="2" charset="2"/>
              <a:buNone/>
              <a:defRPr sz="2400" i="0" kern="1200" spc="50" baseline="0">
                <a:solidFill>
                  <a:schemeClr val="tx1">
                    <a:alpha val="60000"/>
                  </a:schemeClr>
                </a:solidFill>
                <a:latin typeface="+mn-lt"/>
                <a:ea typeface="+mn-ea"/>
                <a:cs typeface="+mn-cs"/>
              </a:defRPr>
            </a:lvl1pPr>
            <a:lvl2pPr marL="457200" indent="0" algn="ctr" defTabSz="914400" rtl="0" eaLnBrk="1" latinLnBrk="0" hangingPunct="1">
              <a:lnSpc>
                <a:spcPct val="120000"/>
              </a:lnSpc>
              <a:spcBef>
                <a:spcPts val="500"/>
              </a:spcBef>
              <a:buFontTx/>
              <a:buNone/>
              <a:defRPr sz="2000" b="0" i="0" kern="1200" spc="50" baseline="0">
                <a:solidFill>
                  <a:schemeClr val="tx1">
                    <a:alpha val="60000"/>
                  </a:schemeClr>
                </a:solidFill>
                <a:latin typeface="+mn-lt"/>
                <a:ea typeface="+mn-ea"/>
                <a:cs typeface="+mn-cs"/>
              </a:defRPr>
            </a:lvl2pPr>
            <a:lvl3pPr marL="914400" indent="0" algn="ctr" defTabSz="914400" rtl="0" eaLnBrk="1" latinLnBrk="0" hangingPunct="1">
              <a:lnSpc>
                <a:spcPct val="120000"/>
              </a:lnSpc>
              <a:spcBef>
                <a:spcPts val="5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3pPr>
            <a:lvl4pPr marL="1371600" indent="0" algn="ctr" defTabSz="914400" rtl="0" eaLnBrk="1" latinLnBrk="0" hangingPunct="1">
              <a:lnSpc>
                <a:spcPct val="120000"/>
              </a:lnSpc>
              <a:spcBef>
                <a:spcPts val="500"/>
              </a:spcBef>
              <a:buClr>
                <a:schemeClr val="accent3"/>
              </a:buClr>
              <a:buFontTx/>
              <a:buNone/>
              <a:defRPr sz="1600" b="0" i="0" kern="1200" spc="50" baseline="0">
                <a:solidFill>
                  <a:schemeClr val="tx1">
                    <a:alpha val="60000"/>
                  </a:schemeClr>
                </a:solidFill>
                <a:latin typeface="+mn-lt"/>
                <a:ea typeface="+mn-ea"/>
                <a:cs typeface="+mn-cs"/>
              </a:defRPr>
            </a:lvl4pPr>
            <a:lvl5pPr marL="1828800" indent="0" algn="ctr" defTabSz="914400" rtl="0" eaLnBrk="1" latinLnBrk="0" hangingPunct="1">
              <a:lnSpc>
                <a:spcPct val="120000"/>
              </a:lnSpc>
              <a:spcBef>
                <a:spcPts val="500"/>
              </a:spcBef>
              <a:buClr>
                <a:schemeClr val="accent3"/>
              </a:buClr>
              <a:buFont typeface="Wingdings" panose="05000000000000000000" pitchFamily="2" charset="2"/>
              <a:buNone/>
              <a:defRPr sz="1600" kern="1200" spc="5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2" name="כותרת 1">
            <a:extLst>
              <a:ext uri="{FF2B5EF4-FFF2-40B4-BE49-F238E27FC236}">
                <a16:creationId xmlns:a16="http://schemas.microsoft.com/office/drawing/2014/main" id="{3CF8E5DE-F76F-2F0D-5B13-65D982BC790E}"/>
              </a:ext>
            </a:extLst>
          </p:cNvPr>
          <p:cNvSpPr>
            <a:spLocks noGrp="1"/>
          </p:cNvSpPr>
          <p:nvPr>
            <p:ph type="ctrTitle"/>
          </p:nvPr>
        </p:nvSpPr>
        <p:spPr>
          <a:xfrm>
            <a:off x="647271" y="445835"/>
            <a:ext cx="9998215" cy="1720850"/>
          </a:xfrm>
        </p:spPr>
        <p:txBody>
          <a:bodyPr vert="horz" lIns="91440" tIns="45720" rIns="91440" bIns="45720" rtlCol="0" anchor="ctr" anchorCtr="0">
            <a:normAutofit/>
          </a:bodyPr>
          <a:lstStyle/>
          <a:p>
            <a:pPr algn="l"/>
            <a:r>
              <a:rPr lang="en-US" sz="4800" b="0" i="0" dirty="0">
                <a:solidFill>
                  <a:schemeClr val="tx1"/>
                </a:solidFill>
                <a:effectLst/>
                <a:latin typeface="Söhne"/>
              </a:rPr>
              <a:t>Optimizing GCP Folder Traversal with Queue Management</a:t>
            </a:r>
          </a:p>
        </p:txBody>
      </p:sp>
      <p:sp>
        <p:nvSpPr>
          <p:cNvPr id="13" name="תיבת טקסט 12">
            <a:extLst>
              <a:ext uri="{FF2B5EF4-FFF2-40B4-BE49-F238E27FC236}">
                <a16:creationId xmlns:a16="http://schemas.microsoft.com/office/drawing/2014/main" id="{FF6344F2-B378-B3B8-E04F-D2E21AA5CD0A}"/>
              </a:ext>
            </a:extLst>
          </p:cNvPr>
          <p:cNvSpPr txBox="1"/>
          <p:nvPr/>
        </p:nvSpPr>
        <p:spPr>
          <a:xfrm>
            <a:off x="647271" y="2783350"/>
            <a:ext cx="11332395" cy="1938992"/>
          </a:xfrm>
          <a:prstGeom prst="rect">
            <a:avLst/>
          </a:prstGeom>
          <a:noFill/>
        </p:spPr>
        <p:txBody>
          <a:bodyPr wrap="square">
            <a:spAutoFit/>
          </a:bodyPr>
          <a:lstStyle/>
          <a:p>
            <a:pPr algn="l">
              <a:buFont typeface="Arial" panose="020B0604020202020204" pitchFamily="34" charset="0"/>
              <a:buChar char="•"/>
            </a:pPr>
            <a:r>
              <a:rPr lang="en-US" sz="2000" b="1" i="0" dirty="0">
                <a:solidFill>
                  <a:schemeClr val="tx1"/>
                </a:solidFill>
                <a:effectLst/>
                <a:latin typeface="Söhne"/>
              </a:rPr>
              <a:t> Results: Significant Time Efficiency Gains</a:t>
            </a:r>
          </a:p>
          <a:p>
            <a:pPr marL="800100" lvl="1" indent="-342900">
              <a:buFont typeface="Courier New" panose="02070309020205020404" pitchFamily="49" charset="0"/>
              <a:buChar char="o"/>
            </a:pPr>
            <a:r>
              <a:rPr lang="en-US" sz="2000" b="1" i="0" dirty="0">
                <a:solidFill>
                  <a:schemeClr val="tx1"/>
                </a:solidFill>
                <a:effectLst/>
                <a:latin typeface="Söhne"/>
              </a:rPr>
              <a:t> Before Improvement</a:t>
            </a:r>
            <a:r>
              <a:rPr lang="en-US" sz="2000" b="0" i="0" dirty="0">
                <a:solidFill>
                  <a:schemeClr val="tx1"/>
                </a:solidFill>
                <a:effectLst/>
                <a:latin typeface="Söhne"/>
              </a:rPr>
              <a:t>: The process took 547 minutes to process 923 files.</a:t>
            </a:r>
          </a:p>
          <a:p>
            <a:pPr marL="800100" lvl="1" indent="-342900">
              <a:buFont typeface="Courier New" panose="02070309020205020404" pitchFamily="49" charset="0"/>
              <a:buChar char="o"/>
            </a:pPr>
            <a:r>
              <a:rPr lang="en-US" sz="2000" b="1" i="0" dirty="0">
                <a:solidFill>
                  <a:schemeClr val="tx1"/>
                </a:solidFill>
                <a:effectLst/>
                <a:latin typeface="Söhne"/>
              </a:rPr>
              <a:t> After Improvement</a:t>
            </a:r>
            <a:r>
              <a:rPr lang="en-US" sz="2000" b="0" i="0" dirty="0">
                <a:solidFill>
                  <a:schemeClr val="tx1"/>
                </a:solidFill>
                <a:effectLst/>
                <a:latin typeface="Söhne"/>
              </a:rPr>
              <a:t>: With the new queue system, processing 145 files took only 6.8 minutes.</a:t>
            </a:r>
          </a:p>
          <a:p>
            <a:pPr marL="800100" lvl="1" indent="-342900">
              <a:buFont typeface="Courier New" panose="02070309020205020404" pitchFamily="49" charset="0"/>
              <a:buChar char="o"/>
            </a:pPr>
            <a:r>
              <a:rPr lang="en-US" sz="2000" b="0" i="0" dirty="0">
                <a:solidFill>
                  <a:schemeClr val="tx1"/>
                </a:solidFill>
                <a:effectLst/>
                <a:latin typeface="Söhne"/>
              </a:rPr>
              <a:t> </a:t>
            </a:r>
            <a:r>
              <a:rPr lang="en-US" sz="2000" b="1" i="0" dirty="0">
                <a:solidFill>
                  <a:schemeClr val="tx1"/>
                </a:solidFill>
                <a:effectLst/>
                <a:latin typeface="Söhne"/>
              </a:rPr>
              <a:t>Analysis</a:t>
            </a:r>
            <a:r>
              <a:rPr lang="en-US" sz="2000" b="0" i="0" dirty="0">
                <a:solidFill>
                  <a:schemeClr val="tx1"/>
                </a:solidFill>
                <a:effectLst/>
                <a:latin typeface="Söhne"/>
              </a:rPr>
              <a:t>: If the code improvement had no effect, we'd expect 90 files to take approximately 54.4 minutes based on previous performance. The significant reduction to just 6.8 minutes showcases the vast improvement and efficiency gained with this update.</a:t>
            </a:r>
          </a:p>
        </p:txBody>
      </p:sp>
    </p:spTree>
    <p:extLst>
      <p:ext uri="{BB962C8B-B14F-4D97-AF65-F5344CB8AC3E}">
        <p14:creationId xmlns:p14="http://schemas.microsoft.com/office/powerpoint/2010/main" val="353223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1325109-E3E5-48E0-B3DF-EA95DB865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CF8E5DE-F76F-2F0D-5B13-65D982BC790E}"/>
              </a:ext>
            </a:extLst>
          </p:cNvPr>
          <p:cNvSpPr>
            <a:spLocks noGrp="1"/>
          </p:cNvSpPr>
          <p:nvPr>
            <p:ph type="ctrTitle"/>
          </p:nvPr>
        </p:nvSpPr>
        <p:spPr>
          <a:xfrm>
            <a:off x="5584951" y="422080"/>
            <a:ext cx="6317998" cy="1120439"/>
          </a:xfrm>
        </p:spPr>
        <p:txBody>
          <a:bodyPr vert="horz" wrap="square" lIns="91440" tIns="45720" rIns="91440" bIns="45720" rtlCol="0" anchor="b" anchorCtr="0">
            <a:normAutofit/>
          </a:bodyPr>
          <a:lstStyle/>
          <a:p>
            <a:pPr>
              <a:lnSpc>
                <a:spcPct val="100000"/>
              </a:lnSpc>
            </a:pPr>
            <a:r>
              <a:rPr lang="en-US" sz="5400" dirty="0">
                <a:latin typeface="+mn-lt"/>
              </a:rPr>
              <a:t>Upcoming Tasks</a:t>
            </a:r>
            <a:endParaRPr lang="en-US" sz="5400" kern="1200" cap="none" spc="0" baseline="0" dirty="0">
              <a:solidFill>
                <a:schemeClr val="tx1"/>
              </a:solidFill>
              <a:latin typeface="+mn-lt"/>
              <a:ea typeface="+mj-ea"/>
              <a:cs typeface="+mj-cs"/>
            </a:endParaRPr>
          </a:p>
        </p:txBody>
      </p:sp>
      <p:pic>
        <p:nvPicPr>
          <p:cNvPr id="4" name="Picture 3" descr="תמונה שמכילה עיצוב, קו, אומנות&#10;&#10;התיאור נוצר באופן אוטומטי">
            <a:extLst>
              <a:ext uri="{FF2B5EF4-FFF2-40B4-BE49-F238E27FC236}">
                <a16:creationId xmlns:a16="http://schemas.microsoft.com/office/drawing/2014/main" id="{E9C9FA0C-A819-A5FF-1E54-C4E60041EBDC}"/>
              </a:ext>
            </a:extLst>
          </p:cNvPr>
          <p:cNvPicPr>
            <a:picLocks noChangeAspect="1"/>
          </p:cNvPicPr>
          <p:nvPr/>
        </p:nvPicPr>
        <p:blipFill rotWithShape="1">
          <a:blip r:embed="rId2"/>
          <a:srcRect l="-614" r="25553" b="-2"/>
          <a:stretch/>
        </p:blipFill>
        <p:spPr>
          <a:xfrm>
            <a:off x="-2021305" y="10"/>
            <a:ext cx="7124700" cy="6857990"/>
          </a:xfrm>
          <a:prstGeom prst="rect">
            <a:avLst/>
          </a:prstGeom>
        </p:spPr>
      </p:pic>
      <p:cxnSp>
        <p:nvCxnSpPr>
          <p:cNvPr id="18" name="Straight Connector 17">
            <a:extLst>
              <a:ext uri="{FF2B5EF4-FFF2-40B4-BE49-F238E27FC236}">
                <a16:creationId xmlns:a16="http://schemas.microsoft.com/office/drawing/2014/main" id="{EA69B194-2B11-45AA-B0F1-9FCD72A98F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כותרת משנה 2">
            <a:extLst>
              <a:ext uri="{FF2B5EF4-FFF2-40B4-BE49-F238E27FC236}">
                <a16:creationId xmlns:a16="http://schemas.microsoft.com/office/drawing/2014/main" id="{F7DD4A2D-0F87-2A71-13E7-DDE922F2C058}"/>
              </a:ext>
            </a:extLst>
          </p:cNvPr>
          <p:cNvSpPr>
            <a:spLocks noGrp="1"/>
          </p:cNvSpPr>
          <p:nvPr>
            <p:ph type="subTitle" idx="1"/>
          </p:nvPr>
        </p:nvSpPr>
        <p:spPr>
          <a:xfrm>
            <a:off x="5199648" y="1764096"/>
            <a:ext cx="6992352" cy="5093903"/>
          </a:xfrm>
        </p:spPr>
        <p:txBody>
          <a:bodyPr vert="horz" lIns="91440" tIns="45720" rIns="91440" bIns="45720" rtlCol="0">
            <a:noAutofit/>
          </a:bodyPr>
          <a:lstStyle/>
          <a:p>
            <a:pPr algn="l">
              <a:buFont typeface="Arial" panose="020B0604020202020204" pitchFamily="34" charset="0"/>
              <a:buChar char="•"/>
            </a:pPr>
            <a:r>
              <a:rPr lang="en-US" sz="2000" i="0" dirty="0">
                <a:solidFill>
                  <a:schemeClr val="tx1"/>
                </a:solidFill>
                <a:effectLst/>
              </a:rPr>
              <a:t>Improve OCR (ensemble? Tuning?)</a:t>
            </a:r>
          </a:p>
          <a:p>
            <a:pPr algn="l">
              <a:buFont typeface="Arial" panose="020B0604020202020204" pitchFamily="34" charset="0"/>
              <a:buChar char="•"/>
            </a:pPr>
            <a:r>
              <a:rPr lang="en-US" sz="2000" i="0" dirty="0">
                <a:solidFill>
                  <a:schemeClr val="tx1"/>
                </a:solidFill>
                <a:effectLst/>
              </a:rPr>
              <a:t>integrate the </a:t>
            </a:r>
            <a:r>
              <a:rPr lang="en-US" sz="2000" i="0" dirty="0" err="1">
                <a:solidFill>
                  <a:schemeClr val="tx1"/>
                </a:solidFill>
                <a:effectLst/>
              </a:rPr>
              <a:t>ParagraphDetector</a:t>
            </a:r>
            <a:r>
              <a:rPr lang="en-US" sz="2000" i="0" dirty="0">
                <a:solidFill>
                  <a:schemeClr val="tx1"/>
                </a:solidFill>
                <a:effectLst/>
              </a:rPr>
              <a:t> class to improve the OCR process, and fix: overlapping rectangles.</a:t>
            </a:r>
          </a:p>
          <a:p>
            <a:pPr algn="l">
              <a:buFont typeface="Arial" panose="020B0604020202020204" pitchFamily="34" charset="0"/>
              <a:buChar char="•"/>
            </a:pPr>
            <a:r>
              <a:rPr lang="en-US" sz="2000" i="0" dirty="0">
                <a:solidFill>
                  <a:schemeClr val="tx1"/>
                </a:solidFill>
                <a:effectLst/>
              </a:rPr>
              <a:t>Compare Base improvement of OCR using Folder Metadata.</a:t>
            </a:r>
          </a:p>
          <a:p>
            <a:pPr algn="l">
              <a:buFont typeface="Arial" panose="020B0604020202020204" pitchFamily="34" charset="0"/>
              <a:buChar char="•"/>
            </a:pPr>
            <a:r>
              <a:rPr lang="en-US" sz="2000" i="0" dirty="0">
                <a:solidFill>
                  <a:schemeClr val="tx1"/>
                </a:solidFill>
                <a:effectLst/>
              </a:rPr>
              <a:t>Classifying Handwriting and Typed Text</a:t>
            </a:r>
          </a:p>
          <a:p>
            <a:pPr algn="l">
              <a:buFont typeface="Arial" panose="020B0604020202020204" pitchFamily="34" charset="0"/>
              <a:buChar char="•"/>
            </a:pPr>
            <a:r>
              <a:rPr lang="en-US" sz="2000" i="0" dirty="0">
                <a:solidFill>
                  <a:schemeClr val="tx1"/>
                </a:solidFill>
                <a:effectLst/>
              </a:rPr>
              <a:t>Run Over</a:t>
            </a:r>
            <a:r>
              <a:rPr lang="en-US" sz="2000" dirty="0">
                <a:solidFill>
                  <a:schemeClr val="tx1"/>
                </a:solidFill>
              </a:rPr>
              <a:t> All data and create unify CSV</a:t>
            </a:r>
          </a:p>
          <a:p>
            <a:pPr algn="l">
              <a:buFont typeface="Arial" panose="020B0604020202020204" pitchFamily="34" charset="0"/>
              <a:buChar char="•"/>
            </a:pPr>
            <a:r>
              <a:rPr lang="en-US" sz="2000" dirty="0">
                <a:solidFill>
                  <a:schemeClr val="tx1"/>
                </a:solidFill>
              </a:rPr>
              <a:t>Schema and Entity of DB building.</a:t>
            </a:r>
          </a:p>
          <a:p>
            <a:pPr algn="l">
              <a:buFont typeface="Arial" panose="020B0604020202020204" pitchFamily="34" charset="0"/>
              <a:buChar char="•"/>
            </a:pPr>
            <a:r>
              <a:rPr lang="en-US" sz="2000" i="0" dirty="0">
                <a:solidFill>
                  <a:schemeClr val="tx1"/>
                </a:solidFill>
                <a:effectLst/>
              </a:rPr>
              <a:t>Performance Evaluation with no labels (confusion matrix?)</a:t>
            </a:r>
          </a:p>
          <a:p>
            <a:pPr algn="l">
              <a:buFont typeface="Arial" panose="020B0604020202020204" pitchFamily="34" charset="0"/>
              <a:buChar char="•"/>
            </a:pPr>
            <a:endParaRPr lang="en-US" sz="2000" i="0" dirty="0">
              <a:solidFill>
                <a:schemeClr val="tx1"/>
              </a:solidFill>
              <a:effectLst/>
            </a:endParaRPr>
          </a:p>
          <a:p>
            <a:br>
              <a:rPr lang="en-US" sz="2000" i="0" dirty="0">
                <a:solidFill>
                  <a:schemeClr val="tx1"/>
                </a:solidFill>
                <a:effectLst/>
              </a:rPr>
            </a:br>
            <a:endParaRPr lang="en-US" sz="2000" i="0" dirty="0">
              <a:solidFill>
                <a:schemeClr val="tx1"/>
              </a:solidFill>
              <a:effectLst/>
            </a:endParaRPr>
          </a:p>
        </p:txBody>
      </p:sp>
      <p:pic>
        <p:nvPicPr>
          <p:cNvPr id="6" name="תמונה 5" descr="תמונה שמכילה פני אדם, סרט מצויר, אומנות&#10;&#10;התיאור נוצר באופן אוטומטי">
            <a:extLst>
              <a:ext uri="{FF2B5EF4-FFF2-40B4-BE49-F238E27FC236}">
                <a16:creationId xmlns:a16="http://schemas.microsoft.com/office/drawing/2014/main" id="{B195EB51-8C83-5B42-7B29-DB4E21957E24}"/>
              </a:ext>
            </a:extLst>
          </p:cNvPr>
          <p:cNvPicPr>
            <a:picLocks noChangeAspect="1"/>
          </p:cNvPicPr>
          <p:nvPr/>
        </p:nvPicPr>
        <p:blipFill rotWithShape="1">
          <a:blip r:embed="rId3">
            <a:extLst>
              <a:ext uri="{28A0092B-C50C-407E-A947-70E740481C1C}">
                <a14:useLocalDpi xmlns:a14="http://schemas.microsoft.com/office/drawing/2010/main" val="0"/>
              </a:ext>
            </a:extLst>
          </a:blip>
          <a:srcRect l="84791" t="-1809"/>
          <a:stretch/>
        </p:blipFill>
        <p:spPr>
          <a:xfrm>
            <a:off x="0" y="1964598"/>
            <a:ext cx="3647974" cy="3242492"/>
          </a:xfrm>
          <a:prstGeom prst="rect">
            <a:avLst/>
          </a:prstGeom>
        </p:spPr>
      </p:pic>
    </p:spTree>
    <p:extLst>
      <p:ext uri="{BB962C8B-B14F-4D97-AF65-F5344CB8AC3E}">
        <p14:creationId xmlns:p14="http://schemas.microsoft.com/office/powerpoint/2010/main" val="1219245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תמונה שמכילה עיצוב, קו, אומנות&#10;&#10;התיאור נוצר באופן אוטומטי">
            <a:extLst>
              <a:ext uri="{FF2B5EF4-FFF2-40B4-BE49-F238E27FC236}">
                <a16:creationId xmlns:a16="http://schemas.microsoft.com/office/drawing/2014/main" id="{CFEFC46D-B52C-F8B0-4C7A-25ED5DDF28FA}"/>
              </a:ext>
            </a:extLst>
          </p:cNvPr>
          <p:cNvPicPr>
            <a:picLocks noChangeAspect="1"/>
          </p:cNvPicPr>
          <p:nvPr/>
        </p:nvPicPr>
        <p:blipFill rotWithShape="1">
          <a:blip r:embed="rId2"/>
          <a:srcRect t="17919" b="4227"/>
          <a:stretch/>
        </p:blipFill>
        <p:spPr>
          <a:xfrm>
            <a:off x="-96253"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 name="כותרת 1">
            <a:extLst>
              <a:ext uri="{FF2B5EF4-FFF2-40B4-BE49-F238E27FC236}">
                <a16:creationId xmlns:a16="http://schemas.microsoft.com/office/drawing/2014/main" id="{2A39E77B-BA0D-352A-8424-E1DF34F967D2}"/>
              </a:ext>
            </a:extLst>
          </p:cNvPr>
          <p:cNvSpPr>
            <a:spLocks noGrp="1"/>
          </p:cNvSpPr>
          <p:nvPr>
            <p:ph type="title"/>
          </p:nvPr>
        </p:nvSpPr>
        <p:spPr>
          <a:xfrm>
            <a:off x="884122" y="3131653"/>
            <a:ext cx="4075200" cy="2226688"/>
          </a:xfrm>
        </p:spPr>
        <p:txBody>
          <a:bodyPr vert="horz" lIns="91440" tIns="45720" rIns="91440" bIns="45720" rtlCol="0" anchor="b" anchorCtr="0">
            <a:noAutofit/>
          </a:bodyPr>
          <a:lstStyle/>
          <a:p>
            <a:pPr algn="ctr">
              <a:lnSpc>
                <a:spcPct val="100000"/>
              </a:lnSpc>
            </a:pPr>
            <a:r>
              <a:rPr lang="en-US" sz="5400" dirty="0"/>
              <a:t>The End</a:t>
            </a:r>
            <a:br>
              <a:rPr lang="en-US" sz="5400" dirty="0"/>
            </a:br>
            <a:br>
              <a:rPr lang="en-US" sz="5400" dirty="0"/>
            </a:br>
            <a:r>
              <a:rPr lang="en-US" sz="4400" dirty="0"/>
              <a:t>Thank you,</a:t>
            </a:r>
            <a:br>
              <a:rPr lang="en-US" sz="4400" dirty="0"/>
            </a:br>
            <a:br>
              <a:rPr lang="en-US" sz="4400" dirty="0"/>
            </a:br>
            <a:r>
              <a:rPr lang="en-US" sz="4400" dirty="0"/>
              <a:t>Any Questions?</a:t>
            </a:r>
          </a:p>
        </p:txBody>
      </p:sp>
      <p:sp>
        <p:nvSpPr>
          <p:cNvPr id="3" name="מציין מיקום תוכן 2">
            <a:extLst>
              <a:ext uri="{FF2B5EF4-FFF2-40B4-BE49-F238E27FC236}">
                <a16:creationId xmlns:a16="http://schemas.microsoft.com/office/drawing/2014/main" id="{0410D9D4-710B-3F05-D2A9-4E351342FD34}"/>
              </a:ext>
            </a:extLst>
          </p:cNvPr>
          <p:cNvSpPr>
            <a:spLocks noGrp="1"/>
          </p:cNvSpPr>
          <p:nvPr>
            <p:ph idx="1"/>
          </p:nvPr>
        </p:nvSpPr>
        <p:spPr>
          <a:xfrm>
            <a:off x="6606283" y="2871587"/>
            <a:ext cx="1808508" cy="138741"/>
          </a:xfrm>
        </p:spPr>
        <p:txBody>
          <a:bodyPr vert="horz" lIns="91440" tIns="45720" rIns="91440" bIns="45720" rtlCol="0">
            <a:normAutofit fontScale="25000" lnSpcReduction="20000"/>
          </a:bodyPr>
          <a:lstStyle/>
          <a:p>
            <a:pPr marL="0" indent="0" algn="ctr">
              <a:lnSpc>
                <a:spcPct val="125000"/>
              </a:lnSpc>
              <a:buNone/>
            </a:pPr>
            <a:endParaRPr lang="en-US" sz="2400" dirty="0">
              <a:solidFill>
                <a:srgbClr val="FFFFFF">
                  <a:alpha val="90000"/>
                </a:srgbClr>
              </a:solidFill>
            </a:endParaRPr>
          </a:p>
        </p:txBody>
      </p:sp>
    </p:spTree>
    <p:extLst>
      <p:ext uri="{BB962C8B-B14F-4D97-AF65-F5344CB8AC3E}">
        <p14:creationId xmlns:p14="http://schemas.microsoft.com/office/powerpoint/2010/main" val="387642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CF8E5DE-F76F-2F0D-5B13-65D982BC790E}"/>
              </a:ext>
            </a:extLst>
          </p:cNvPr>
          <p:cNvSpPr>
            <a:spLocks noGrp="1"/>
          </p:cNvSpPr>
          <p:nvPr>
            <p:ph type="ctrTitle"/>
          </p:nvPr>
        </p:nvSpPr>
        <p:spPr>
          <a:xfrm>
            <a:off x="3760363" y="3225928"/>
            <a:ext cx="2542466" cy="1531741"/>
          </a:xfrm>
        </p:spPr>
        <p:txBody>
          <a:bodyPr>
            <a:normAutofit/>
          </a:bodyPr>
          <a:lstStyle/>
          <a:p>
            <a:pPr>
              <a:lnSpc>
                <a:spcPct val="100000"/>
              </a:lnSpc>
            </a:pPr>
            <a:endParaRPr lang="he-IL" sz="3700" dirty="0"/>
          </a:p>
        </p:txBody>
      </p:sp>
      <p:sp>
        <p:nvSpPr>
          <p:cNvPr id="3" name="כותרת משנה 2">
            <a:extLst>
              <a:ext uri="{FF2B5EF4-FFF2-40B4-BE49-F238E27FC236}">
                <a16:creationId xmlns:a16="http://schemas.microsoft.com/office/drawing/2014/main" id="{F7DD4A2D-0F87-2A71-13E7-DDE922F2C058}"/>
              </a:ext>
            </a:extLst>
          </p:cNvPr>
          <p:cNvSpPr>
            <a:spLocks noGrp="1"/>
          </p:cNvSpPr>
          <p:nvPr>
            <p:ph type="subTitle" idx="1"/>
          </p:nvPr>
        </p:nvSpPr>
        <p:spPr>
          <a:xfrm>
            <a:off x="6224339" y="3008106"/>
            <a:ext cx="5656589" cy="3849894"/>
          </a:xfrm>
        </p:spPr>
        <p:txBody>
          <a:bodyPr>
            <a:normAutofit fontScale="85000" lnSpcReduction="10000"/>
          </a:bodyPr>
          <a:lstStyle/>
          <a:p>
            <a:pPr algn="l">
              <a:lnSpc>
                <a:spcPct val="115000"/>
              </a:lnSpc>
            </a:pPr>
            <a:r>
              <a:rPr lang="en-US" b="0" i="0" dirty="0">
                <a:effectLst/>
              </a:rPr>
              <a:t>The HUJI Center for Digital Humanities is a comprehensive inter-disciplinary center for the study and research of DH at the Hebrew University. The Center provides a space for training, consultation, collaboration and state-of-the-art research and education in DH. Our goals are to guide and support early-stage research projects, initiate new digital projects, develop tailored tools and methods for scholars in DH, and foster DH literacy among scholars and students of the humanities.</a:t>
            </a:r>
            <a:endParaRPr lang="he-IL" dirty="0"/>
          </a:p>
        </p:txBody>
      </p:sp>
      <p:pic>
        <p:nvPicPr>
          <p:cNvPr id="4" name="Picture 3" descr="תמונה שמכילה עיצוב, קו, אומנות&#10;&#10;התיאור נוצר באופן אוטומטי">
            <a:extLst>
              <a:ext uri="{FF2B5EF4-FFF2-40B4-BE49-F238E27FC236}">
                <a16:creationId xmlns:a16="http://schemas.microsoft.com/office/drawing/2014/main" id="{E9C9FA0C-A819-A5FF-1E54-C4E60041EBDC}"/>
              </a:ext>
            </a:extLst>
          </p:cNvPr>
          <p:cNvPicPr>
            <a:picLocks noChangeAspect="1"/>
          </p:cNvPicPr>
          <p:nvPr/>
        </p:nvPicPr>
        <p:blipFill rotWithShape="1">
          <a:blip r:embed="rId2"/>
          <a:srcRect l="24021" r="13108"/>
          <a:stretch/>
        </p:blipFill>
        <p:spPr>
          <a:xfrm>
            <a:off x="0" y="10"/>
            <a:ext cx="5967663" cy="6857990"/>
          </a:xfrm>
          <a:prstGeom prst="rect">
            <a:avLst/>
          </a:prstGeom>
        </p:spPr>
      </p:pic>
      <p:cxnSp>
        <p:nvCxnSpPr>
          <p:cNvPr id="11" name="Straight Connector 10">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6" name="תמונה 5" descr="תמונה שמכילה טקסט, גופן, עיצוב&#10;&#10;התיאור נוצר באופן אוטומטי">
            <a:extLst>
              <a:ext uri="{FF2B5EF4-FFF2-40B4-BE49-F238E27FC236}">
                <a16:creationId xmlns:a16="http://schemas.microsoft.com/office/drawing/2014/main" id="{7729EE33-32E6-1BAB-A15A-15C9847C1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372" y="117874"/>
            <a:ext cx="4755356" cy="2570157"/>
          </a:xfrm>
          <a:prstGeom prst="rect">
            <a:avLst/>
          </a:prstGeom>
        </p:spPr>
      </p:pic>
      <p:pic>
        <p:nvPicPr>
          <p:cNvPr id="12" name="תמונה 11" descr="תמונה שמכילה פני אדם, סרט מצויר, אומנות&#10;&#10;התיאור נוצר באופן אוטומטי">
            <a:extLst>
              <a:ext uri="{FF2B5EF4-FFF2-40B4-BE49-F238E27FC236}">
                <a16:creationId xmlns:a16="http://schemas.microsoft.com/office/drawing/2014/main" id="{A99AEE41-26CE-C5A6-4667-275973A06675}"/>
              </a:ext>
            </a:extLst>
          </p:cNvPr>
          <p:cNvPicPr>
            <a:picLocks noChangeAspect="1"/>
          </p:cNvPicPr>
          <p:nvPr/>
        </p:nvPicPr>
        <p:blipFill rotWithShape="1">
          <a:blip r:embed="rId4">
            <a:extLst>
              <a:ext uri="{28A0092B-C50C-407E-A947-70E740481C1C}">
                <a14:useLocalDpi xmlns:a14="http://schemas.microsoft.com/office/drawing/2010/main" val="0"/>
              </a:ext>
            </a:extLst>
          </a:blip>
          <a:srcRect r="83606" b="-6728"/>
          <a:stretch/>
        </p:blipFill>
        <p:spPr>
          <a:xfrm>
            <a:off x="0" y="2570157"/>
            <a:ext cx="2872222" cy="2482887"/>
          </a:xfrm>
          <a:prstGeom prst="rect">
            <a:avLst/>
          </a:prstGeom>
        </p:spPr>
      </p:pic>
    </p:spTree>
    <p:extLst>
      <p:ext uri="{BB962C8B-B14F-4D97-AF65-F5344CB8AC3E}">
        <p14:creationId xmlns:p14="http://schemas.microsoft.com/office/powerpoint/2010/main" val="1161078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CF8E5DE-F76F-2F0D-5B13-65D982BC790E}"/>
              </a:ext>
            </a:extLst>
          </p:cNvPr>
          <p:cNvSpPr>
            <a:spLocks noGrp="1"/>
          </p:cNvSpPr>
          <p:nvPr>
            <p:ph type="ctrTitle"/>
          </p:nvPr>
        </p:nvSpPr>
        <p:spPr>
          <a:xfrm>
            <a:off x="3760363" y="3225928"/>
            <a:ext cx="2542466" cy="1531741"/>
          </a:xfrm>
        </p:spPr>
        <p:txBody>
          <a:bodyPr>
            <a:normAutofit/>
          </a:bodyPr>
          <a:lstStyle/>
          <a:p>
            <a:pPr>
              <a:lnSpc>
                <a:spcPct val="100000"/>
              </a:lnSpc>
            </a:pPr>
            <a:endParaRPr lang="he-IL" sz="3700" dirty="0"/>
          </a:p>
        </p:txBody>
      </p:sp>
      <p:sp>
        <p:nvSpPr>
          <p:cNvPr id="3" name="כותרת משנה 2">
            <a:extLst>
              <a:ext uri="{FF2B5EF4-FFF2-40B4-BE49-F238E27FC236}">
                <a16:creationId xmlns:a16="http://schemas.microsoft.com/office/drawing/2014/main" id="{F7DD4A2D-0F87-2A71-13E7-DDE922F2C058}"/>
              </a:ext>
            </a:extLst>
          </p:cNvPr>
          <p:cNvSpPr>
            <a:spLocks noGrp="1"/>
          </p:cNvSpPr>
          <p:nvPr>
            <p:ph type="subTitle" idx="1"/>
          </p:nvPr>
        </p:nvSpPr>
        <p:spPr>
          <a:xfrm>
            <a:off x="6096000" y="2408107"/>
            <a:ext cx="5925954" cy="4158774"/>
          </a:xfrm>
        </p:spPr>
        <p:txBody>
          <a:bodyPr>
            <a:noAutofit/>
          </a:bodyPr>
          <a:lstStyle/>
          <a:p>
            <a:pPr algn="l">
              <a:lnSpc>
                <a:spcPct val="115000"/>
              </a:lnSpc>
            </a:pPr>
            <a:r>
              <a:rPr lang="en-US" sz="2000" b="0" i="0" dirty="0">
                <a:solidFill>
                  <a:schemeClr val="tx1"/>
                </a:solidFill>
                <a:effectLst/>
              </a:rPr>
              <a:t>The "</a:t>
            </a:r>
            <a:r>
              <a:rPr lang="en-US" sz="2000" b="0" i="0" dirty="0" err="1">
                <a:solidFill>
                  <a:schemeClr val="tx1"/>
                </a:solidFill>
                <a:effectLst/>
              </a:rPr>
              <a:t>Ganzim</a:t>
            </a:r>
            <a:r>
              <a:rPr lang="en-US" sz="2000" b="0" i="0" dirty="0">
                <a:solidFill>
                  <a:schemeClr val="tx1"/>
                </a:solidFill>
                <a:effectLst/>
              </a:rPr>
              <a:t>" Institute of the Association of Hebrew Writers in Israel is the largest archive of Hebrew literature in the world. About 800 archival collections of writers, poets, playwrights, thinkers, editors and writers from the end of the 19th century to the present day are preserved there. This is a huge and rich central collection that reflects modern Hebrew art and the history of the development of culture and art alongside the history of the Jewish people in Israel and around the world.</a:t>
            </a:r>
            <a:endParaRPr lang="he-IL" sz="2000" dirty="0">
              <a:solidFill>
                <a:schemeClr val="tx1"/>
              </a:solidFill>
            </a:endParaRPr>
          </a:p>
        </p:txBody>
      </p:sp>
      <p:pic>
        <p:nvPicPr>
          <p:cNvPr id="4" name="Picture 3" descr="תמונה שמכילה עיצוב, קו, אומנות&#10;&#10;התיאור נוצר באופן אוטומטי">
            <a:extLst>
              <a:ext uri="{FF2B5EF4-FFF2-40B4-BE49-F238E27FC236}">
                <a16:creationId xmlns:a16="http://schemas.microsoft.com/office/drawing/2014/main" id="{E9C9FA0C-A819-A5FF-1E54-C4E60041EBDC}"/>
              </a:ext>
            </a:extLst>
          </p:cNvPr>
          <p:cNvPicPr>
            <a:picLocks noChangeAspect="1"/>
          </p:cNvPicPr>
          <p:nvPr/>
        </p:nvPicPr>
        <p:blipFill rotWithShape="1">
          <a:blip r:embed="rId2"/>
          <a:srcRect l="24021" r="14328"/>
          <a:stretch/>
        </p:blipFill>
        <p:spPr>
          <a:xfrm>
            <a:off x="20" y="10"/>
            <a:ext cx="5851921" cy="6857990"/>
          </a:xfrm>
          <a:prstGeom prst="rect">
            <a:avLst/>
          </a:prstGeom>
        </p:spPr>
      </p:pic>
      <p:cxnSp>
        <p:nvCxnSpPr>
          <p:cNvPr id="11" name="Straight Connector 10">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תמונה 6" descr="תמונה שמכילה טקסט, גופן, קליגרפיה, טיפוגרפיה&#10;&#10;התיאור נוצר באופן אוטומטי">
            <a:extLst>
              <a:ext uri="{FF2B5EF4-FFF2-40B4-BE49-F238E27FC236}">
                <a16:creationId xmlns:a16="http://schemas.microsoft.com/office/drawing/2014/main" id="{7B3EA123-F905-954E-DD14-48606E40E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045" y="291119"/>
            <a:ext cx="4459850" cy="1987919"/>
          </a:xfrm>
          <a:prstGeom prst="rect">
            <a:avLst/>
          </a:prstGeom>
        </p:spPr>
      </p:pic>
      <p:pic>
        <p:nvPicPr>
          <p:cNvPr id="5" name="תמונה 4">
            <a:extLst>
              <a:ext uri="{FF2B5EF4-FFF2-40B4-BE49-F238E27FC236}">
                <a16:creationId xmlns:a16="http://schemas.microsoft.com/office/drawing/2014/main" id="{B96F4AC1-1636-9C19-F486-4E9D05C624DE}"/>
              </a:ext>
            </a:extLst>
          </p:cNvPr>
          <p:cNvPicPr>
            <a:picLocks noChangeAspect="1"/>
          </p:cNvPicPr>
          <p:nvPr/>
        </p:nvPicPr>
        <p:blipFill rotWithShape="1">
          <a:blip r:embed="rId4">
            <a:extLst>
              <a:ext uri="{28A0092B-C50C-407E-A947-70E740481C1C}">
                <a14:useLocalDpi xmlns:a14="http://schemas.microsoft.com/office/drawing/2010/main" val="0"/>
              </a:ext>
            </a:extLst>
          </a:blip>
          <a:srcRect l="42362" t="-6728" r="39675"/>
          <a:stretch/>
        </p:blipFill>
        <p:spPr>
          <a:xfrm>
            <a:off x="0" y="2369393"/>
            <a:ext cx="3445844" cy="2718571"/>
          </a:xfrm>
          <a:prstGeom prst="rect">
            <a:avLst/>
          </a:prstGeom>
        </p:spPr>
      </p:pic>
    </p:spTree>
    <p:extLst>
      <p:ext uri="{BB962C8B-B14F-4D97-AF65-F5344CB8AC3E}">
        <p14:creationId xmlns:p14="http://schemas.microsoft.com/office/powerpoint/2010/main" val="2296102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1325109-E3E5-48E0-B3DF-EA95DB865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CF8E5DE-F76F-2F0D-5B13-65D982BC790E}"/>
              </a:ext>
            </a:extLst>
          </p:cNvPr>
          <p:cNvSpPr>
            <a:spLocks noGrp="1"/>
          </p:cNvSpPr>
          <p:nvPr>
            <p:ph type="ctrTitle"/>
          </p:nvPr>
        </p:nvSpPr>
        <p:spPr>
          <a:xfrm>
            <a:off x="5584951" y="422080"/>
            <a:ext cx="6317998" cy="1120439"/>
          </a:xfrm>
        </p:spPr>
        <p:txBody>
          <a:bodyPr vert="horz" wrap="square" lIns="91440" tIns="45720" rIns="91440" bIns="45720" rtlCol="0" anchor="b" anchorCtr="0">
            <a:normAutofit/>
          </a:bodyPr>
          <a:lstStyle/>
          <a:p>
            <a:pPr>
              <a:lnSpc>
                <a:spcPct val="100000"/>
              </a:lnSpc>
            </a:pPr>
            <a:r>
              <a:rPr lang="en-US" sz="5400" kern="1200" cap="none" spc="0" baseline="0" dirty="0">
                <a:solidFill>
                  <a:schemeClr val="tx1"/>
                </a:solidFill>
                <a:latin typeface="+mn-lt"/>
                <a:ea typeface="+mj-ea"/>
                <a:cs typeface="+mj-cs"/>
              </a:rPr>
              <a:t>The Task</a:t>
            </a:r>
          </a:p>
        </p:txBody>
      </p:sp>
      <p:pic>
        <p:nvPicPr>
          <p:cNvPr id="4" name="Picture 3" descr="תמונה שמכילה עיצוב, קו, אומנות&#10;&#10;התיאור נוצר באופן אוטומטי">
            <a:extLst>
              <a:ext uri="{FF2B5EF4-FFF2-40B4-BE49-F238E27FC236}">
                <a16:creationId xmlns:a16="http://schemas.microsoft.com/office/drawing/2014/main" id="{E9C9FA0C-A819-A5FF-1E54-C4E60041EBDC}"/>
              </a:ext>
            </a:extLst>
          </p:cNvPr>
          <p:cNvPicPr>
            <a:picLocks noChangeAspect="1"/>
          </p:cNvPicPr>
          <p:nvPr/>
        </p:nvPicPr>
        <p:blipFill rotWithShape="1">
          <a:blip r:embed="rId2"/>
          <a:srcRect l="26866" r="17341" b="-2"/>
          <a:stretch/>
        </p:blipFill>
        <p:spPr>
          <a:xfrm>
            <a:off x="0" y="77013"/>
            <a:ext cx="5295900" cy="6857990"/>
          </a:xfrm>
          <a:prstGeom prst="rect">
            <a:avLst/>
          </a:prstGeom>
        </p:spPr>
      </p:pic>
      <p:cxnSp>
        <p:nvCxnSpPr>
          <p:cNvPr id="18" name="Straight Connector 17">
            <a:extLst>
              <a:ext uri="{FF2B5EF4-FFF2-40B4-BE49-F238E27FC236}">
                <a16:creationId xmlns:a16="http://schemas.microsoft.com/office/drawing/2014/main" id="{EA69B194-2B11-45AA-B0F1-9FCD72A98F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כותרת משנה 2">
            <a:extLst>
              <a:ext uri="{FF2B5EF4-FFF2-40B4-BE49-F238E27FC236}">
                <a16:creationId xmlns:a16="http://schemas.microsoft.com/office/drawing/2014/main" id="{F7DD4A2D-0F87-2A71-13E7-DDE922F2C058}"/>
              </a:ext>
            </a:extLst>
          </p:cNvPr>
          <p:cNvSpPr>
            <a:spLocks noGrp="1"/>
          </p:cNvSpPr>
          <p:nvPr>
            <p:ph type="subTitle" idx="1"/>
          </p:nvPr>
        </p:nvSpPr>
        <p:spPr>
          <a:xfrm>
            <a:off x="5532564" y="2324316"/>
            <a:ext cx="6659436" cy="3329806"/>
          </a:xfrm>
        </p:spPr>
        <p:txBody>
          <a:bodyPr vert="horz" lIns="91440" tIns="45720" rIns="91440" bIns="45720" rtlCol="0">
            <a:noAutofit/>
          </a:bodyPr>
          <a:lstStyle/>
          <a:p>
            <a:pPr algn="l">
              <a:lnSpc>
                <a:spcPct val="140000"/>
              </a:lnSpc>
            </a:pPr>
            <a:r>
              <a:rPr lang="en-US" sz="2000" dirty="0"/>
              <a:t>O</a:t>
            </a:r>
            <a:r>
              <a:rPr lang="en-US" sz="2000" b="0" i="0" dirty="0">
                <a:effectLst/>
              </a:rPr>
              <a:t>ur task is to leverage digital humanities tools to extract information from the scanned cards and make this wealth of information readily accessible to the global research community.</a:t>
            </a:r>
          </a:p>
          <a:p>
            <a:pPr algn="l">
              <a:lnSpc>
                <a:spcPct val="140000"/>
              </a:lnSpc>
            </a:pPr>
            <a:endParaRPr lang="en-US" sz="2000" b="0" i="0" dirty="0">
              <a:effectLst/>
            </a:endParaRPr>
          </a:p>
        </p:txBody>
      </p:sp>
      <p:pic>
        <p:nvPicPr>
          <p:cNvPr id="8" name="תמונה 7">
            <a:extLst>
              <a:ext uri="{FF2B5EF4-FFF2-40B4-BE49-F238E27FC236}">
                <a16:creationId xmlns:a16="http://schemas.microsoft.com/office/drawing/2014/main" id="{E3C6F1E3-F8CF-E98C-E985-732337746E0E}"/>
              </a:ext>
            </a:extLst>
          </p:cNvPr>
          <p:cNvPicPr>
            <a:picLocks noChangeAspect="1"/>
          </p:cNvPicPr>
          <p:nvPr/>
        </p:nvPicPr>
        <p:blipFill>
          <a:blip r:embed="rId3"/>
          <a:stretch>
            <a:fillRect/>
          </a:stretch>
        </p:blipFill>
        <p:spPr>
          <a:xfrm>
            <a:off x="21759" y="1822564"/>
            <a:ext cx="3210914" cy="3615709"/>
          </a:xfrm>
          <a:prstGeom prst="rect">
            <a:avLst/>
          </a:prstGeom>
        </p:spPr>
      </p:pic>
    </p:spTree>
    <p:extLst>
      <p:ext uri="{BB962C8B-B14F-4D97-AF65-F5344CB8AC3E}">
        <p14:creationId xmlns:p14="http://schemas.microsoft.com/office/powerpoint/2010/main" val="78773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1325109-E3E5-48E0-B3DF-EA95DB865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CF8E5DE-F76F-2F0D-5B13-65D982BC790E}"/>
              </a:ext>
            </a:extLst>
          </p:cNvPr>
          <p:cNvSpPr>
            <a:spLocks noGrp="1"/>
          </p:cNvSpPr>
          <p:nvPr>
            <p:ph type="ctrTitle"/>
          </p:nvPr>
        </p:nvSpPr>
        <p:spPr>
          <a:xfrm>
            <a:off x="5584951" y="422080"/>
            <a:ext cx="6317998" cy="1120439"/>
          </a:xfrm>
        </p:spPr>
        <p:txBody>
          <a:bodyPr vert="horz" wrap="square" lIns="91440" tIns="45720" rIns="91440" bIns="45720" rtlCol="0" anchor="b" anchorCtr="0">
            <a:normAutofit/>
          </a:bodyPr>
          <a:lstStyle/>
          <a:p>
            <a:pPr>
              <a:lnSpc>
                <a:spcPct val="100000"/>
              </a:lnSpc>
            </a:pPr>
            <a:r>
              <a:rPr lang="en-US" sz="5400" kern="1200" cap="none" spc="0" baseline="0" dirty="0">
                <a:solidFill>
                  <a:schemeClr val="tx1"/>
                </a:solidFill>
                <a:latin typeface="+mn-lt"/>
                <a:ea typeface="+mj-ea"/>
                <a:cs typeface="+mj-cs"/>
              </a:rPr>
              <a:t>Why Its Important?</a:t>
            </a:r>
          </a:p>
        </p:txBody>
      </p:sp>
      <p:pic>
        <p:nvPicPr>
          <p:cNvPr id="4" name="Picture 3" descr="תמונה שמכילה עיצוב, קו, אומנות&#10;&#10;התיאור נוצר באופן אוטומטי">
            <a:extLst>
              <a:ext uri="{FF2B5EF4-FFF2-40B4-BE49-F238E27FC236}">
                <a16:creationId xmlns:a16="http://schemas.microsoft.com/office/drawing/2014/main" id="{E9C9FA0C-A819-A5FF-1E54-C4E60041EBDC}"/>
              </a:ext>
            </a:extLst>
          </p:cNvPr>
          <p:cNvPicPr>
            <a:picLocks noChangeAspect="1"/>
          </p:cNvPicPr>
          <p:nvPr/>
        </p:nvPicPr>
        <p:blipFill rotWithShape="1">
          <a:blip r:embed="rId2"/>
          <a:srcRect l="-614" r="25553" b="-2"/>
          <a:stretch/>
        </p:blipFill>
        <p:spPr>
          <a:xfrm>
            <a:off x="-1828800" y="10"/>
            <a:ext cx="7124700" cy="6857990"/>
          </a:xfrm>
          <a:prstGeom prst="rect">
            <a:avLst/>
          </a:prstGeom>
        </p:spPr>
      </p:pic>
      <p:cxnSp>
        <p:nvCxnSpPr>
          <p:cNvPr id="18" name="Straight Connector 17">
            <a:extLst>
              <a:ext uri="{FF2B5EF4-FFF2-40B4-BE49-F238E27FC236}">
                <a16:creationId xmlns:a16="http://schemas.microsoft.com/office/drawing/2014/main" id="{EA69B194-2B11-45AA-B0F1-9FCD72A98F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6" name="תמונה 5" descr="תמונה שמכילה פני אדם, סרט מצויר, אומנות&#10;&#10;התיאור נוצר באופן אוטומטי">
            <a:extLst>
              <a:ext uri="{FF2B5EF4-FFF2-40B4-BE49-F238E27FC236}">
                <a16:creationId xmlns:a16="http://schemas.microsoft.com/office/drawing/2014/main" id="{56F174CC-B0A4-35D2-D642-C926FD073395}"/>
              </a:ext>
            </a:extLst>
          </p:cNvPr>
          <p:cNvPicPr>
            <a:picLocks noChangeAspect="1"/>
          </p:cNvPicPr>
          <p:nvPr/>
        </p:nvPicPr>
        <p:blipFill rotWithShape="1">
          <a:blip r:embed="rId3">
            <a:extLst>
              <a:ext uri="{28A0092B-C50C-407E-A947-70E740481C1C}">
                <a14:useLocalDpi xmlns:a14="http://schemas.microsoft.com/office/drawing/2010/main" val="0"/>
              </a:ext>
            </a:extLst>
          </a:blip>
          <a:srcRect l="57194" r="27887"/>
          <a:stretch/>
        </p:blipFill>
        <p:spPr>
          <a:xfrm>
            <a:off x="0" y="2124709"/>
            <a:ext cx="3503219" cy="3111433"/>
          </a:xfrm>
          <a:prstGeom prst="rect">
            <a:avLst/>
          </a:prstGeom>
        </p:spPr>
      </p:pic>
      <p:sp>
        <p:nvSpPr>
          <p:cNvPr id="3" name="כותרת משנה 2">
            <a:extLst>
              <a:ext uri="{FF2B5EF4-FFF2-40B4-BE49-F238E27FC236}">
                <a16:creationId xmlns:a16="http://schemas.microsoft.com/office/drawing/2014/main" id="{F7DD4A2D-0F87-2A71-13E7-DDE922F2C058}"/>
              </a:ext>
            </a:extLst>
          </p:cNvPr>
          <p:cNvSpPr>
            <a:spLocks noGrp="1"/>
          </p:cNvSpPr>
          <p:nvPr>
            <p:ph type="subTitle" idx="1"/>
          </p:nvPr>
        </p:nvSpPr>
        <p:spPr>
          <a:xfrm>
            <a:off x="5532564" y="1764097"/>
            <a:ext cx="6659436" cy="3329806"/>
          </a:xfrm>
        </p:spPr>
        <p:txBody>
          <a:bodyPr vert="horz" lIns="91440" tIns="45720" rIns="91440" bIns="45720" rtlCol="0">
            <a:noAutofit/>
          </a:bodyPr>
          <a:lstStyle/>
          <a:p>
            <a:pPr algn="l">
              <a:lnSpc>
                <a:spcPct val="140000"/>
              </a:lnSpc>
            </a:pPr>
            <a:r>
              <a:rPr lang="en-US" sz="1800" b="0" i="0" dirty="0">
                <a:solidFill>
                  <a:schemeClr val="tx1"/>
                </a:solidFill>
                <a:effectLst/>
              </a:rPr>
              <a:t>The '</a:t>
            </a:r>
            <a:r>
              <a:rPr lang="en-US" sz="1800" b="0" i="0" dirty="0" err="1">
                <a:solidFill>
                  <a:schemeClr val="tx1"/>
                </a:solidFill>
                <a:effectLst/>
              </a:rPr>
              <a:t>Gnazim</a:t>
            </a:r>
            <a:r>
              <a:rPr lang="en-US" sz="1800" b="0" i="0" dirty="0">
                <a:solidFill>
                  <a:schemeClr val="tx1"/>
                </a:solidFill>
                <a:effectLst/>
              </a:rPr>
              <a:t>' Institute holds around 800 archival collections, approximately 188,000 cards, was scanned but not include OCR.</a:t>
            </a:r>
          </a:p>
          <a:p>
            <a:pPr algn="l">
              <a:lnSpc>
                <a:spcPct val="140000"/>
              </a:lnSpc>
            </a:pPr>
            <a:r>
              <a:rPr lang="en-US" sz="1800" b="0" i="0" dirty="0">
                <a:solidFill>
                  <a:schemeClr val="tx1"/>
                </a:solidFill>
                <a:effectLst/>
              </a:rPr>
              <a:t>The collection is rich and diverse, reflecting the history of Hebrew art and culture, offering insights of great academic value. </a:t>
            </a:r>
          </a:p>
          <a:p>
            <a:pPr algn="l">
              <a:lnSpc>
                <a:spcPct val="140000"/>
              </a:lnSpc>
            </a:pPr>
            <a:r>
              <a:rPr lang="en-US" sz="1800" b="0" i="0" dirty="0">
                <a:solidFill>
                  <a:schemeClr val="tx1"/>
                </a:solidFill>
                <a:effectLst/>
              </a:rPr>
              <a:t>Despite its significance, access to this collection is highly restricted; researchers can only peruse the collection by physically visiting the </a:t>
            </a:r>
            <a:r>
              <a:rPr lang="en-US" sz="1800" b="0" i="0" dirty="0" err="1">
                <a:solidFill>
                  <a:schemeClr val="tx1"/>
                </a:solidFill>
                <a:effectLst/>
              </a:rPr>
              <a:t>Gnazim</a:t>
            </a:r>
            <a:r>
              <a:rPr lang="en-US" sz="1800" b="0" i="0" dirty="0">
                <a:solidFill>
                  <a:schemeClr val="tx1"/>
                </a:solidFill>
                <a:effectLst/>
              </a:rPr>
              <a:t> Institute. This not only limits accessibility but also hinders research based on this collection.</a:t>
            </a:r>
          </a:p>
        </p:txBody>
      </p:sp>
    </p:spTree>
    <p:extLst>
      <p:ext uri="{BB962C8B-B14F-4D97-AF65-F5344CB8AC3E}">
        <p14:creationId xmlns:p14="http://schemas.microsoft.com/office/powerpoint/2010/main" val="23944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5803EFCD-EE34-4F9B-896E-857170114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43212"/>
            <a:ext cx="12192000" cy="4014787"/>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20" name="Picture 3" descr="תמונה שמכילה עיצוב, קו, אומנות&#10;&#10;התיאור נוצר באופן אוטומטי">
            <a:extLst>
              <a:ext uri="{FF2B5EF4-FFF2-40B4-BE49-F238E27FC236}">
                <a16:creationId xmlns:a16="http://schemas.microsoft.com/office/drawing/2014/main" id="{89857537-BB9C-E5E6-ED19-EA162882A1B0}"/>
              </a:ext>
            </a:extLst>
          </p:cNvPr>
          <p:cNvPicPr>
            <a:picLocks noChangeAspect="1"/>
          </p:cNvPicPr>
          <p:nvPr/>
        </p:nvPicPr>
        <p:blipFill rotWithShape="1">
          <a:blip r:embed="rId3"/>
          <a:srcRect l="-614" r="25553" b="-2"/>
          <a:stretch/>
        </p:blipFill>
        <p:spPr>
          <a:xfrm>
            <a:off x="-81280" y="32251"/>
            <a:ext cx="12273280" cy="2360574"/>
          </a:xfrm>
          <a:prstGeom prst="rect">
            <a:avLst/>
          </a:prstGeom>
        </p:spPr>
      </p:pic>
      <p:pic>
        <p:nvPicPr>
          <p:cNvPr id="9" name="תמונה 8" descr="תמונה שמכילה טקסט, גופן, צילום מסך&#10;&#10;התיאור נוצר באופן אוטומטי">
            <a:extLst>
              <a:ext uri="{FF2B5EF4-FFF2-40B4-BE49-F238E27FC236}">
                <a16:creationId xmlns:a16="http://schemas.microsoft.com/office/drawing/2014/main" id="{3A7D832C-8225-0282-EAAD-E6A7F920E597}"/>
              </a:ext>
            </a:extLst>
          </p:cNvPr>
          <p:cNvPicPr>
            <a:picLocks noChangeAspect="1"/>
          </p:cNvPicPr>
          <p:nvPr/>
        </p:nvPicPr>
        <p:blipFill rotWithShape="1">
          <a:blip r:embed="rId4">
            <a:extLst>
              <a:ext uri="{28A0092B-C50C-407E-A947-70E740481C1C}">
                <a14:useLocalDpi xmlns:a14="http://schemas.microsoft.com/office/drawing/2010/main" val="0"/>
              </a:ext>
            </a:extLst>
          </a:blip>
          <a:srcRect l="24508" t="3708" r="1030" b="6635"/>
          <a:stretch/>
        </p:blipFill>
        <p:spPr>
          <a:xfrm>
            <a:off x="8172022" y="3340823"/>
            <a:ext cx="3663850" cy="3077030"/>
          </a:xfrm>
          <a:prstGeom prst="rect">
            <a:avLst/>
          </a:prstGeom>
        </p:spPr>
      </p:pic>
      <p:pic>
        <p:nvPicPr>
          <p:cNvPr id="7" name="תמונה 6" descr="תמונה שמכילה טקסט, גופן, שחור ולבן, צילום מסך&#10;&#10;התיאור נוצר באופן אוטומטי">
            <a:extLst>
              <a:ext uri="{FF2B5EF4-FFF2-40B4-BE49-F238E27FC236}">
                <a16:creationId xmlns:a16="http://schemas.microsoft.com/office/drawing/2014/main" id="{9462520F-40F7-5E6F-BE20-4C09B4E17F57}"/>
              </a:ext>
            </a:extLst>
          </p:cNvPr>
          <p:cNvPicPr>
            <a:picLocks noChangeAspect="1"/>
          </p:cNvPicPr>
          <p:nvPr/>
        </p:nvPicPr>
        <p:blipFill rotWithShape="1">
          <a:blip r:embed="rId5">
            <a:extLst>
              <a:ext uri="{28A0092B-C50C-407E-A947-70E740481C1C}">
                <a14:useLocalDpi xmlns:a14="http://schemas.microsoft.com/office/drawing/2010/main" val="0"/>
              </a:ext>
            </a:extLst>
          </a:blip>
          <a:srcRect l="6762" t="16367" r="16845" b="5538"/>
          <a:stretch/>
        </p:blipFill>
        <p:spPr>
          <a:xfrm>
            <a:off x="150106" y="3527872"/>
            <a:ext cx="4002109" cy="2934000"/>
          </a:xfrm>
          <a:prstGeom prst="rect">
            <a:avLst/>
          </a:prstGeom>
        </p:spPr>
      </p:pic>
      <p:sp>
        <p:nvSpPr>
          <p:cNvPr id="15" name="כותרת משנה 2">
            <a:extLst>
              <a:ext uri="{FF2B5EF4-FFF2-40B4-BE49-F238E27FC236}">
                <a16:creationId xmlns:a16="http://schemas.microsoft.com/office/drawing/2014/main" id="{DEA6C556-4EC8-7732-3825-1204AB2FC15D}"/>
              </a:ext>
            </a:extLst>
          </p:cNvPr>
          <p:cNvSpPr txBox="1">
            <a:spLocks/>
          </p:cNvSpPr>
          <p:nvPr/>
        </p:nvSpPr>
        <p:spPr>
          <a:xfrm>
            <a:off x="4282074" y="2313817"/>
            <a:ext cx="3359127" cy="1175705"/>
          </a:xfrm>
          <a:prstGeom prst="rect">
            <a:avLst/>
          </a:prstGeom>
        </p:spPr>
        <p:txBody>
          <a:bodyPr vert="horz" lIns="91440" tIns="45720" rIns="91440" bIns="45720" rtlCol="0" anchor="ctr">
            <a:normAutofit/>
          </a:bodyPr>
          <a:lstStyle>
            <a:lvl1pPr marL="0" indent="0" algn="ctr" defTabSz="914400" rtl="0" eaLnBrk="1" latinLnBrk="0" hangingPunct="1">
              <a:lnSpc>
                <a:spcPct val="125000"/>
              </a:lnSpc>
              <a:spcBef>
                <a:spcPts val="1000"/>
              </a:spcBef>
              <a:buClr>
                <a:schemeClr val="accent3"/>
              </a:buClr>
              <a:buFont typeface="Wingdings" panose="05000000000000000000" pitchFamily="2" charset="2"/>
              <a:buNone/>
              <a:defRPr sz="2400" i="0" kern="1200" spc="50" baseline="0">
                <a:solidFill>
                  <a:schemeClr val="tx1">
                    <a:alpha val="60000"/>
                  </a:schemeClr>
                </a:solidFill>
                <a:latin typeface="+mn-lt"/>
                <a:ea typeface="+mn-ea"/>
                <a:cs typeface="+mn-cs"/>
              </a:defRPr>
            </a:lvl1pPr>
            <a:lvl2pPr marL="457200" indent="0" algn="ctr" defTabSz="914400" rtl="0" eaLnBrk="1" latinLnBrk="0" hangingPunct="1">
              <a:lnSpc>
                <a:spcPct val="120000"/>
              </a:lnSpc>
              <a:spcBef>
                <a:spcPts val="500"/>
              </a:spcBef>
              <a:buFontTx/>
              <a:buNone/>
              <a:defRPr sz="2000" b="0" i="0" kern="1200" spc="50" baseline="0">
                <a:solidFill>
                  <a:schemeClr val="tx1">
                    <a:alpha val="60000"/>
                  </a:schemeClr>
                </a:solidFill>
                <a:latin typeface="+mn-lt"/>
                <a:ea typeface="+mn-ea"/>
                <a:cs typeface="+mn-cs"/>
              </a:defRPr>
            </a:lvl2pPr>
            <a:lvl3pPr marL="914400" indent="0" algn="ctr" defTabSz="914400" rtl="0" eaLnBrk="1" latinLnBrk="0" hangingPunct="1">
              <a:lnSpc>
                <a:spcPct val="120000"/>
              </a:lnSpc>
              <a:spcBef>
                <a:spcPts val="5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3pPr>
            <a:lvl4pPr marL="1371600" indent="0" algn="ctr" defTabSz="914400" rtl="0" eaLnBrk="1" latinLnBrk="0" hangingPunct="1">
              <a:lnSpc>
                <a:spcPct val="120000"/>
              </a:lnSpc>
              <a:spcBef>
                <a:spcPts val="500"/>
              </a:spcBef>
              <a:buClr>
                <a:schemeClr val="accent3"/>
              </a:buClr>
              <a:buFontTx/>
              <a:buNone/>
              <a:defRPr sz="1600" b="0" i="0" kern="1200" spc="50" baseline="0">
                <a:solidFill>
                  <a:schemeClr val="tx1">
                    <a:alpha val="60000"/>
                  </a:schemeClr>
                </a:solidFill>
                <a:latin typeface="+mn-lt"/>
                <a:ea typeface="+mn-ea"/>
                <a:cs typeface="+mn-cs"/>
              </a:defRPr>
            </a:lvl4pPr>
            <a:lvl5pPr marL="1828800" indent="0" algn="ctr" defTabSz="914400" rtl="0" eaLnBrk="1" latinLnBrk="0" hangingPunct="1">
              <a:lnSpc>
                <a:spcPct val="120000"/>
              </a:lnSpc>
              <a:spcBef>
                <a:spcPts val="500"/>
              </a:spcBef>
              <a:buClr>
                <a:schemeClr val="accent3"/>
              </a:buClr>
              <a:buFont typeface="Wingdings" panose="05000000000000000000" pitchFamily="2" charset="2"/>
              <a:buNone/>
              <a:defRPr sz="1600" kern="1200" spc="5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2)No Typed, Hand write, </a:t>
            </a:r>
            <a:br>
              <a:rPr lang="en-US" sz="2000" dirty="0"/>
            </a:br>
            <a:r>
              <a:rPr lang="en-US" sz="2000" dirty="0"/>
              <a:t>Little Scan Noise, </a:t>
            </a:r>
          </a:p>
        </p:txBody>
      </p:sp>
      <p:sp>
        <p:nvSpPr>
          <p:cNvPr id="17" name="כותרת משנה 2">
            <a:extLst>
              <a:ext uri="{FF2B5EF4-FFF2-40B4-BE49-F238E27FC236}">
                <a16:creationId xmlns:a16="http://schemas.microsoft.com/office/drawing/2014/main" id="{FBEAF4B4-8F1D-7668-88ED-3C6F6AE5BC25}"/>
              </a:ext>
            </a:extLst>
          </p:cNvPr>
          <p:cNvSpPr txBox="1">
            <a:spLocks/>
          </p:cNvSpPr>
          <p:nvPr/>
        </p:nvSpPr>
        <p:spPr>
          <a:xfrm>
            <a:off x="269461" y="2376189"/>
            <a:ext cx="3761771" cy="1044894"/>
          </a:xfrm>
          <a:prstGeom prst="rect">
            <a:avLst/>
          </a:prstGeom>
        </p:spPr>
        <p:txBody>
          <a:bodyPr vert="horz" lIns="91440" tIns="45720" rIns="91440" bIns="45720" rtlCol="0" anchor="ctr">
            <a:normAutofit/>
          </a:bodyPr>
          <a:lstStyle>
            <a:lvl1pPr marL="0" indent="0" algn="ctr" defTabSz="914400" rtl="0" eaLnBrk="1" latinLnBrk="0" hangingPunct="1">
              <a:lnSpc>
                <a:spcPct val="125000"/>
              </a:lnSpc>
              <a:spcBef>
                <a:spcPts val="1000"/>
              </a:spcBef>
              <a:buClr>
                <a:schemeClr val="accent3"/>
              </a:buClr>
              <a:buFont typeface="Wingdings" panose="05000000000000000000" pitchFamily="2" charset="2"/>
              <a:buNone/>
              <a:defRPr sz="2400" i="0" kern="1200" spc="50" baseline="0">
                <a:solidFill>
                  <a:schemeClr val="tx1">
                    <a:alpha val="60000"/>
                  </a:schemeClr>
                </a:solidFill>
                <a:latin typeface="+mn-lt"/>
                <a:ea typeface="+mn-ea"/>
                <a:cs typeface="+mn-cs"/>
              </a:defRPr>
            </a:lvl1pPr>
            <a:lvl2pPr marL="457200" indent="0" algn="ctr" defTabSz="914400" rtl="0" eaLnBrk="1" latinLnBrk="0" hangingPunct="1">
              <a:lnSpc>
                <a:spcPct val="120000"/>
              </a:lnSpc>
              <a:spcBef>
                <a:spcPts val="500"/>
              </a:spcBef>
              <a:buFontTx/>
              <a:buNone/>
              <a:defRPr sz="2000" b="0" i="0" kern="1200" spc="50" baseline="0">
                <a:solidFill>
                  <a:schemeClr val="tx1">
                    <a:alpha val="60000"/>
                  </a:schemeClr>
                </a:solidFill>
                <a:latin typeface="+mn-lt"/>
                <a:ea typeface="+mn-ea"/>
                <a:cs typeface="+mn-cs"/>
              </a:defRPr>
            </a:lvl2pPr>
            <a:lvl3pPr marL="914400" indent="0" algn="ctr" defTabSz="914400" rtl="0" eaLnBrk="1" latinLnBrk="0" hangingPunct="1">
              <a:lnSpc>
                <a:spcPct val="120000"/>
              </a:lnSpc>
              <a:spcBef>
                <a:spcPts val="5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3pPr>
            <a:lvl4pPr marL="1371600" indent="0" algn="ctr" defTabSz="914400" rtl="0" eaLnBrk="1" latinLnBrk="0" hangingPunct="1">
              <a:lnSpc>
                <a:spcPct val="120000"/>
              </a:lnSpc>
              <a:spcBef>
                <a:spcPts val="500"/>
              </a:spcBef>
              <a:buClr>
                <a:schemeClr val="accent3"/>
              </a:buClr>
              <a:buFontTx/>
              <a:buNone/>
              <a:defRPr sz="1600" b="0" i="0" kern="1200" spc="50" baseline="0">
                <a:solidFill>
                  <a:schemeClr val="tx1">
                    <a:alpha val="60000"/>
                  </a:schemeClr>
                </a:solidFill>
                <a:latin typeface="+mn-lt"/>
                <a:ea typeface="+mn-ea"/>
                <a:cs typeface="+mn-cs"/>
              </a:defRPr>
            </a:lvl4pPr>
            <a:lvl5pPr marL="1828800" indent="0" algn="ctr" defTabSz="914400" rtl="0" eaLnBrk="1" latinLnBrk="0" hangingPunct="1">
              <a:lnSpc>
                <a:spcPct val="120000"/>
              </a:lnSpc>
              <a:spcBef>
                <a:spcPts val="500"/>
              </a:spcBef>
              <a:buClr>
                <a:schemeClr val="accent3"/>
              </a:buClr>
              <a:buFont typeface="Wingdings" panose="05000000000000000000" pitchFamily="2" charset="2"/>
              <a:buNone/>
              <a:defRPr sz="1600" kern="1200" spc="5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3) Typed, Hand Write, </a:t>
            </a:r>
            <a:br>
              <a:rPr lang="en-US" sz="2000" dirty="0"/>
            </a:br>
            <a:r>
              <a:rPr lang="en-US" sz="2000" dirty="0"/>
              <a:t>A lot Scan Noise </a:t>
            </a:r>
          </a:p>
        </p:txBody>
      </p:sp>
      <p:sp>
        <p:nvSpPr>
          <p:cNvPr id="2" name="כותרת 1">
            <a:extLst>
              <a:ext uri="{FF2B5EF4-FFF2-40B4-BE49-F238E27FC236}">
                <a16:creationId xmlns:a16="http://schemas.microsoft.com/office/drawing/2014/main" id="{3CF8E5DE-F76F-2F0D-5B13-65D982BC790E}"/>
              </a:ext>
            </a:extLst>
          </p:cNvPr>
          <p:cNvSpPr>
            <a:spLocks noGrp="1"/>
          </p:cNvSpPr>
          <p:nvPr>
            <p:ph type="ctrTitle"/>
          </p:nvPr>
        </p:nvSpPr>
        <p:spPr>
          <a:xfrm>
            <a:off x="4031232" y="-15615"/>
            <a:ext cx="4457690" cy="1720850"/>
          </a:xfrm>
        </p:spPr>
        <p:txBody>
          <a:bodyPr vert="horz" lIns="91440" tIns="45720" rIns="91440" bIns="45720" rtlCol="0" anchor="ctr" anchorCtr="0">
            <a:normAutofit/>
          </a:bodyPr>
          <a:lstStyle/>
          <a:p>
            <a:r>
              <a:rPr lang="en-US" dirty="0">
                <a:latin typeface="+mn-lt"/>
              </a:rPr>
              <a:t>Data Examples</a:t>
            </a:r>
            <a:endParaRPr lang="en-US" kern="1200" cap="none" spc="0" baseline="0" dirty="0">
              <a:latin typeface="+mn-lt"/>
              <a:ea typeface="+mj-ea"/>
              <a:cs typeface="+mj-cs"/>
            </a:endParaRPr>
          </a:p>
        </p:txBody>
      </p:sp>
      <p:pic>
        <p:nvPicPr>
          <p:cNvPr id="11" name="תמונה 10" descr="תמונה שמכילה טקסט, כתב יד, מכתב, קליגרפיה&#10;&#10;התיאור נוצר באופן אוטומטי">
            <a:extLst>
              <a:ext uri="{FF2B5EF4-FFF2-40B4-BE49-F238E27FC236}">
                <a16:creationId xmlns:a16="http://schemas.microsoft.com/office/drawing/2014/main" id="{E6A8D704-9DB8-6FA2-29F3-C0B610E8E38E}"/>
              </a:ext>
            </a:extLst>
          </p:cNvPr>
          <p:cNvPicPr>
            <a:picLocks noChangeAspect="1"/>
          </p:cNvPicPr>
          <p:nvPr/>
        </p:nvPicPr>
        <p:blipFill rotWithShape="1">
          <a:blip r:embed="rId6">
            <a:extLst>
              <a:ext uri="{28A0092B-C50C-407E-A947-70E740481C1C}">
                <a14:useLocalDpi xmlns:a14="http://schemas.microsoft.com/office/drawing/2010/main" val="0"/>
              </a:ext>
            </a:extLst>
          </a:blip>
          <a:srcRect l="19369" b="2729"/>
          <a:stretch/>
        </p:blipFill>
        <p:spPr>
          <a:xfrm>
            <a:off x="4429411" y="3426147"/>
            <a:ext cx="3661331" cy="2848916"/>
          </a:xfrm>
          <a:prstGeom prst="rect">
            <a:avLst/>
          </a:prstGeom>
        </p:spPr>
      </p:pic>
      <p:sp>
        <p:nvSpPr>
          <p:cNvPr id="3" name="כותרת משנה 2">
            <a:extLst>
              <a:ext uri="{FF2B5EF4-FFF2-40B4-BE49-F238E27FC236}">
                <a16:creationId xmlns:a16="http://schemas.microsoft.com/office/drawing/2014/main" id="{F7DD4A2D-0F87-2A71-13E7-DDE922F2C058}"/>
              </a:ext>
            </a:extLst>
          </p:cNvPr>
          <p:cNvSpPr>
            <a:spLocks noGrp="1"/>
          </p:cNvSpPr>
          <p:nvPr>
            <p:ph type="subTitle" idx="1"/>
          </p:nvPr>
        </p:nvSpPr>
        <p:spPr>
          <a:xfrm>
            <a:off x="8391304" y="2276760"/>
            <a:ext cx="3225285" cy="1175705"/>
          </a:xfrm>
        </p:spPr>
        <p:txBody>
          <a:bodyPr vert="horz" lIns="91440" tIns="45720" rIns="91440" bIns="45720" rtlCol="0" anchor="ctr">
            <a:normAutofit/>
          </a:bodyPr>
          <a:lstStyle/>
          <a:p>
            <a:r>
              <a:rPr lang="en-US" sz="2000" dirty="0"/>
              <a:t>1) Typed, No Hand Write,</a:t>
            </a:r>
            <a:br>
              <a:rPr lang="en-US" sz="2000" dirty="0"/>
            </a:br>
            <a:r>
              <a:rPr lang="en-US" sz="2000" dirty="0"/>
              <a:t>No Scan Noise </a:t>
            </a:r>
            <a:endParaRPr lang="en-US" sz="2000" b="0" i="0" dirty="0">
              <a:effectLst/>
            </a:endParaRPr>
          </a:p>
        </p:txBody>
      </p:sp>
    </p:spTree>
    <p:extLst>
      <p:ext uri="{BB962C8B-B14F-4D97-AF65-F5344CB8AC3E}">
        <p14:creationId xmlns:p14="http://schemas.microsoft.com/office/powerpoint/2010/main" val="168271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1325109-E3E5-48E0-B3DF-EA95DB865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CF8E5DE-F76F-2F0D-5B13-65D982BC790E}"/>
              </a:ext>
            </a:extLst>
          </p:cNvPr>
          <p:cNvSpPr>
            <a:spLocks noGrp="1"/>
          </p:cNvSpPr>
          <p:nvPr>
            <p:ph type="ctrTitle"/>
          </p:nvPr>
        </p:nvSpPr>
        <p:spPr>
          <a:xfrm>
            <a:off x="5584951" y="422080"/>
            <a:ext cx="6317998" cy="1120439"/>
          </a:xfrm>
        </p:spPr>
        <p:txBody>
          <a:bodyPr vert="horz" wrap="square" lIns="91440" tIns="45720" rIns="91440" bIns="45720" rtlCol="0" anchor="b" anchorCtr="0">
            <a:normAutofit/>
          </a:bodyPr>
          <a:lstStyle/>
          <a:p>
            <a:pPr>
              <a:lnSpc>
                <a:spcPct val="100000"/>
              </a:lnSpc>
            </a:pPr>
            <a:r>
              <a:rPr lang="en-US" sz="5400" kern="1200" cap="none" spc="0" baseline="0" dirty="0">
                <a:solidFill>
                  <a:schemeClr val="tx1"/>
                </a:solidFill>
                <a:latin typeface="+mn-lt"/>
                <a:ea typeface="+mj-ea"/>
                <a:cs typeface="+mj-cs"/>
              </a:rPr>
              <a:t>Current Code</a:t>
            </a:r>
          </a:p>
        </p:txBody>
      </p:sp>
      <p:pic>
        <p:nvPicPr>
          <p:cNvPr id="4" name="Picture 3" descr="תמונה שמכילה עיצוב, קו, אומנות&#10;&#10;התיאור נוצר באופן אוטומטי">
            <a:extLst>
              <a:ext uri="{FF2B5EF4-FFF2-40B4-BE49-F238E27FC236}">
                <a16:creationId xmlns:a16="http://schemas.microsoft.com/office/drawing/2014/main" id="{E9C9FA0C-A819-A5FF-1E54-C4E60041EBDC}"/>
              </a:ext>
            </a:extLst>
          </p:cNvPr>
          <p:cNvPicPr>
            <a:picLocks noChangeAspect="1"/>
          </p:cNvPicPr>
          <p:nvPr/>
        </p:nvPicPr>
        <p:blipFill rotWithShape="1">
          <a:blip r:embed="rId2"/>
          <a:srcRect l="-614" r="25553" b="-2"/>
          <a:stretch/>
        </p:blipFill>
        <p:spPr>
          <a:xfrm>
            <a:off x="-1828800" y="10"/>
            <a:ext cx="7124700" cy="6857990"/>
          </a:xfrm>
          <a:prstGeom prst="rect">
            <a:avLst/>
          </a:prstGeom>
        </p:spPr>
      </p:pic>
      <p:cxnSp>
        <p:nvCxnSpPr>
          <p:cNvPr id="18" name="Straight Connector 17">
            <a:extLst>
              <a:ext uri="{FF2B5EF4-FFF2-40B4-BE49-F238E27FC236}">
                <a16:creationId xmlns:a16="http://schemas.microsoft.com/office/drawing/2014/main" id="{EA69B194-2B11-45AA-B0F1-9FCD72A98F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כותרת משנה 2">
            <a:extLst>
              <a:ext uri="{FF2B5EF4-FFF2-40B4-BE49-F238E27FC236}">
                <a16:creationId xmlns:a16="http://schemas.microsoft.com/office/drawing/2014/main" id="{F7DD4A2D-0F87-2A71-13E7-DDE922F2C058}"/>
              </a:ext>
            </a:extLst>
          </p:cNvPr>
          <p:cNvSpPr>
            <a:spLocks noGrp="1"/>
          </p:cNvSpPr>
          <p:nvPr>
            <p:ph type="subTitle" idx="1"/>
          </p:nvPr>
        </p:nvSpPr>
        <p:spPr>
          <a:xfrm>
            <a:off x="5532564" y="1764097"/>
            <a:ext cx="6659436" cy="4944928"/>
          </a:xfrm>
        </p:spPr>
        <p:txBody>
          <a:bodyPr vert="horz" lIns="91440" tIns="45720" rIns="91440" bIns="45720" rtlCol="0">
            <a:noAutofit/>
          </a:bodyPr>
          <a:lstStyle/>
          <a:p>
            <a:pPr algn="l">
              <a:buFont typeface="Arial" panose="020B0604020202020204" pitchFamily="34" charset="0"/>
              <a:buChar char="•"/>
            </a:pPr>
            <a:r>
              <a:rPr lang="en-US" dirty="0">
                <a:solidFill>
                  <a:schemeClr val="tx1"/>
                </a:solidFill>
                <a:latin typeface="Söhne"/>
              </a:rPr>
              <a:t> O</a:t>
            </a:r>
            <a:r>
              <a:rPr lang="en-US" b="0" i="0" dirty="0">
                <a:solidFill>
                  <a:schemeClr val="tx1"/>
                </a:solidFill>
                <a:effectLst/>
                <a:latin typeface="Söhne"/>
              </a:rPr>
              <a:t>ur code is designed to traverse Google Cloud, find un-processed image and download</a:t>
            </a:r>
            <a:r>
              <a:rPr lang="en-US" dirty="0">
                <a:solidFill>
                  <a:schemeClr val="tx1"/>
                </a:solidFill>
                <a:latin typeface="Söhne"/>
              </a:rPr>
              <a:t> it</a:t>
            </a:r>
            <a:r>
              <a:rPr lang="en-US" b="0" i="0" dirty="0">
                <a:solidFill>
                  <a:schemeClr val="tx1"/>
                </a:solidFill>
                <a:effectLst/>
                <a:latin typeface="Söhne"/>
              </a:rPr>
              <a:t>, apply OCR to it using Tesseract, and extract metadata from folder names.</a:t>
            </a:r>
          </a:p>
          <a:p>
            <a:pPr algn="l">
              <a:buFont typeface="Arial" panose="020B0604020202020204" pitchFamily="34" charset="0"/>
              <a:buChar char="•"/>
            </a:pPr>
            <a:r>
              <a:rPr lang="en-US" b="0" i="0" dirty="0">
                <a:solidFill>
                  <a:schemeClr val="tx1"/>
                </a:solidFill>
                <a:effectLst/>
                <a:latin typeface="Söhne"/>
              </a:rPr>
              <a:t> This process is designed to handle large volumes of data, thanks to the use of Google Cloud Platform, allowing us to process data that cannot be stored on a single machine.</a:t>
            </a:r>
          </a:p>
          <a:p>
            <a:pPr algn="l">
              <a:buFont typeface="Arial" panose="020B0604020202020204" pitchFamily="34" charset="0"/>
              <a:buChar char="•"/>
            </a:pPr>
            <a:r>
              <a:rPr lang="en-US" b="0" i="0" dirty="0">
                <a:solidFill>
                  <a:schemeClr val="tx1"/>
                </a:solidFill>
                <a:effectLst/>
                <a:latin typeface="Söhne"/>
              </a:rPr>
              <a:t> We can </a:t>
            </a:r>
            <a:r>
              <a:rPr lang="en-US" dirty="0">
                <a:solidFill>
                  <a:schemeClr val="tx1"/>
                </a:solidFill>
                <a:latin typeface="Söhne"/>
              </a:rPr>
              <a:t>p</a:t>
            </a:r>
            <a:r>
              <a:rPr lang="en-US" b="0" i="0" dirty="0">
                <a:solidFill>
                  <a:schemeClr val="tx1"/>
                </a:solidFill>
                <a:effectLst/>
                <a:latin typeface="Söhne"/>
              </a:rPr>
              <a:t>rocess 5k at a single run</a:t>
            </a:r>
            <a:r>
              <a:rPr lang="en-US" dirty="0">
                <a:solidFill>
                  <a:schemeClr val="tx1"/>
                </a:solidFill>
                <a:latin typeface="Söhne"/>
              </a:rPr>
              <a:t>, we processed o</a:t>
            </a:r>
            <a:r>
              <a:rPr lang="en-US" b="0" i="0" dirty="0">
                <a:solidFill>
                  <a:schemeClr val="tx1"/>
                </a:solidFill>
                <a:effectLst/>
                <a:latin typeface="Söhne"/>
              </a:rPr>
              <a:t>ver 50k images Overall.</a:t>
            </a:r>
          </a:p>
        </p:txBody>
      </p:sp>
      <p:pic>
        <p:nvPicPr>
          <p:cNvPr id="7" name="תמונה 6" descr="תמונה שמכילה טקסט, צילום מסך&#10;&#10;התיאור נוצר באופן אוטומטי">
            <a:extLst>
              <a:ext uri="{FF2B5EF4-FFF2-40B4-BE49-F238E27FC236}">
                <a16:creationId xmlns:a16="http://schemas.microsoft.com/office/drawing/2014/main" id="{B433FFF0-E561-33F3-5BE6-24DF3448D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16" y="1680260"/>
            <a:ext cx="4890584" cy="3713673"/>
          </a:xfrm>
          <a:prstGeom prst="rect">
            <a:avLst/>
          </a:prstGeom>
        </p:spPr>
      </p:pic>
    </p:spTree>
    <p:extLst>
      <p:ext uri="{BB962C8B-B14F-4D97-AF65-F5344CB8AC3E}">
        <p14:creationId xmlns:p14="http://schemas.microsoft.com/office/powerpoint/2010/main" val="3028425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1325109-E3E5-48E0-B3DF-EA95DB865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CF8E5DE-F76F-2F0D-5B13-65D982BC790E}"/>
              </a:ext>
            </a:extLst>
          </p:cNvPr>
          <p:cNvSpPr>
            <a:spLocks noGrp="1"/>
          </p:cNvSpPr>
          <p:nvPr>
            <p:ph type="ctrTitle"/>
          </p:nvPr>
        </p:nvSpPr>
        <p:spPr>
          <a:xfrm>
            <a:off x="5584951" y="422080"/>
            <a:ext cx="6317998" cy="1120439"/>
          </a:xfrm>
        </p:spPr>
        <p:txBody>
          <a:bodyPr vert="horz" wrap="square" lIns="91440" tIns="45720" rIns="91440" bIns="45720" rtlCol="0" anchor="b" anchorCtr="0">
            <a:normAutofit fontScale="90000"/>
          </a:bodyPr>
          <a:lstStyle/>
          <a:p>
            <a:pPr>
              <a:lnSpc>
                <a:spcPct val="100000"/>
              </a:lnSpc>
            </a:pPr>
            <a:r>
              <a:rPr lang="en-US" sz="5400" dirty="0">
                <a:latin typeface="+mn-lt"/>
              </a:rPr>
              <a:t>Paragraph Detection</a:t>
            </a:r>
            <a:endParaRPr lang="en-US" sz="5400" kern="1200" cap="none" spc="0" baseline="0" dirty="0">
              <a:solidFill>
                <a:schemeClr val="tx1"/>
              </a:solidFill>
              <a:latin typeface="+mn-lt"/>
              <a:ea typeface="+mj-ea"/>
              <a:cs typeface="+mj-cs"/>
            </a:endParaRPr>
          </a:p>
        </p:txBody>
      </p:sp>
      <p:pic>
        <p:nvPicPr>
          <p:cNvPr id="4" name="Picture 3" descr="תמונה שמכילה עיצוב, קו, אומנות&#10;&#10;התיאור נוצר באופן אוטומטי">
            <a:extLst>
              <a:ext uri="{FF2B5EF4-FFF2-40B4-BE49-F238E27FC236}">
                <a16:creationId xmlns:a16="http://schemas.microsoft.com/office/drawing/2014/main" id="{E9C9FA0C-A819-A5FF-1E54-C4E60041EBDC}"/>
              </a:ext>
            </a:extLst>
          </p:cNvPr>
          <p:cNvPicPr>
            <a:picLocks noChangeAspect="1"/>
          </p:cNvPicPr>
          <p:nvPr/>
        </p:nvPicPr>
        <p:blipFill rotWithShape="1">
          <a:blip r:embed="rId2"/>
          <a:srcRect l="-614" r="25553" b="-2"/>
          <a:stretch/>
        </p:blipFill>
        <p:spPr>
          <a:xfrm>
            <a:off x="-1925052" y="10"/>
            <a:ext cx="7124700" cy="6857990"/>
          </a:xfrm>
          <a:prstGeom prst="rect">
            <a:avLst/>
          </a:prstGeom>
        </p:spPr>
      </p:pic>
      <p:cxnSp>
        <p:nvCxnSpPr>
          <p:cNvPr id="18" name="Straight Connector 17">
            <a:extLst>
              <a:ext uri="{FF2B5EF4-FFF2-40B4-BE49-F238E27FC236}">
                <a16:creationId xmlns:a16="http://schemas.microsoft.com/office/drawing/2014/main" id="{EA69B194-2B11-45AA-B0F1-9FCD72A98F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כותרת משנה 2">
            <a:extLst>
              <a:ext uri="{FF2B5EF4-FFF2-40B4-BE49-F238E27FC236}">
                <a16:creationId xmlns:a16="http://schemas.microsoft.com/office/drawing/2014/main" id="{F7DD4A2D-0F87-2A71-13E7-DDE922F2C058}"/>
              </a:ext>
            </a:extLst>
          </p:cNvPr>
          <p:cNvSpPr>
            <a:spLocks noGrp="1"/>
          </p:cNvSpPr>
          <p:nvPr>
            <p:ph type="subTitle" idx="1"/>
          </p:nvPr>
        </p:nvSpPr>
        <p:spPr>
          <a:xfrm>
            <a:off x="5532564" y="1964598"/>
            <a:ext cx="6659436" cy="3329806"/>
          </a:xfrm>
        </p:spPr>
        <p:txBody>
          <a:bodyPr vert="horz" lIns="91440" tIns="45720" rIns="91440" bIns="45720" rtlCol="0">
            <a:noAutofit/>
          </a:bodyPr>
          <a:lstStyle/>
          <a:p>
            <a:pPr algn="l">
              <a:buFont typeface="Arial" panose="020B0604020202020204" pitchFamily="34" charset="0"/>
              <a:buChar char="•"/>
            </a:pPr>
            <a:r>
              <a:rPr lang="en-US" sz="2000" b="0" i="0" dirty="0">
                <a:solidFill>
                  <a:schemeClr val="tx1"/>
                </a:solidFill>
                <a:effectLst/>
                <a:latin typeface="Söhne"/>
              </a:rPr>
              <a:t> For fast paragraph detection, we chose an image processing method that progressively dilates a </a:t>
            </a:r>
            <a:r>
              <a:rPr lang="en-US" sz="2000" b="0" i="0" dirty="0" err="1">
                <a:solidFill>
                  <a:schemeClr val="tx1"/>
                </a:solidFill>
                <a:effectLst/>
                <a:latin typeface="Söhne"/>
              </a:rPr>
              <a:t>thresholded</a:t>
            </a:r>
            <a:r>
              <a:rPr lang="en-US" sz="2000" b="0" i="0" dirty="0">
                <a:solidFill>
                  <a:schemeClr val="tx1"/>
                </a:solidFill>
                <a:effectLst/>
                <a:latin typeface="Söhne"/>
              </a:rPr>
              <a:t> image to merge close contours, identifies these contours, and checks if any two bounding rectangles are close to each other, iterating this process until no closely positioned rectangles are left.</a:t>
            </a:r>
            <a:br>
              <a:rPr lang="en-US" sz="2000" b="0" i="0" dirty="0">
                <a:solidFill>
                  <a:schemeClr val="tx1"/>
                </a:solidFill>
                <a:effectLst/>
                <a:latin typeface="Söhne"/>
              </a:rPr>
            </a:br>
            <a:endParaRPr lang="en-US" sz="2000" b="0" i="0" dirty="0">
              <a:solidFill>
                <a:schemeClr val="tx1"/>
              </a:solidFill>
              <a:effectLst/>
              <a:latin typeface="Söhne"/>
            </a:endParaRPr>
          </a:p>
          <a:p>
            <a:pPr algn="l">
              <a:buFont typeface="Arial" panose="020B0604020202020204" pitchFamily="34" charset="0"/>
              <a:buChar char="•"/>
            </a:pPr>
            <a:r>
              <a:rPr lang="en-US" sz="2000" b="0" i="0" dirty="0">
                <a:solidFill>
                  <a:schemeClr val="tx1"/>
                </a:solidFill>
                <a:effectLst/>
                <a:latin typeface="Söhne"/>
              </a:rPr>
              <a:t> Based on: https://stackoverflow.com/questions/57249273/how-to-detect-paragraphs-in-a-text-document-image-for-a-non-consistent-text-stru</a:t>
            </a:r>
          </a:p>
        </p:txBody>
      </p:sp>
      <p:pic>
        <p:nvPicPr>
          <p:cNvPr id="9" name="תמונה 8" descr="תמונה שמכילה טקסט, צילום מסך, גופן&#10;&#10;התיאור נוצר באופן אוטומטי">
            <a:extLst>
              <a:ext uri="{FF2B5EF4-FFF2-40B4-BE49-F238E27FC236}">
                <a16:creationId xmlns:a16="http://schemas.microsoft.com/office/drawing/2014/main" id="{6608C872-338B-A149-FF11-0DBD62BE3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51" y="854816"/>
            <a:ext cx="4467684" cy="1983928"/>
          </a:xfrm>
          <a:prstGeom prst="rect">
            <a:avLst/>
          </a:prstGeom>
        </p:spPr>
      </p:pic>
      <p:pic>
        <p:nvPicPr>
          <p:cNvPr id="6" name="תמונה 5" descr="תמונה שמכילה טקסט, צילום מסך, גופן&#10;&#10;התיאור נוצר באופן אוטומטי">
            <a:extLst>
              <a:ext uri="{FF2B5EF4-FFF2-40B4-BE49-F238E27FC236}">
                <a16:creationId xmlns:a16="http://schemas.microsoft.com/office/drawing/2014/main" id="{CC2FB2ED-6790-A6AC-6CB6-822906BD7D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051" y="3078140"/>
            <a:ext cx="4499100" cy="2599646"/>
          </a:xfrm>
          <a:prstGeom prst="rect">
            <a:avLst/>
          </a:prstGeom>
        </p:spPr>
      </p:pic>
    </p:spTree>
    <p:extLst>
      <p:ext uri="{BB962C8B-B14F-4D97-AF65-F5344CB8AC3E}">
        <p14:creationId xmlns:p14="http://schemas.microsoft.com/office/powerpoint/2010/main" val="361510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 descr="תמונה שמכילה עיצוב, קו, אומנות&#10;&#10;התיאור נוצר באופן אוטומטי">
            <a:extLst>
              <a:ext uri="{FF2B5EF4-FFF2-40B4-BE49-F238E27FC236}">
                <a16:creationId xmlns:a16="http://schemas.microsoft.com/office/drawing/2014/main" id="{89857537-BB9C-E5E6-ED19-EA162882A1B0}"/>
              </a:ext>
            </a:extLst>
          </p:cNvPr>
          <p:cNvPicPr>
            <a:picLocks noChangeAspect="1"/>
          </p:cNvPicPr>
          <p:nvPr/>
        </p:nvPicPr>
        <p:blipFill rotWithShape="1">
          <a:blip r:embed="rId3"/>
          <a:srcRect l="-614" r="25553" b="-2"/>
          <a:stretch/>
        </p:blipFill>
        <p:spPr>
          <a:xfrm>
            <a:off x="62074" y="145942"/>
            <a:ext cx="12273280" cy="2360574"/>
          </a:xfrm>
          <a:prstGeom prst="rect">
            <a:avLst/>
          </a:prstGeom>
        </p:spPr>
      </p:pic>
      <p:sp>
        <p:nvSpPr>
          <p:cNvPr id="15" name="כותרת משנה 2">
            <a:extLst>
              <a:ext uri="{FF2B5EF4-FFF2-40B4-BE49-F238E27FC236}">
                <a16:creationId xmlns:a16="http://schemas.microsoft.com/office/drawing/2014/main" id="{DEA6C556-4EC8-7732-3825-1204AB2FC15D}"/>
              </a:ext>
            </a:extLst>
          </p:cNvPr>
          <p:cNvSpPr txBox="1">
            <a:spLocks/>
          </p:cNvSpPr>
          <p:nvPr/>
        </p:nvSpPr>
        <p:spPr>
          <a:xfrm>
            <a:off x="8073238" y="2310783"/>
            <a:ext cx="3359127" cy="1175705"/>
          </a:xfrm>
          <a:prstGeom prst="rect">
            <a:avLst/>
          </a:prstGeom>
        </p:spPr>
        <p:txBody>
          <a:bodyPr vert="horz" lIns="91440" tIns="45720" rIns="91440" bIns="45720" rtlCol="0" anchor="ctr">
            <a:normAutofit/>
          </a:bodyPr>
          <a:lstStyle>
            <a:lvl1pPr marL="0" indent="0" algn="ctr" defTabSz="914400" rtl="0" eaLnBrk="1" latinLnBrk="0" hangingPunct="1">
              <a:lnSpc>
                <a:spcPct val="125000"/>
              </a:lnSpc>
              <a:spcBef>
                <a:spcPts val="1000"/>
              </a:spcBef>
              <a:buClr>
                <a:schemeClr val="accent3"/>
              </a:buClr>
              <a:buFont typeface="Wingdings" panose="05000000000000000000" pitchFamily="2" charset="2"/>
              <a:buNone/>
              <a:defRPr sz="2400" i="0" kern="1200" spc="50" baseline="0">
                <a:solidFill>
                  <a:schemeClr val="tx1">
                    <a:alpha val="60000"/>
                  </a:schemeClr>
                </a:solidFill>
                <a:latin typeface="+mn-lt"/>
                <a:ea typeface="+mn-ea"/>
                <a:cs typeface="+mn-cs"/>
              </a:defRPr>
            </a:lvl1pPr>
            <a:lvl2pPr marL="457200" indent="0" algn="ctr" defTabSz="914400" rtl="0" eaLnBrk="1" latinLnBrk="0" hangingPunct="1">
              <a:lnSpc>
                <a:spcPct val="120000"/>
              </a:lnSpc>
              <a:spcBef>
                <a:spcPts val="500"/>
              </a:spcBef>
              <a:buFontTx/>
              <a:buNone/>
              <a:defRPr sz="2000" b="0" i="0" kern="1200" spc="50" baseline="0">
                <a:solidFill>
                  <a:schemeClr val="tx1">
                    <a:alpha val="60000"/>
                  </a:schemeClr>
                </a:solidFill>
                <a:latin typeface="+mn-lt"/>
                <a:ea typeface="+mn-ea"/>
                <a:cs typeface="+mn-cs"/>
              </a:defRPr>
            </a:lvl2pPr>
            <a:lvl3pPr marL="914400" indent="0" algn="ctr" defTabSz="914400" rtl="0" eaLnBrk="1" latinLnBrk="0" hangingPunct="1">
              <a:lnSpc>
                <a:spcPct val="120000"/>
              </a:lnSpc>
              <a:spcBef>
                <a:spcPts val="5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3pPr>
            <a:lvl4pPr marL="1371600" indent="0" algn="ctr" defTabSz="914400" rtl="0" eaLnBrk="1" latinLnBrk="0" hangingPunct="1">
              <a:lnSpc>
                <a:spcPct val="120000"/>
              </a:lnSpc>
              <a:spcBef>
                <a:spcPts val="500"/>
              </a:spcBef>
              <a:buClr>
                <a:schemeClr val="accent3"/>
              </a:buClr>
              <a:buFontTx/>
              <a:buNone/>
              <a:defRPr sz="1600" b="0" i="0" kern="1200" spc="50" baseline="0">
                <a:solidFill>
                  <a:schemeClr val="tx1">
                    <a:alpha val="60000"/>
                  </a:schemeClr>
                </a:solidFill>
                <a:latin typeface="+mn-lt"/>
                <a:ea typeface="+mn-ea"/>
                <a:cs typeface="+mn-cs"/>
              </a:defRPr>
            </a:lvl4pPr>
            <a:lvl5pPr marL="1828800" indent="0" algn="ctr" defTabSz="914400" rtl="0" eaLnBrk="1" latinLnBrk="0" hangingPunct="1">
              <a:lnSpc>
                <a:spcPct val="120000"/>
              </a:lnSpc>
              <a:spcBef>
                <a:spcPts val="500"/>
              </a:spcBef>
              <a:buClr>
                <a:schemeClr val="accent3"/>
              </a:buClr>
              <a:buFont typeface="Wingdings" panose="05000000000000000000" pitchFamily="2" charset="2"/>
              <a:buNone/>
              <a:defRPr sz="1600" kern="1200" spc="5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17" name="כותרת משנה 2">
            <a:extLst>
              <a:ext uri="{FF2B5EF4-FFF2-40B4-BE49-F238E27FC236}">
                <a16:creationId xmlns:a16="http://schemas.microsoft.com/office/drawing/2014/main" id="{FBEAF4B4-8F1D-7668-88ED-3C6F6AE5BC25}"/>
              </a:ext>
            </a:extLst>
          </p:cNvPr>
          <p:cNvSpPr txBox="1">
            <a:spLocks/>
          </p:cNvSpPr>
          <p:nvPr/>
        </p:nvSpPr>
        <p:spPr>
          <a:xfrm>
            <a:off x="414364" y="2569270"/>
            <a:ext cx="11568700" cy="981103"/>
          </a:xfrm>
          <a:prstGeom prst="rect">
            <a:avLst/>
          </a:prstGeom>
        </p:spPr>
        <p:txBody>
          <a:bodyPr vert="horz" lIns="91440" tIns="45720" rIns="91440" bIns="45720" rtlCol="0" anchor="ctr">
            <a:normAutofit/>
          </a:bodyPr>
          <a:lstStyle>
            <a:lvl1pPr marL="0" indent="0" algn="ctr" defTabSz="914400" rtl="0" eaLnBrk="1" latinLnBrk="0" hangingPunct="1">
              <a:lnSpc>
                <a:spcPct val="125000"/>
              </a:lnSpc>
              <a:spcBef>
                <a:spcPts val="1000"/>
              </a:spcBef>
              <a:buClr>
                <a:schemeClr val="accent3"/>
              </a:buClr>
              <a:buFont typeface="Wingdings" panose="05000000000000000000" pitchFamily="2" charset="2"/>
              <a:buNone/>
              <a:defRPr sz="2400" i="0" kern="1200" spc="50" baseline="0">
                <a:solidFill>
                  <a:schemeClr val="tx1">
                    <a:alpha val="60000"/>
                  </a:schemeClr>
                </a:solidFill>
                <a:latin typeface="+mn-lt"/>
                <a:ea typeface="+mn-ea"/>
                <a:cs typeface="+mn-cs"/>
              </a:defRPr>
            </a:lvl1pPr>
            <a:lvl2pPr marL="457200" indent="0" algn="ctr" defTabSz="914400" rtl="0" eaLnBrk="1" latinLnBrk="0" hangingPunct="1">
              <a:lnSpc>
                <a:spcPct val="120000"/>
              </a:lnSpc>
              <a:spcBef>
                <a:spcPts val="500"/>
              </a:spcBef>
              <a:buFontTx/>
              <a:buNone/>
              <a:defRPr sz="2000" b="0" i="0" kern="1200" spc="50" baseline="0">
                <a:solidFill>
                  <a:schemeClr val="tx1">
                    <a:alpha val="60000"/>
                  </a:schemeClr>
                </a:solidFill>
                <a:latin typeface="+mn-lt"/>
                <a:ea typeface="+mn-ea"/>
                <a:cs typeface="+mn-cs"/>
              </a:defRPr>
            </a:lvl2pPr>
            <a:lvl3pPr marL="914400" indent="0" algn="ctr" defTabSz="914400" rtl="0" eaLnBrk="1" latinLnBrk="0" hangingPunct="1">
              <a:lnSpc>
                <a:spcPct val="120000"/>
              </a:lnSpc>
              <a:spcBef>
                <a:spcPts val="5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3pPr>
            <a:lvl4pPr marL="1371600" indent="0" algn="ctr" defTabSz="914400" rtl="0" eaLnBrk="1" latinLnBrk="0" hangingPunct="1">
              <a:lnSpc>
                <a:spcPct val="120000"/>
              </a:lnSpc>
              <a:spcBef>
                <a:spcPts val="500"/>
              </a:spcBef>
              <a:buClr>
                <a:schemeClr val="accent3"/>
              </a:buClr>
              <a:buFontTx/>
              <a:buNone/>
              <a:defRPr sz="1600" b="0" i="0" kern="1200" spc="50" baseline="0">
                <a:solidFill>
                  <a:schemeClr val="tx1">
                    <a:alpha val="60000"/>
                  </a:schemeClr>
                </a:solidFill>
                <a:latin typeface="+mn-lt"/>
                <a:ea typeface="+mn-ea"/>
                <a:cs typeface="+mn-cs"/>
              </a:defRPr>
            </a:lvl4pPr>
            <a:lvl5pPr marL="1828800" indent="0" algn="ctr" defTabSz="914400" rtl="0" eaLnBrk="1" latinLnBrk="0" hangingPunct="1">
              <a:lnSpc>
                <a:spcPct val="120000"/>
              </a:lnSpc>
              <a:spcBef>
                <a:spcPts val="500"/>
              </a:spcBef>
              <a:buClr>
                <a:schemeClr val="accent3"/>
              </a:buClr>
              <a:buFont typeface="Wingdings" panose="05000000000000000000" pitchFamily="2" charset="2"/>
              <a:buNone/>
              <a:defRPr sz="1600" kern="1200" spc="5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Söhne"/>
              </a:rPr>
              <a:t>The noisy image is filtered, converted to grayscale, blurred with Gaussian blur, and then processed with Otsu's thresholding to create a negative binary image.</a:t>
            </a:r>
          </a:p>
        </p:txBody>
      </p:sp>
      <p:sp>
        <p:nvSpPr>
          <p:cNvPr id="2" name="כותרת 1">
            <a:extLst>
              <a:ext uri="{FF2B5EF4-FFF2-40B4-BE49-F238E27FC236}">
                <a16:creationId xmlns:a16="http://schemas.microsoft.com/office/drawing/2014/main" id="{3CF8E5DE-F76F-2F0D-5B13-65D982BC790E}"/>
              </a:ext>
            </a:extLst>
          </p:cNvPr>
          <p:cNvSpPr>
            <a:spLocks noGrp="1"/>
          </p:cNvSpPr>
          <p:nvPr>
            <p:ph type="ctrTitle"/>
          </p:nvPr>
        </p:nvSpPr>
        <p:spPr>
          <a:xfrm>
            <a:off x="1277787" y="354111"/>
            <a:ext cx="9367699" cy="1720850"/>
          </a:xfrm>
        </p:spPr>
        <p:txBody>
          <a:bodyPr vert="horz" lIns="91440" tIns="45720" rIns="91440" bIns="45720" rtlCol="0" anchor="ctr" anchorCtr="0">
            <a:normAutofit/>
          </a:bodyPr>
          <a:lstStyle/>
          <a:p>
            <a:r>
              <a:rPr lang="en-US" sz="4800" dirty="0">
                <a:latin typeface="+mn-lt"/>
              </a:rPr>
              <a:t>Paragraph Detection Algorithm </a:t>
            </a:r>
            <a:endParaRPr lang="en-US" kern="1200" cap="none" spc="0" baseline="0" dirty="0">
              <a:latin typeface="+mn-lt"/>
              <a:ea typeface="+mj-ea"/>
              <a:cs typeface="+mj-cs"/>
            </a:endParaRPr>
          </a:p>
        </p:txBody>
      </p:sp>
      <p:pic>
        <p:nvPicPr>
          <p:cNvPr id="5" name="תמונה 4" descr="תמונה שמכילה טקסט, צילום מסך, גופן, כתב יד&#10;&#10;התיאור נוצר באופן אוטומטי">
            <a:extLst>
              <a:ext uri="{FF2B5EF4-FFF2-40B4-BE49-F238E27FC236}">
                <a16:creationId xmlns:a16="http://schemas.microsoft.com/office/drawing/2014/main" id="{718B7B37-9AEB-A90C-D322-C53C75996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4661" y="3722310"/>
            <a:ext cx="3759393" cy="2844946"/>
          </a:xfrm>
          <a:prstGeom prst="rect">
            <a:avLst/>
          </a:prstGeom>
        </p:spPr>
      </p:pic>
      <p:pic>
        <p:nvPicPr>
          <p:cNvPr id="13" name="תמונה 12" descr="תמונה שמכילה טקסט, גופן, שחור ולבן, צילום מסך&#10;&#10;התיאור נוצר באופן אוטומטי">
            <a:extLst>
              <a:ext uri="{FF2B5EF4-FFF2-40B4-BE49-F238E27FC236}">
                <a16:creationId xmlns:a16="http://schemas.microsoft.com/office/drawing/2014/main" id="{77BA864C-CB5D-333B-54F6-CE5176170292}"/>
              </a:ext>
            </a:extLst>
          </p:cNvPr>
          <p:cNvPicPr>
            <a:picLocks noChangeAspect="1"/>
          </p:cNvPicPr>
          <p:nvPr/>
        </p:nvPicPr>
        <p:blipFill rotWithShape="1">
          <a:blip r:embed="rId5">
            <a:extLst>
              <a:ext uri="{28A0092B-C50C-407E-A947-70E740481C1C}">
                <a14:useLocalDpi xmlns:a14="http://schemas.microsoft.com/office/drawing/2010/main" val="0"/>
              </a:ext>
            </a:extLst>
          </a:blip>
          <a:srcRect l="6762" t="16367" r="16845" b="5538"/>
          <a:stretch/>
        </p:blipFill>
        <p:spPr>
          <a:xfrm>
            <a:off x="1277787" y="3727486"/>
            <a:ext cx="4002109" cy="2934000"/>
          </a:xfrm>
          <a:prstGeom prst="rect">
            <a:avLst/>
          </a:prstGeom>
        </p:spPr>
      </p:pic>
      <p:sp>
        <p:nvSpPr>
          <p:cNvPr id="18" name="חץ: ימינה 17">
            <a:extLst>
              <a:ext uri="{FF2B5EF4-FFF2-40B4-BE49-F238E27FC236}">
                <a16:creationId xmlns:a16="http://schemas.microsoft.com/office/drawing/2014/main" id="{21917CFD-AB52-83B7-45F8-55F11CF993B5}"/>
              </a:ext>
            </a:extLst>
          </p:cNvPr>
          <p:cNvSpPr/>
          <p:nvPr/>
        </p:nvSpPr>
        <p:spPr>
          <a:xfrm>
            <a:off x="5554898" y="4506205"/>
            <a:ext cx="1884901" cy="10448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93120687"/>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3E3423"/>
      </a:dk2>
      <a:lt2>
        <a:srgbClr val="E2E7E8"/>
      </a:lt2>
      <a:accent1>
        <a:srgbClr val="C1988C"/>
      </a:accent1>
      <a:accent2>
        <a:srgbClr val="B5A17B"/>
      </a:accent2>
      <a:accent3>
        <a:srgbClr val="A3A67E"/>
      </a:accent3>
      <a:accent4>
        <a:srgbClr val="8FAA74"/>
      </a:accent4>
      <a:accent5>
        <a:srgbClr val="85AB81"/>
      </a:accent5>
      <a:accent6>
        <a:srgbClr val="77AF89"/>
      </a:accent6>
      <a:hlink>
        <a:srgbClr val="5C8A99"/>
      </a:hlink>
      <a:folHlink>
        <a:srgbClr val="7F7F7F"/>
      </a:folHlink>
    </a:clrScheme>
    <a:fontScheme name="Frosted Leaf">
      <a:majorFont>
        <a:latin typeface="Narkisim"/>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418</TotalTime>
  <Words>976</Words>
  <Application>Microsoft Office PowerPoint</Application>
  <PresentationFormat>מסך רחב</PresentationFormat>
  <Paragraphs>74</Paragraphs>
  <Slides>16</Slides>
  <Notes>7</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16</vt:i4>
      </vt:variant>
    </vt:vector>
  </HeadingPairs>
  <TitlesOfParts>
    <vt:vector size="23" baseType="lpstr">
      <vt:lpstr>Arial</vt:lpstr>
      <vt:lpstr>Calibri</vt:lpstr>
      <vt:lpstr>Courier New</vt:lpstr>
      <vt:lpstr>Narkisim</vt:lpstr>
      <vt:lpstr>Söhne</vt:lpstr>
      <vt:lpstr>Wingdings</vt:lpstr>
      <vt:lpstr>FrostyVTI</vt:lpstr>
      <vt:lpstr>DHHU: Project Gnazim</vt:lpstr>
      <vt:lpstr>מצגת של PowerPoint‏</vt:lpstr>
      <vt:lpstr>מצגת של PowerPoint‏</vt:lpstr>
      <vt:lpstr>The Task</vt:lpstr>
      <vt:lpstr>Why Its Important?</vt:lpstr>
      <vt:lpstr>Data Examples</vt:lpstr>
      <vt:lpstr>Current Code</vt:lpstr>
      <vt:lpstr>Paragraph Detection</vt:lpstr>
      <vt:lpstr>Paragraph Detection Algorithm </vt:lpstr>
      <vt:lpstr>Paragraph Detection Algorithm </vt:lpstr>
      <vt:lpstr>Paragraph Detection Algorithm </vt:lpstr>
      <vt:lpstr>Text Extracted From Detected Paragraphs</vt:lpstr>
      <vt:lpstr>Optimizing GCP Folder Traversal with Queue Management</vt:lpstr>
      <vt:lpstr>Optimizing GCP Folder Traversal with Queue Management</vt:lpstr>
      <vt:lpstr>Upcoming Tasks</vt:lpstr>
      <vt:lpstr>The End  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Center for Digital Humanities at the Hebrew University</dc:title>
  <dc:creator>ירין בניזרי</dc:creator>
  <cp:lastModifiedBy>ירין בניזרי</cp:lastModifiedBy>
  <cp:revision>23</cp:revision>
  <dcterms:created xsi:type="dcterms:W3CDTF">2023-07-22T21:23:57Z</dcterms:created>
  <dcterms:modified xsi:type="dcterms:W3CDTF">2024-01-03T11:31:44Z</dcterms:modified>
</cp:coreProperties>
</file>