
<file path=[Content_Types].xml><?xml version="1.0" encoding="utf-8"?>
<Types xmlns="http://schemas.openxmlformats.org/package/2006/content-types">
  <Default Extension="emf" ContentType="image/x-emf"/>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325" r:id="rId5"/>
    <p:sldId id="326" r:id="rId6"/>
    <p:sldId id="327" r:id="rId7"/>
    <p:sldId id="340" r:id="rId8"/>
    <p:sldId id="341" r:id="rId9"/>
    <p:sldId id="342" r:id="rId10"/>
    <p:sldId id="343" r:id="rId11"/>
    <p:sldId id="329" r:id="rId12"/>
    <p:sldId id="33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6" autoAdjust="0"/>
    <p:restoredTop sz="94205" autoAdjust="0"/>
  </p:normalViewPr>
  <p:slideViewPr>
    <p:cSldViewPr snapToGrid="0">
      <p:cViewPr varScale="1">
        <p:scale>
          <a:sx n="67" d="100"/>
          <a:sy n="67" d="100"/>
        </p:scale>
        <p:origin x="96" y="3648"/>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23002685770001349"/>
          <c:y val="3.2093362509117436E-2"/>
          <c:w val="0.73372680500291487"/>
          <c:h val="0.79166859066030315"/>
        </c:manualLayout>
      </c:layout>
      <c:bar3DChart>
        <c:barDir val="bar"/>
        <c:grouping val="stacked"/>
        <c:varyColors val="0"/>
        <c:ser>
          <c:idx val="0"/>
          <c:order val="0"/>
          <c:tx>
            <c:strRef>
              <c:f>Sheet1!$B$1</c:f>
              <c:strCache>
                <c:ptCount val="1"/>
                <c:pt idx="0">
                  <c:v>PRECISION</c:v>
                </c:pt>
              </c:strCache>
            </c:strRef>
          </c:tx>
          <c:spPr>
            <a:solidFill>
              <a:schemeClr val="accent1"/>
            </a:solidFill>
            <a:ln>
              <a:noFill/>
            </a:ln>
            <a:effectLst/>
            <a:sp3d/>
          </c:spPr>
          <c:invertIfNegative val="0"/>
          <c:dLbls>
            <c:dLbl>
              <c:idx val="0"/>
              <c:tx>
                <c:rich>
                  <a:bodyPr/>
                  <a:lstStyle/>
                  <a:p>
                    <a:r>
                      <a:rPr lang="en-US"/>
                      <a:t>0.865</a:t>
                    </a:r>
                    <a:endParaRPr lang="en-US" dirty="0"/>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D5B8-4FB5-B79D-C53C2C8251D3}"/>
                </c:ext>
              </c:extLst>
            </c:dLbl>
            <c:dLbl>
              <c:idx val="1"/>
              <c:tx>
                <c:rich>
                  <a:bodyPr/>
                  <a:lstStyle/>
                  <a:p>
                    <a:r>
                      <a:rPr lang="en-US" dirty="0"/>
                      <a:t>0.884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D5B8-4FB5-B79D-C53C2C8251D3}"/>
                </c:ext>
              </c:extLst>
            </c:dLbl>
            <c:dLbl>
              <c:idx val="2"/>
              <c:tx>
                <c:rich>
                  <a:bodyPr/>
                  <a:lstStyle/>
                  <a:p>
                    <a:r>
                      <a:rPr lang="en-US" dirty="0"/>
                      <a:t>0.74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D5B8-4FB5-B79D-C53C2C8251D3}"/>
                </c:ext>
              </c:extLst>
            </c:dLbl>
            <c:spPr>
              <a:noFill/>
              <a:ln>
                <a:noFill/>
              </a:ln>
              <a:effectLst/>
            </c:spPr>
            <c:txPr>
              <a:bodyPr rot="0" spcFirstLastPara="1" vertOverflow="ellipsis" vert="horz" wrap="square" anchor="ctr" anchorCtr="1"/>
              <a:lstStyle/>
              <a:p>
                <a:pPr>
                  <a:defRPr sz="1400" b="0" i="0" u="none" strike="noStrike" kern="1200" cap="all" baseline="0">
                    <a:solidFill>
                      <a:schemeClr val="tx1">
                        <a:lumMod val="75000"/>
                        <a:lumOff val="25000"/>
                      </a:schemeClr>
                    </a:solidFill>
                    <a:latin typeface="Daytona Pro Condensed Light" panose="020B0306030503040204" pitchFamily="34" charset="0"/>
                    <a:ea typeface="+mn-ea"/>
                    <a:cs typeface="+mn-cs"/>
                  </a:defRPr>
                </a:pPr>
                <a:endParaRPr lang="he-I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YouTube DNN</c:v>
                </c:pt>
                <c:pt idx="1">
                  <c:v>YouTube DNN + Attention</c:v>
                </c:pt>
                <c:pt idx="2">
                  <c:v>Popularity model</c:v>
                </c:pt>
              </c:strCache>
            </c:strRef>
          </c:cat>
          <c:val>
            <c:numRef>
              <c:f>Sheet1!$B$2:$B$4</c:f>
              <c:numCache>
                <c:formatCode>_(* #,##0.0_);_(* \(#,##0.0\);_(* "-"??_);_(@_)</c:formatCode>
                <c:ptCount val="3"/>
                <c:pt idx="0">
                  <c:v>0.86499999999999999</c:v>
                </c:pt>
                <c:pt idx="1">
                  <c:v>0.88400000000000001</c:v>
                </c:pt>
                <c:pt idx="2">
                  <c:v>0.74</c:v>
                </c:pt>
              </c:numCache>
            </c:numRef>
          </c:val>
          <c:extLst>
            <c:ext xmlns:c16="http://schemas.microsoft.com/office/drawing/2014/chart" uri="{C3380CC4-5D6E-409C-BE32-E72D297353CC}">
              <c16:uniqueId val="{00000000-CB5A-4DC1-BE56-D923280050CD}"/>
            </c:ext>
          </c:extLst>
        </c:ser>
        <c:dLbls>
          <c:showLegendKey val="0"/>
          <c:showVal val="1"/>
          <c:showCatName val="0"/>
          <c:showSerName val="0"/>
          <c:showPercent val="0"/>
          <c:showBubbleSize val="0"/>
        </c:dLbls>
        <c:gapWidth val="50"/>
        <c:shape val="box"/>
        <c:axId val="1111705064"/>
        <c:axId val="1111706704"/>
        <c:axId val="0"/>
      </c:bar3DChart>
      <c:catAx>
        <c:axId val="1111705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cap="all" baseline="0">
                <a:solidFill>
                  <a:schemeClr val="tx1">
                    <a:lumMod val="65000"/>
                    <a:lumOff val="35000"/>
                  </a:schemeClr>
                </a:solidFill>
                <a:latin typeface="Daytona Pro Condensed Light" panose="020B0306030503040204" pitchFamily="34" charset="0"/>
                <a:ea typeface="+mn-ea"/>
                <a:cs typeface="+mn-cs"/>
              </a:defRPr>
            </a:pPr>
            <a:endParaRPr lang="he-IL"/>
          </a:p>
        </c:txPr>
        <c:crossAx val="1111706704"/>
        <c:crosses val="autoZero"/>
        <c:auto val="1"/>
        <c:lblAlgn val="ctr"/>
        <c:lblOffset val="100"/>
        <c:noMultiLvlLbl val="0"/>
      </c:catAx>
      <c:valAx>
        <c:axId val="1111706704"/>
        <c:scaling>
          <c:orientation val="minMax"/>
        </c:scaling>
        <c:delete val="0"/>
        <c:axPos val="b"/>
        <c:majorGridlines>
          <c:spPr>
            <a:ln w="9525" cap="flat" cmpd="sng" algn="ctr">
              <a:solidFill>
                <a:schemeClr val="tx1">
                  <a:lumMod val="15000"/>
                  <a:lumOff val="85000"/>
                </a:schemeClr>
              </a:solidFill>
              <a:round/>
            </a:ln>
            <a:effectLst/>
          </c:spPr>
        </c:majorGridlines>
        <c:numFmt formatCode="_(* #,##0.0_);_(* \(#,##0.0\);_(* &quot;-&quot;??_);_(@_)"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cap="all" baseline="0">
                <a:solidFill>
                  <a:schemeClr val="tx1">
                    <a:lumMod val="65000"/>
                    <a:lumOff val="35000"/>
                  </a:schemeClr>
                </a:solidFill>
                <a:latin typeface="Daytona Pro Condensed Light" panose="020B0306030503040204" pitchFamily="34" charset="0"/>
                <a:ea typeface="+mn-ea"/>
                <a:cs typeface="+mn-cs"/>
              </a:defRPr>
            </a:pPr>
            <a:endParaRPr lang="he-IL"/>
          </a:p>
        </c:txPr>
        <c:crossAx val="11117050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cap="all" baseline="0">
              <a:solidFill>
                <a:schemeClr val="tx1">
                  <a:lumMod val="65000"/>
                  <a:lumOff val="35000"/>
                </a:schemeClr>
              </a:solidFill>
              <a:latin typeface="Daytona Pro Condensed Light" panose="020B0306030503040204" pitchFamily="34" charset="0"/>
              <a:ea typeface="+mn-ea"/>
              <a:cs typeface="+mn-cs"/>
            </a:defRPr>
          </a:pPr>
          <a:endParaRPr lang="he-I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cap="all" baseline="0"/>
      </a:pPr>
      <a:endParaRPr lang="he-I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3/5/2023</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3/5/2023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1"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p:txBody>
          <a:bodyPr/>
          <a:lstStyle/>
          <a:p>
            <a:r>
              <a:rPr lang="en-US" sz="2800" dirty="0"/>
              <a:t>DEEP NEURAL NETWORKS FOR YOUTUBE RECOMMENDATION</a:t>
            </a:r>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p:txBody>
          <a:bodyPr/>
          <a:lstStyle/>
          <a:p>
            <a:r>
              <a:rPr lang="en-US" dirty="0"/>
              <a:t>YARIN BOUZAGLO &amp; ENAV SASSON</a:t>
            </a:r>
          </a:p>
        </p:txBody>
      </p:sp>
    </p:spTree>
    <p:extLst>
      <p:ext uri="{BB962C8B-B14F-4D97-AF65-F5344CB8AC3E}">
        <p14:creationId xmlns:p14="http://schemas.microsoft.com/office/powerpoint/2010/main" val="855215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p:txBody>
          <a:bodyPr/>
          <a:lstStyle/>
          <a:p>
            <a:r>
              <a:rPr lang="en-US" dirty="0"/>
              <a:t>Agenda</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295399" y="2131921"/>
            <a:ext cx="4316935" cy="3364992"/>
          </a:xfrm>
        </p:spPr>
        <p:txBody>
          <a:bodyPr/>
          <a:lstStyle/>
          <a:p>
            <a:pPr algn="l"/>
            <a:r>
              <a:rPr lang="en-US" dirty="0"/>
              <a:t>Introduction</a:t>
            </a:r>
          </a:p>
          <a:p>
            <a:pPr algn="l"/>
            <a:r>
              <a:rPr lang="en-US" dirty="0"/>
              <a:t>DATA PREPROCCING AND ADJUSTMENTS </a:t>
            </a:r>
          </a:p>
          <a:p>
            <a:pPr algn="l"/>
            <a:r>
              <a:rPr lang="en-US" dirty="0"/>
              <a:t>Dnn MODEL</a:t>
            </a:r>
          </a:p>
          <a:p>
            <a:pPr algn="l"/>
            <a:r>
              <a:rPr lang="en-US" dirty="0"/>
              <a:t>IMPROVEMENTs SUGGESTION</a:t>
            </a:r>
          </a:p>
          <a:p>
            <a:pPr algn="l"/>
            <a:r>
              <a:rPr lang="en-US" dirty="0"/>
              <a:t>Performance</a:t>
            </a:r>
          </a:p>
          <a:p>
            <a:pPr algn="l"/>
            <a:r>
              <a:rPr lang="en-GB" dirty="0"/>
              <a:t>Conclusions</a:t>
            </a:r>
            <a:endParaRPr lang="en-US" dirty="0"/>
          </a:p>
          <a:p>
            <a:pPr algn="l"/>
            <a:endParaRPr lang="en-US" dirty="0"/>
          </a:p>
          <a:p>
            <a:pPr algn="l"/>
            <a:endParaRPr lang="en-US" dirty="0"/>
          </a:p>
        </p:txBody>
      </p:sp>
    </p:spTree>
    <p:extLst>
      <p:ext uri="{BB962C8B-B14F-4D97-AF65-F5344CB8AC3E}">
        <p14:creationId xmlns:p14="http://schemas.microsoft.com/office/powerpoint/2010/main" val="291086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877824" y="1159107"/>
            <a:ext cx="5760720" cy="548640"/>
          </a:xfrm>
        </p:spPr>
        <p:txBody>
          <a:bodyPr/>
          <a:lstStyle/>
          <a:p>
            <a:r>
              <a:rPr lang="en-US" sz="2800" dirty="0"/>
              <a:t>Introduction</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3</a:t>
            </a:fld>
            <a:endParaRPr lang="en-US" dirty="0"/>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810366" y="2962218"/>
            <a:ext cx="10400178" cy="3246558"/>
          </a:xfrm>
        </p:spPr>
        <p:txBody>
          <a:bodyPr/>
          <a:lstStyle/>
          <a:p>
            <a:pPr marL="0" indent="0" algn="l">
              <a:lnSpc>
                <a:spcPts val="2400"/>
              </a:lnSpc>
              <a:buNone/>
            </a:pPr>
            <a:r>
              <a:rPr lang="en-US" dirty="0">
                <a:ea typeface="+mn-lt"/>
                <a:cs typeface="+mn-lt"/>
              </a:rPr>
              <a:t>The 2016 Google research paper outlines the two-step process used by the YouTube recommendation system to suggest videos to its users.</a:t>
            </a:r>
          </a:p>
          <a:p>
            <a:pPr marL="0" indent="0" algn="l">
              <a:lnSpc>
                <a:spcPts val="2400"/>
              </a:lnSpc>
              <a:buNone/>
            </a:pPr>
            <a:r>
              <a:rPr lang="en-US" dirty="0">
                <a:ea typeface="+mn-lt"/>
                <a:cs typeface="+mn-lt"/>
              </a:rPr>
              <a:t>The first stage involves a deep neural network generating a large pool of videos based on factors such as user viewing history, demographics, and video features.</a:t>
            </a:r>
          </a:p>
          <a:p>
            <a:pPr marL="0" indent="0" algn="l">
              <a:lnSpc>
                <a:spcPts val="2400"/>
              </a:lnSpc>
              <a:buNone/>
            </a:pPr>
            <a:r>
              <a:rPr lang="en-US" dirty="0">
                <a:ea typeface="+mn-lt"/>
                <a:cs typeface="+mn-lt"/>
              </a:rPr>
              <a:t>The second stage involves another deep neural network ranking the candidate videos to select a smaller subset to display to the user, based on factors such as predicted engagement and video diversity. The paper describes the architecture and training of both models and evaluates their performance on a large dataset of user interactions with YouTube. Overall, the paper shows that deep neural networks are effective at modeling user behavior and making personalized recommendations at scale.</a:t>
            </a:r>
          </a:p>
        </p:txBody>
      </p:sp>
    </p:spTree>
    <p:extLst>
      <p:ext uri="{BB962C8B-B14F-4D97-AF65-F5344CB8AC3E}">
        <p14:creationId xmlns:p14="http://schemas.microsoft.com/office/powerpoint/2010/main" val="281013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877824" y="1159107"/>
            <a:ext cx="9837630" cy="548640"/>
          </a:xfrm>
        </p:spPr>
        <p:txBody>
          <a:bodyPr/>
          <a:lstStyle/>
          <a:p>
            <a:pPr algn="l"/>
            <a:r>
              <a:rPr lang="en-US" sz="2800" dirty="0"/>
              <a:t>DATA PREPROCCING AND ADJUSTMENTS </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4</a:t>
            </a:fld>
            <a:endParaRPr lang="en-US" dirty="0"/>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810366" y="2962218"/>
            <a:ext cx="10400178" cy="3246558"/>
          </a:xfrm>
        </p:spPr>
        <p:txBody>
          <a:bodyPr/>
          <a:lstStyle/>
          <a:p>
            <a:pPr marL="0" indent="0" algn="l">
              <a:lnSpc>
                <a:spcPts val="2400"/>
              </a:lnSpc>
              <a:buNone/>
            </a:pPr>
            <a:r>
              <a:rPr lang="en-US" dirty="0">
                <a:ea typeface="+mn-lt"/>
                <a:cs typeface="+mn-lt"/>
              </a:rPr>
              <a:t>Step 1 – Download MovieLens100K</a:t>
            </a:r>
          </a:p>
          <a:p>
            <a:pPr algn="l">
              <a:lnSpc>
                <a:spcPts val="2400"/>
              </a:lnSpc>
            </a:pPr>
            <a:r>
              <a:rPr lang="en-US" dirty="0">
                <a:ea typeface="+mn-lt"/>
                <a:cs typeface="+mn-lt"/>
              </a:rPr>
              <a:t>Step 2 - Prepare Feature Data. </a:t>
            </a:r>
            <a:r>
              <a:rPr lang="en-US" sz="1200" dirty="0">
                <a:ea typeface="+mn-lt"/>
                <a:cs typeface="+mn-lt"/>
              </a:rPr>
              <a:t>[include: geographic location, gender, occupation]</a:t>
            </a:r>
          </a:p>
          <a:p>
            <a:pPr marL="0" indent="0" algn="l">
              <a:lnSpc>
                <a:spcPts val="2400"/>
              </a:lnSpc>
              <a:buNone/>
            </a:pPr>
            <a:r>
              <a:rPr lang="en-US" dirty="0">
                <a:ea typeface="+mn-lt"/>
                <a:cs typeface="+mn-lt"/>
              </a:rPr>
              <a:t>Step 3 – Extract Example age. </a:t>
            </a:r>
            <a:r>
              <a:rPr lang="en-US" sz="1200" dirty="0">
                <a:ea typeface="+mn-lt"/>
                <a:cs typeface="+mn-lt"/>
              </a:rPr>
              <a:t>[represent the ration between the release data and the time the user watch the movie] </a:t>
            </a:r>
            <a:endParaRPr lang="he-IL" sz="1200" dirty="0">
              <a:ea typeface="+mn-lt"/>
              <a:cs typeface="+mn-lt"/>
            </a:endParaRPr>
          </a:p>
          <a:p>
            <a:pPr marL="0" indent="0" algn="l">
              <a:lnSpc>
                <a:spcPts val="2400"/>
              </a:lnSpc>
              <a:buNone/>
            </a:pPr>
            <a:r>
              <a:rPr lang="en-US" dirty="0">
                <a:ea typeface="+mn-lt"/>
                <a:cs typeface="+mn-lt"/>
              </a:rPr>
              <a:t>Step 4 – prepare watch history data.</a:t>
            </a:r>
          </a:p>
          <a:p>
            <a:pPr marL="0" indent="0" algn="l">
              <a:lnSpc>
                <a:spcPts val="2400"/>
              </a:lnSpc>
              <a:buNone/>
            </a:pPr>
            <a:r>
              <a:rPr lang="en-US" dirty="0">
                <a:ea typeface="+mn-lt"/>
                <a:cs typeface="+mn-lt"/>
              </a:rPr>
              <a:t>Step 5 – balance the data. </a:t>
            </a:r>
            <a:r>
              <a:rPr lang="en-US" sz="1200" dirty="0">
                <a:ea typeface="+mn-lt"/>
                <a:cs typeface="+mn-lt"/>
              </a:rPr>
              <a:t>[balance training data b limit the amount of examples per user]</a:t>
            </a:r>
          </a:p>
          <a:p>
            <a:pPr marL="0" indent="0" algn="l">
              <a:lnSpc>
                <a:spcPts val="2400"/>
              </a:lnSpc>
              <a:buNone/>
            </a:pPr>
            <a:endParaRPr lang="en-US" sz="1200" dirty="0">
              <a:ea typeface="+mn-lt"/>
              <a:cs typeface="+mn-lt"/>
            </a:endParaRPr>
          </a:p>
        </p:txBody>
      </p:sp>
    </p:spTree>
    <p:extLst>
      <p:ext uri="{BB962C8B-B14F-4D97-AF65-F5344CB8AC3E}">
        <p14:creationId xmlns:p14="http://schemas.microsoft.com/office/powerpoint/2010/main" val="3336325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1372914" y="1170058"/>
            <a:ext cx="9837630" cy="548640"/>
          </a:xfrm>
        </p:spPr>
        <p:txBody>
          <a:bodyPr/>
          <a:lstStyle/>
          <a:p>
            <a:pPr algn="l"/>
            <a:r>
              <a:rPr lang="en-US" sz="2800" dirty="0"/>
              <a:t>Candidate Generation Model</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5</a:t>
            </a:fld>
            <a:endParaRPr lang="en-US" dirty="0"/>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596824" y="2321590"/>
            <a:ext cx="6209159" cy="3246558"/>
          </a:xfrm>
        </p:spPr>
        <p:txBody>
          <a:bodyPr/>
          <a:lstStyle/>
          <a:p>
            <a:pPr marL="342900" indent="-342900" algn="l" rtl="0">
              <a:lnSpc>
                <a:spcPts val="2400"/>
              </a:lnSpc>
              <a:buAutoNum type="arabicPeriod"/>
            </a:pPr>
            <a:r>
              <a:rPr lang="en-US" dirty="0">
                <a:ea typeface="+mn-lt"/>
                <a:cs typeface="+mn-lt"/>
              </a:rPr>
              <a:t>The goal is to extract the most relevant videos for a user given the user’s context and history (implicit feedback; e.g. location, device, user-video past interactions) </a:t>
            </a:r>
          </a:p>
          <a:p>
            <a:pPr marL="228600" indent="-228600" algn="l" rtl="0">
              <a:lnSpc>
                <a:spcPts val="2400"/>
              </a:lnSpc>
              <a:buAutoNum type="arabicPeriod"/>
            </a:pPr>
            <a:r>
              <a:rPr lang="en-US" dirty="0">
                <a:ea typeface="+mn-lt"/>
                <a:cs typeface="+mn-lt"/>
              </a:rPr>
              <a:t> Per user, embedded video watches and search tokens are averaged and then concatenated along with   additional features as an input to hidden layers </a:t>
            </a:r>
          </a:p>
          <a:p>
            <a:pPr marL="228600" indent="-228600" algn="l" rtl="0">
              <a:lnSpc>
                <a:spcPts val="2400"/>
              </a:lnSpc>
              <a:buAutoNum type="arabicPeriod"/>
            </a:pPr>
            <a:r>
              <a:rPr lang="en-US" dirty="0">
                <a:ea typeface="+mn-lt"/>
                <a:cs typeface="+mn-lt"/>
              </a:rPr>
              <a:t> Hidden layers are FC layers with </a:t>
            </a:r>
            <a:r>
              <a:rPr lang="en-US" dirty="0" err="1">
                <a:ea typeface="+mn-lt"/>
                <a:cs typeface="+mn-lt"/>
              </a:rPr>
              <a:t>ReLU</a:t>
            </a:r>
            <a:r>
              <a:rPr lang="en-US" dirty="0">
                <a:ea typeface="+mn-lt"/>
                <a:cs typeface="+mn-lt"/>
              </a:rPr>
              <a:t> activation</a:t>
            </a:r>
          </a:p>
          <a:p>
            <a:pPr marL="228600" indent="-228600" algn="l" rtl="0">
              <a:lnSpc>
                <a:spcPts val="2400"/>
              </a:lnSpc>
              <a:buAutoNum type="arabicPeriod"/>
            </a:pPr>
            <a:r>
              <a:rPr lang="en-US" dirty="0">
                <a:ea typeface="+mn-lt"/>
                <a:cs typeface="+mn-lt"/>
              </a:rPr>
              <a:t>Output of the last hidden layer is then passed on to training or serving o In training, a cross-entropy loss is minimized with GD of the sampled </a:t>
            </a:r>
            <a:r>
              <a:rPr lang="en-US" dirty="0" err="1">
                <a:ea typeface="+mn-lt"/>
                <a:cs typeface="+mn-lt"/>
              </a:rPr>
              <a:t>softmax</a:t>
            </a:r>
            <a:r>
              <a:rPr lang="en-US" dirty="0">
                <a:ea typeface="+mn-lt"/>
                <a:cs typeface="+mn-lt"/>
              </a:rPr>
              <a:t> o At serving, an approximate nearest neighbor lookup is performed to generate hundreds of candidate video recommendations</a:t>
            </a:r>
          </a:p>
          <a:p>
            <a:pPr marL="0" indent="0" algn="l">
              <a:lnSpc>
                <a:spcPts val="2400"/>
              </a:lnSpc>
              <a:buNone/>
            </a:pPr>
            <a:endParaRPr lang="en-US" sz="1200" dirty="0">
              <a:ea typeface="+mn-lt"/>
              <a:cs typeface="+mn-lt"/>
            </a:endParaRPr>
          </a:p>
        </p:txBody>
      </p:sp>
      <p:pic>
        <p:nvPicPr>
          <p:cNvPr id="6" name="Picture 5">
            <a:extLst>
              <a:ext uri="{FF2B5EF4-FFF2-40B4-BE49-F238E27FC236}">
                <a16:creationId xmlns:a16="http://schemas.microsoft.com/office/drawing/2014/main" id="{C2EAE9F6-4B9D-538E-4E7B-70BD7A94F415}"/>
              </a:ext>
            </a:extLst>
          </p:cNvPr>
          <p:cNvPicPr>
            <a:picLocks noChangeAspect="1"/>
          </p:cNvPicPr>
          <p:nvPr/>
        </p:nvPicPr>
        <p:blipFill>
          <a:blip r:embed="rId2"/>
          <a:stretch>
            <a:fillRect/>
          </a:stretch>
        </p:blipFill>
        <p:spPr>
          <a:xfrm>
            <a:off x="6859721" y="1998581"/>
            <a:ext cx="5185458" cy="4284453"/>
          </a:xfrm>
          <a:prstGeom prst="rect">
            <a:avLst/>
          </a:prstGeom>
        </p:spPr>
      </p:pic>
    </p:spTree>
    <p:extLst>
      <p:ext uri="{BB962C8B-B14F-4D97-AF65-F5344CB8AC3E}">
        <p14:creationId xmlns:p14="http://schemas.microsoft.com/office/powerpoint/2010/main" val="2952710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1372914" y="1170058"/>
            <a:ext cx="9837630" cy="548640"/>
          </a:xfrm>
        </p:spPr>
        <p:txBody>
          <a:bodyPr/>
          <a:lstStyle/>
          <a:p>
            <a:pPr algn="l"/>
            <a:r>
              <a:rPr lang="en-US" sz="2800" dirty="0"/>
              <a:t>Ranking Model</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6</a:t>
            </a:fld>
            <a:endParaRPr lang="en-US" dirty="0"/>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596824" y="2321590"/>
            <a:ext cx="6209159" cy="3246558"/>
          </a:xfrm>
        </p:spPr>
        <p:txBody>
          <a:bodyPr/>
          <a:lstStyle/>
          <a:p>
            <a:pPr marL="342900" indent="-342900" algn="l" rtl="0">
              <a:lnSpc>
                <a:spcPts val="2400"/>
              </a:lnSpc>
              <a:buAutoNum type="arabicPeriod"/>
            </a:pPr>
            <a:r>
              <a:rPr lang="en-US" dirty="0">
                <a:ea typeface="+mn-lt"/>
                <a:cs typeface="+mn-lt"/>
              </a:rPr>
              <a:t>The goal is to use impression data to rank videos generated from candidate generation network by assigning score foreach video (only hundred now) foreach user, using logistic regression</a:t>
            </a:r>
          </a:p>
          <a:p>
            <a:pPr marL="342900" indent="-342900" algn="l" rtl="0">
              <a:lnSpc>
                <a:spcPts val="2400"/>
              </a:lnSpc>
              <a:buAutoNum type="arabicPeriod"/>
            </a:pPr>
            <a:r>
              <a:rPr lang="en-US" dirty="0">
                <a:ea typeface="+mn-lt"/>
                <a:cs typeface="+mn-lt"/>
              </a:rPr>
              <a:t>The article is lacking a significant portion of the data needed for this stage. To address this issue and improve the ranking results from the candidate generation stage, we included each user's candidate details and genres along with their embedding. This addition enables the model to better adjust and fine-tune its recommendations.</a:t>
            </a:r>
            <a:endParaRPr lang="en-US" sz="1200" dirty="0">
              <a:ea typeface="+mn-lt"/>
              <a:cs typeface="+mn-lt"/>
            </a:endParaRPr>
          </a:p>
        </p:txBody>
      </p:sp>
      <p:pic>
        <p:nvPicPr>
          <p:cNvPr id="7" name="Picture 6">
            <a:extLst>
              <a:ext uri="{FF2B5EF4-FFF2-40B4-BE49-F238E27FC236}">
                <a16:creationId xmlns:a16="http://schemas.microsoft.com/office/drawing/2014/main" id="{A8A0E965-B74D-C07C-AC59-C28E4E477D95}"/>
              </a:ext>
            </a:extLst>
          </p:cNvPr>
          <p:cNvPicPr>
            <a:picLocks noChangeAspect="1"/>
          </p:cNvPicPr>
          <p:nvPr/>
        </p:nvPicPr>
        <p:blipFill>
          <a:blip r:embed="rId2"/>
          <a:stretch>
            <a:fillRect/>
          </a:stretch>
        </p:blipFill>
        <p:spPr>
          <a:xfrm>
            <a:off x="7194741" y="2068523"/>
            <a:ext cx="4721038" cy="3421811"/>
          </a:xfrm>
          <a:prstGeom prst="rect">
            <a:avLst/>
          </a:prstGeom>
        </p:spPr>
      </p:pic>
    </p:spTree>
    <p:extLst>
      <p:ext uri="{BB962C8B-B14F-4D97-AF65-F5344CB8AC3E}">
        <p14:creationId xmlns:p14="http://schemas.microsoft.com/office/powerpoint/2010/main" val="1508399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1372914" y="1170058"/>
            <a:ext cx="9837630" cy="548640"/>
          </a:xfrm>
        </p:spPr>
        <p:txBody>
          <a:bodyPr/>
          <a:lstStyle/>
          <a:p>
            <a:pPr algn="l"/>
            <a:r>
              <a:rPr lang="en-US" sz="2800" dirty="0"/>
              <a:t>IMPROVEMENTs SUGGESTION</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7</a:t>
            </a:fld>
            <a:endParaRPr lang="en-US" dirty="0"/>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596824" y="2321590"/>
            <a:ext cx="6209159" cy="3246558"/>
          </a:xfrm>
        </p:spPr>
        <p:txBody>
          <a:bodyPr/>
          <a:lstStyle/>
          <a:p>
            <a:pPr marL="342900" indent="-342900" algn="l" rtl="0">
              <a:lnSpc>
                <a:spcPts val="2400"/>
              </a:lnSpc>
              <a:buAutoNum type="arabicPeriod"/>
            </a:pPr>
            <a:r>
              <a:rPr lang="en-GB" sz="1800" dirty="0">
                <a:ea typeface="+mn-lt"/>
                <a:cs typeface="+mn-lt"/>
              </a:rPr>
              <a:t>Adding self-attention and attention mechanisms to the ranking model for YouTube video recommendation could potentially improve its performance.</a:t>
            </a:r>
            <a:endParaRPr lang="en-US" sz="1800" dirty="0">
              <a:ea typeface="+mn-lt"/>
              <a:cs typeface="+mn-lt"/>
            </a:endParaRPr>
          </a:p>
          <a:p>
            <a:pPr marL="342900" indent="-342900" algn="l" rtl="0">
              <a:lnSpc>
                <a:spcPts val="2400"/>
              </a:lnSpc>
              <a:buAutoNum type="arabicPeriod"/>
            </a:pPr>
            <a:r>
              <a:rPr lang="en-GB" sz="1800" dirty="0">
                <a:ea typeface="+mn-lt"/>
                <a:cs typeface="+mn-lt"/>
              </a:rPr>
              <a:t>By incorporating these mechanisms into the ranking model, it may be possible to better capture the nuanced relationships between users' viewing history and the videos they are likely to be interested in, leading to more accurate recommendations. This could ultimately improve user engagement and satisfaction with the recommendation system.</a:t>
            </a:r>
            <a:endParaRPr lang="en-US"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88170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p:txBody>
          <a:bodyPr/>
          <a:lstStyle/>
          <a:p>
            <a:r>
              <a:rPr lang="en-US" dirty="0"/>
              <a:t>performance</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8</a:t>
            </a:fld>
            <a:endParaRPr lang="en-US" dirty="0"/>
          </a:p>
        </p:txBody>
      </p:sp>
      <p:graphicFrame>
        <p:nvGraphicFramePr>
          <p:cNvPr id="6" name="Content Placeholder 5" descr="Bar chart">
            <a:extLst>
              <a:ext uri="{FF2B5EF4-FFF2-40B4-BE49-F238E27FC236}">
                <a16:creationId xmlns:a16="http://schemas.microsoft.com/office/drawing/2014/main" id="{0C13AF58-0A57-17B6-8A17-FFB296CEA922}"/>
              </a:ext>
            </a:extLst>
          </p:cNvPr>
          <p:cNvGraphicFramePr>
            <a:graphicFrameLocks noGrp="1"/>
          </p:cNvGraphicFramePr>
          <p:nvPr>
            <p:ph idx="1"/>
            <p:extLst>
              <p:ext uri="{D42A27DB-BD31-4B8C-83A1-F6EECF244321}">
                <p14:modId xmlns:p14="http://schemas.microsoft.com/office/powerpoint/2010/main" val="3723899582"/>
              </p:ext>
            </p:extLst>
          </p:nvPr>
        </p:nvGraphicFramePr>
        <p:xfrm>
          <a:off x="1295399" y="1895475"/>
          <a:ext cx="9820275" cy="43529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63875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7103A8-AEEA-50D3-BE61-CC85D24BDF23}"/>
              </a:ext>
            </a:extLst>
          </p:cNvPr>
          <p:cNvSpPr>
            <a:spLocks noGrp="1"/>
          </p:cNvSpPr>
          <p:nvPr>
            <p:ph type="title"/>
          </p:nvPr>
        </p:nvSpPr>
        <p:spPr/>
        <p:txBody>
          <a:bodyPr/>
          <a:lstStyle/>
          <a:p>
            <a:pPr algn="l"/>
            <a:r>
              <a:rPr lang="en-GB" sz="2800" dirty="0"/>
              <a:t>Conclusions</a:t>
            </a:r>
            <a:r>
              <a:rPr lang="en-US" dirty="0"/>
              <a:t> </a:t>
            </a:r>
          </a:p>
        </p:txBody>
      </p:sp>
      <p:sp>
        <p:nvSpPr>
          <p:cNvPr id="3" name="Footer Placeholder 2">
            <a:extLst>
              <a:ext uri="{FF2B5EF4-FFF2-40B4-BE49-F238E27FC236}">
                <a16:creationId xmlns:a16="http://schemas.microsoft.com/office/drawing/2014/main" id="{AA5BCABC-85E9-BA68-F054-2D77592245F0}"/>
              </a:ext>
            </a:extLst>
          </p:cNvPr>
          <p:cNvSpPr>
            <a:spLocks noGrp="1"/>
          </p:cNvSpPr>
          <p:nvPr>
            <p:ph type="ftr" sz="quarter" idx="11"/>
          </p:nvPr>
        </p:nvSpPr>
        <p:spPr/>
        <p:txBody>
          <a:bodyPr/>
          <a:lstStyle/>
          <a:p>
            <a:r>
              <a:rPr lang="en-US" dirty="0"/>
              <a:t>presentation title</a:t>
            </a:r>
          </a:p>
        </p:txBody>
      </p:sp>
      <p:sp>
        <p:nvSpPr>
          <p:cNvPr id="2" name="Slide Number Placeholder 1">
            <a:extLst>
              <a:ext uri="{FF2B5EF4-FFF2-40B4-BE49-F238E27FC236}">
                <a16:creationId xmlns:a16="http://schemas.microsoft.com/office/drawing/2014/main" id="{1A978ADB-AD70-DE7C-4643-85C48AE12770}"/>
              </a:ext>
            </a:extLst>
          </p:cNvPr>
          <p:cNvSpPr>
            <a:spLocks noGrp="1"/>
          </p:cNvSpPr>
          <p:nvPr>
            <p:ph type="sldNum" sz="quarter" idx="10"/>
          </p:nvPr>
        </p:nvSpPr>
        <p:spPr/>
        <p:txBody>
          <a:bodyPr/>
          <a:lstStyle/>
          <a:p>
            <a:fld id="{75DF2D63-3FF5-D547-96B9-BE9CCD1ABA58}" type="slidenum">
              <a:rPr lang="en-US" smtClean="0"/>
              <a:pPr/>
              <a:t>9</a:t>
            </a:fld>
            <a:endParaRPr lang="en-US" dirty="0"/>
          </a:p>
        </p:txBody>
      </p:sp>
      <p:sp>
        <p:nvSpPr>
          <p:cNvPr id="4" name="Text Placeholder 3">
            <a:extLst>
              <a:ext uri="{FF2B5EF4-FFF2-40B4-BE49-F238E27FC236}">
                <a16:creationId xmlns:a16="http://schemas.microsoft.com/office/drawing/2014/main" id="{68003147-27BE-7492-36B6-F405F1156F31}"/>
              </a:ext>
            </a:extLst>
          </p:cNvPr>
          <p:cNvSpPr>
            <a:spLocks noGrp="1"/>
          </p:cNvSpPr>
          <p:nvPr>
            <p:ph type="body" sz="quarter" idx="12"/>
          </p:nvPr>
        </p:nvSpPr>
        <p:spPr>
          <a:xfrm>
            <a:off x="1116919" y="1645738"/>
            <a:ext cx="10242506" cy="4466138"/>
          </a:xfrm>
        </p:spPr>
        <p:txBody>
          <a:bodyPr/>
          <a:lstStyle/>
          <a:p>
            <a:pPr marL="457200">
              <a:lnSpc>
                <a:spcPct val="150000"/>
              </a:lnSpc>
              <a:spcBef>
                <a:spcPts val="1200"/>
              </a:spcBef>
              <a:spcAft>
                <a:spcPts val="1200"/>
              </a:spcAft>
            </a:pPr>
            <a:r>
              <a:rPr lang="en-US" sz="1600" dirty="0">
                <a:ea typeface="+mn-lt"/>
                <a:cs typeface="+mn-lt"/>
              </a:rPr>
              <a:t>The project compared the performance of three recommendation models: YouTube's DNN model, YouTube's DNN model with an attention mechanism, and a popularity-based model. The YouTube DNN model with the attention mechanism outperformed both the original YouTube DNN model and the popularity-based model, achieving a precision of 0.88. The incorporation of the attention mechanism into the ranking model improved the capture of the relationship between users' viewing history and videos they are likely to be interested in, which could improve user engagement and satisfaction with the recommendation system. The study highlights the importance of attention mechanisms in recommendation systems and suggests that hyperparameters must be carefully tuned to improve performance.</a:t>
            </a:r>
          </a:p>
        </p:txBody>
      </p:sp>
    </p:spTree>
    <p:extLst>
      <p:ext uri="{BB962C8B-B14F-4D97-AF65-F5344CB8AC3E}">
        <p14:creationId xmlns:p14="http://schemas.microsoft.com/office/powerpoint/2010/main" val="409420417"/>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2.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{EC5F2320-A252-4279-97F4-D219C58AB2F3}tf67061901_win32</Template>
  <TotalTime>45</TotalTime>
  <Words>649</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Daytona Condensed Light</vt:lpstr>
      <vt:lpstr>Daytona Pro Condensed Light</vt:lpstr>
      <vt:lpstr>Posterama</vt:lpstr>
      <vt:lpstr>Office Theme</vt:lpstr>
      <vt:lpstr>DEEP NEURAL NETWORKS FOR YOUTUBE RECOMMENDATION</vt:lpstr>
      <vt:lpstr>Agenda</vt:lpstr>
      <vt:lpstr>Introduction</vt:lpstr>
      <vt:lpstr>DATA PREPROCCING AND ADJUSTMENTS </vt:lpstr>
      <vt:lpstr>Candidate Generation Model</vt:lpstr>
      <vt:lpstr>Ranking Model</vt:lpstr>
      <vt:lpstr>IMPROVEMENTs SUGGESTION</vt:lpstr>
      <vt:lpstr>performance</vt:lpstr>
      <vt:lpstr>Conclusions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NEURAL NETWORKS FOR YOUTUBE RECOMMENDATION</dc:title>
  <dc:creator>Yarin Bouzaglo</dc:creator>
  <cp:lastModifiedBy>Yarin Bouzaglo</cp:lastModifiedBy>
  <cp:revision>2</cp:revision>
  <dcterms:created xsi:type="dcterms:W3CDTF">2023-02-28T17:27:08Z</dcterms:created>
  <dcterms:modified xsi:type="dcterms:W3CDTF">2023-03-05T18:43:54Z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