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0" r:id="rId5"/>
    <p:sldId id="261" r:id="rId6"/>
    <p:sldId id="266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F0EE"/>
    <a:srgbClr val="1C5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477D6E2E-BF11-41B5-8BAB-64BAC82B7F81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ו'/שבט/תשפ"א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A45484C-7992-44E9-9002-213D76072A0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76D2EDFC-8D1C-44EA-BE6D-37589FB0C1F2}" type="datetime1">
              <a:rPr lang="he-IL" smtClean="0"/>
              <a:pPr algn="l"/>
              <a:t>ו'/שבט/תשפ"א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24A772-5D94-4F12-8B86-44D4FB26368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B524A772-5D94-4F12-8B86-44D4FB26368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B524A772-5D94-4F12-8B86-44D4FB26368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B524A772-5D94-4F12-8B86-44D4FB26368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6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B524A772-5D94-4F12-8B86-44D4FB26368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B524A772-5D94-4F12-8B86-44D4FB26368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B524A772-5D94-4F12-8B86-44D4FB26368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B524A772-5D94-4F12-8B86-44D4FB26368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688977" y="1380068"/>
            <a:ext cx="8574622" cy="2616199"/>
          </a:xfrm>
        </p:spPr>
        <p:txBody>
          <a:bodyPr rtlCol="1" anchor="b">
            <a:normAutofit/>
          </a:bodyPr>
          <a:lstStyle>
            <a:lvl1pPr algn="l" rtl="1">
              <a:defRPr sz="60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688978" y="3996267"/>
            <a:ext cx="6987645" cy="1388534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2100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BB4B91FF-ED97-4801-BAB0-2E3541FC9E36}" type="datetime1">
              <a:rPr lang="he-IL" noProof="0" smtClean="0"/>
              <a:pPr/>
              <a:t>ו'/שבט/תשפ"א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4324044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D57F1E4F-1CFF-5643-939E-217C01CDF565}" type="slidenum">
              <a:rPr lang="he-IL" noProof="0" smtClean="0"/>
              <a:pPr algn="l"/>
              <a:t>‹#›</a:t>
            </a:fld>
            <a:endParaRPr lang="he-I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8978" y="4732865"/>
            <a:ext cx="10018711" cy="566738"/>
          </a:xfrm>
        </p:spPr>
        <p:txBody>
          <a:bodyPr rtlCol="1" anchor="b">
            <a:normAutofit/>
          </a:bodyPr>
          <a:lstStyle>
            <a:lvl1pPr algn="ctr" rtl="1">
              <a:defRPr sz="24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580044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88978" y="5299603"/>
            <a:ext cx="10018711" cy="493712"/>
          </a:xfrm>
        </p:spPr>
        <p:txBody>
          <a:bodyPr rtlCol="1">
            <a:normAutofit/>
          </a:bodyPr>
          <a:lstStyle>
            <a:lvl1pPr marL="0" indent="0" algn="ct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2AA64A66-06F1-4EE2-83CA-E92F0E40C85F}" type="datetime1">
              <a:rPr lang="he-IL" smtClean="0"/>
              <a:pPr algn="l"/>
              <a:t>ו'/שבט/תשפ"א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8977" y="685800"/>
            <a:ext cx="10018711" cy="3048000"/>
          </a:xfrm>
        </p:spPr>
        <p:txBody>
          <a:bodyPr rtlCol="1" anchor="ctr">
            <a:normAutofit/>
          </a:bodyPr>
          <a:lstStyle>
            <a:lvl1pPr algn="ctr" rtl="1">
              <a:defRPr sz="32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88975" y="4343400"/>
            <a:ext cx="10018713" cy="1447800"/>
          </a:xfrm>
        </p:spPr>
        <p:txBody>
          <a:bodyPr rtlCol="1" anchor="ctr">
            <a:normAutofit/>
          </a:bodyPr>
          <a:lstStyle>
            <a:lvl1pPr marL="0" indent="0" algn="ctr" rtl="1">
              <a:buNone/>
              <a:defRPr sz="20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C5005F52-D56D-47DD-9E86-D54AAA8E1F4E}" type="datetime1">
              <a:rPr lang="he-IL" smtClean="0"/>
              <a:pPr algn="l"/>
              <a:t>ו'/שבט/תשפ"א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תיבת טקסט 13"/>
          <p:cNvSpPr txBox="1"/>
          <p:nvPr/>
        </p:nvSpPr>
        <p:spPr>
          <a:xfrm flipH="1">
            <a:off x="9983788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r" rtl="1"/>
            <a:r>
              <a:rPr lang="he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5" name="תיבת טקסט 14"/>
          <p:cNvSpPr txBox="1"/>
          <p:nvPr/>
        </p:nvSpPr>
        <p:spPr>
          <a:xfrm flipH="1">
            <a:off x="68897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993776" y="685800"/>
            <a:ext cx="8990012" cy="2743199"/>
          </a:xfrm>
        </p:spPr>
        <p:txBody>
          <a:bodyPr rtlCol="1" anchor="ctr">
            <a:normAutofit/>
          </a:bodyPr>
          <a:lstStyle>
            <a:lvl1pPr algn="ct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" noProof="0"/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222374" y="3428999"/>
            <a:ext cx="8532815" cy="381000"/>
          </a:xfrm>
        </p:spPr>
        <p:txBody>
          <a:bodyPr rtlCol="1" anchor="ctr">
            <a:normAutofit/>
          </a:bodyPr>
          <a:lstStyle>
            <a:lvl1pPr marL="0" indent="0" algn="r" rtl="1">
              <a:buFontTx/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88978" y="4343400"/>
            <a:ext cx="10018711" cy="1447800"/>
          </a:xfrm>
        </p:spPr>
        <p:txBody>
          <a:bodyPr rtlCol="1" anchor="ctr">
            <a:normAutofit/>
          </a:bodyPr>
          <a:lstStyle>
            <a:lvl1pPr marL="0" indent="0" algn="ct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1BEEA87-DE96-45BF-B988-56518A3E0A38}" type="datetime1">
              <a:rPr lang="he-IL" smtClean="0"/>
              <a:pPr/>
              <a:t>ו'/שבט/תשפ"א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8978" y="3308581"/>
            <a:ext cx="10018709" cy="1468800"/>
          </a:xfrm>
        </p:spPr>
        <p:txBody>
          <a:bodyPr rtlCol="1" anchor="b">
            <a:normAutofit/>
          </a:bodyPr>
          <a:lstStyle>
            <a:lvl1pPr algn="l" rtl="1">
              <a:defRPr sz="32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88978" y="4777381"/>
            <a:ext cx="10018710" cy="860400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20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4D26686E-CBE1-48D2-A5DF-A0EB09921947}" type="datetime1">
              <a:rPr lang="he-IL" smtClean="0"/>
              <a:pPr/>
              <a:t>ו'/שבט/תשפ"א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תיבת טקסט 13"/>
          <p:cNvSpPr txBox="1"/>
          <p:nvPr/>
        </p:nvSpPr>
        <p:spPr>
          <a:xfrm flipH="1">
            <a:off x="9983788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r" rtl="1"/>
            <a:r>
              <a:rPr lang="he-IL" sz="8000" noProof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5" name="תיבת טקסט 14"/>
          <p:cNvSpPr txBox="1"/>
          <p:nvPr/>
        </p:nvSpPr>
        <p:spPr>
          <a:xfrm flipH="1">
            <a:off x="68897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993776" y="685800"/>
            <a:ext cx="8990012" cy="2743199"/>
          </a:xfrm>
        </p:spPr>
        <p:txBody>
          <a:bodyPr rtlCol="1" anchor="ctr">
            <a:normAutofit/>
          </a:bodyPr>
          <a:lstStyle>
            <a:lvl1pPr algn="ct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688977" y="3886200"/>
            <a:ext cx="10018710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l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88978" y="4775200"/>
            <a:ext cx="10018710" cy="1016000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F511095-1026-4B13-9F81-98199EC306B7}" type="datetime1">
              <a:rPr lang="he-IL" smtClean="0"/>
              <a:pPr/>
              <a:t>ו'/שבט/תשפ"א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8975" y="685800"/>
            <a:ext cx="10018712" cy="2727325"/>
          </a:xfrm>
        </p:spPr>
        <p:txBody>
          <a:bodyPr vert="horz" lIns="91440" tIns="45720" rIns="91440" bIns="45720" rtlCol="1" anchor="ctr">
            <a:normAutofit/>
          </a:bodyPr>
          <a:lstStyle>
            <a:lvl1pPr algn="ctr" rtl="1">
              <a:defRPr lang="en-US" b="0" dirty="0"/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688975" y="3505200"/>
            <a:ext cx="10018713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88976" y="4343400"/>
            <a:ext cx="10018713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F234F235-819D-4C80-A054-A4E524D5A243}" type="datetime1">
              <a:rPr lang="he-IL" smtClean="0"/>
              <a:pPr algn="l"/>
              <a:t>ו'/שבט/תשפ"א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8976" y="685800"/>
            <a:ext cx="10018713" cy="1752599"/>
          </a:xfrm>
        </p:spPr>
        <p:txBody>
          <a:bodyPr rtlCol="1"/>
          <a:lstStyle>
            <a:lvl1pPr algn="ct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688977" y="2666999"/>
            <a:ext cx="10018713" cy="3124201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02943960-848F-4571-B8E7-333F26F252F9}" type="datetime1">
              <a:rPr lang="he-IL" smtClean="0"/>
              <a:pPr/>
              <a:t>ו'/שבט/תשפ"א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688976" y="685800"/>
            <a:ext cx="1770369" cy="5105400"/>
          </a:xfrm>
        </p:spPr>
        <p:txBody>
          <a:bodyPr vert="vert270" rtlCol="1"/>
          <a:lstStyle>
            <a:lvl1pPr algn="ct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2687946" y="685800"/>
            <a:ext cx="8019742" cy="5105400"/>
          </a:xfrm>
        </p:spPr>
        <p:txBody>
          <a:bodyPr vert="vert270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50028B94-07C5-4CE7-BBF1-7534DC497C57}" type="datetime1">
              <a:rPr lang="he-IL" smtClean="0"/>
              <a:pPr algn="l"/>
              <a:t>ו'/שבט/תשפ"א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8976" y="685800"/>
            <a:ext cx="10018713" cy="1752599"/>
          </a:xfrm>
        </p:spPr>
        <p:txBody>
          <a:bodyPr rtlCol="1"/>
          <a:lstStyle>
            <a:lvl1pPr algn="ct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688977" y="2666999"/>
            <a:ext cx="10018713" cy="3124201"/>
          </a:xfrm>
        </p:spPr>
        <p:txBody>
          <a:bodyPr rtlCol="1"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151C1CD6-8F0F-41D2-9505-14B3C9CD0996}" type="datetime1">
              <a:rPr lang="he-IL" smtClean="0"/>
              <a:pPr algn="l"/>
              <a:t>ו'/שבט/תשפ"א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67131"/>
            <a:ext cx="55116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8974" y="2666999"/>
            <a:ext cx="8930747" cy="2110382"/>
          </a:xfrm>
        </p:spPr>
        <p:txBody>
          <a:bodyPr rtlCol="1" anchor="b"/>
          <a:lstStyle>
            <a:lvl1pPr algn="l" rtl="1">
              <a:defRPr sz="40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88974" y="4777381"/>
            <a:ext cx="8930748" cy="860400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20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E1C41A7A-D8D5-4E08-A04A-CD86EA47EC7C}" type="datetime1">
              <a:rPr lang="he-IL" smtClean="0"/>
              <a:pPr algn="l"/>
              <a:t>ו'/שבט/תשפ"א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8976" y="685800"/>
            <a:ext cx="10018713" cy="1752599"/>
          </a:xfrm>
        </p:spPr>
        <p:txBody>
          <a:bodyPr rtlCol="1"/>
          <a:lstStyle>
            <a:lvl1pPr algn="ct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5812633" y="2666999"/>
            <a:ext cx="4895055" cy="3124201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" noProof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88977" y="2667000"/>
            <a:ext cx="4895056" cy="3124200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" noProof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2C19B7C9-F68F-4D1B-AA4B-44283262AEDD}" type="datetime1">
              <a:rPr lang="he-IL" smtClean="0"/>
              <a:pPr/>
              <a:t>ו'/שבט/תשפ"א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8976" y="685800"/>
            <a:ext cx="10018713" cy="1752599"/>
          </a:xfrm>
        </p:spPr>
        <p:txBody>
          <a:bodyPr rtlCol="1"/>
          <a:lstStyle>
            <a:lvl1pPr algn="ct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5812633" y="2658533"/>
            <a:ext cx="4607188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5812633" y="3335337"/>
            <a:ext cx="4895056" cy="2455862"/>
          </a:xfrm>
        </p:spPr>
        <p:txBody>
          <a:bodyPr rtlCol="1" anchor="t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" noProof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688976" y="2667000"/>
            <a:ext cx="4622537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688977" y="3335337"/>
            <a:ext cx="4895056" cy="2455862"/>
          </a:xfrm>
        </p:spPr>
        <p:txBody>
          <a:bodyPr rtlCol="1" anchor="t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" noProof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94BE929C-C427-4F38-87B9-ADA35DC5BD6D}" type="datetime1">
              <a:rPr lang="he-IL" smtClean="0"/>
              <a:pPr algn="l"/>
              <a:t>ו'/שבט/תשפ"א</a:t>
            </a:fld>
            <a:endParaRPr lang="en-US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88976" y="685800"/>
            <a:ext cx="10018713" cy="1752599"/>
          </a:xfrm>
        </p:spPr>
        <p:txBody>
          <a:bodyPr rtlCol="1"/>
          <a:lstStyle>
            <a:lvl1pPr algn="ct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2B4929BF-7DDE-46AA-99A4-00AE53AA9E67}" type="datetime1">
              <a:rPr lang="he-IL" smtClean="0"/>
              <a:pPr/>
              <a:t>ו'/שבט/תשפ"א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8B50F557-7BF3-4F64-AC93-30AF33F2EDD4}" type="datetime1">
              <a:rPr lang="he-IL" smtClean="0"/>
              <a:pPr algn="l"/>
              <a:t>ו'/שבט/תשפ"א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158567" y="1600200"/>
            <a:ext cx="3549121" cy="1371600"/>
          </a:xfrm>
        </p:spPr>
        <p:txBody>
          <a:bodyPr rtlCol="1" anchor="b">
            <a:normAutofit/>
          </a:bodyPr>
          <a:lstStyle>
            <a:lvl1pPr algn="ctr" rtl="1">
              <a:defRPr sz="24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688977" y="685799"/>
            <a:ext cx="6240990" cy="5105401"/>
          </a:xfrm>
        </p:spPr>
        <p:txBody>
          <a:bodyPr rtlCol="1" anchor="ctr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158567" y="2971800"/>
            <a:ext cx="3549121" cy="1828800"/>
          </a:xfrm>
        </p:spPr>
        <p:txBody>
          <a:bodyPr rtlCol="1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B15A553B-13AC-4BCD-A45C-B2E751DE833F}" type="datetime1">
              <a:rPr lang="he-IL" noProof="0" smtClean="0"/>
              <a:pPr/>
              <a:t>ו'/שבט/תשפ"א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283118" y="1752599"/>
            <a:ext cx="5426158" cy="1371600"/>
          </a:xfrm>
        </p:spPr>
        <p:txBody>
          <a:bodyPr rtlCol="1" anchor="b">
            <a:normAutofit/>
          </a:bodyPr>
          <a:lstStyle>
            <a:lvl1pPr algn="ctr" rtl="1">
              <a:defRPr sz="28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16344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283118" y="3124199"/>
            <a:ext cx="5426158" cy="1828800"/>
          </a:xfrm>
        </p:spPr>
        <p:txBody>
          <a:bodyPr rtlCol="1">
            <a:normAutofit/>
          </a:bodyPr>
          <a:lstStyle>
            <a:lvl1pPr marL="0" indent="0" algn="ctr" rtl="1"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316344" y="5883275"/>
            <a:ext cx="11520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6BBBF5EF-B3DB-418C-A5AF-0CABC1884E9C}" type="datetime1">
              <a:rPr lang="he-IL" smtClean="0"/>
              <a:pPr/>
              <a:t>ו'/שבט/תשפ"א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2535544" y="5883275"/>
            <a:ext cx="7084177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688977" y="5883275"/>
            <a:ext cx="551167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/>
        </p:nvGrpSpPr>
        <p:grpSpPr>
          <a:xfrm flipH="1">
            <a:off x="9604375" y="0"/>
            <a:ext cx="2436813" cy="6858001"/>
            <a:chOff x="1320800" y="0"/>
            <a:chExt cx="2436813" cy="6858001"/>
          </a:xfrm>
        </p:grpSpPr>
        <p:sp>
          <p:nvSpPr>
            <p:cNvPr id="8" name="צורה חופשית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צורה חופשית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צורה חופשית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צורה חופשית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צורה חופשית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צורה חופשית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688976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88977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1316344" y="5883275"/>
            <a:ext cx="1152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4E77C89-879C-4C55-96DA-9ED02EF0E7F6}" type="datetime1">
              <a:rPr lang="he-IL" noProof="0" smtClean="0"/>
              <a:pPr/>
              <a:t>ו'/שבט/תשפ"א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2535544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688977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www.linkedin.com/in/yarin-gridish-1411791a0/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ofryzarfaty@gmail.com" TargetMode="External"/><Relationship Id="rId5" Type="http://schemas.openxmlformats.org/officeDocument/2006/relationships/hyperlink" Target="https://www.linkedin.com/in/ofry-zarfaty-b85b10146/" TargetMode="External"/><Relationship Id="rId4" Type="http://schemas.openxmlformats.org/officeDocument/2006/relationships/hyperlink" Target="mailto:yarinman@hot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-1014466" y="-2039878"/>
            <a:ext cx="11553401" cy="3285866"/>
          </a:xfrm>
        </p:spPr>
        <p:txBody>
          <a:bodyPr rtlCol="1">
            <a:normAutofit/>
          </a:bodyPr>
          <a:lstStyle/>
          <a:p>
            <a:pPr algn="ctr"/>
            <a:r>
              <a:rPr lang="en-US" sz="4800" dirty="0"/>
              <a:t>Advanced Software Development</a:t>
            </a:r>
            <a:endParaRPr lang="he-IL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614778" y="5060682"/>
            <a:ext cx="5473590" cy="1678446"/>
          </a:xfrm>
        </p:spPr>
        <p:txBody>
          <a:bodyPr rtlCol="1">
            <a:normAutofit/>
          </a:bodyPr>
          <a:lstStyle/>
          <a:p>
            <a:pPr rtl="0"/>
            <a:r>
              <a:rPr lang="en-US" dirty="0"/>
              <a:t>Yarin Gridish &amp; Ofry Zarfaty</a:t>
            </a:r>
          </a:p>
          <a:p>
            <a:pPr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Lecturer: Dr. Eliahu Khalastchi</a:t>
            </a:r>
          </a:p>
          <a:p>
            <a:pPr rtl="0"/>
            <a:r>
              <a:rPr lang="en-US" dirty="0"/>
              <a:t>Course ID 600098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6336" y="139911"/>
            <a:ext cx="1169594" cy="110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66526" y="113532"/>
            <a:ext cx="8892725" cy="1238863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Mile Stones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מלבן מעוגל 12"/>
          <p:cNvSpPr/>
          <p:nvPr/>
        </p:nvSpPr>
        <p:spPr>
          <a:xfrm>
            <a:off x="2946335" y="1073807"/>
            <a:ext cx="2949678" cy="1582993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2933379" y="2753128"/>
            <a:ext cx="2949678" cy="1582993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2933379" y="4417869"/>
            <a:ext cx="2949678" cy="1582993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מעוגל 15"/>
          <p:cNvSpPr/>
          <p:nvPr/>
        </p:nvSpPr>
        <p:spPr>
          <a:xfrm>
            <a:off x="8087153" y="1068622"/>
            <a:ext cx="2949678" cy="1582993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מלבן מעוגל 16"/>
          <p:cNvSpPr/>
          <p:nvPr/>
        </p:nvSpPr>
        <p:spPr>
          <a:xfrm>
            <a:off x="8087153" y="2751424"/>
            <a:ext cx="2949678" cy="1582993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2641248" y="992059"/>
            <a:ext cx="4344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1 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2611460" y="2671211"/>
            <a:ext cx="551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2 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2601829" y="4327504"/>
            <a:ext cx="630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3 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7789098" y="1011486"/>
            <a:ext cx="3396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4 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7795789" y="2671211"/>
            <a:ext cx="3262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5 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3106363" y="1271805"/>
            <a:ext cx="29595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Server side architecture design that maintains the SOLID and GRASP principles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3009572" y="3028039"/>
            <a:ext cx="293984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Server solver and Cache Manager implementation – files and socket streaming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2970243" y="4580580"/>
            <a:ext cx="297917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Algorithm Implementation – Pseudo Code to OOP, implementing the A-star and BFS algorithms 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8128757" y="1136912"/>
            <a:ext cx="299591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Implementing a custom language Interpreter – converting text to commands while using the Command  Pattern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8211053" y="2879766"/>
            <a:ext cx="28997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Designing GUI for the simulator using JavaFX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18558" y="283464"/>
            <a:ext cx="4610058" cy="788788"/>
          </a:xfrm>
        </p:spPr>
        <p:txBody>
          <a:bodyPr rtlCol="1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Running Example</a:t>
            </a:r>
            <a:endParaRPr lang="he-IL" sz="4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1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70781" y="121753"/>
            <a:ext cx="8892725" cy="1238863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Design – Server Side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מלבן מעוגל 29"/>
          <p:cNvSpPr/>
          <p:nvPr/>
        </p:nvSpPr>
        <p:spPr>
          <a:xfrm>
            <a:off x="674917" y="1625600"/>
            <a:ext cx="2735941" cy="1284829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מעוגל 32"/>
          <p:cNvSpPr/>
          <p:nvPr/>
        </p:nvSpPr>
        <p:spPr>
          <a:xfrm>
            <a:off x="4666343" y="1647371"/>
            <a:ext cx="3585029" cy="1291771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מעוגל 33"/>
          <p:cNvSpPr/>
          <p:nvPr/>
        </p:nvSpPr>
        <p:spPr>
          <a:xfrm>
            <a:off x="674917" y="3418114"/>
            <a:ext cx="2735941" cy="1217894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5029200" y="3389087"/>
            <a:ext cx="2866571" cy="1291771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/>
          <p:cNvSpPr/>
          <p:nvPr/>
        </p:nvSpPr>
        <p:spPr>
          <a:xfrm>
            <a:off x="8802914" y="3316515"/>
            <a:ext cx="3040743" cy="965200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מעוגל 38"/>
          <p:cNvSpPr/>
          <p:nvPr/>
        </p:nvSpPr>
        <p:spPr>
          <a:xfrm>
            <a:off x="8679542" y="4724399"/>
            <a:ext cx="3077028" cy="602343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362857" y="1919417"/>
            <a:ext cx="3396343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&lt;&lt;Server&gt;&gt;</a:t>
            </a:r>
          </a:p>
          <a:p>
            <a:pPr algn="l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3823" y="3723854"/>
            <a:ext cx="33963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err="1"/>
              <a:t>MySerialServer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4760685" y="1931106"/>
            <a:ext cx="33963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&lt;&lt;</a:t>
            </a:r>
            <a:r>
              <a:rPr lang="en-US" sz="2800" dirty="0" err="1"/>
              <a:t>ClientHandler</a:t>
            </a:r>
            <a:r>
              <a:rPr lang="en-US" sz="2800" dirty="0"/>
              <a:t>&gt;&gt;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93245" y="3755570"/>
            <a:ext cx="33963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err="1"/>
              <a:t>MyClientHandler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5079" y="3544270"/>
            <a:ext cx="33963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&lt;&lt;Solver&gt;&gt;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05372" y="4818743"/>
            <a:ext cx="339634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&lt;&lt;</a:t>
            </a:r>
            <a:r>
              <a:rPr lang="en-US" sz="2400" dirty="0" err="1"/>
              <a:t>CacheManager</a:t>
            </a:r>
            <a:r>
              <a:rPr lang="en-US" sz="2400" dirty="0"/>
              <a:t>&gt;&gt;</a:t>
            </a:r>
            <a:endParaRPr lang="he-IL" sz="1600" dirty="0"/>
          </a:p>
        </p:txBody>
      </p:sp>
      <p:sp>
        <p:nvSpPr>
          <p:cNvPr id="50" name="מלבן מעוגל 49"/>
          <p:cNvSpPr/>
          <p:nvPr/>
        </p:nvSpPr>
        <p:spPr>
          <a:xfrm>
            <a:off x="8701312" y="5718627"/>
            <a:ext cx="3077028" cy="602343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TextBox 50"/>
          <p:cNvSpPr txBox="1"/>
          <p:nvPr/>
        </p:nvSpPr>
        <p:spPr>
          <a:xfrm>
            <a:off x="8527142" y="5812971"/>
            <a:ext cx="339634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&lt;&lt;</a:t>
            </a:r>
            <a:r>
              <a:rPr lang="en-US" sz="2400" dirty="0" err="1"/>
              <a:t>FileCacheManager</a:t>
            </a:r>
            <a:r>
              <a:rPr lang="en-US" sz="2400" dirty="0"/>
              <a:t>&gt;&gt;</a:t>
            </a:r>
            <a:endParaRPr lang="he-IL" sz="1600" dirty="0"/>
          </a:p>
        </p:txBody>
      </p:sp>
      <p:cxnSp>
        <p:nvCxnSpPr>
          <p:cNvPr id="54" name="מחבר ישר 53"/>
          <p:cNvCxnSpPr/>
          <p:nvPr/>
        </p:nvCxnSpPr>
        <p:spPr>
          <a:xfrm flipV="1">
            <a:off x="6372947" y="3004066"/>
            <a:ext cx="1" cy="391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משולש שווה שוקיים 56"/>
          <p:cNvSpPr/>
          <p:nvPr/>
        </p:nvSpPr>
        <p:spPr>
          <a:xfrm>
            <a:off x="6250166" y="2940908"/>
            <a:ext cx="241251" cy="212222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61" name="מחבר ישר 60"/>
          <p:cNvCxnSpPr/>
          <p:nvPr/>
        </p:nvCxnSpPr>
        <p:spPr>
          <a:xfrm flipV="1">
            <a:off x="10172897" y="5351438"/>
            <a:ext cx="1" cy="391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משולש שווה שוקיים 61"/>
          <p:cNvSpPr/>
          <p:nvPr/>
        </p:nvSpPr>
        <p:spPr>
          <a:xfrm>
            <a:off x="10068404" y="5334000"/>
            <a:ext cx="241251" cy="212222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מחבר ישר 62"/>
          <p:cNvCxnSpPr/>
          <p:nvPr/>
        </p:nvCxnSpPr>
        <p:spPr>
          <a:xfrm flipV="1">
            <a:off x="1982180" y="3004066"/>
            <a:ext cx="1" cy="391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משולש שווה שוקיים 63"/>
          <p:cNvSpPr/>
          <p:nvPr/>
        </p:nvSpPr>
        <p:spPr>
          <a:xfrm>
            <a:off x="1859399" y="2940908"/>
            <a:ext cx="241251" cy="212222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5" name="יהלום 64"/>
          <p:cNvSpPr/>
          <p:nvPr/>
        </p:nvSpPr>
        <p:spPr>
          <a:xfrm>
            <a:off x="7916562" y="3665838"/>
            <a:ext cx="280086" cy="280086"/>
          </a:xfrm>
          <a:prstGeom prst="diamond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68" name="מחבר חץ ישר 67"/>
          <p:cNvCxnSpPr>
            <a:cxnSpLocks/>
            <a:stCxn id="30" idx="3"/>
          </p:cNvCxnSpPr>
          <p:nvPr/>
        </p:nvCxnSpPr>
        <p:spPr>
          <a:xfrm>
            <a:off x="3410858" y="2268015"/>
            <a:ext cx="1152904" cy="3472"/>
          </a:xfrm>
          <a:prstGeom prst="straightConnector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3" name="מחבר ישר 72"/>
          <p:cNvCxnSpPr>
            <a:stCxn id="65" idx="3"/>
          </p:cNvCxnSpPr>
          <p:nvPr/>
        </p:nvCxnSpPr>
        <p:spPr>
          <a:xfrm>
            <a:off x="8196648" y="3805881"/>
            <a:ext cx="551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endCxn id="51" idx="1"/>
          </p:cNvCxnSpPr>
          <p:nvPr/>
        </p:nvCxnSpPr>
        <p:spPr>
          <a:xfrm rot="16200000" flipH="1">
            <a:off x="7358263" y="4874925"/>
            <a:ext cx="2237924" cy="99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משולש שווה שוקיים 63">
            <a:extLst>
              <a:ext uri="{FF2B5EF4-FFF2-40B4-BE49-F238E27FC236}">
                <a16:creationId xmlns:a16="http://schemas.microsoft.com/office/drawing/2014/main" id="{C8FF5FF7-7AEE-417F-B704-75487B1858F6}"/>
              </a:ext>
            </a:extLst>
          </p:cNvPr>
          <p:cNvSpPr/>
          <p:nvPr/>
        </p:nvSpPr>
        <p:spPr>
          <a:xfrm rot="5400000">
            <a:off x="4407934" y="2162885"/>
            <a:ext cx="241251" cy="212222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1" name="משולש שווה שוקיים 63">
            <a:extLst>
              <a:ext uri="{FF2B5EF4-FFF2-40B4-BE49-F238E27FC236}">
                <a16:creationId xmlns:a16="http://schemas.microsoft.com/office/drawing/2014/main" id="{DCA38273-B80C-433D-AB17-BAFD358D57A5}"/>
              </a:ext>
            </a:extLst>
          </p:cNvPr>
          <p:cNvSpPr/>
          <p:nvPr/>
        </p:nvSpPr>
        <p:spPr>
          <a:xfrm rot="5400000">
            <a:off x="8473966" y="5927165"/>
            <a:ext cx="241251" cy="212222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69401" y="109922"/>
            <a:ext cx="8892725" cy="1238863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Design – Server Side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מלבן מעוגל 29"/>
          <p:cNvSpPr/>
          <p:nvPr/>
        </p:nvSpPr>
        <p:spPr>
          <a:xfrm>
            <a:off x="2133991" y="2227622"/>
            <a:ext cx="3585029" cy="1291771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מעוגל 32"/>
          <p:cNvSpPr/>
          <p:nvPr/>
        </p:nvSpPr>
        <p:spPr>
          <a:xfrm>
            <a:off x="6437477" y="2249393"/>
            <a:ext cx="3585029" cy="1291771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מעוגל 33"/>
          <p:cNvSpPr/>
          <p:nvPr/>
        </p:nvSpPr>
        <p:spPr>
          <a:xfrm>
            <a:off x="2391188" y="4020136"/>
            <a:ext cx="1441932" cy="674915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1945305" y="2539295"/>
            <a:ext cx="3962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&lt;&lt;Searcher&gt;&gt;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78425" y="4123876"/>
            <a:ext cx="23501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BFS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6564379" y="2533128"/>
            <a:ext cx="33963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&lt;&lt;Searchable&gt;&gt;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45353" y="4148230"/>
            <a:ext cx="13594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Graph</a:t>
            </a:r>
            <a:endParaRPr lang="he-IL" sz="2000" dirty="0"/>
          </a:p>
        </p:txBody>
      </p:sp>
      <p:sp>
        <p:nvSpPr>
          <p:cNvPr id="57" name="משולש שווה שוקיים 56"/>
          <p:cNvSpPr/>
          <p:nvPr/>
        </p:nvSpPr>
        <p:spPr>
          <a:xfrm>
            <a:off x="8185892" y="3542930"/>
            <a:ext cx="241251" cy="212222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3" name="מחבר ישר 62"/>
          <p:cNvCxnSpPr>
            <a:cxnSpLocks/>
          </p:cNvCxnSpPr>
          <p:nvPr/>
        </p:nvCxnSpPr>
        <p:spPr>
          <a:xfrm flipH="1">
            <a:off x="2903831" y="3755152"/>
            <a:ext cx="1960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משולש שווה שוקיים 63"/>
          <p:cNvSpPr/>
          <p:nvPr/>
        </p:nvSpPr>
        <p:spPr>
          <a:xfrm>
            <a:off x="3822557" y="3542930"/>
            <a:ext cx="241251" cy="212222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מחבר חץ ישר 67"/>
          <p:cNvCxnSpPr>
            <a:cxnSpLocks/>
          </p:cNvCxnSpPr>
          <p:nvPr/>
        </p:nvCxnSpPr>
        <p:spPr>
          <a:xfrm flipV="1">
            <a:off x="5719020" y="2800905"/>
            <a:ext cx="608628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06431" y="4095983"/>
            <a:ext cx="20186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A-star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8465852" y="4137183"/>
            <a:ext cx="13594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Matrix</a:t>
            </a:r>
            <a:endParaRPr lang="he-IL" sz="2000" dirty="0"/>
          </a:p>
        </p:txBody>
      </p:sp>
      <p:sp>
        <p:nvSpPr>
          <p:cNvPr id="31" name="מלבן מעוגל 33">
            <a:extLst>
              <a:ext uri="{FF2B5EF4-FFF2-40B4-BE49-F238E27FC236}">
                <a16:creationId xmlns:a16="http://schemas.microsoft.com/office/drawing/2014/main" id="{B213739C-4B96-4500-A13E-5BBC630A704A}"/>
              </a:ext>
            </a:extLst>
          </p:cNvPr>
          <p:cNvSpPr/>
          <p:nvPr/>
        </p:nvSpPr>
        <p:spPr>
          <a:xfrm>
            <a:off x="4020378" y="4020136"/>
            <a:ext cx="1441932" cy="674915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99668D3F-50F7-4770-9825-D90ED0C1EF31}"/>
              </a:ext>
            </a:extLst>
          </p:cNvPr>
          <p:cNvCxnSpPr>
            <a:cxnSpLocks/>
          </p:cNvCxnSpPr>
          <p:nvPr/>
        </p:nvCxnSpPr>
        <p:spPr>
          <a:xfrm flipV="1">
            <a:off x="2900783" y="3755152"/>
            <a:ext cx="0" cy="27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74FB4033-9E91-48D3-95D3-6F21508EC92D}"/>
              </a:ext>
            </a:extLst>
          </p:cNvPr>
          <p:cNvCxnSpPr>
            <a:cxnSpLocks/>
          </p:cNvCxnSpPr>
          <p:nvPr/>
        </p:nvCxnSpPr>
        <p:spPr>
          <a:xfrm flipV="1">
            <a:off x="4863695" y="3761248"/>
            <a:ext cx="0" cy="27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שולש שווה שוקיים 63">
            <a:extLst>
              <a:ext uri="{FF2B5EF4-FFF2-40B4-BE49-F238E27FC236}">
                <a16:creationId xmlns:a16="http://schemas.microsoft.com/office/drawing/2014/main" id="{DEE1B76D-B800-450A-BDA6-46B32C0E7ABD}"/>
              </a:ext>
            </a:extLst>
          </p:cNvPr>
          <p:cNvSpPr/>
          <p:nvPr/>
        </p:nvSpPr>
        <p:spPr>
          <a:xfrm rot="5238338">
            <a:off x="6215237" y="2698634"/>
            <a:ext cx="241251" cy="212222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 מעוגל 33">
            <a:extLst>
              <a:ext uri="{FF2B5EF4-FFF2-40B4-BE49-F238E27FC236}">
                <a16:creationId xmlns:a16="http://schemas.microsoft.com/office/drawing/2014/main" id="{DF9FB9A7-DB08-43C0-AF94-525353E37D2B}"/>
              </a:ext>
            </a:extLst>
          </p:cNvPr>
          <p:cNvSpPr/>
          <p:nvPr/>
        </p:nvSpPr>
        <p:spPr>
          <a:xfrm>
            <a:off x="6704108" y="4090240"/>
            <a:ext cx="1441932" cy="674915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מעוגל 33">
            <a:extLst>
              <a:ext uri="{FF2B5EF4-FFF2-40B4-BE49-F238E27FC236}">
                <a16:creationId xmlns:a16="http://schemas.microsoft.com/office/drawing/2014/main" id="{943CA7E3-0837-4B96-B83C-4553F9689A90}"/>
              </a:ext>
            </a:extLst>
          </p:cNvPr>
          <p:cNvSpPr/>
          <p:nvPr/>
        </p:nvSpPr>
        <p:spPr>
          <a:xfrm>
            <a:off x="8465852" y="4078048"/>
            <a:ext cx="1441932" cy="674915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0E3D722C-B0CE-4521-B232-FB3D1404A67C}"/>
              </a:ext>
            </a:extLst>
          </p:cNvPr>
          <p:cNvCxnSpPr>
            <a:cxnSpLocks/>
          </p:cNvCxnSpPr>
          <p:nvPr/>
        </p:nvCxnSpPr>
        <p:spPr>
          <a:xfrm flipH="1">
            <a:off x="7308191" y="3770392"/>
            <a:ext cx="1960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642B612E-40C0-4BFA-9374-EFC68C05B892}"/>
              </a:ext>
            </a:extLst>
          </p:cNvPr>
          <p:cNvCxnSpPr>
            <a:cxnSpLocks/>
          </p:cNvCxnSpPr>
          <p:nvPr/>
        </p:nvCxnSpPr>
        <p:spPr>
          <a:xfrm flipV="1">
            <a:off x="7295999" y="3770392"/>
            <a:ext cx="0" cy="27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808B7278-A0FE-42D3-AE7B-1B5DE5A46BC5}"/>
              </a:ext>
            </a:extLst>
          </p:cNvPr>
          <p:cNvCxnSpPr>
            <a:cxnSpLocks/>
          </p:cNvCxnSpPr>
          <p:nvPr/>
        </p:nvCxnSpPr>
        <p:spPr>
          <a:xfrm flipV="1">
            <a:off x="9258911" y="3776488"/>
            <a:ext cx="0" cy="27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75736" y="-8339"/>
            <a:ext cx="8892725" cy="1238863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Design – Client side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מלבן מעוגל 12"/>
          <p:cNvSpPr/>
          <p:nvPr/>
        </p:nvSpPr>
        <p:spPr>
          <a:xfrm>
            <a:off x="1672421" y="4269074"/>
            <a:ext cx="2949678" cy="1582993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4927132" y="1650892"/>
            <a:ext cx="2949678" cy="1582993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8153049" y="4361544"/>
            <a:ext cx="2949678" cy="1582993"/>
          </a:xfrm>
          <a:prstGeom prst="roundRect">
            <a:avLst/>
          </a:prstGeom>
          <a:noFill/>
          <a:ln w="19050">
            <a:solidFill>
              <a:srgbClr val="1CF0EE">
                <a:alpha val="4000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/>
          <p:cNvSpPr txBox="1"/>
          <p:nvPr/>
        </p:nvSpPr>
        <p:spPr>
          <a:xfrm>
            <a:off x="1809137" y="4561811"/>
            <a:ext cx="265611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u="sng" dirty="0"/>
              <a:t>View</a:t>
            </a:r>
          </a:p>
          <a:p>
            <a:pPr algn="ctr" rtl="0"/>
            <a:r>
              <a:rPr lang="en-US" dirty="0">
                <a:latin typeface="arial" panose="020B0604020202020204" pitchFamily="34" charset="0"/>
              </a:rPr>
              <a:t>Responsible of </a:t>
            </a:r>
            <a:r>
              <a:rPr lang="en-US" b="0" i="0" dirty="0">
                <a:effectLst/>
                <a:latin typeface="arial" panose="020B0604020202020204" pitchFamily="34" charset="0"/>
              </a:rPr>
              <a:t>user interface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61856" y="1919697"/>
            <a:ext cx="328023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u="sng" dirty="0"/>
              <a:t>View Model</a:t>
            </a:r>
          </a:p>
          <a:p>
            <a:pPr algn="ctr" rtl="0"/>
            <a:r>
              <a:rPr lang="en-US" sz="2000" b="0" i="0" dirty="0">
                <a:effectLst/>
                <a:latin typeface="arial" panose="020B0604020202020204" pitchFamily="34" charset="0"/>
              </a:rPr>
              <a:t>store and manage data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466745" y="4591515"/>
            <a:ext cx="2322286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u="sng" dirty="0"/>
              <a:t>Model</a:t>
            </a:r>
            <a:endParaRPr lang="en-US" u="sng" dirty="0"/>
          </a:p>
          <a:p>
            <a:pPr algn="ctr" rtl="0"/>
            <a:r>
              <a:rPr lang="en-US" dirty="0"/>
              <a:t>Creates logic and data</a:t>
            </a:r>
          </a:p>
        </p:txBody>
      </p:sp>
      <p:cxnSp>
        <p:nvCxnSpPr>
          <p:cNvPr id="67" name="Shape 66"/>
          <p:cNvCxnSpPr>
            <a:stCxn id="13" idx="0"/>
            <a:endCxn id="32" idx="1"/>
          </p:cNvCxnSpPr>
          <p:nvPr/>
        </p:nvCxnSpPr>
        <p:spPr>
          <a:xfrm rot="5400000" flipH="1" flipV="1">
            <a:off x="2956841" y="2464059"/>
            <a:ext cx="1995434" cy="1614596"/>
          </a:xfrm>
          <a:prstGeom prst="curved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13" idx="3"/>
            <a:endCxn id="14" idx="2"/>
          </p:cNvCxnSpPr>
          <p:nvPr/>
        </p:nvCxnSpPr>
        <p:spPr>
          <a:xfrm flipV="1">
            <a:off x="4622099" y="3233885"/>
            <a:ext cx="1779872" cy="182668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14" idx="2"/>
            <a:endCxn id="15" idx="1"/>
          </p:cNvCxnSpPr>
          <p:nvPr/>
        </p:nvCxnSpPr>
        <p:spPr>
          <a:xfrm rot="16200000" flipH="1">
            <a:off x="6317932" y="3317924"/>
            <a:ext cx="1919156" cy="175107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cxnSpLocks/>
            <a:stCxn id="15" idx="0"/>
            <a:endCxn id="32" idx="3"/>
          </p:cNvCxnSpPr>
          <p:nvPr/>
        </p:nvCxnSpPr>
        <p:spPr>
          <a:xfrm rot="16200000" flipV="1">
            <a:off x="7791035" y="2524691"/>
            <a:ext cx="2087904" cy="158580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59733" y="-29017"/>
            <a:ext cx="8853203" cy="988984"/>
          </a:xfrm>
        </p:spPr>
        <p:txBody>
          <a:bodyPr rtlCol="1">
            <a:normAutofit/>
          </a:bodyPr>
          <a:lstStyle/>
          <a:p>
            <a:r>
              <a:rPr lang="en-US" sz="4000" dirty="0"/>
              <a:t>Thank you for watching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903362" y="3757034"/>
            <a:ext cx="5570051" cy="1443089"/>
          </a:xfrm>
        </p:spPr>
        <p:txBody>
          <a:bodyPr rtlCol="1">
            <a:normAutofit fontScale="92500" lnSpcReduction="20000"/>
          </a:bodyPr>
          <a:lstStyle/>
          <a:p>
            <a:pPr algn="ctr" rtl="0"/>
            <a:r>
              <a:rPr lang="en-US" sz="2400" dirty="0"/>
              <a:t>Yarin Gridish</a:t>
            </a:r>
          </a:p>
          <a:p>
            <a:pPr algn="ctr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https://www.linkedin.com/in/yarin-gridish-1411791a0/</a:t>
            </a:r>
            <a:endParaRPr lang="en-US" dirty="0"/>
          </a:p>
          <a:p>
            <a:pPr algn="ctr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yarinman@hotmail.com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ctr" rtl="0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כותרת משנה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 txBox="1">
            <a:spLocks/>
          </p:cNvSpPr>
          <p:nvPr/>
        </p:nvSpPr>
        <p:spPr>
          <a:xfrm flipH="1">
            <a:off x="690085" y="3658782"/>
            <a:ext cx="5405915" cy="1443089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Ofry Zarfaty</a:t>
            </a:r>
          </a:p>
          <a:p>
            <a:pPr lvl="0" algn="ctr" rtl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https://www.linkedin.com/in/ofry-zarfaty-b85b10146/</a:t>
            </a:r>
            <a:endParaRPr lang="en-US" sz="2400" dirty="0"/>
          </a:p>
          <a:p>
            <a:pPr lvl="0" algn="ctr" rtl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ofryzarfaty@gmail.com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2820432" y="1655530"/>
            <a:ext cx="1791772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7744969" y="1704257"/>
            <a:ext cx="1886838" cy="18562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644756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39_TF22644756.potx" id="{049829B3-3572-4551-90A8-8A93F0F8F99E}" vid="{982BFC1E-BA11-47F5-9256-1C589B018AF4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מסך רחב</PresentationFormat>
  <Paragraphs>52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arial</vt:lpstr>
      <vt:lpstr>Corbel</vt:lpstr>
      <vt:lpstr>Tahoma</vt:lpstr>
      <vt:lpstr>tf22644756</vt:lpstr>
      <vt:lpstr>Advanced Software Development</vt:lpstr>
      <vt:lpstr>Mile Stones</vt:lpstr>
      <vt:lpstr>Running Example</vt:lpstr>
      <vt:lpstr>Project Design – Server Side</vt:lpstr>
      <vt:lpstr>Project Design – Server Side</vt:lpstr>
      <vt:lpstr>Project Design – Client side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2020-05-31T14:43:52Z</dcterms:created>
  <dcterms:modified xsi:type="dcterms:W3CDTF">2021-01-19T19:19:17Z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