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72" r:id="rId2"/>
  </p:sldMasterIdLst>
  <p:notesMasterIdLst>
    <p:notesMasterId r:id="rId14"/>
  </p:notesMasterIdLst>
  <p:sldIdLst>
    <p:sldId id="347" r:id="rId3"/>
    <p:sldId id="263" r:id="rId4"/>
    <p:sldId id="286" r:id="rId5"/>
    <p:sldId id="348" r:id="rId6"/>
    <p:sldId id="356" r:id="rId7"/>
    <p:sldId id="349" r:id="rId8"/>
    <p:sldId id="353" r:id="rId9"/>
    <p:sldId id="350" r:id="rId10"/>
    <p:sldId id="351" r:id="rId11"/>
    <p:sldId id="355" r:id="rId12"/>
    <p:sldId id="35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BDAD7"/>
    <a:srgbClr val="00B0F0"/>
    <a:srgbClr val="23748D"/>
    <a:srgbClr val="009A9C"/>
    <a:srgbClr val="1A817A"/>
    <a:srgbClr val="3A8788"/>
    <a:srgbClr val="0091EA"/>
    <a:srgbClr val="FFC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49" autoAdjust="0"/>
    <p:restoredTop sz="94660"/>
  </p:normalViewPr>
  <p:slideViewPr>
    <p:cSldViewPr>
      <p:cViewPr varScale="1">
        <p:scale>
          <a:sx n="64" d="100"/>
          <a:sy n="64" d="100"/>
        </p:scale>
        <p:origin x="1368"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EA6E38-82B1-47BB-A812-313B295FEFF2}" type="datetimeFigureOut">
              <a:rPr lang="en-US" smtClean="0"/>
              <a:pPr/>
              <a:t>1/24/2023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089E94-532B-494D-AD7A-712B16D9F5AA}" type="slidenum">
              <a:rPr lang="en-US" smtClean="0"/>
              <a:pPr/>
              <a:t>‹#›</a:t>
            </a:fld>
            <a:endParaRPr lang="en-US"/>
          </a:p>
        </p:txBody>
      </p:sp>
    </p:spTree>
    <p:extLst>
      <p:ext uri="{BB962C8B-B14F-4D97-AF65-F5344CB8AC3E}">
        <p14:creationId xmlns:p14="http://schemas.microsoft.com/office/powerpoint/2010/main" val="135109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3545F7-77F9-4401-AA0E-BF14C26D8903}"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3545F7-77F9-4401-AA0E-BF14C26D8903}"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3545F7-77F9-4401-AA0E-BF14C26D8903}"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7604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5531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005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4481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591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153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79257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3638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3545F7-77F9-4401-AA0E-BF14C26D8903}"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2628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083774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5613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545F7-77F9-4401-AA0E-BF14C26D8903}"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3545F7-77F9-4401-AA0E-BF14C26D8903}"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3545F7-77F9-4401-AA0E-BF14C26D8903}" type="datetimeFigureOut">
              <a:rPr lang="en-US" smtClean="0"/>
              <a:pPr/>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3545F7-77F9-4401-AA0E-BF14C26D8903}" type="datetimeFigureOut">
              <a:rPr lang="en-US" smtClean="0"/>
              <a:pPr/>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545F7-77F9-4401-AA0E-BF14C26D8903}" type="datetimeFigureOut">
              <a:rPr lang="en-US" smtClean="0"/>
              <a:pPr/>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3545F7-77F9-4401-AA0E-BF14C26D8903}"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3545F7-77F9-4401-AA0E-BF14C26D8903}"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545F7-77F9-4401-AA0E-BF14C26D8903}" type="datetimeFigureOut">
              <a:rPr lang="en-US" smtClean="0"/>
              <a:pPr/>
              <a:t>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6E0586-5A1C-41FD-AA9D-07A4E729E6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160968"/>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onylee20?tab=repositories" TargetMode="External"/><Relationship Id="rId2" Type="http://schemas.openxmlformats.org/officeDocument/2006/relationships/image" Target="../media/image2.jpg"/><Relationship Id="rId1" Type="http://schemas.openxmlformats.org/officeDocument/2006/relationships/slideLayout" Target="../slideLayouts/slideLayout13.xml"/><Relationship Id="rId5" Type="http://schemas.openxmlformats.org/officeDocument/2006/relationships/hyperlink" Target="https://github.com/YarinIfargan?tab=repositories" TargetMode="External"/><Relationship Id="rId4" Type="http://schemas.openxmlformats.org/officeDocument/2006/relationships/hyperlink" Target="https://github.com/danielharary?tab=repositori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iotondemand.net/our-showcased-solutions/smart-air-conditioner/" TargetMode="External"/><Relationship Id="rId2" Type="http://schemas.openxmlformats.org/officeDocument/2006/relationships/hyperlink" Target="https://www.zernet.com/smart-ac-through-the-iot/" TargetMode="External"/><Relationship Id="rId1" Type="http://schemas.openxmlformats.org/officeDocument/2006/relationships/slideLayout" Target="../slideLayouts/slideLayout2.xml"/><Relationship Id="rId5" Type="http://schemas.openxmlformats.org/officeDocument/2006/relationships/hyperlink" Target="https://github.com/yuryyu/SmartHome.git" TargetMode="External"/><Relationship Id="rId4" Type="http://schemas.openxmlformats.org/officeDocument/2006/relationships/hyperlink" Target="https://credencys.com/iot-based-smart-air-conditioner-solu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5"/>
          <p:cNvSpPr txBox="1">
            <a:spLocks noChangeArrowheads="1"/>
          </p:cNvSpPr>
          <p:nvPr/>
        </p:nvSpPr>
        <p:spPr>
          <a:xfrm>
            <a:off x="3759200" y="2590800"/>
            <a:ext cx="5384800" cy="1180546"/>
          </a:xfrm>
          <a:prstGeom prst="rect">
            <a:avLst/>
          </a:prstGeom>
          <a:extLst>
            <a:ext uri="{AF507438-7753-43E0-B8FC-AC1667EBCBE1}">
              <a14:hiddenEffects xmlns:a14="http://schemas.microsoft.com/office/drawing/2010/main">
                <a:effectLst>
                  <a:outerShdw dist="17961" dir="2700000" algn="ctr" rotWithShape="0">
                    <a:schemeClr val="bg1"/>
                  </a:outerShdw>
                </a:effectLst>
              </a14:hiddenEffects>
            </a:ext>
          </a:ex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dirty="0">
                <a:solidFill>
                  <a:schemeClr val="accent1">
                    <a:lumMod val="75000"/>
                  </a:schemeClr>
                </a:solidFill>
              </a:rPr>
              <a:t>IOT PROJECT</a:t>
            </a:r>
          </a:p>
          <a:p>
            <a:r>
              <a:rPr lang="en-US" b="1" dirty="0">
                <a:solidFill>
                  <a:schemeClr val="accent1">
                    <a:lumMod val="75000"/>
                  </a:schemeClr>
                </a:solidFill>
              </a:rPr>
              <a:t>Smart Air-Conditioner</a:t>
            </a:r>
            <a:endParaRPr lang="ru-RU" b="1" dirty="0">
              <a:solidFill>
                <a:schemeClr val="accent1">
                  <a:lumMod val="75000"/>
                </a:schemeClr>
              </a:solidFill>
            </a:endParaRPr>
          </a:p>
        </p:txBody>
      </p:sp>
      <p:sp>
        <p:nvSpPr>
          <p:cNvPr id="9" name="Rectangle 8"/>
          <p:cNvSpPr txBox="1">
            <a:spLocks noChangeArrowheads="1"/>
          </p:cNvSpPr>
          <p:nvPr/>
        </p:nvSpPr>
        <p:spPr>
          <a:xfrm>
            <a:off x="7620000" y="3931760"/>
            <a:ext cx="1668780" cy="564039"/>
          </a:xfrm>
          <a:prstGeom prst="rect">
            <a:avLst/>
          </a:prstGeom>
          <a:extLst>
            <a:ext uri="{AF507438-7753-43E0-B8FC-AC1667EBCBE1}">
              <a14:hiddenEffects xmlns:a14="http://schemas.microsoft.com/office/drawing/2010/main">
                <a:effectLst>
                  <a:outerShdw dist="17961" dir="2700000" algn="ctr" rotWithShape="0">
                    <a:schemeClr val="bg1"/>
                  </a:outerShdw>
                </a:effectLst>
              </a14:hiddenEffects>
            </a:ext>
          </a:ex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200" dirty="0">
                <a:solidFill>
                  <a:srgbClr val="000000"/>
                </a:solidFill>
                <a:hlinkClick r:id="rId3">
                  <a:extLst>
                    <a:ext uri="{A12FA001-AC4F-418D-AE19-62706E023703}">
                      <ahyp:hlinkClr xmlns:ahyp="http://schemas.microsoft.com/office/drawing/2018/hyperlinkcolor" val="tx"/>
                    </a:ext>
                  </a:extLst>
                </a:hlinkClick>
              </a:rPr>
              <a:t>Rony Levi</a:t>
            </a:r>
            <a:endParaRPr lang="en-US" sz="2200" dirty="0">
              <a:solidFill>
                <a:srgbClr val="000000"/>
              </a:solidFill>
            </a:endParaRPr>
          </a:p>
        </p:txBody>
      </p:sp>
      <p:sp>
        <p:nvSpPr>
          <p:cNvPr id="2" name="Rectangle 8">
            <a:extLst>
              <a:ext uri="{FF2B5EF4-FFF2-40B4-BE49-F238E27FC236}">
                <a16:creationId xmlns:a16="http://schemas.microsoft.com/office/drawing/2014/main" id="{3E315BD0-26C3-FD1E-29EE-67C39AE969C8}"/>
              </a:ext>
            </a:extLst>
          </p:cNvPr>
          <p:cNvSpPr txBox="1">
            <a:spLocks noChangeArrowheads="1"/>
          </p:cNvSpPr>
          <p:nvPr/>
        </p:nvSpPr>
        <p:spPr>
          <a:xfrm>
            <a:off x="6096000" y="3931762"/>
            <a:ext cx="1752600" cy="564038"/>
          </a:xfrm>
          <a:prstGeom prst="rect">
            <a:avLst/>
          </a:prstGeom>
          <a:extLst>
            <a:ext uri="{AF507438-7753-43E0-B8FC-AC1667EBCBE1}">
              <a14:hiddenEffects xmlns:a14="http://schemas.microsoft.com/office/drawing/2010/main">
                <a:effectLst>
                  <a:outerShdw dist="17961" dir="2700000" algn="ctr" rotWithShape="0">
                    <a:schemeClr val="bg1"/>
                  </a:outerShdw>
                </a:effectLst>
              </a14:hiddenEffects>
            </a:ext>
          </a:ex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200" dirty="0">
                <a:solidFill>
                  <a:srgbClr val="000000"/>
                </a:solidFill>
                <a:hlinkClick r:id="rId4">
                  <a:extLst>
                    <a:ext uri="{A12FA001-AC4F-418D-AE19-62706E023703}">
                      <ahyp:hlinkClr xmlns:ahyp="http://schemas.microsoft.com/office/drawing/2018/hyperlinkcolor" val="tx"/>
                    </a:ext>
                  </a:extLst>
                </a:hlinkClick>
              </a:rPr>
              <a:t>Daniel Harary</a:t>
            </a:r>
            <a:endParaRPr lang="en-US" sz="2200" dirty="0">
              <a:solidFill>
                <a:srgbClr val="000000"/>
              </a:solidFill>
            </a:endParaRPr>
          </a:p>
        </p:txBody>
      </p:sp>
      <p:sp>
        <p:nvSpPr>
          <p:cNvPr id="3" name="Rectangle 8">
            <a:extLst>
              <a:ext uri="{FF2B5EF4-FFF2-40B4-BE49-F238E27FC236}">
                <a16:creationId xmlns:a16="http://schemas.microsoft.com/office/drawing/2014/main" id="{57673A4D-E41C-839B-C75E-04BE1152463F}"/>
              </a:ext>
            </a:extLst>
          </p:cNvPr>
          <p:cNvSpPr txBox="1">
            <a:spLocks noChangeArrowheads="1"/>
          </p:cNvSpPr>
          <p:nvPr/>
        </p:nvSpPr>
        <p:spPr>
          <a:xfrm>
            <a:off x="4503420" y="3931761"/>
            <a:ext cx="1668780" cy="564039"/>
          </a:xfrm>
          <a:prstGeom prst="rect">
            <a:avLst/>
          </a:prstGeom>
          <a:extLst>
            <a:ext uri="{AF507438-7753-43E0-B8FC-AC1667EBCBE1}">
              <a14:hiddenEffects xmlns:a14="http://schemas.microsoft.com/office/drawing/2010/main">
                <a:effectLst>
                  <a:outerShdw dist="17961" dir="2700000" algn="ctr" rotWithShape="0">
                    <a:schemeClr val="bg1"/>
                  </a:outerShdw>
                </a:effectLst>
              </a14:hiddenEffects>
            </a:ext>
          </a:extLst>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a:solidFill>
                  <a:srgbClr val="000000"/>
                </a:solidFill>
                <a:hlinkClick r:id="rId5">
                  <a:extLst>
                    <a:ext uri="{A12FA001-AC4F-418D-AE19-62706E023703}">
                      <ahyp:hlinkClr xmlns:ahyp="http://schemas.microsoft.com/office/drawing/2018/hyperlinkcolor" val="tx"/>
                    </a:ext>
                  </a:extLst>
                </a:hlinkClick>
              </a:rPr>
              <a:t>Yarin Ifargan</a:t>
            </a:r>
            <a:endParaRPr lang="en-US" sz="2400" dirty="0">
              <a:solidFill>
                <a:srgbClr val="000000"/>
              </a:solidFill>
            </a:endParaRPr>
          </a:p>
        </p:txBody>
      </p:sp>
    </p:spTree>
    <p:extLst>
      <p:ext uri="{BB962C8B-B14F-4D97-AF65-F5344CB8AC3E}">
        <p14:creationId xmlns:p14="http://schemas.microsoft.com/office/powerpoint/2010/main" val="204995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066800" y="1371600"/>
            <a:ext cx="7010400" cy="4038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indent="0" algn="r" rtl="1">
              <a:lnSpc>
                <a:spcPct val="150000"/>
              </a:lnSpc>
              <a:buNone/>
            </a:pPr>
            <a:r>
              <a:rPr lang="he-IL" sz="1800" dirty="0">
                <a:solidFill>
                  <a:schemeClr val="bg1"/>
                </a:solidFill>
              </a:rPr>
              <a:t>בחרנו לתכנן ולפתח מערכת זו בכדי לתת מענה למספר רב של משתמשים בכל העולם, תוך שימוש בכלים שלמדנו במסגרת הקורס.</a:t>
            </a:r>
          </a:p>
          <a:p>
            <a:pPr marL="0" indent="0" algn="r" rtl="1">
              <a:lnSpc>
                <a:spcPct val="150000"/>
              </a:lnSpc>
              <a:buNone/>
            </a:pPr>
            <a:r>
              <a:rPr lang="he-IL" sz="1800" dirty="0">
                <a:solidFill>
                  <a:schemeClr val="bg1"/>
                </a:solidFill>
              </a:rPr>
              <a:t>המשתמש יוכל להנות משליטה מרחוק על המזגן/ים בביתו ובכך יכול להתאים את השימוש במערכת לצרכיו האישיים, לשפר את תפוקת המזגן/ים ולהוריד את צריכת החשמל בביתו.</a:t>
            </a:r>
          </a:p>
          <a:p>
            <a:pPr marL="0" indent="0" algn="r" rtl="1">
              <a:lnSpc>
                <a:spcPct val="150000"/>
              </a:lnSpc>
              <a:buNone/>
            </a:pPr>
            <a:r>
              <a:rPr lang="he-IL" sz="1800" dirty="0">
                <a:solidFill>
                  <a:schemeClr val="bg1"/>
                </a:solidFill>
              </a:rPr>
              <a:t>המערכת נוחה לשימוש, זמינה בחינם, ומספקת בקרת אקלים ומעקב על הטמפרטורה והסטטוס שהמשתמש קובע באמצעות לחיצת כפתור פשוטה באפליקציה מהמכשיר החכם (טלפון/מחשב/</a:t>
            </a:r>
            <a:r>
              <a:rPr lang="he-IL" sz="1800" dirty="0" err="1">
                <a:solidFill>
                  <a:schemeClr val="bg1"/>
                </a:solidFill>
              </a:rPr>
              <a:t>טאבלט</a:t>
            </a:r>
            <a:r>
              <a:rPr lang="he-IL" sz="1800" dirty="0">
                <a:solidFill>
                  <a:schemeClr val="bg1"/>
                </a:solidFill>
              </a:rPr>
              <a:t>).  </a:t>
            </a:r>
          </a:p>
        </p:txBody>
      </p:sp>
      <p:sp>
        <p:nvSpPr>
          <p:cNvPr id="5" name="AutoShape 68"/>
          <p:cNvSpPr>
            <a:spLocks noChangeArrowheads="1"/>
          </p:cNvSpPr>
          <p:nvPr/>
        </p:nvSpPr>
        <p:spPr bwMode="gray">
          <a:xfrm>
            <a:off x="1137062" y="609600"/>
            <a:ext cx="6696075" cy="635000"/>
          </a:xfrm>
          <a:prstGeom prst="roundRect">
            <a:avLst>
              <a:gd name="adj" fmla="val 0"/>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ctr" rtl="1" latinLnBrk="1">
              <a:defRPr/>
            </a:pPr>
            <a:r>
              <a:rPr kumimoji="1" lang="he-IL" altLang="ko-KR" sz="4000" dirty="0">
                <a:solidFill>
                  <a:srgbClr val="5BDAD7"/>
                </a:solidFill>
                <a:ea typeface="굴림" pitchFamily="34" charset="-127"/>
              </a:rPr>
              <a:t>סיכום</a:t>
            </a:r>
            <a:endParaRPr kumimoji="1" lang="en-US" altLang="ko-KR" sz="3500" dirty="0">
              <a:solidFill>
                <a:srgbClr val="5BDAD7"/>
              </a:solidFill>
              <a:ea typeface="굴림" pitchFamily="34" charset="-127"/>
            </a:endParaRPr>
          </a:p>
        </p:txBody>
      </p:sp>
    </p:spTree>
    <p:extLst>
      <p:ext uri="{BB962C8B-B14F-4D97-AF65-F5344CB8AC3E}">
        <p14:creationId xmlns:p14="http://schemas.microsoft.com/office/powerpoint/2010/main" val="3956142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1"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544" y="847600"/>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3"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7896" y="0"/>
            <a:ext cx="866357"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71133" y="-1"/>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5"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19805"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553792" y="5717905"/>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99729" y="6258755"/>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כותרת 1">
            <a:extLst>
              <a:ext uri="{FF2B5EF4-FFF2-40B4-BE49-F238E27FC236}">
                <a16:creationId xmlns:a16="http://schemas.microsoft.com/office/drawing/2014/main" id="{617BBDB3-7D2C-4A09-65FC-8FE24FE57D0A}"/>
              </a:ext>
            </a:extLst>
          </p:cNvPr>
          <p:cNvSpPr>
            <a:spLocks noGrp="1"/>
          </p:cNvSpPr>
          <p:nvPr>
            <p:ph type="title"/>
          </p:nvPr>
        </p:nvSpPr>
        <p:spPr>
          <a:xfrm>
            <a:off x="990600" y="2556159"/>
            <a:ext cx="2362200" cy="918428"/>
          </a:xfrm>
        </p:spPr>
        <p:txBody>
          <a:bodyPr>
            <a:normAutofit fontScale="90000"/>
          </a:bodyPr>
          <a:lstStyle/>
          <a:p>
            <a:r>
              <a:rPr lang="he-IL" sz="4000" dirty="0">
                <a:solidFill>
                  <a:srgbClr val="5BDAD7"/>
                </a:solidFill>
              </a:rPr>
              <a:t>מקורות מידע וביבליוגרפיה</a:t>
            </a:r>
            <a:endParaRPr lang="he-IL" sz="3200" dirty="0">
              <a:solidFill>
                <a:srgbClr val="5BDAD7"/>
              </a:solidFill>
            </a:endParaRPr>
          </a:p>
        </p:txBody>
      </p:sp>
      <p:sp>
        <p:nvSpPr>
          <p:cNvPr id="9" name="מציין מיקום תוכן 2">
            <a:extLst>
              <a:ext uri="{FF2B5EF4-FFF2-40B4-BE49-F238E27FC236}">
                <a16:creationId xmlns:a16="http://schemas.microsoft.com/office/drawing/2014/main" id="{242E5DC4-E767-AA5F-44C2-A74296732C0C}"/>
              </a:ext>
            </a:extLst>
          </p:cNvPr>
          <p:cNvSpPr>
            <a:spLocks noGrp="1"/>
          </p:cNvSpPr>
          <p:nvPr>
            <p:ph idx="1"/>
          </p:nvPr>
        </p:nvSpPr>
        <p:spPr>
          <a:xfrm>
            <a:off x="4274184" y="1219200"/>
            <a:ext cx="4695865" cy="3276600"/>
          </a:xfrm>
        </p:spPr>
        <p:txBody>
          <a:bodyPr anchor="t">
            <a:normAutofit/>
          </a:bodyPr>
          <a:lstStyle/>
          <a:p>
            <a:pPr marL="457200" indent="-457200" algn="r" rtl="1">
              <a:lnSpc>
                <a:spcPct val="150000"/>
              </a:lnSpc>
              <a:buFont typeface="+mj-lt"/>
              <a:buAutoNum type="arabicPeriod"/>
            </a:pPr>
            <a:r>
              <a:rPr lang="en-US" sz="2000" u="sng" dirty="0" err="1">
                <a:solidFill>
                  <a:srgbClr val="000000"/>
                </a:solidFill>
                <a:hlinkClick r:id="rId2">
                  <a:extLst>
                    <a:ext uri="{A12FA001-AC4F-418D-AE19-62706E023703}">
                      <ahyp:hlinkClr xmlns:ahyp="http://schemas.microsoft.com/office/drawing/2018/hyperlinkcolor" val="tx"/>
                    </a:ext>
                  </a:extLst>
                </a:hlinkClick>
              </a:rPr>
              <a:t>Zernet</a:t>
            </a:r>
            <a:r>
              <a:rPr lang="en-US" sz="2000" u="sng" dirty="0">
                <a:solidFill>
                  <a:srgbClr val="000000"/>
                </a:solidFill>
                <a:hlinkClick r:id="rId2">
                  <a:extLst>
                    <a:ext uri="{A12FA001-AC4F-418D-AE19-62706E023703}">
                      <ahyp:hlinkClr xmlns:ahyp="http://schemas.microsoft.com/office/drawing/2018/hyperlinkcolor" val="tx"/>
                    </a:ext>
                  </a:extLst>
                </a:hlinkClick>
              </a:rPr>
              <a:t> - Smart AC through the </a:t>
            </a:r>
            <a:r>
              <a:rPr lang="en-US" sz="2000" u="sng" dirty="0" err="1">
                <a:solidFill>
                  <a:srgbClr val="000000"/>
                </a:solidFill>
                <a:hlinkClick r:id="rId2">
                  <a:extLst>
                    <a:ext uri="{A12FA001-AC4F-418D-AE19-62706E023703}">
                      <ahyp:hlinkClr xmlns:ahyp="http://schemas.microsoft.com/office/drawing/2018/hyperlinkcolor" val="tx"/>
                    </a:ext>
                  </a:extLst>
                </a:hlinkClick>
              </a:rPr>
              <a:t>iot</a:t>
            </a:r>
            <a:endParaRPr lang="en-US" sz="2000" u="sng" dirty="0">
              <a:solidFill>
                <a:srgbClr val="000000"/>
              </a:solidFill>
            </a:endParaRPr>
          </a:p>
          <a:p>
            <a:pPr marL="457200" indent="-457200" algn="r" rtl="1">
              <a:lnSpc>
                <a:spcPct val="150000"/>
              </a:lnSpc>
              <a:buFont typeface="+mj-lt"/>
              <a:buAutoNum type="arabicPeriod"/>
            </a:pPr>
            <a:r>
              <a:rPr lang="fr-FR" sz="2000" u="sng" dirty="0">
                <a:solidFill>
                  <a:srgbClr val="000000"/>
                </a:solidFill>
                <a:hlinkClick r:id="rId3">
                  <a:extLst>
                    <a:ext uri="{A12FA001-AC4F-418D-AE19-62706E023703}">
                      <ahyp:hlinkClr xmlns:ahyp="http://schemas.microsoft.com/office/drawing/2018/hyperlinkcolor" val="tx"/>
                    </a:ext>
                  </a:extLst>
                </a:hlinkClick>
              </a:rPr>
              <a:t>Iotondemand.net - Smart air </a:t>
            </a:r>
            <a:r>
              <a:rPr lang="fr-FR" sz="2000" u="sng" dirty="0" err="1">
                <a:solidFill>
                  <a:srgbClr val="000000"/>
                </a:solidFill>
                <a:hlinkClick r:id="rId3">
                  <a:extLst>
                    <a:ext uri="{A12FA001-AC4F-418D-AE19-62706E023703}">
                      <ahyp:hlinkClr xmlns:ahyp="http://schemas.microsoft.com/office/drawing/2018/hyperlinkcolor" val="tx"/>
                    </a:ext>
                  </a:extLst>
                </a:hlinkClick>
              </a:rPr>
              <a:t>conditioner</a:t>
            </a:r>
            <a:endParaRPr lang="en-US" sz="2000" u="sng" dirty="0">
              <a:solidFill>
                <a:srgbClr val="000000"/>
              </a:solidFill>
            </a:endParaRPr>
          </a:p>
          <a:p>
            <a:pPr marL="457200" indent="-457200" algn="r" rtl="1">
              <a:lnSpc>
                <a:spcPct val="150000"/>
              </a:lnSpc>
              <a:buFont typeface="+mj-lt"/>
              <a:buAutoNum type="arabicPeriod"/>
            </a:pPr>
            <a:r>
              <a:rPr lang="en-US" sz="2000" u="sng" dirty="0" err="1">
                <a:solidFill>
                  <a:srgbClr val="000000"/>
                </a:solidFill>
                <a:hlinkClick r:id="rId4">
                  <a:extLst>
                    <a:ext uri="{A12FA001-AC4F-418D-AE19-62706E023703}">
                      <ahyp:hlinkClr xmlns:ahyp="http://schemas.microsoft.com/office/drawing/2018/hyperlinkcolor" val="tx"/>
                    </a:ext>
                  </a:extLst>
                </a:hlinkClick>
              </a:rPr>
              <a:t>Credencys</a:t>
            </a:r>
            <a:r>
              <a:rPr lang="en-US" sz="2000" u="sng" dirty="0">
                <a:solidFill>
                  <a:srgbClr val="000000"/>
                </a:solidFill>
                <a:hlinkClick r:id="rId4">
                  <a:extLst>
                    <a:ext uri="{A12FA001-AC4F-418D-AE19-62706E023703}">
                      <ahyp:hlinkClr xmlns:ahyp="http://schemas.microsoft.com/office/drawing/2018/hyperlinkcolor" val="tx"/>
                    </a:ext>
                  </a:extLst>
                </a:hlinkClick>
              </a:rPr>
              <a:t> - </a:t>
            </a:r>
            <a:r>
              <a:rPr lang="en-US" sz="2000" u="sng" dirty="0" err="1">
                <a:solidFill>
                  <a:srgbClr val="000000"/>
                </a:solidFill>
                <a:hlinkClick r:id="rId4">
                  <a:extLst>
                    <a:ext uri="{A12FA001-AC4F-418D-AE19-62706E023703}">
                      <ahyp:hlinkClr xmlns:ahyp="http://schemas.microsoft.com/office/drawing/2018/hyperlinkcolor" val="tx"/>
                    </a:ext>
                  </a:extLst>
                </a:hlinkClick>
              </a:rPr>
              <a:t>Iot</a:t>
            </a:r>
            <a:r>
              <a:rPr lang="en-US" sz="2000" u="sng" dirty="0">
                <a:solidFill>
                  <a:srgbClr val="000000"/>
                </a:solidFill>
                <a:hlinkClick r:id="rId4">
                  <a:extLst>
                    <a:ext uri="{A12FA001-AC4F-418D-AE19-62706E023703}">
                      <ahyp:hlinkClr xmlns:ahyp="http://schemas.microsoft.com/office/drawing/2018/hyperlinkcolor" val="tx"/>
                    </a:ext>
                  </a:extLst>
                </a:hlinkClick>
              </a:rPr>
              <a:t> based smart air conditioner solution</a:t>
            </a:r>
            <a:endParaRPr lang="en-US" sz="2000" u="sng" dirty="0">
              <a:solidFill>
                <a:srgbClr val="000000"/>
              </a:solidFill>
            </a:endParaRPr>
          </a:p>
          <a:p>
            <a:pPr marL="457200" indent="-457200" algn="r" rtl="1">
              <a:lnSpc>
                <a:spcPct val="150000"/>
              </a:lnSpc>
              <a:buFont typeface="+mj-lt"/>
              <a:buAutoNum type="arabicPeriod"/>
            </a:pPr>
            <a:r>
              <a:rPr lang="en-US" sz="2000" b="0" i="0" u="sng" dirty="0" err="1">
                <a:solidFill>
                  <a:srgbClr val="000000"/>
                </a:solidFill>
                <a:effectLst/>
                <a:latin typeface="+mj-lt"/>
                <a:cs typeface="Assistant" pitchFamily="2" charset="-79"/>
                <a:hlinkClick r:id="rId5">
                  <a:extLst>
                    <a:ext uri="{A12FA001-AC4F-418D-AE19-62706E023703}">
                      <ahyp:hlinkClr xmlns:ahyp="http://schemas.microsoft.com/office/drawing/2018/hyperlinkcolor" val="tx"/>
                    </a:ext>
                  </a:extLst>
                </a:hlinkClick>
              </a:rPr>
              <a:t>Github</a:t>
            </a:r>
            <a:r>
              <a:rPr lang="en-US" sz="2000" b="0" i="0" u="sng" dirty="0">
                <a:solidFill>
                  <a:srgbClr val="000000"/>
                </a:solidFill>
                <a:effectLst/>
                <a:latin typeface="+mj-lt"/>
                <a:cs typeface="Assistant" pitchFamily="2" charset="-79"/>
                <a:hlinkClick r:id="rId5">
                  <a:extLst>
                    <a:ext uri="{A12FA001-AC4F-418D-AE19-62706E023703}">
                      <ahyp:hlinkClr xmlns:ahyp="http://schemas.microsoft.com/office/drawing/2018/hyperlinkcolor" val="tx"/>
                    </a:ext>
                  </a:extLst>
                </a:hlinkClick>
              </a:rPr>
              <a:t> - </a:t>
            </a:r>
            <a:r>
              <a:rPr lang="en-US" sz="2000" b="0" i="0" u="sng" dirty="0" err="1">
                <a:solidFill>
                  <a:srgbClr val="000000"/>
                </a:solidFill>
                <a:effectLst/>
                <a:latin typeface="+mj-lt"/>
                <a:cs typeface="Assistant" pitchFamily="2" charset="-79"/>
                <a:hlinkClick r:id="rId5">
                  <a:extLst>
                    <a:ext uri="{A12FA001-AC4F-418D-AE19-62706E023703}">
                      <ahyp:hlinkClr xmlns:ahyp="http://schemas.microsoft.com/office/drawing/2018/hyperlinkcolor" val="tx"/>
                    </a:ext>
                  </a:extLst>
                </a:hlinkClick>
              </a:rPr>
              <a:t>Yury</a:t>
            </a:r>
            <a:r>
              <a:rPr lang="en-US" sz="2000" b="0" i="0" u="sng" dirty="0">
                <a:solidFill>
                  <a:srgbClr val="000000"/>
                </a:solidFill>
                <a:effectLst/>
                <a:latin typeface="+mj-lt"/>
                <a:cs typeface="Assistant" pitchFamily="2" charset="-79"/>
                <a:hlinkClick r:id="rId5">
                  <a:extLst>
                    <a:ext uri="{A12FA001-AC4F-418D-AE19-62706E023703}">
                      <ahyp:hlinkClr xmlns:ahyp="http://schemas.microsoft.com/office/drawing/2018/hyperlinkcolor" val="tx"/>
                    </a:ext>
                  </a:extLst>
                </a:hlinkClick>
              </a:rPr>
              <a:t> Yurchenko - Smart Home</a:t>
            </a:r>
            <a:endParaRPr lang="en-US" sz="2000" u="sng" dirty="0">
              <a:solidFill>
                <a:srgbClr val="000000"/>
              </a:solidFill>
              <a:latin typeface="+mj-lt"/>
            </a:endParaRPr>
          </a:p>
          <a:p>
            <a:pPr marL="457200" indent="-457200" algn="r" rtl="1">
              <a:lnSpc>
                <a:spcPct val="150000"/>
              </a:lnSpc>
              <a:buFont typeface="+mj-lt"/>
              <a:buAutoNum type="arabicPeriod"/>
            </a:pPr>
            <a:endParaRPr lang="en-US" sz="2000" u="sng" dirty="0">
              <a:solidFill>
                <a:srgbClr val="000000"/>
              </a:solidFill>
            </a:endParaRPr>
          </a:p>
          <a:p>
            <a:pPr marL="0" indent="0" algn="r" rtl="1">
              <a:lnSpc>
                <a:spcPct val="150000"/>
              </a:lnSpc>
              <a:buNone/>
            </a:pPr>
            <a:endParaRPr lang="en-US" sz="2000" u="sng" dirty="0">
              <a:solidFill>
                <a:srgbClr val="000000"/>
              </a:solidFill>
            </a:endParaRPr>
          </a:p>
          <a:p>
            <a:pPr marL="0" indent="0" algn="r" rtl="1">
              <a:lnSpc>
                <a:spcPct val="150000"/>
              </a:lnSpc>
              <a:buNone/>
            </a:pPr>
            <a:endParaRPr lang="he-IL" sz="2000" u="sng" dirty="0">
              <a:solidFill>
                <a:srgbClr val="000000"/>
              </a:solidFill>
            </a:endParaRPr>
          </a:p>
        </p:txBody>
      </p:sp>
    </p:spTree>
    <p:extLst>
      <p:ext uri="{BB962C8B-B14F-4D97-AF65-F5344CB8AC3E}">
        <p14:creationId xmlns:p14="http://schemas.microsoft.com/office/powerpoint/2010/main" val="424330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066800" y="1371600"/>
            <a:ext cx="7010400" cy="2057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rtl="1">
              <a:lnSpc>
                <a:spcPct val="150000"/>
              </a:lnSpc>
            </a:pPr>
            <a:r>
              <a:rPr lang="he-IL" sz="1800" dirty="0">
                <a:solidFill>
                  <a:schemeClr val="bg1"/>
                </a:solidFill>
                <a:latin typeface="Arial" charset="0"/>
                <a:ea typeface="굴림" pitchFamily="34" charset="-127"/>
              </a:rPr>
              <a:t>מיזוג אוויר היא מערכת שנועדה לשפר את הנוחות האקלימית של אלו המאכלסים חלל כלשהו, או את תנאי העבודה של ציוד. כל מערכת אוורור, חימום וקירור המשמשת למטרה זו יכולה להיות מוגדרת כמערכת מיזוג אוויר או כמערכת בקרת אקלים. הקירור מבוצע על ידי משאבת חום או על ידי התאיידות של מים. החימום מבוצע גם הוא על ידי משאבת חום או על ידי הסקה.</a:t>
            </a:r>
          </a:p>
        </p:txBody>
      </p:sp>
      <p:sp>
        <p:nvSpPr>
          <p:cNvPr id="5" name="AutoShape 68"/>
          <p:cNvSpPr>
            <a:spLocks noChangeArrowheads="1"/>
          </p:cNvSpPr>
          <p:nvPr/>
        </p:nvSpPr>
        <p:spPr bwMode="gray">
          <a:xfrm>
            <a:off x="1137062" y="609600"/>
            <a:ext cx="6696075" cy="635000"/>
          </a:xfrm>
          <a:prstGeom prst="roundRect">
            <a:avLst>
              <a:gd name="adj" fmla="val 0"/>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ctr" rtl="1" latinLnBrk="1">
              <a:defRPr/>
            </a:pPr>
            <a:r>
              <a:rPr kumimoji="1" lang="he-IL" altLang="ko-KR" sz="4000" dirty="0">
                <a:solidFill>
                  <a:schemeClr val="accent2">
                    <a:lumMod val="60000"/>
                    <a:lumOff val="40000"/>
                  </a:schemeClr>
                </a:solidFill>
                <a:ea typeface="굴림" pitchFamily="34" charset="-127"/>
              </a:rPr>
              <a:t>מבוא</a:t>
            </a:r>
            <a:endParaRPr kumimoji="1" lang="en-US" altLang="ko-KR" sz="3500" dirty="0">
              <a:solidFill>
                <a:schemeClr val="accent2">
                  <a:lumMod val="60000"/>
                  <a:lumOff val="40000"/>
                </a:schemeClr>
              </a:solidFill>
              <a:ea typeface="굴림" pitchFamily="34"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799303" y="46037"/>
            <a:ext cx="6735097" cy="715963"/>
          </a:xfrm>
        </p:spPr>
        <p:txBody>
          <a:bodyPr>
            <a:normAutofit/>
          </a:bodyPr>
          <a:lstStyle/>
          <a:p>
            <a:r>
              <a:rPr lang="he-IL" sz="4000" dirty="0">
                <a:solidFill>
                  <a:srgbClr val="009A9C"/>
                </a:solidFill>
              </a:rPr>
              <a:t>בעיה	</a:t>
            </a:r>
            <a:endParaRPr lang="en-US" sz="4000" dirty="0">
              <a:solidFill>
                <a:srgbClr val="009A9C"/>
              </a:solidFill>
            </a:endParaRPr>
          </a:p>
        </p:txBody>
      </p:sp>
      <p:sp>
        <p:nvSpPr>
          <p:cNvPr id="4" name="TextBox 3"/>
          <p:cNvSpPr txBox="1"/>
          <p:nvPr/>
        </p:nvSpPr>
        <p:spPr>
          <a:xfrm>
            <a:off x="2133600" y="792163"/>
            <a:ext cx="6525615" cy="2031325"/>
          </a:xfrm>
          <a:prstGeom prst="rect">
            <a:avLst/>
          </a:prstGeom>
          <a:noFill/>
        </p:spPr>
        <p:txBody>
          <a:bodyPr wrap="square" rtlCol="0">
            <a:spAutoFit/>
          </a:bodyPr>
          <a:lstStyle/>
          <a:p>
            <a:pPr algn="r" rtl="1"/>
            <a:r>
              <a:rPr lang="he-IL" dirty="0">
                <a:solidFill>
                  <a:schemeClr val="accent1">
                    <a:lumMod val="50000"/>
                  </a:schemeClr>
                </a:solidFill>
              </a:rPr>
              <a:t>קיימים מקרים רבים של תנאי מזג-אוויר קיצוניים אשר לא מאפשרים מחייה של בני-אדם באותו אזור.</a:t>
            </a:r>
          </a:p>
          <a:p>
            <a:pPr algn="r" rtl="1"/>
            <a:r>
              <a:rPr lang="he-IL" dirty="0">
                <a:solidFill>
                  <a:schemeClr val="accent1">
                    <a:lumMod val="50000"/>
                  </a:schemeClr>
                </a:solidFill>
              </a:rPr>
              <a:t>חום קיצוני וקור קיצוני הורגים מדי שנה יותר מ-5 מיליון בני-אדם בכל העולם – כך לפי מחקר שפורסם החודש בכתב העת המדעי </a:t>
            </a:r>
            <a:r>
              <a:rPr lang="en-US" dirty="0">
                <a:solidFill>
                  <a:schemeClr val="accent1">
                    <a:lumMod val="50000"/>
                  </a:schemeClr>
                </a:solidFill>
              </a:rPr>
              <a:t>"The Lancet Planetary Health” </a:t>
            </a:r>
            <a:r>
              <a:rPr lang="he-IL" dirty="0">
                <a:solidFill>
                  <a:schemeClr val="accent1">
                    <a:lumMod val="50000"/>
                  </a:schemeClr>
                </a:solidFill>
              </a:rPr>
              <a:t> . לפי הממצאים, שמבוססים על 20 שנה של נתונים, אף שקור קיצוני אחראי ליותר מקרי מוות מחום, המשך שינוי האקלים עתיד לשנות את המאזן הזה.</a:t>
            </a:r>
            <a:endParaRPr lang="en-US" dirty="0">
              <a:solidFill>
                <a:schemeClr val="accent1">
                  <a:lumMod val="50000"/>
                </a:schemeClr>
              </a:solidFill>
            </a:endParaRPr>
          </a:p>
        </p:txBody>
      </p:sp>
      <p:sp>
        <p:nvSpPr>
          <p:cNvPr id="3" name="Rectangle 2">
            <a:extLst>
              <a:ext uri="{FF2B5EF4-FFF2-40B4-BE49-F238E27FC236}">
                <a16:creationId xmlns:a16="http://schemas.microsoft.com/office/drawing/2014/main" id="{E1DEA8CA-2594-344E-9210-BA9ACC6DB5C6}"/>
              </a:ext>
            </a:extLst>
          </p:cNvPr>
          <p:cNvSpPr txBox="1">
            <a:spLocks noChangeArrowheads="1"/>
          </p:cNvSpPr>
          <p:nvPr/>
        </p:nvSpPr>
        <p:spPr>
          <a:xfrm>
            <a:off x="2438400" y="2789093"/>
            <a:ext cx="6290733" cy="627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e-IL" sz="4000" dirty="0">
                <a:solidFill>
                  <a:srgbClr val="009A9C"/>
                </a:solidFill>
              </a:rPr>
              <a:t>פתרון</a:t>
            </a:r>
            <a:r>
              <a:rPr lang="he-IL" sz="4000" dirty="0">
                <a:solidFill>
                  <a:srgbClr val="4D4D4D"/>
                </a:solidFill>
              </a:rPr>
              <a:t>	</a:t>
            </a:r>
            <a:endParaRPr lang="en-US" sz="4000" dirty="0">
              <a:solidFill>
                <a:srgbClr val="4D4D4D"/>
              </a:solidFill>
            </a:endParaRPr>
          </a:p>
        </p:txBody>
      </p:sp>
      <p:sp>
        <p:nvSpPr>
          <p:cNvPr id="5" name="TextBox 3">
            <a:extLst>
              <a:ext uri="{FF2B5EF4-FFF2-40B4-BE49-F238E27FC236}">
                <a16:creationId xmlns:a16="http://schemas.microsoft.com/office/drawing/2014/main" id="{7B09B51D-AFB6-F2F7-13F1-054DBE6F6AE2}"/>
              </a:ext>
            </a:extLst>
          </p:cNvPr>
          <p:cNvSpPr txBox="1"/>
          <p:nvPr/>
        </p:nvSpPr>
        <p:spPr>
          <a:xfrm>
            <a:off x="2099733" y="3582312"/>
            <a:ext cx="6708058" cy="2031325"/>
          </a:xfrm>
          <a:prstGeom prst="rect">
            <a:avLst/>
          </a:prstGeom>
          <a:noFill/>
        </p:spPr>
        <p:txBody>
          <a:bodyPr wrap="square" rtlCol="0">
            <a:spAutoFit/>
          </a:bodyPr>
          <a:lstStyle/>
          <a:p>
            <a:pPr algn="r" rtl="1"/>
            <a:r>
              <a:rPr lang="he-IL" dirty="0">
                <a:solidFill>
                  <a:schemeClr val="accent1">
                    <a:lumMod val="50000"/>
                  </a:schemeClr>
                </a:solidFill>
              </a:rPr>
              <a:t>בעקבות בעיה זו ישנו צורך במוצר טכנולוגי שיהיה זמין ונגיש לכולם ושיהיה קל לתפעול. </a:t>
            </a:r>
          </a:p>
          <a:p>
            <a:pPr algn="r" rtl="1"/>
            <a:r>
              <a:rPr lang="he-IL" dirty="0">
                <a:solidFill>
                  <a:schemeClr val="accent1">
                    <a:lumMod val="50000"/>
                  </a:schemeClr>
                </a:solidFill>
              </a:rPr>
              <a:t>במסגרת הקורס, הוקנו לנו הכלים והידע לפיתוח מערכות מבוססות רכיבים אלקטרוניים קטנים הנשלטים באמצעות האינטרנט.</a:t>
            </a:r>
          </a:p>
          <a:p>
            <a:pPr algn="r" rtl="1"/>
            <a:endParaRPr lang="he-IL" dirty="0">
              <a:solidFill>
                <a:schemeClr val="accent1">
                  <a:lumMod val="50000"/>
                </a:schemeClr>
              </a:solidFill>
            </a:endParaRPr>
          </a:p>
          <a:p>
            <a:pPr algn="r" rtl="1"/>
            <a:r>
              <a:rPr lang="he-IL" dirty="0">
                <a:solidFill>
                  <a:schemeClr val="accent1">
                    <a:lumMod val="50000"/>
                  </a:schemeClr>
                </a:solidFill>
              </a:rPr>
              <a:t>לכן, חשבו על מערכת </a:t>
            </a:r>
            <a:r>
              <a:rPr lang="en-US" dirty="0">
                <a:solidFill>
                  <a:schemeClr val="accent1">
                    <a:lumMod val="50000"/>
                  </a:schemeClr>
                </a:solidFill>
              </a:rPr>
              <a:t>“Smart AC” </a:t>
            </a:r>
            <a:r>
              <a:rPr lang="he-IL" dirty="0">
                <a:solidFill>
                  <a:schemeClr val="accent1">
                    <a:lumMod val="50000"/>
                  </a:schemeClr>
                </a:solidFill>
              </a:rPr>
              <a:t> המבוססת על חיישנים, שמטרתה להוות פלטפורמה לשימוש חכם במיזוג אוויר. </a:t>
            </a:r>
            <a:endParaRPr lang="en-US" dirty="0">
              <a:solidFill>
                <a:schemeClr val="accent1">
                  <a:lumMod val="50000"/>
                </a:schemeClr>
              </a:solidFill>
            </a:endParaRPr>
          </a:p>
        </p:txBody>
      </p:sp>
    </p:spTree>
    <p:extLst>
      <p:ext uri="{BB962C8B-B14F-4D97-AF65-F5344CB8AC3E}">
        <p14:creationId xmlns:p14="http://schemas.microsoft.com/office/powerpoint/2010/main" val="1994737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1C48DF-BEE6-29E9-F93A-D27A90517516}"/>
              </a:ext>
            </a:extLst>
          </p:cNvPr>
          <p:cNvSpPr>
            <a:spLocks noGrp="1"/>
          </p:cNvSpPr>
          <p:nvPr>
            <p:ph type="title"/>
          </p:nvPr>
        </p:nvSpPr>
        <p:spPr>
          <a:xfrm>
            <a:off x="914400" y="1412067"/>
            <a:ext cx="7742473" cy="4531533"/>
          </a:xfrm>
        </p:spPr>
        <p:txBody>
          <a:bodyPr vert="horz" lIns="91440" tIns="45720" rIns="91440" bIns="45720" rtlCol="0" anchor="t">
            <a:normAutofit fontScale="90000"/>
          </a:bodyPr>
          <a:lstStyle/>
          <a:p>
            <a:pPr algn="r" rtl="1">
              <a:lnSpc>
                <a:spcPct val="150000"/>
              </a:lnSpc>
            </a:pPr>
            <a:r>
              <a:rPr lang="he-IL" sz="2000" kern="1200" dirty="0">
                <a:solidFill>
                  <a:schemeClr val="accent1">
                    <a:lumMod val="75000"/>
                  </a:schemeClr>
                </a:solidFill>
                <a:latin typeface="+mj-lt"/>
                <a:ea typeface="+mj-ea"/>
                <a:cs typeface="+mn-cs"/>
              </a:rPr>
              <a:t>המערכת </a:t>
            </a:r>
            <a:r>
              <a:rPr lang="en-US" sz="2000" dirty="0">
                <a:solidFill>
                  <a:schemeClr val="accent1">
                    <a:lumMod val="75000"/>
                  </a:schemeClr>
                </a:solidFill>
                <a:cs typeface="+mn-cs"/>
              </a:rPr>
              <a:t>“Smart AC”</a:t>
            </a:r>
            <a:r>
              <a:rPr lang="he-IL" sz="2000" dirty="0">
                <a:solidFill>
                  <a:schemeClr val="accent1">
                    <a:lumMod val="75000"/>
                  </a:schemeClr>
                </a:solidFill>
                <a:cs typeface="+mn-cs"/>
              </a:rPr>
              <a:t> הינה מערכת אשר מאפשרת למשתמש לשנות את טמפרטורת המזגן, וכמו כן מאפשרת לקבוע סטטוס (</a:t>
            </a:r>
            <a:r>
              <a:rPr lang="en-US" sz="2000" dirty="0">
                <a:solidFill>
                  <a:schemeClr val="accent1">
                    <a:lumMod val="75000"/>
                  </a:schemeClr>
                </a:solidFill>
                <a:cs typeface="+mn-cs"/>
              </a:rPr>
              <a:t>Mode</a:t>
            </a:r>
            <a:r>
              <a:rPr lang="he-IL" sz="2000" dirty="0">
                <a:solidFill>
                  <a:schemeClr val="accent1">
                    <a:lumMod val="75000"/>
                  </a:schemeClr>
                </a:solidFill>
                <a:cs typeface="+mn-cs"/>
              </a:rPr>
              <a:t>) מרחוק על ידי שליטה מהמחשב באמצעות שימוש באפליקציה.</a:t>
            </a:r>
            <a:br>
              <a:rPr lang="he-IL" sz="2000" dirty="0">
                <a:solidFill>
                  <a:schemeClr val="accent1">
                    <a:lumMod val="75000"/>
                  </a:schemeClr>
                </a:solidFill>
                <a:cs typeface="+mn-cs"/>
              </a:rPr>
            </a:br>
            <a:r>
              <a:rPr lang="he-IL" sz="2000" dirty="0">
                <a:solidFill>
                  <a:schemeClr val="accent1">
                    <a:lumMod val="75000"/>
                  </a:schemeClr>
                </a:solidFill>
                <a:cs typeface="+mn-cs"/>
              </a:rPr>
              <a:t>המערכת מבוססת על אינטרנט הניתנת לתפעול גם מהטלפון הנייד, כל עוד המשתמש נמצא בטווח של קליטה סלולארית או </a:t>
            </a:r>
            <a:r>
              <a:rPr lang="en-US" sz="2000" dirty="0">
                <a:solidFill>
                  <a:schemeClr val="accent1">
                    <a:lumMod val="75000"/>
                  </a:schemeClr>
                </a:solidFill>
                <a:cs typeface="+mn-cs"/>
              </a:rPr>
              <a:t>Wi-Fi</a:t>
            </a:r>
            <a:r>
              <a:rPr lang="he-IL" sz="2000" dirty="0">
                <a:solidFill>
                  <a:schemeClr val="accent1">
                    <a:lumMod val="75000"/>
                  </a:schemeClr>
                </a:solidFill>
                <a:cs typeface="+mn-cs"/>
              </a:rPr>
              <a:t>.</a:t>
            </a:r>
            <a:br>
              <a:rPr lang="he-IL" sz="2000" dirty="0">
                <a:solidFill>
                  <a:schemeClr val="accent1">
                    <a:lumMod val="75000"/>
                  </a:schemeClr>
                </a:solidFill>
                <a:cs typeface="+mn-cs"/>
              </a:rPr>
            </a:br>
            <a:r>
              <a:rPr lang="he-IL" sz="2000" dirty="0">
                <a:solidFill>
                  <a:schemeClr val="accent1">
                    <a:lumMod val="75000"/>
                  </a:schemeClr>
                </a:solidFill>
                <a:cs typeface="+mn-cs"/>
              </a:rPr>
              <a:t>למערכת יש חיישן שמודד את טמפרטורת הסביבה ואת הלחות ומשדר נתונים אלה למזגן דרך ה-</a:t>
            </a:r>
            <a:r>
              <a:rPr lang="en-US" sz="2000" dirty="0">
                <a:solidFill>
                  <a:schemeClr val="accent1">
                    <a:lumMod val="75000"/>
                  </a:schemeClr>
                </a:solidFill>
                <a:cs typeface="+mn-cs"/>
              </a:rPr>
              <a:t>Broker</a:t>
            </a:r>
            <a:r>
              <a:rPr lang="he-IL" sz="2000" dirty="0">
                <a:solidFill>
                  <a:schemeClr val="accent1">
                    <a:lumMod val="75000"/>
                  </a:schemeClr>
                </a:solidFill>
                <a:cs typeface="+mn-cs"/>
              </a:rPr>
              <a:t>. בנוסף, הטלפון יוכל גם הוא לשלוט על הטמפרטורה ועל מצב המזגן ע"י כך שישדר נתונים אלו ל-</a:t>
            </a:r>
            <a:r>
              <a:rPr lang="en-US" sz="2000" dirty="0">
                <a:solidFill>
                  <a:schemeClr val="accent1">
                    <a:lumMod val="75000"/>
                  </a:schemeClr>
                </a:solidFill>
                <a:cs typeface="+mn-cs"/>
              </a:rPr>
              <a:t>Broker</a:t>
            </a:r>
            <a:r>
              <a:rPr lang="he-IL" sz="2000" dirty="0">
                <a:solidFill>
                  <a:schemeClr val="accent1">
                    <a:lumMod val="75000"/>
                  </a:schemeClr>
                </a:solidFill>
                <a:cs typeface="+mn-cs"/>
              </a:rPr>
              <a:t> והמזגן יקבל את אותם הנתונים וישנה את הטמפרטורה ואת מצבו בהתאם.</a:t>
            </a:r>
            <a:br>
              <a:rPr lang="he-IL" sz="1800" dirty="0">
                <a:solidFill>
                  <a:schemeClr val="accent1">
                    <a:lumMod val="75000"/>
                  </a:schemeClr>
                </a:solidFill>
                <a:cs typeface="+mn-cs"/>
              </a:rPr>
            </a:br>
            <a:br>
              <a:rPr lang="he-IL" sz="1800" dirty="0">
                <a:solidFill>
                  <a:schemeClr val="accent1">
                    <a:lumMod val="75000"/>
                  </a:schemeClr>
                </a:solidFill>
                <a:cs typeface="+mn-cs"/>
              </a:rPr>
            </a:br>
            <a:endParaRPr lang="en-US" sz="1800" kern="1200" dirty="0">
              <a:solidFill>
                <a:schemeClr val="accent1">
                  <a:lumMod val="75000"/>
                </a:schemeClr>
              </a:solidFill>
              <a:latin typeface="+mj-lt"/>
              <a:ea typeface="+mj-ea"/>
              <a:cs typeface="+mn-cs"/>
            </a:endParaRPr>
          </a:p>
        </p:txBody>
      </p:sp>
      <p:pic>
        <p:nvPicPr>
          <p:cNvPr id="7" name="Graphic 6" descr="מחשב">
            <a:extLst>
              <a:ext uri="{FF2B5EF4-FFF2-40B4-BE49-F238E27FC236}">
                <a16:creationId xmlns:a16="http://schemas.microsoft.com/office/drawing/2014/main" id="{CD166D94-22D4-6E24-421E-17B37BD33C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800" y="4656667"/>
            <a:ext cx="2217279" cy="2166479"/>
          </a:xfrm>
          <a:custGeom>
            <a:avLst/>
            <a:gdLst/>
            <a:ahLst/>
            <a:cxnLst/>
            <a:rect l="l" t="t" r="r" b="b"/>
            <a:pathLst>
              <a:path w="4141760" h="4377846">
                <a:moveTo>
                  <a:pt x="0" y="0"/>
                </a:moveTo>
                <a:lnTo>
                  <a:pt x="4141760" y="0"/>
                </a:lnTo>
                <a:lnTo>
                  <a:pt x="4141760" y="4377846"/>
                </a:lnTo>
                <a:lnTo>
                  <a:pt x="0" y="4377846"/>
                </a:lnTo>
                <a:close/>
              </a:path>
            </a:pathLst>
          </a:custGeom>
        </p:spPr>
      </p:pic>
      <p:sp>
        <p:nvSpPr>
          <p:cNvPr id="4" name="כותרת 1">
            <a:extLst>
              <a:ext uri="{FF2B5EF4-FFF2-40B4-BE49-F238E27FC236}">
                <a16:creationId xmlns:a16="http://schemas.microsoft.com/office/drawing/2014/main" id="{281E9995-656F-0CC3-E309-FA9A58A0A9E7}"/>
              </a:ext>
            </a:extLst>
          </p:cNvPr>
          <p:cNvSpPr txBox="1">
            <a:spLocks/>
          </p:cNvSpPr>
          <p:nvPr/>
        </p:nvSpPr>
        <p:spPr>
          <a:xfrm>
            <a:off x="609600" y="274638"/>
            <a:ext cx="7924800" cy="9488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e-IL" sz="4000" dirty="0">
                <a:solidFill>
                  <a:srgbClr val="009A9C"/>
                </a:solidFill>
              </a:rPr>
              <a:t>תיאור המערכת </a:t>
            </a:r>
          </a:p>
        </p:txBody>
      </p:sp>
    </p:spTree>
    <p:extLst>
      <p:ext uri="{BB962C8B-B14F-4D97-AF65-F5344CB8AC3E}">
        <p14:creationId xmlns:p14="http://schemas.microsoft.com/office/powerpoint/2010/main" val="30077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281E9995-656F-0CC3-E309-FA9A58A0A9E7}"/>
              </a:ext>
            </a:extLst>
          </p:cNvPr>
          <p:cNvSpPr txBox="1">
            <a:spLocks/>
          </p:cNvSpPr>
          <p:nvPr/>
        </p:nvSpPr>
        <p:spPr>
          <a:xfrm>
            <a:off x="609600" y="274638"/>
            <a:ext cx="7924800" cy="9488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e-IL" sz="4000" dirty="0">
                <a:solidFill>
                  <a:srgbClr val="009A9C"/>
                </a:solidFill>
              </a:rPr>
              <a:t>תיאור המערכת </a:t>
            </a:r>
          </a:p>
        </p:txBody>
      </p:sp>
      <p:pic>
        <p:nvPicPr>
          <p:cNvPr id="5" name="תמונה 4">
            <a:extLst>
              <a:ext uri="{FF2B5EF4-FFF2-40B4-BE49-F238E27FC236}">
                <a16:creationId xmlns:a16="http://schemas.microsoft.com/office/drawing/2014/main" id="{A8D8B157-C814-7722-24B3-81740DE60D01}"/>
              </a:ext>
            </a:extLst>
          </p:cNvPr>
          <p:cNvPicPr>
            <a:picLocks noChangeAspect="1"/>
          </p:cNvPicPr>
          <p:nvPr/>
        </p:nvPicPr>
        <p:blipFill>
          <a:blip r:embed="rId2"/>
          <a:stretch>
            <a:fillRect/>
          </a:stretch>
        </p:blipFill>
        <p:spPr>
          <a:xfrm>
            <a:off x="1" y="2090723"/>
            <a:ext cx="5252716" cy="3769533"/>
          </a:xfrm>
          <a:prstGeom prst="rect">
            <a:avLst/>
          </a:prstGeom>
        </p:spPr>
      </p:pic>
      <p:sp>
        <p:nvSpPr>
          <p:cNvPr id="6" name="כותרת 1">
            <a:extLst>
              <a:ext uri="{FF2B5EF4-FFF2-40B4-BE49-F238E27FC236}">
                <a16:creationId xmlns:a16="http://schemas.microsoft.com/office/drawing/2014/main" id="{B688A992-BCFF-D657-C608-E07A5CCB27FC}"/>
              </a:ext>
            </a:extLst>
          </p:cNvPr>
          <p:cNvSpPr txBox="1">
            <a:spLocks/>
          </p:cNvSpPr>
          <p:nvPr/>
        </p:nvSpPr>
        <p:spPr>
          <a:xfrm>
            <a:off x="990600" y="1358195"/>
            <a:ext cx="3246673" cy="597856"/>
          </a:xfrm>
          <a:prstGeom prst="rect">
            <a:avLst/>
          </a:prstGeom>
        </p:spPr>
        <p:txBody>
          <a:bodyPr vert="horz" lIns="91440" tIns="45720" rIns="91440" bIns="45720" rtlCol="0" anchor="t">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rtl="1">
              <a:lnSpc>
                <a:spcPct val="150000"/>
              </a:lnSpc>
            </a:pPr>
            <a:endParaRPr lang="en-US" sz="1800" dirty="0">
              <a:solidFill>
                <a:schemeClr val="accent1">
                  <a:lumMod val="75000"/>
                </a:schemeClr>
              </a:solidFill>
              <a:cs typeface="+mn-cs"/>
            </a:endParaRPr>
          </a:p>
        </p:txBody>
      </p:sp>
      <p:sp>
        <p:nvSpPr>
          <p:cNvPr id="8" name="כותרת 1">
            <a:extLst>
              <a:ext uri="{FF2B5EF4-FFF2-40B4-BE49-F238E27FC236}">
                <a16:creationId xmlns:a16="http://schemas.microsoft.com/office/drawing/2014/main" id="{4C87C338-BD40-8751-1760-0C645025DDA5}"/>
              </a:ext>
            </a:extLst>
          </p:cNvPr>
          <p:cNvSpPr txBox="1">
            <a:spLocks/>
          </p:cNvSpPr>
          <p:nvPr/>
        </p:nvSpPr>
        <p:spPr>
          <a:xfrm>
            <a:off x="564248" y="1626643"/>
            <a:ext cx="3488961" cy="471921"/>
          </a:xfrm>
          <a:prstGeom prst="rect">
            <a:avLst/>
          </a:prstGeom>
        </p:spPr>
        <p:txBody>
          <a:bodyPr vert="horz" lIns="91440" tIns="45720" rIns="91440" bIns="45720" rtlCol="0" anchor="b">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rtl="1"/>
            <a:r>
              <a:rPr lang="he-IL" sz="3200" dirty="0">
                <a:solidFill>
                  <a:schemeClr val="accent5"/>
                </a:solidFill>
              </a:rPr>
              <a:t>אפליקציית </a:t>
            </a:r>
            <a:r>
              <a:rPr lang="en-US" sz="3200" dirty="0">
                <a:solidFill>
                  <a:schemeClr val="accent5"/>
                </a:solidFill>
              </a:rPr>
              <a:t>"Smart AC”</a:t>
            </a:r>
            <a:endParaRPr lang="he-IL" sz="3200" dirty="0">
              <a:solidFill>
                <a:schemeClr val="accent5"/>
              </a:solidFill>
            </a:endParaRPr>
          </a:p>
        </p:txBody>
      </p:sp>
      <p:sp>
        <p:nvSpPr>
          <p:cNvPr id="9" name="תיבת טקסט 8">
            <a:extLst>
              <a:ext uri="{FF2B5EF4-FFF2-40B4-BE49-F238E27FC236}">
                <a16:creationId xmlns:a16="http://schemas.microsoft.com/office/drawing/2014/main" id="{084C110B-0609-2E10-833E-E1C7EAE68CCB}"/>
              </a:ext>
            </a:extLst>
          </p:cNvPr>
          <p:cNvSpPr txBox="1"/>
          <p:nvPr/>
        </p:nvSpPr>
        <p:spPr>
          <a:xfrm>
            <a:off x="5407544" y="1862603"/>
            <a:ext cx="3581400" cy="4611519"/>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sz="1800" kern="1200" dirty="0">
                <a:solidFill>
                  <a:srgbClr val="000000"/>
                </a:solidFill>
                <a:latin typeface="+mj-lt"/>
                <a:ea typeface="+mj-ea"/>
                <a:cs typeface="+mn-cs"/>
              </a:rPr>
              <a:t>לאפליקציה יש עמוד ראשי בו ניתן להפעיל ולכבות את המערכת, לקבוע את טמפרטורת המזגן ואת מצבו.</a:t>
            </a:r>
          </a:p>
          <a:p>
            <a:pPr marL="285750" indent="-285750" algn="r" rtl="1">
              <a:lnSpc>
                <a:spcPct val="150000"/>
              </a:lnSpc>
              <a:buFont typeface="Arial" panose="020B0604020202020204" pitchFamily="34" charset="0"/>
              <a:buChar char="•"/>
            </a:pPr>
            <a:r>
              <a:rPr lang="he-IL" dirty="0">
                <a:solidFill>
                  <a:srgbClr val="000000"/>
                </a:solidFill>
                <a:latin typeface="+mj-lt"/>
                <a:ea typeface="+mj-ea"/>
              </a:rPr>
              <a:t>בנוסף, ישנו חיישן טמפ' ולחות שמשדר כל 5 שניות את הנתונים למזגן.</a:t>
            </a:r>
          </a:p>
          <a:p>
            <a:pPr marL="285750" indent="-285750" algn="r" rtl="1">
              <a:lnSpc>
                <a:spcPct val="150000"/>
              </a:lnSpc>
              <a:buFont typeface="Arial" panose="020B0604020202020204" pitchFamily="34" charset="0"/>
              <a:buChar char="•"/>
            </a:pPr>
            <a:r>
              <a:rPr lang="he-IL" sz="1800" kern="1200" dirty="0">
                <a:solidFill>
                  <a:srgbClr val="000000"/>
                </a:solidFill>
                <a:latin typeface="+mj-lt"/>
                <a:ea typeface="+mj-ea"/>
                <a:cs typeface="+mn-cs"/>
              </a:rPr>
              <a:t>האפליקציה</a:t>
            </a:r>
            <a:r>
              <a:rPr lang="he-IL" dirty="0">
                <a:solidFill>
                  <a:srgbClr val="000000"/>
                </a:solidFill>
                <a:latin typeface="+mj-lt"/>
                <a:ea typeface="+mj-ea"/>
              </a:rPr>
              <a:t>, החיישן והמזגן מחוברים ביניהם דרך ה-</a:t>
            </a:r>
            <a:r>
              <a:rPr lang="en-US" dirty="0">
                <a:solidFill>
                  <a:srgbClr val="000000"/>
                </a:solidFill>
                <a:latin typeface="+mj-lt"/>
                <a:ea typeface="+mj-ea"/>
              </a:rPr>
              <a:t>broker</a:t>
            </a:r>
            <a:r>
              <a:rPr lang="he-IL" dirty="0">
                <a:solidFill>
                  <a:srgbClr val="000000"/>
                </a:solidFill>
                <a:latin typeface="+mj-lt"/>
                <a:ea typeface="+mj-ea"/>
              </a:rPr>
              <a:t> ומעבירים את הנתונים בעזרת פרוטוקול </a:t>
            </a:r>
            <a:r>
              <a:rPr lang="en-US" dirty="0" err="1">
                <a:solidFill>
                  <a:srgbClr val="000000"/>
                </a:solidFill>
                <a:latin typeface="+mj-lt"/>
                <a:ea typeface="+mj-ea"/>
              </a:rPr>
              <a:t>mqtt</a:t>
            </a:r>
            <a:r>
              <a:rPr lang="he-IL" dirty="0">
                <a:solidFill>
                  <a:srgbClr val="000000"/>
                </a:solidFill>
                <a:latin typeface="+mj-lt"/>
                <a:ea typeface="+mj-ea"/>
              </a:rPr>
              <a:t>.</a:t>
            </a:r>
            <a:endParaRPr lang="he-IL" sz="1800" kern="1200" dirty="0">
              <a:solidFill>
                <a:srgbClr val="000000"/>
              </a:solidFill>
              <a:latin typeface="+mj-lt"/>
              <a:ea typeface="+mj-ea"/>
              <a:cs typeface="+mn-cs"/>
            </a:endParaRPr>
          </a:p>
        </p:txBody>
      </p:sp>
    </p:spTree>
    <p:extLst>
      <p:ext uri="{BB962C8B-B14F-4D97-AF65-F5344CB8AC3E}">
        <p14:creationId xmlns:p14="http://schemas.microsoft.com/office/powerpoint/2010/main" val="1404432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1E13AB68-F5F1-277A-68CC-8AA79044841C}"/>
              </a:ext>
            </a:extLst>
          </p:cNvPr>
          <p:cNvSpPr>
            <a:spLocks noGrp="1"/>
          </p:cNvSpPr>
          <p:nvPr>
            <p:ph idx="1"/>
          </p:nvPr>
        </p:nvSpPr>
        <p:spPr>
          <a:xfrm>
            <a:off x="1106698" y="1915905"/>
            <a:ext cx="7375161" cy="1360695"/>
          </a:xfrm>
        </p:spPr>
        <p:txBody>
          <a:bodyPr>
            <a:normAutofit/>
          </a:bodyPr>
          <a:lstStyle/>
          <a:p>
            <a:pPr algn="r" rtl="1"/>
            <a:r>
              <a:rPr lang="he-IL" sz="1800" dirty="0">
                <a:solidFill>
                  <a:srgbClr val="000000"/>
                </a:solidFill>
              </a:rPr>
              <a:t>משתמש האפליקציה יוכל לצפות בכל רגע נתון במצב המזגן ובטמפרטורה.</a:t>
            </a:r>
          </a:p>
          <a:p>
            <a:pPr algn="r" rtl="1"/>
            <a:r>
              <a:rPr lang="he-IL" sz="1800" dirty="0">
                <a:solidFill>
                  <a:srgbClr val="000000"/>
                </a:solidFill>
              </a:rPr>
              <a:t>המשתמש יוכל להתחבר לאפליקציה מכל מקום ובכל זמן.</a:t>
            </a:r>
          </a:p>
          <a:p>
            <a:pPr algn="r" rtl="1"/>
            <a:r>
              <a:rPr lang="he-IL" sz="1800" dirty="0">
                <a:solidFill>
                  <a:srgbClr val="000000"/>
                </a:solidFill>
              </a:rPr>
              <a:t>המערכת תתריע למשתמש בעת חריגה מהטמפרטורה שהוגדרה.</a:t>
            </a:r>
          </a:p>
          <a:p>
            <a:pPr algn="r" rtl="1"/>
            <a:endParaRPr lang="he-IL" sz="1800" dirty="0">
              <a:solidFill>
                <a:srgbClr val="000000"/>
              </a:solidFill>
            </a:endParaRPr>
          </a:p>
          <a:p>
            <a:pPr algn="r" rtl="1"/>
            <a:endParaRPr lang="he-IL" sz="1800" dirty="0">
              <a:solidFill>
                <a:srgbClr val="000000"/>
              </a:solidFill>
            </a:endParaRPr>
          </a:p>
        </p:txBody>
      </p:sp>
      <p:sp>
        <p:nvSpPr>
          <p:cNvPr id="4" name="כותרת 1">
            <a:extLst>
              <a:ext uri="{FF2B5EF4-FFF2-40B4-BE49-F238E27FC236}">
                <a16:creationId xmlns:a16="http://schemas.microsoft.com/office/drawing/2014/main" id="{8E2A72E9-EAE8-1583-F0AD-527370D96065}"/>
              </a:ext>
            </a:extLst>
          </p:cNvPr>
          <p:cNvSpPr txBox="1">
            <a:spLocks/>
          </p:cNvSpPr>
          <p:nvPr/>
        </p:nvSpPr>
        <p:spPr>
          <a:xfrm>
            <a:off x="5045439" y="1292566"/>
            <a:ext cx="3488961" cy="471921"/>
          </a:xfrm>
          <a:prstGeom prst="rect">
            <a:avLst/>
          </a:prstGeom>
        </p:spPr>
        <p:txBody>
          <a:bodyPr vert="horz" lIns="91440" tIns="45720" rIns="91440" bIns="45720" rtlCol="0" anchor="b">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rtl="1"/>
            <a:r>
              <a:rPr lang="he-IL" sz="3200" dirty="0">
                <a:solidFill>
                  <a:schemeClr val="accent5"/>
                </a:solidFill>
              </a:rPr>
              <a:t>דרישות פונקציונליות</a:t>
            </a:r>
          </a:p>
        </p:txBody>
      </p:sp>
      <p:sp>
        <p:nvSpPr>
          <p:cNvPr id="5" name="כותרת 1">
            <a:extLst>
              <a:ext uri="{FF2B5EF4-FFF2-40B4-BE49-F238E27FC236}">
                <a16:creationId xmlns:a16="http://schemas.microsoft.com/office/drawing/2014/main" id="{DCC54A56-8ABC-E47D-21EF-EFB5520AC07F}"/>
              </a:ext>
            </a:extLst>
          </p:cNvPr>
          <p:cNvSpPr txBox="1">
            <a:spLocks/>
          </p:cNvSpPr>
          <p:nvPr/>
        </p:nvSpPr>
        <p:spPr>
          <a:xfrm>
            <a:off x="5045438" y="3687586"/>
            <a:ext cx="3488961" cy="471921"/>
          </a:xfrm>
          <a:prstGeom prst="rect">
            <a:avLst/>
          </a:prstGeom>
        </p:spPr>
        <p:txBody>
          <a:bodyPr vert="horz" lIns="91440" tIns="45720" rIns="91440" bIns="45720" rtlCol="0" anchor="b">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rtl="1"/>
            <a:r>
              <a:rPr lang="he-IL" sz="3200" dirty="0">
                <a:solidFill>
                  <a:schemeClr val="accent5"/>
                </a:solidFill>
              </a:rPr>
              <a:t>דרישות לא פונקציונליות</a:t>
            </a:r>
          </a:p>
        </p:txBody>
      </p:sp>
      <p:sp>
        <p:nvSpPr>
          <p:cNvPr id="6" name="מציין מיקום תוכן 2">
            <a:extLst>
              <a:ext uri="{FF2B5EF4-FFF2-40B4-BE49-F238E27FC236}">
                <a16:creationId xmlns:a16="http://schemas.microsoft.com/office/drawing/2014/main" id="{C71621E8-D519-2E10-FFDC-D633105E81C5}"/>
              </a:ext>
            </a:extLst>
          </p:cNvPr>
          <p:cNvSpPr txBox="1">
            <a:spLocks/>
          </p:cNvSpPr>
          <p:nvPr/>
        </p:nvSpPr>
        <p:spPr>
          <a:xfrm>
            <a:off x="762000" y="4310925"/>
            <a:ext cx="7719859" cy="21753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r>
              <a:rPr lang="he-IL" sz="1800" dirty="0">
                <a:solidFill>
                  <a:srgbClr val="000000"/>
                </a:solidFill>
              </a:rPr>
              <a:t>המערכת תתמוך בכל סוגי מערכות ההפעלה של מכשירים חכמים.</a:t>
            </a:r>
          </a:p>
          <a:p>
            <a:pPr algn="r" rtl="1"/>
            <a:r>
              <a:rPr lang="he-IL" sz="1800" dirty="0">
                <a:solidFill>
                  <a:srgbClr val="000000"/>
                </a:solidFill>
              </a:rPr>
              <a:t>המערכת תהיה זמינה בשפה האנגלית.</a:t>
            </a:r>
          </a:p>
          <a:p>
            <a:pPr algn="r" rtl="1"/>
            <a:r>
              <a:rPr lang="he-IL" sz="1800" dirty="0">
                <a:solidFill>
                  <a:srgbClr val="000000"/>
                </a:solidFill>
              </a:rPr>
              <a:t>האפליקציה תהיה כתובה בשפת </a:t>
            </a:r>
            <a:r>
              <a:rPr lang="en-US" sz="1800" dirty="0">
                <a:solidFill>
                  <a:srgbClr val="000000"/>
                </a:solidFill>
              </a:rPr>
              <a:t>Python</a:t>
            </a:r>
            <a:r>
              <a:rPr lang="he-IL" sz="1800" dirty="0">
                <a:solidFill>
                  <a:srgbClr val="000000"/>
                </a:solidFill>
              </a:rPr>
              <a:t>.</a:t>
            </a:r>
            <a:endParaRPr lang="en-US" sz="1800" dirty="0">
              <a:solidFill>
                <a:srgbClr val="000000"/>
              </a:solidFill>
            </a:endParaRPr>
          </a:p>
          <a:p>
            <a:pPr algn="r" rtl="1"/>
            <a:r>
              <a:rPr lang="he-IL" sz="1800" dirty="0">
                <a:solidFill>
                  <a:srgbClr val="000000"/>
                </a:solidFill>
              </a:rPr>
              <a:t>המערכת תהיה זמינה 24/7.</a:t>
            </a:r>
          </a:p>
          <a:p>
            <a:pPr algn="r" rtl="1"/>
            <a:r>
              <a:rPr lang="he-IL" sz="1800" dirty="0">
                <a:solidFill>
                  <a:srgbClr val="000000"/>
                </a:solidFill>
              </a:rPr>
              <a:t>המערכת תהיה חינמית ע"י הורדה פשוטה מחנות האפליקציות. </a:t>
            </a:r>
          </a:p>
          <a:p>
            <a:pPr algn="r" rtl="1"/>
            <a:r>
              <a:rPr lang="he-IL" sz="1800" dirty="0">
                <a:solidFill>
                  <a:srgbClr val="000000"/>
                </a:solidFill>
              </a:rPr>
              <a:t>המערכת תאפשר חיבור של עד 4 מכשירים בו-זמנית.</a:t>
            </a:r>
          </a:p>
          <a:p>
            <a:pPr algn="r" rtl="1"/>
            <a:endParaRPr lang="he-IL" sz="1800" dirty="0">
              <a:solidFill>
                <a:srgbClr val="000000"/>
              </a:solidFill>
            </a:endParaRPr>
          </a:p>
          <a:p>
            <a:pPr algn="r" rtl="1"/>
            <a:endParaRPr lang="he-IL" sz="1800" dirty="0">
              <a:solidFill>
                <a:srgbClr val="000000"/>
              </a:solidFill>
            </a:endParaRPr>
          </a:p>
          <a:p>
            <a:pPr algn="r" rtl="1"/>
            <a:endParaRPr lang="he-IL" sz="1800" dirty="0">
              <a:solidFill>
                <a:srgbClr val="000000"/>
              </a:solidFill>
            </a:endParaRPr>
          </a:p>
        </p:txBody>
      </p:sp>
      <p:sp>
        <p:nvSpPr>
          <p:cNvPr id="7" name="כותרת 1">
            <a:extLst>
              <a:ext uri="{FF2B5EF4-FFF2-40B4-BE49-F238E27FC236}">
                <a16:creationId xmlns:a16="http://schemas.microsoft.com/office/drawing/2014/main" id="{B0C3FBED-8992-180C-8869-4E05DA8B84D5}"/>
              </a:ext>
            </a:extLst>
          </p:cNvPr>
          <p:cNvSpPr txBox="1">
            <a:spLocks/>
          </p:cNvSpPr>
          <p:nvPr/>
        </p:nvSpPr>
        <p:spPr>
          <a:xfrm>
            <a:off x="609600" y="274638"/>
            <a:ext cx="7924800" cy="9488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e-IL" sz="4000" dirty="0">
                <a:solidFill>
                  <a:srgbClr val="009A9C"/>
                </a:solidFill>
              </a:rPr>
              <a:t>דרישות המערכת</a:t>
            </a:r>
          </a:p>
        </p:txBody>
      </p:sp>
    </p:spTree>
    <p:extLst>
      <p:ext uri="{BB962C8B-B14F-4D97-AF65-F5344CB8AC3E}">
        <p14:creationId xmlns:p14="http://schemas.microsoft.com/office/powerpoint/2010/main" val="3876403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B0C3FBED-8992-180C-8869-4E05DA8B84D5}"/>
              </a:ext>
            </a:extLst>
          </p:cNvPr>
          <p:cNvSpPr txBox="1">
            <a:spLocks/>
          </p:cNvSpPr>
          <p:nvPr/>
        </p:nvSpPr>
        <p:spPr>
          <a:xfrm>
            <a:off x="609600" y="274638"/>
            <a:ext cx="7924800" cy="9488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e-IL" sz="4000" dirty="0">
                <a:solidFill>
                  <a:srgbClr val="009A9C"/>
                </a:solidFill>
              </a:rPr>
              <a:t>ארכיטקטורת המערכת</a:t>
            </a:r>
          </a:p>
        </p:txBody>
      </p:sp>
      <p:pic>
        <p:nvPicPr>
          <p:cNvPr id="1032" name="Picture 8" descr="MQTT with Domoticz">
            <a:extLst>
              <a:ext uri="{FF2B5EF4-FFF2-40B4-BE49-F238E27FC236}">
                <a16:creationId xmlns:a16="http://schemas.microsoft.com/office/drawing/2014/main" id="{7E4F36A5-92F4-89F5-9E5A-97F02F64E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265" y="1905000"/>
            <a:ext cx="6417469" cy="4413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475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EC9DACD-5754-EED5-5101-302716DC0B26}"/>
              </a:ext>
            </a:extLst>
          </p:cNvPr>
          <p:cNvSpPr>
            <a:spLocks noGrp="1"/>
          </p:cNvSpPr>
          <p:nvPr>
            <p:ph idx="1"/>
          </p:nvPr>
        </p:nvSpPr>
        <p:spPr>
          <a:xfrm>
            <a:off x="5562600" y="1295781"/>
            <a:ext cx="2647504" cy="530076"/>
          </a:xfrm>
        </p:spPr>
        <p:txBody>
          <a:bodyPr anchor="t">
            <a:normAutofit/>
          </a:bodyPr>
          <a:lstStyle/>
          <a:p>
            <a:pPr marL="0" indent="0">
              <a:buNone/>
            </a:pPr>
            <a:r>
              <a:rPr lang="en-US" sz="2800" b="1" u="sng" dirty="0">
                <a:solidFill>
                  <a:srgbClr val="23748D"/>
                </a:solidFill>
              </a:rPr>
              <a:t>Activity diagram</a:t>
            </a:r>
            <a:endParaRPr lang="he-IL" sz="2800" b="1" u="sng" dirty="0">
              <a:solidFill>
                <a:srgbClr val="23748D"/>
              </a:solidFill>
            </a:endParaRPr>
          </a:p>
        </p:txBody>
      </p:sp>
      <p:sp>
        <p:nvSpPr>
          <p:cNvPr id="4" name="מציין מיקום תוכן 2">
            <a:extLst>
              <a:ext uri="{FF2B5EF4-FFF2-40B4-BE49-F238E27FC236}">
                <a16:creationId xmlns:a16="http://schemas.microsoft.com/office/drawing/2014/main" id="{ABBD1CAF-DA4C-6569-FD2E-230E6EF5AA60}"/>
              </a:ext>
            </a:extLst>
          </p:cNvPr>
          <p:cNvSpPr txBox="1">
            <a:spLocks/>
          </p:cNvSpPr>
          <p:nvPr/>
        </p:nvSpPr>
        <p:spPr>
          <a:xfrm>
            <a:off x="647155" y="1295400"/>
            <a:ext cx="2858045" cy="53007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u="sng" dirty="0">
                <a:solidFill>
                  <a:srgbClr val="23748D"/>
                </a:solidFill>
              </a:rPr>
              <a:t>Use case diagram</a:t>
            </a:r>
            <a:endParaRPr lang="he-IL" sz="2800" b="1" u="sng" dirty="0">
              <a:solidFill>
                <a:srgbClr val="23748D"/>
              </a:solidFill>
            </a:endParaRPr>
          </a:p>
        </p:txBody>
      </p:sp>
      <p:sp>
        <p:nvSpPr>
          <p:cNvPr id="18" name="כותרת 1">
            <a:extLst>
              <a:ext uri="{FF2B5EF4-FFF2-40B4-BE49-F238E27FC236}">
                <a16:creationId xmlns:a16="http://schemas.microsoft.com/office/drawing/2014/main" id="{C5002FCB-6744-79CB-23E4-DC4E6DCCD976}"/>
              </a:ext>
            </a:extLst>
          </p:cNvPr>
          <p:cNvSpPr txBox="1">
            <a:spLocks/>
          </p:cNvSpPr>
          <p:nvPr/>
        </p:nvSpPr>
        <p:spPr>
          <a:xfrm>
            <a:off x="609600" y="274638"/>
            <a:ext cx="7924800" cy="9488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e-IL" sz="4000" dirty="0">
                <a:solidFill>
                  <a:srgbClr val="009A9C"/>
                </a:solidFill>
              </a:rPr>
              <a:t>ארכיטקטורת המערכת</a:t>
            </a:r>
          </a:p>
        </p:txBody>
      </p:sp>
      <p:pic>
        <p:nvPicPr>
          <p:cNvPr id="2052" name="Picture 4" descr="IoT based Home Automation And Security With Intel Edison and Node-Red -  CodeProject">
            <a:extLst>
              <a:ext uri="{FF2B5EF4-FFF2-40B4-BE49-F238E27FC236}">
                <a16:creationId xmlns:a16="http://schemas.microsoft.com/office/drawing/2014/main" id="{83998280-9DA6-9179-5CA1-4914B9F0B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856" y="2322576"/>
            <a:ext cx="4200144" cy="35848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untitled-diagram">
            <a:extLst>
              <a:ext uri="{FF2B5EF4-FFF2-40B4-BE49-F238E27FC236}">
                <a16:creationId xmlns:a16="http://schemas.microsoft.com/office/drawing/2014/main" id="{5E066C91-75F7-E9DC-71EB-7EB41EFAD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76451"/>
            <a:ext cx="3886201" cy="4469751"/>
          </a:xfrm>
          <a:prstGeom prst="rect">
            <a:avLst/>
          </a:prstGeom>
          <a:noFill/>
          <a:extLst>
            <a:ext uri="{909E8E84-426E-40DD-AFC4-6F175D3DCCD1}">
              <a14:hiddenFill xmlns:a14="http://schemas.microsoft.com/office/drawing/2010/main">
                <a:solidFill>
                  <a:srgbClr val="FFFFFF"/>
                </a:solidFill>
              </a14:hiddenFill>
            </a:ext>
          </a:extLst>
        </p:spPr>
      </p:pic>
      <p:sp>
        <p:nvSpPr>
          <p:cNvPr id="2" name="תיבת טקסט 1">
            <a:extLst>
              <a:ext uri="{FF2B5EF4-FFF2-40B4-BE49-F238E27FC236}">
                <a16:creationId xmlns:a16="http://schemas.microsoft.com/office/drawing/2014/main" id="{6D0AD4E7-0FAF-F245-3A9D-557B56DB4969}"/>
              </a:ext>
            </a:extLst>
          </p:cNvPr>
          <p:cNvSpPr txBox="1"/>
          <p:nvPr/>
        </p:nvSpPr>
        <p:spPr>
          <a:xfrm>
            <a:off x="2971800" y="5833566"/>
            <a:ext cx="6019800" cy="872034"/>
          </a:xfrm>
          <a:prstGeom prst="rect">
            <a:avLst/>
          </a:prstGeom>
          <a:noFill/>
        </p:spPr>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r" rtl="1">
              <a:lnSpc>
                <a:spcPct val="150000"/>
              </a:lnSpc>
              <a:buFont typeface="Arial" panose="020B0604020202020204" pitchFamily="34" charset="0"/>
              <a:buChar char="•"/>
            </a:pPr>
            <a:r>
              <a:rPr lang="he-IL" sz="1800" u="sng" kern="1200" dirty="0">
                <a:solidFill>
                  <a:srgbClr val="000000"/>
                </a:solidFill>
                <a:latin typeface="+mj-lt"/>
                <a:ea typeface="+mj-ea"/>
                <a:cs typeface="+mn-cs"/>
              </a:rPr>
              <a:t>הערה:</a:t>
            </a:r>
            <a:r>
              <a:rPr lang="he-IL" sz="1800" kern="1200" dirty="0">
                <a:solidFill>
                  <a:srgbClr val="000000"/>
                </a:solidFill>
                <a:latin typeface="+mj-lt"/>
                <a:ea typeface="+mj-ea"/>
                <a:cs typeface="+mn-cs"/>
              </a:rPr>
              <a:t> חלק מהפיצ'רים והתרחישים המתוארים בדיאגרמות לא מומשו אצלנו בקוד, אופציונליים להרחבת המערכת בעתיד.</a:t>
            </a:r>
          </a:p>
        </p:txBody>
      </p:sp>
    </p:spTree>
    <p:extLst>
      <p:ext uri="{BB962C8B-B14F-4D97-AF65-F5344CB8AC3E}">
        <p14:creationId xmlns:p14="http://schemas.microsoft.com/office/powerpoint/2010/main" val="266383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45624">
              <a:srgbClr val="9EE8E8"/>
            </a:gs>
            <a:gs pos="1000">
              <a:srgbClr val="AAEBEB"/>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E45304B-4717-54CE-68F1-E17750810E1A}"/>
              </a:ext>
            </a:extLst>
          </p:cNvPr>
          <p:cNvSpPr>
            <a:spLocks noGrp="1"/>
          </p:cNvSpPr>
          <p:nvPr>
            <p:ph type="title"/>
          </p:nvPr>
        </p:nvSpPr>
        <p:spPr/>
        <p:txBody>
          <a:bodyPr>
            <a:normAutofit/>
          </a:bodyPr>
          <a:lstStyle/>
          <a:p>
            <a:r>
              <a:rPr lang="he-IL" sz="4000" b="1" dirty="0">
                <a:solidFill>
                  <a:srgbClr val="1A817A"/>
                </a:solidFill>
              </a:rPr>
              <a:t>שלבי הפיתוח</a:t>
            </a:r>
          </a:p>
        </p:txBody>
      </p:sp>
      <p:sp>
        <p:nvSpPr>
          <p:cNvPr id="12" name="מלבן 11">
            <a:extLst>
              <a:ext uri="{FF2B5EF4-FFF2-40B4-BE49-F238E27FC236}">
                <a16:creationId xmlns:a16="http://schemas.microsoft.com/office/drawing/2014/main" id="{5A8F11B3-1454-14E0-4FF1-1FA44CEB44AE}"/>
              </a:ext>
            </a:extLst>
          </p:cNvPr>
          <p:cNvSpPr/>
          <p:nvPr/>
        </p:nvSpPr>
        <p:spPr>
          <a:xfrm>
            <a:off x="228600" y="4671646"/>
            <a:ext cx="1752600" cy="2110154"/>
          </a:xfrm>
          <a:prstGeom prst="rect">
            <a:avLst/>
          </a:prstGeom>
          <a:solidFill>
            <a:schemeClr val="accent3">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פרסום ושיווק המוצר</a:t>
            </a:r>
          </a:p>
        </p:txBody>
      </p:sp>
      <p:sp>
        <p:nvSpPr>
          <p:cNvPr id="14" name="מלבן 13">
            <a:extLst>
              <a:ext uri="{FF2B5EF4-FFF2-40B4-BE49-F238E27FC236}">
                <a16:creationId xmlns:a16="http://schemas.microsoft.com/office/drawing/2014/main" id="{AF7D253C-8AC0-60FC-A617-EDA2B2879A6B}"/>
              </a:ext>
            </a:extLst>
          </p:cNvPr>
          <p:cNvSpPr/>
          <p:nvPr/>
        </p:nvSpPr>
        <p:spPr>
          <a:xfrm>
            <a:off x="1981200" y="4443046"/>
            <a:ext cx="1752600" cy="2338754"/>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בדיקות</a:t>
            </a:r>
          </a:p>
        </p:txBody>
      </p:sp>
      <p:sp>
        <p:nvSpPr>
          <p:cNvPr id="15" name="מלבן 14">
            <a:extLst>
              <a:ext uri="{FF2B5EF4-FFF2-40B4-BE49-F238E27FC236}">
                <a16:creationId xmlns:a16="http://schemas.microsoft.com/office/drawing/2014/main" id="{0D052042-B671-2D4A-73B0-366F098DF543}"/>
              </a:ext>
            </a:extLst>
          </p:cNvPr>
          <p:cNvSpPr/>
          <p:nvPr/>
        </p:nvSpPr>
        <p:spPr>
          <a:xfrm>
            <a:off x="3733800" y="4138246"/>
            <a:ext cx="1752600" cy="2643554"/>
          </a:xfrm>
          <a:prstGeom prst="rect">
            <a:avLst/>
          </a:prstGeom>
          <a:solidFill>
            <a:schemeClr val="accent3">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פיתוח התוכנה</a:t>
            </a:r>
          </a:p>
        </p:txBody>
      </p:sp>
      <p:sp>
        <p:nvSpPr>
          <p:cNvPr id="16" name="מלבן 15">
            <a:extLst>
              <a:ext uri="{FF2B5EF4-FFF2-40B4-BE49-F238E27FC236}">
                <a16:creationId xmlns:a16="http://schemas.microsoft.com/office/drawing/2014/main" id="{26C1D083-A5FE-26EF-73CF-B316EFD07AD3}"/>
              </a:ext>
            </a:extLst>
          </p:cNvPr>
          <p:cNvSpPr/>
          <p:nvPr/>
        </p:nvSpPr>
        <p:spPr>
          <a:xfrm>
            <a:off x="5486400" y="3833446"/>
            <a:ext cx="1752600" cy="2948354"/>
          </a:xfrm>
          <a:prstGeom prst="rect">
            <a:avLst/>
          </a:prstGeom>
          <a:solidFill>
            <a:schemeClr val="accent4">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קניית הרכיבים והחיישנים	</a:t>
            </a:r>
          </a:p>
        </p:txBody>
      </p:sp>
      <p:sp>
        <p:nvSpPr>
          <p:cNvPr id="17" name="מלבן 16">
            <a:extLst>
              <a:ext uri="{FF2B5EF4-FFF2-40B4-BE49-F238E27FC236}">
                <a16:creationId xmlns:a16="http://schemas.microsoft.com/office/drawing/2014/main" id="{FAA5F852-EBA6-F8A7-E01C-906D5780292C}"/>
              </a:ext>
            </a:extLst>
          </p:cNvPr>
          <p:cNvSpPr/>
          <p:nvPr/>
        </p:nvSpPr>
        <p:spPr>
          <a:xfrm>
            <a:off x="7239000" y="3581400"/>
            <a:ext cx="1752600" cy="3200400"/>
          </a:xfrm>
          <a:prstGeom prst="rect">
            <a:avLst/>
          </a:prstGeom>
          <a:solidFill>
            <a:schemeClr val="accent3">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ארכיטקטורה ותכנון</a:t>
            </a:r>
          </a:p>
        </p:txBody>
      </p:sp>
      <p:pic>
        <p:nvPicPr>
          <p:cNvPr id="19" name="תמונה 18" descr="אישה בתוך מוסך">
            <a:extLst>
              <a:ext uri="{FF2B5EF4-FFF2-40B4-BE49-F238E27FC236}">
                <a16:creationId xmlns:a16="http://schemas.microsoft.com/office/drawing/2014/main" id="{0E7BDB94-782D-3B74-48C0-C9E7A8CDA5B4}"/>
              </a:ext>
            </a:extLst>
          </p:cNvPr>
          <p:cNvPicPr>
            <a:picLocks noChangeAspect="1"/>
          </p:cNvPicPr>
          <p:nvPr/>
        </p:nvPicPr>
        <p:blipFill>
          <a:blip r:embed="rId2" cstate="print">
            <a:alphaModFix amt="70000"/>
            <a:extLst>
              <a:ext uri="{28A0092B-C50C-407E-A947-70E740481C1C}">
                <a14:useLocalDpi xmlns:a14="http://schemas.microsoft.com/office/drawing/2010/main" val="0"/>
              </a:ext>
            </a:extLst>
          </a:blip>
          <a:stretch>
            <a:fillRect/>
          </a:stretch>
        </p:blipFill>
        <p:spPr>
          <a:xfrm>
            <a:off x="7239000" y="1295400"/>
            <a:ext cx="1752600" cy="1524000"/>
          </a:xfrm>
          <a:prstGeom prst="rect">
            <a:avLst/>
          </a:prstGeom>
          <a:effectLst>
            <a:softEdge rad="127000"/>
          </a:effectLst>
        </p:spPr>
      </p:pic>
      <p:pic>
        <p:nvPicPr>
          <p:cNvPr id="21" name="תמונה 20" descr="תיקון ידיים של רכיב טכני של מחשב">
            <a:extLst>
              <a:ext uri="{FF2B5EF4-FFF2-40B4-BE49-F238E27FC236}">
                <a16:creationId xmlns:a16="http://schemas.microsoft.com/office/drawing/2014/main" id="{59DE6106-C352-DB7A-B662-508DFB4C97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1905000"/>
            <a:ext cx="1714500" cy="1143000"/>
          </a:xfrm>
          <a:prstGeom prst="rect">
            <a:avLst/>
          </a:prstGeom>
          <a:effectLst>
            <a:softEdge rad="127000"/>
          </a:effectLst>
        </p:spPr>
      </p:pic>
      <p:pic>
        <p:nvPicPr>
          <p:cNvPr id="23" name="תמונה 22" descr="קידוד תוכנית על מסך מחשב">
            <a:extLst>
              <a:ext uri="{FF2B5EF4-FFF2-40B4-BE49-F238E27FC236}">
                <a16:creationId xmlns:a16="http://schemas.microsoft.com/office/drawing/2014/main" id="{AA3CF0CD-1080-44AD-D463-59B2877A1E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91398" y="2209800"/>
            <a:ext cx="1714500" cy="1143000"/>
          </a:xfrm>
          <a:prstGeom prst="rect">
            <a:avLst/>
          </a:prstGeom>
          <a:effectLst>
            <a:softEdge rad="127000"/>
          </a:effectLst>
        </p:spPr>
      </p:pic>
      <p:pic>
        <p:nvPicPr>
          <p:cNvPr id="25" name="תמונה 24" descr="צילום תקריב של מהנדסת שבוחנת לוח מעגל ב- Tablet דיגיטלי">
            <a:extLst>
              <a:ext uri="{FF2B5EF4-FFF2-40B4-BE49-F238E27FC236}">
                <a16:creationId xmlns:a16="http://schemas.microsoft.com/office/drawing/2014/main" id="{51E84B1C-59E2-C237-FFAF-7E7CC6E9700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2438400"/>
            <a:ext cx="1774723" cy="1348154"/>
          </a:xfrm>
          <a:prstGeom prst="rect">
            <a:avLst/>
          </a:prstGeom>
          <a:effectLst>
            <a:softEdge rad="127000"/>
          </a:effectLst>
        </p:spPr>
      </p:pic>
      <p:pic>
        <p:nvPicPr>
          <p:cNvPr id="27" name="תמונה 26">
            <a:extLst>
              <a:ext uri="{FF2B5EF4-FFF2-40B4-BE49-F238E27FC236}">
                <a16:creationId xmlns:a16="http://schemas.microsoft.com/office/drawing/2014/main" id="{CA224E9A-6DB5-CC16-FA1F-1673839350C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81" y="2819400"/>
            <a:ext cx="1968696" cy="1107592"/>
          </a:xfrm>
          <a:prstGeom prst="rect">
            <a:avLst/>
          </a:prstGeom>
          <a:effectLst>
            <a:softEdge rad="127000"/>
          </a:effectLst>
        </p:spPr>
      </p:pic>
      <p:sp>
        <p:nvSpPr>
          <p:cNvPr id="30" name="חץ: ימינה מחורץ 29">
            <a:extLst>
              <a:ext uri="{FF2B5EF4-FFF2-40B4-BE49-F238E27FC236}">
                <a16:creationId xmlns:a16="http://schemas.microsoft.com/office/drawing/2014/main" id="{454D7194-4271-62BA-914F-23BB63F3A88D}"/>
              </a:ext>
            </a:extLst>
          </p:cNvPr>
          <p:cNvSpPr/>
          <p:nvPr/>
        </p:nvSpPr>
        <p:spPr>
          <a:xfrm flipH="1">
            <a:off x="7561006" y="2871213"/>
            <a:ext cx="1066800" cy="557787"/>
          </a:xfrm>
          <a:prstGeom prst="notched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1</a:t>
            </a:r>
          </a:p>
        </p:txBody>
      </p:sp>
      <p:sp>
        <p:nvSpPr>
          <p:cNvPr id="31" name="חץ: ימינה מחורץ 30">
            <a:extLst>
              <a:ext uri="{FF2B5EF4-FFF2-40B4-BE49-F238E27FC236}">
                <a16:creationId xmlns:a16="http://schemas.microsoft.com/office/drawing/2014/main" id="{B529E6C9-7EC7-46E8-2F30-7E4A77D60CE1}"/>
              </a:ext>
            </a:extLst>
          </p:cNvPr>
          <p:cNvSpPr/>
          <p:nvPr/>
        </p:nvSpPr>
        <p:spPr>
          <a:xfrm flipH="1">
            <a:off x="5810250" y="3073906"/>
            <a:ext cx="1066800" cy="557787"/>
          </a:xfrm>
          <a:prstGeom prst="notched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2</a:t>
            </a:r>
          </a:p>
        </p:txBody>
      </p:sp>
      <p:sp>
        <p:nvSpPr>
          <p:cNvPr id="32" name="חץ: ימינה מחורץ 31">
            <a:extLst>
              <a:ext uri="{FF2B5EF4-FFF2-40B4-BE49-F238E27FC236}">
                <a16:creationId xmlns:a16="http://schemas.microsoft.com/office/drawing/2014/main" id="{15DE7951-4F5F-BF79-883E-901971C692ED}"/>
              </a:ext>
            </a:extLst>
          </p:cNvPr>
          <p:cNvSpPr/>
          <p:nvPr/>
        </p:nvSpPr>
        <p:spPr>
          <a:xfrm flipH="1">
            <a:off x="2258961" y="3812460"/>
            <a:ext cx="1066800" cy="557787"/>
          </a:xfrm>
          <a:prstGeom prst="notched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4</a:t>
            </a:r>
          </a:p>
        </p:txBody>
      </p:sp>
      <p:sp>
        <p:nvSpPr>
          <p:cNvPr id="33" name="חץ: ימינה מחורץ 32">
            <a:extLst>
              <a:ext uri="{FF2B5EF4-FFF2-40B4-BE49-F238E27FC236}">
                <a16:creationId xmlns:a16="http://schemas.microsoft.com/office/drawing/2014/main" id="{F2C7D7DF-36EF-D011-0BE1-CE0B3C4E356C}"/>
              </a:ext>
            </a:extLst>
          </p:cNvPr>
          <p:cNvSpPr/>
          <p:nvPr/>
        </p:nvSpPr>
        <p:spPr>
          <a:xfrm flipH="1">
            <a:off x="4022623" y="3429000"/>
            <a:ext cx="1066800" cy="557787"/>
          </a:xfrm>
          <a:prstGeom prst="notched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3</a:t>
            </a:r>
          </a:p>
        </p:txBody>
      </p:sp>
      <p:sp>
        <p:nvSpPr>
          <p:cNvPr id="34" name="חץ: ימינה מחורץ 33">
            <a:extLst>
              <a:ext uri="{FF2B5EF4-FFF2-40B4-BE49-F238E27FC236}">
                <a16:creationId xmlns:a16="http://schemas.microsoft.com/office/drawing/2014/main" id="{37E7F2E2-8EE3-3F6D-9EB2-87D9DFD68DF5}"/>
              </a:ext>
            </a:extLst>
          </p:cNvPr>
          <p:cNvSpPr/>
          <p:nvPr/>
        </p:nvSpPr>
        <p:spPr>
          <a:xfrm flipH="1">
            <a:off x="521110" y="4029098"/>
            <a:ext cx="1066800" cy="557787"/>
          </a:xfrm>
          <a:prstGeom prst="notched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5</a:t>
            </a:r>
          </a:p>
        </p:txBody>
      </p:sp>
    </p:spTree>
    <p:extLst>
      <p:ext uri="{BB962C8B-B14F-4D97-AF65-F5344CB8AC3E}">
        <p14:creationId xmlns:p14="http://schemas.microsoft.com/office/powerpoint/2010/main" val="3444929845"/>
      </p:ext>
    </p:extLst>
  </p:cSld>
  <p:clrMapOvr>
    <a:masterClrMapping/>
  </p:clrMapOvr>
</p:sld>
</file>

<file path=ppt/theme/theme1.xml><?xml version="1.0" encoding="utf-8"?>
<a:theme xmlns:a="http://schemas.openxmlformats.org/drawingml/2006/main" name="Office Theme">
  <a:themeElements>
    <a:clrScheme name="Custom 145">
      <a:dk1>
        <a:srgbClr val="FFFFFF"/>
      </a:dk1>
      <a:lt1>
        <a:srgbClr val="FFFFFF"/>
      </a:lt1>
      <a:dk2>
        <a:srgbClr val="FFFFFF"/>
      </a:dk2>
      <a:lt2>
        <a:srgbClr val="1D6FA7"/>
      </a:lt2>
      <a:accent1>
        <a:srgbClr val="145858"/>
      </a:accent1>
      <a:accent2>
        <a:srgbClr val="208F8C"/>
      </a:accent2>
      <a:accent3>
        <a:srgbClr val="3FCDB5"/>
      </a:accent3>
      <a:accent4>
        <a:srgbClr val="5DD5C1"/>
      </a:accent4>
      <a:accent5>
        <a:srgbClr val="23748D"/>
      </a:accent5>
      <a:accent6>
        <a:srgbClr val="004760"/>
      </a:accent6>
      <a:hlink>
        <a:srgbClr val="376879"/>
      </a:hlink>
      <a:folHlink>
        <a:srgbClr val="D8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5_Office Theme">
  <a:themeElements>
    <a:clrScheme name="Custom 145">
      <a:dk1>
        <a:srgbClr val="FFFFFF"/>
      </a:dk1>
      <a:lt1>
        <a:srgbClr val="FFFFFF"/>
      </a:lt1>
      <a:dk2>
        <a:srgbClr val="FFFFFF"/>
      </a:dk2>
      <a:lt2>
        <a:srgbClr val="1D6FA7"/>
      </a:lt2>
      <a:accent1>
        <a:srgbClr val="145858"/>
      </a:accent1>
      <a:accent2>
        <a:srgbClr val="208F8C"/>
      </a:accent2>
      <a:accent3>
        <a:srgbClr val="3FCDB5"/>
      </a:accent3>
      <a:accent4>
        <a:srgbClr val="5DD5C1"/>
      </a:accent4>
      <a:accent5>
        <a:srgbClr val="23748D"/>
      </a:accent5>
      <a:accent6>
        <a:srgbClr val="004760"/>
      </a:accent6>
      <a:hlink>
        <a:srgbClr val="376879"/>
      </a:hlink>
      <a:folHlink>
        <a:srgbClr val="D8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2159</TotalTime>
  <Words>613</Words>
  <Application>Microsoft Office PowerPoint</Application>
  <PresentationFormat>‫הצגה על המסך (4:3)</PresentationFormat>
  <Paragraphs>61</Paragraphs>
  <Slides>11</Slides>
  <Notes>0</Notes>
  <HiddenSlides>0</HiddenSlides>
  <MMClips>0</MMClips>
  <ScaleCrop>false</ScaleCrop>
  <HeadingPairs>
    <vt:vector size="6" baseType="variant">
      <vt:variant>
        <vt:lpstr>גופנים בשימוש</vt:lpstr>
      </vt:variant>
      <vt:variant>
        <vt:i4>2</vt:i4>
      </vt:variant>
      <vt:variant>
        <vt:lpstr>ערכת נושא</vt:lpstr>
      </vt:variant>
      <vt:variant>
        <vt:i4>2</vt:i4>
      </vt:variant>
      <vt:variant>
        <vt:lpstr>כותרות שקופיות</vt:lpstr>
      </vt:variant>
      <vt:variant>
        <vt:i4>11</vt:i4>
      </vt:variant>
    </vt:vector>
  </HeadingPairs>
  <TitlesOfParts>
    <vt:vector size="15" baseType="lpstr">
      <vt:lpstr>Arial</vt:lpstr>
      <vt:lpstr>Calibri</vt:lpstr>
      <vt:lpstr>Office Theme</vt:lpstr>
      <vt:lpstr>15_Office Theme</vt:lpstr>
      <vt:lpstr>מצגת של PowerPoint‏</vt:lpstr>
      <vt:lpstr>מצגת של PowerPoint‏</vt:lpstr>
      <vt:lpstr>בעיה </vt:lpstr>
      <vt:lpstr>המערכת “Smart AC” הינה מערכת אשר מאפשרת למשתמש לשנות את טמפרטורת המזגן, וכמו כן מאפשרת לקבוע סטטוס (Mode) מרחוק על ידי שליטה מהמחשב באמצעות שימוש באפליקציה. המערכת מבוססת על אינטרנט הניתנת לתפעול גם מהטלפון הנייד, כל עוד המשתמש נמצא בטווח של קליטה סלולארית או Wi-Fi. למערכת יש חיישן שמודד את טמפרטורת הסביבה ואת הלחות ומשדר נתונים אלה למזגן דרך ה-Broker. בנוסף, הטלפון יוכל גם הוא לשלוט על הטמפרטורה ועל מצב המזגן ע"י כך שישדר נתונים אלו ל-Broker והמזגן יקבל את אותם הנתונים וישנה את הטמפרטורה ואת מצבו בהתאם.  </vt:lpstr>
      <vt:lpstr>מצגת של PowerPoint‏</vt:lpstr>
      <vt:lpstr>מצגת של PowerPoint‏</vt:lpstr>
      <vt:lpstr>מצגת של PowerPoint‏</vt:lpstr>
      <vt:lpstr>מצגת של PowerPoint‏</vt:lpstr>
      <vt:lpstr>שלבי הפיתוח</vt:lpstr>
      <vt:lpstr>מצגת של PowerPoint‏</vt:lpstr>
      <vt:lpstr>מקורות מידע וביבליוגרפיה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Yarin Ifargan</cp:lastModifiedBy>
  <cp:revision>263</cp:revision>
  <dcterms:created xsi:type="dcterms:W3CDTF">2012-04-26T17:06:14Z</dcterms:created>
  <dcterms:modified xsi:type="dcterms:W3CDTF">2023-01-24T20:45:45Z</dcterms:modified>
</cp:coreProperties>
</file>