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95" r:id="rId1"/>
  </p:sldMasterIdLst>
  <p:sldIdLst>
    <p:sldId id="256" r:id="rId2"/>
    <p:sldId id="257" r:id="rId3"/>
    <p:sldId id="258" r:id="rId4"/>
    <p:sldId id="260" r:id="rId5"/>
    <p:sldId id="271" r:id="rId6"/>
    <p:sldId id="273" r:id="rId7"/>
    <p:sldId id="272" r:id="rId8"/>
    <p:sldId id="259" r:id="rId9"/>
    <p:sldId id="274"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039E7F75-86D4-4108-8869-9C6708F3B785}" type="datetimeFigureOut">
              <a:rPr lang="he-IL" smtClean="0"/>
              <a:t>כ"ה/שבט/תשפ"ב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EDE03C0-C8A7-4B47-8157-B44E81EECFB4}" type="slidenum">
              <a:rPr lang="he-IL" smtClean="0"/>
              <a:t>‹#›</a:t>
            </a:fld>
            <a:endParaRPr lang="he-IL"/>
          </a:p>
        </p:txBody>
      </p:sp>
    </p:spTree>
    <p:extLst>
      <p:ext uri="{BB962C8B-B14F-4D97-AF65-F5344CB8AC3E}">
        <p14:creationId xmlns:p14="http://schemas.microsoft.com/office/powerpoint/2010/main" val="419365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039E7F75-86D4-4108-8869-9C6708F3B785}" type="datetimeFigureOut">
              <a:rPr lang="he-IL" smtClean="0"/>
              <a:t>כ"ה/שבט/תשפ"ב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EDE03C0-C8A7-4B47-8157-B44E81EECFB4}" type="slidenum">
              <a:rPr lang="he-IL" smtClean="0"/>
              <a:t>‹#›</a:t>
            </a:fld>
            <a:endParaRPr lang="he-IL"/>
          </a:p>
        </p:txBody>
      </p:sp>
    </p:spTree>
    <p:extLst>
      <p:ext uri="{BB962C8B-B14F-4D97-AF65-F5344CB8AC3E}">
        <p14:creationId xmlns:p14="http://schemas.microsoft.com/office/powerpoint/2010/main" val="340226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039E7F75-86D4-4108-8869-9C6708F3B785}" type="datetimeFigureOut">
              <a:rPr lang="he-IL" smtClean="0"/>
              <a:t>כ"ה/שבט/תשפ"ב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EDE03C0-C8A7-4B47-8157-B44E81EECFB4}"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93706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039E7F75-86D4-4108-8869-9C6708F3B785}" type="datetimeFigureOut">
              <a:rPr lang="he-IL" smtClean="0"/>
              <a:t>כ"ה/שבט/תשפ"ב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EDE03C0-C8A7-4B47-8157-B44E81EECFB4}" type="slidenum">
              <a:rPr lang="he-IL" smtClean="0"/>
              <a:t>‹#›</a:t>
            </a:fld>
            <a:endParaRPr lang="he-IL"/>
          </a:p>
        </p:txBody>
      </p:sp>
    </p:spTree>
    <p:extLst>
      <p:ext uri="{BB962C8B-B14F-4D97-AF65-F5344CB8AC3E}">
        <p14:creationId xmlns:p14="http://schemas.microsoft.com/office/powerpoint/2010/main" val="1735153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039E7F75-86D4-4108-8869-9C6708F3B785}" type="datetimeFigureOut">
              <a:rPr lang="he-IL" smtClean="0"/>
              <a:t>כ"ה/שבט/תשפ"ב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EDE03C0-C8A7-4B47-8157-B44E81EECFB4}"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3202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039E7F75-86D4-4108-8869-9C6708F3B785}" type="datetimeFigureOut">
              <a:rPr lang="he-IL" smtClean="0"/>
              <a:t>כ"ה/שבט/תשפ"ב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EDE03C0-C8A7-4B47-8157-B44E81EECFB4}" type="slidenum">
              <a:rPr lang="he-IL" smtClean="0"/>
              <a:t>‹#›</a:t>
            </a:fld>
            <a:endParaRPr lang="he-IL"/>
          </a:p>
        </p:txBody>
      </p:sp>
    </p:spTree>
    <p:extLst>
      <p:ext uri="{BB962C8B-B14F-4D97-AF65-F5344CB8AC3E}">
        <p14:creationId xmlns:p14="http://schemas.microsoft.com/office/powerpoint/2010/main" val="1811699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39E7F75-86D4-4108-8869-9C6708F3B785}" type="datetimeFigureOut">
              <a:rPr lang="he-IL" smtClean="0"/>
              <a:t>כ"ה/שבט/תשפ"ב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EDE03C0-C8A7-4B47-8157-B44E81EECFB4}" type="slidenum">
              <a:rPr lang="he-IL" smtClean="0"/>
              <a:t>‹#›</a:t>
            </a:fld>
            <a:endParaRPr lang="he-IL"/>
          </a:p>
        </p:txBody>
      </p:sp>
    </p:spTree>
    <p:extLst>
      <p:ext uri="{BB962C8B-B14F-4D97-AF65-F5344CB8AC3E}">
        <p14:creationId xmlns:p14="http://schemas.microsoft.com/office/powerpoint/2010/main" val="337309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39E7F75-86D4-4108-8869-9C6708F3B785}" type="datetimeFigureOut">
              <a:rPr lang="he-IL" smtClean="0"/>
              <a:t>כ"ה/שבט/תשפ"ב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EDE03C0-C8A7-4B47-8157-B44E81EECFB4}" type="slidenum">
              <a:rPr lang="he-IL" smtClean="0"/>
              <a:t>‹#›</a:t>
            </a:fld>
            <a:endParaRPr lang="he-IL"/>
          </a:p>
        </p:txBody>
      </p:sp>
    </p:spTree>
    <p:extLst>
      <p:ext uri="{BB962C8B-B14F-4D97-AF65-F5344CB8AC3E}">
        <p14:creationId xmlns:p14="http://schemas.microsoft.com/office/powerpoint/2010/main" val="4093039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39E7F75-86D4-4108-8869-9C6708F3B785}" type="datetimeFigureOut">
              <a:rPr lang="he-IL" smtClean="0"/>
              <a:t>כ"ה/שבט/תשפ"ב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EDE03C0-C8A7-4B47-8157-B44E81EECFB4}" type="slidenum">
              <a:rPr lang="he-IL" smtClean="0"/>
              <a:t>‹#›</a:t>
            </a:fld>
            <a:endParaRPr lang="he-IL"/>
          </a:p>
        </p:txBody>
      </p:sp>
    </p:spTree>
    <p:extLst>
      <p:ext uri="{BB962C8B-B14F-4D97-AF65-F5344CB8AC3E}">
        <p14:creationId xmlns:p14="http://schemas.microsoft.com/office/powerpoint/2010/main" val="3608900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039E7F75-86D4-4108-8869-9C6708F3B785}" type="datetimeFigureOut">
              <a:rPr lang="he-IL" smtClean="0"/>
              <a:t>כ"ה/שבט/תשפ"ב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EDE03C0-C8A7-4B47-8157-B44E81EECFB4}" type="slidenum">
              <a:rPr lang="he-IL" smtClean="0"/>
              <a:t>‹#›</a:t>
            </a:fld>
            <a:endParaRPr lang="he-IL"/>
          </a:p>
        </p:txBody>
      </p:sp>
    </p:spTree>
    <p:extLst>
      <p:ext uri="{BB962C8B-B14F-4D97-AF65-F5344CB8AC3E}">
        <p14:creationId xmlns:p14="http://schemas.microsoft.com/office/powerpoint/2010/main" val="2245829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039E7F75-86D4-4108-8869-9C6708F3B785}" type="datetimeFigureOut">
              <a:rPr lang="he-IL" smtClean="0"/>
              <a:t>כ"ה/שבט/תשפ"ב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EDE03C0-C8A7-4B47-8157-B44E81EECFB4}" type="slidenum">
              <a:rPr lang="he-IL" smtClean="0"/>
              <a:t>‹#›</a:t>
            </a:fld>
            <a:endParaRPr lang="he-IL"/>
          </a:p>
        </p:txBody>
      </p:sp>
    </p:spTree>
    <p:extLst>
      <p:ext uri="{BB962C8B-B14F-4D97-AF65-F5344CB8AC3E}">
        <p14:creationId xmlns:p14="http://schemas.microsoft.com/office/powerpoint/2010/main" val="3858790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39E7F75-86D4-4108-8869-9C6708F3B785}" type="datetimeFigureOut">
              <a:rPr lang="he-IL" smtClean="0"/>
              <a:t>כ"ה/שבט/תשפ"ב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0EDE03C0-C8A7-4B47-8157-B44E81EECFB4}" type="slidenum">
              <a:rPr lang="he-IL" smtClean="0"/>
              <a:t>‹#›</a:t>
            </a:fld>
            <a:endParaRPr lang="he-IL"/>
          </a:p>
        </p:txBody>
      </p:sp>
    </p:spTree>
    <p:extLst>
      <p:ext uri="{BB962C8B-B14F-4D97-AF65-F5344CB8AC3E}">
        <p14:creationId xmlns:p14="http://schemas.microsoft.com/office/powerpoint/2010/main" val="984602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039E7F75-86D4-4108-8869-9C6708F3B785}" type="datetimeFigureOut">
              <a:rPr lang="he-IL" smtClean="0"/>
              <a:t>כ"ה/שבט/תשפ"ב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EDE03C0-C8A7-4B47-8157-B44E81EECFB4}" type="slidenum">
              <a:rPr lang="he-IL" smtClean="0"/>
              <a:t>‹#›</a:t>
            </a:fld>
            <a:endParaRPr lang="he-IL"/>
          </a:p>
        </p:txBody>
      </p:sp>
    </p:spTree>
    <p:extLst>
      <p:ext uri="{BB962C8B-B14F-4D97-AF65-F5344CB8AC3E}">
        <p14:creationId xmlns:p14="http://schemas.microsoft.com/office/powerpoint/2010/main" val="73037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7F75-86D4-4108-8869-9C6708F3B785}" type="datetimeFigureOut">
              <a:rPr lang="he-IL" smtClean="0"/>
              <a:t>כ"ה/שבט/תשפ"ב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0EDE03C0-C8A7-4B47-8157-B44E81EECFB4}" type="slidenum">
              <a:rPr lang="he-IL" smtClean="0"/>
              <a:t>‹#›</a:t>
            </a:fld>
            <a:endParaRPr lang="he-IL"/>
          </a:p>
        </p:txBody>
      </p:sp>
    </p:spTree>
    <p:extLst>
      <p:ext uri="{BB962C8B-B14F-4D97-AF65-F5344CB8AC3E}">
        <p14:creationId xmlns:p14="http://schemas.microsoft.com/office/powerpoint/2010/main" val="242664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39E7F75-86D4-4108-8869-9C6708F3B785}" type="datetimeFigureOut">
              <a:rPr lang="he-IL" smtClean="0"/>
              <a:t>כ"ה/שבט/תשפ"ב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EDE03C0-C8A7-4B47-8157-B44E81EECFB4}" type="slidenum">
              <a:rPr lang="he-IL" smtClean="0"/>
              <a:t>‹#›</a:t>
            </a:fld>
            <a:endParaRPr lang="he-IL"/>
          </a:p>
        </p:txBody>
      </p:sp>
    </p:spTree>
    <p:extLst>
      <p:ext uri="{BB962C8B-B14F-4D97-AF65-F5344CB8AC3E}">
        <p14:creationId xmlns:p14="http://schemas.microsoft.com/office/powerpoint/2010/main" val="1237324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39E7F75-86D4-4108-8869-9C6708F3B785}" type="datetimeFigureOut">
              <a:rPr lang="he-IL" smtClean="0"/>
              <a:t>כ"ה/שבט/תשפ"ב</a:t>
            </a:fld>
            <a:endParaRPr lang="he-IL"/>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DE03C0-C8A7-4B47-8157-B44E81EECFB4}" type="slidenum">
              <a:rPr lang="he-IL" smtClean="0"/>
              <a:t>‹#›</a:t>
            </a:fld>
            <a:endParaRPr lang="he-IL"/>
          </a:p>
        </p:txBody>
      </p:sp>
    </p:spTree>
    <p:extLst>
      <p:ext uri="{BB962C8B-B14F-4D97-AF65-F5344CB8AC3E}">
        <p14:creationId xmlns:p14="http://schemas.microsoft.com/office/powerpoint/2010/main" val="3115029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9E7F75-86D4-4108-8869-9C6708F3B785}" type="datetimeFigureOut">
              <a:rPr lang="he-IL" smtClean="0"/>
              <a:t>כ"ה/שבט/תשפ"ב</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EDE03C0-C8A7-4B47-8157-B44E81EECFB4}" type="slidenum">
              <a:rPr lang="he-IL" smtClean="0"/>
              <a:t>‹#›</a:t>
            </a:fld>
            <a:endParaRPr lang="he-IL"/>
          </a:p>
        </p:txBody>
      </p:sp>
    </p:spTree>
    <p:extLst>
      <p:ext uri="{BB962C8B-B14F-4D97-AF65-F5344CB8AC3E}">
        <p14:creationId xmlns:p14="http://schemas.microsoft.com/office/powerpoint/2010/main" val="3248664108"/>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booking.com/index.html?aid=376388&amp;label=booking-name-he-ZjzRvp_RD_yeZ9lEt5OinQS494862991881%3Apl%3Ata%3Ap1%3Ap22%2C563%2C000%3Aac%3Aap%3Aneg%3Afi%3Atikwd-65526620%3Alp1008002%3Ali%3Adec%3Adm%3Appccp%3DUmFuZG9tSVYkc2RlIyh9YcX_GyndjDE1z6LWmEwkC5A&amp;sid=551c2b1c57f343123b19e237e1574d68&amp;lang=en-us&amp;sb_price_type=total&amp;soz=1&amp;lang_click=other;cdl=he;lang_changed=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תמונה 7">
            <a:extLst>
              <a:ext uri="{FF2B5EF4-FFF2-40B4-BE49-F238E27FC236}">
                <a16:creationId xmlns:a16="http://schemas.microsoft.com/office/drawing/2014/main" id="{483EA96A-54FA-491C-AB23-2174D5767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תיבת טקסט 3">
            <a:extLst>
              <a:ext uri="{FF2B5EF4-FFF2-40B4-BE49-F238E27FC236}">
                <a16:creationId xmlns:a16="http://schemas.microsoft.com/office/drawing/2014/main" id="{E31BF65E-B83D-4C48-B3AD-76AF904D69AB}"/>
              </a:ext>
            </a:extLst>
          </p:cNvPr>
          <p:cNvSpPr txBox="1"/>
          <p:nvPr/>
        </p:nvSpPr>
        <p:spPr>
          <a:xfrm>
            <a:off x="1600200" y="4253797"/>
            <a:ext cx="8648700" cy="1200329"/>
          </a:xfrm>
          <a:prstGeom prst="rect">
            <a:avLst/>
          </a:prstGeom>
          <a:noFill/>
        </p:spPr>
        <p:txBody>
          <a:bodyPr wrap="square" rtlCol="1">
            <a:spAutoFit/>
            <a:scene3d>
              <a:camera prst="orthographicFront"/>
              <a:lightRig rig="threePt" dir="t"/>
            </a:scene3d>
            <a:sp3d extrusionH="57150">
              <a:extrusionClr>
                <a:schemeClr val="tx1"/>
              </a:extrusionClr>
            </a:sp3d>
          </a:bodyPr>
          <a:lstStyle/>
          <a:p>
            <a:pPr algn="ctr"/>
            <a:r>
              <a:rPr lang="en-US" sz="3600" b="1" dirty="0">
                <a:blipFill>
                  <a:blip r:embed="rId3"/>
                  <a:tile tx="0" ty="0" sx="100000" sy="100000" flip="none" algn="tl"/>
                </a:blipFill>
                <a:effectLst>
                  <a:outerShdw blurRad="38100" dist="38100" dir="2700000" algn="tl">
                    <a:srgbClr val="000000">
                      <a:alpha val="43137"/>
                    </a:srgbClr>
                  </a:outerShdw>
                  <a:reflection blurRad="6350" stA="60000" endA="900" endPos="58000" dir="5400000" sy="-100000" algn="bl" rotWithShape="0"/>
                </a:effectLst>
                <a:latin typeface="Colonna MT" panose="04020805060202030203" pitchFamily="82" charset="0"/>
              </a:rPr>
              <a:t>data mining and machine learning final project</a:t>
            </a:r>
            <a:endParaRPr lang="he-IL" sz="3600" b="1" dirty="0">
              <a:blipFill>
                <a:blip r:embed="rId3"/>
                <a:tile tx="0" ty="0" sx="100000" sy="100000" flip="none" algn="tl"/>
              </a:blipFill>
              <a:effectLst>
                <a:outerShdw blurRad="38100" dist="38100" dir="2700000" algn="tl">
                  <a:srgbClr val="000000">
                    <a:alpha val="43137"/>
                  </a:srgbClr>
                </a:outerShdw>
                <a:reflection blurRad="6350" stA="60000" endA="900" endPos="58000" dir="5400000" sy="-100000" algn="bl" rotWithShape="0"/>
              </a:effectLst>
              <a:latin typeface="Colonna MT" panose="04020805060202030203" pitchFamily="82" charset="0"/>
            </a:endParaRPr>
          </a:p>
        </p:txBody>
      </p:sp>
      <p:sp>
        <p:nvSpPr>
          <p:cNvPr id="5" name="תיבת טקסט 4">
            <a:extLst>
              <a:ext uri="{FF2B5EF4-FFF2-40B4-BE49-F238E27FC236}">
                <a16:creationId xmlns:a16="http://schemas.microsoft.com/office/drawing/2014/main" id="{DACDC055-F871-4887-8D89-35A03D70217F}"/>
              </a:ext>
            </a:extLst>
          </p:cNvPr>
          <p:cNvSpPr txBox="1"/>
          <p:nvPr/>
        </p:nvSpPr>
        <p:spPr>
          <a:xfrm>
            <a:off x="1127760" y="114121"/>
            <a:ext cx="8149907" cy="1889918"/>
          </a:xfrm>
          <a:prstGeom prst="rect">
            <a:avLst/>
          </a:prstGeom>
          <a:noFill/>
        </p:spPr>
        <p:txBody>
          <a:bodyPr wrap="square" lIns="252000" tIns="180000" rIns="216000" rtlCol="1">
            <a:spAutoFit/>
            <a:scene3d>
              <a:camera prst="orthographicFront"/>
              <a:lightRig rig="threePt" dir="t"/>
            </a:scene3d>
            <a:sp3d extrusionH="57150">
              <a:extrusionClr>
                <a:schemeClr val="tx1"/>
              </a:extrusionClr>
            </a:sp3d>
          </a:bodyPr>
          <a:lstStyle/>
          <a:p>
            <a:pPr algn="ctr"/>
            <a:r>
              <a:rPr lang="en-US" sz="5400" b="1" dirty="0">
                <a:blipFill>
                  <a:blip r:embed="rId4"/>
                  <a:tile tx="0" ty="0" sx="100000" sy="100000" flip="none" algn="tl"/>
                </a:blipFill>
                <a:effectLst>
                  <a:outerShdw blurRad="38100" dist="38100" dir="2700000" algn="tl">
                    <a:srgbClr val="000000">
                      <a:alpha val="43137"/>
                    </a:srgbClr>
                  </a:outerShdw>
                  <a:reflection blurRad="6350" stA="60000" endA="900" endPos="58000" dir="5400000" sy="-100000" algn="bl" rotWithShape="0"/>
                </a:effectLst>
                <a:latin typeface="Colonna MT" panose="04020805060202030203" pitchFamily="82" charset="0"/>
              </a:rPr>
              <a:t>My hotel</a:t>
            </a:r>
          </a:p>
          <a:p>
            <a:pPr algn="ctr"/>
            <a:r>
              <a:rPr lang="en-US" sz="5400" b="1" dirty="0">
                <a:blipFill>
                  <a:blip r:embed="rId4"/>
                  <a:tile tx="0" ty="0" sx="100000" sy="100000" flip="none" algn="tl"/>
                </a:blipFill>
                <a:effectLst>
                  <a:outerShdw blurRad="38100" dist="38100" dir="2700000" algn="tl">
                    <a:srgbClr val="000000">
                      <a:alpha val="43137"/>
                    </a:srgbClr>
                  </a:outerShdw>
                  <a:reflection blurRad="6350" stA="60000" endA="900" endPos="58000" dir="5400000" sy="-100000" algn="bl" rotWithShape="0"/>
                </a:effectLst>
                <a:latin typeface="Colonna MT" panose="04020805060202030203" pitchFamily="82" charset="0"/>
              </a:rPr>
              <a:t> prediction</a:t>
            </a:r>
            <a:endParaRPr lang="he-IL" sz="5400" b="1" dirty="0">
              <a:blipFill>
                <a:blip r:embed="rId4"/>
                <a:tile tx="0" ty="0" sx="100000" sy="100000" flip="none" algn="tl"/>
              </a:blipFill>
              <a:effectLst>
                <a:outerShdw blurRad="38100" dist="38100" dir="2700000" algn="tl">
                  <a:srgbClr val="000000">
                    <a:alpha val="43137"/>
                  </a:srgbClr>
                </a:outerShdw>
                <a:reflection blurRad="6350" stA="60000" endA="900" endPos="58000" dir="5400000" sy="-100000" algn="bl" rotWithShape="0"/>
              </a:effectLst>
              <a:latin typeface="Colonna MT" panose="04020805060202030203" pitchFamily="82" charset="0"/>
            </a:endParaRPr>
          </a:p>
        </p:txBody>
      </p:sp>
      <p:sp>
        <p:nvSpPr>
          <p:cNvPr id="11" name="תיבת טקסט 10">
            <a:extLst>
              <a:ext uri="{FF2B5EF4-FFF2-40B4-BE49-F238E27FC236}">
                <a16:creationId xmlns:a16="http://schemas.microsoft.com/office/drawing/2014/main" id="{4E58718F-0FB1-47DA-A801-425B7334F88E}"/>
              </a:ext>
            </a:extLst>
          </p:cNvPr>
          <p:cNvSpPr txBox="1"/>
          <p:nvPr/>
        </p:nvSpPr>
        <p:spPr>
          <a:xfrm>
            <a:off x="8210551" y="394635"/>
            <a:ext cx="1809750" cy="2854243"/>
          </a:xfrm>
          <a:prstGeom prst="rect">
            <a:avLst/>
          </a:prstGeom>
          <a:noFill/>
        </p:spPr>
        <p:txBody>
          <a:bodyPr wrap="square" rtlCol="1">
            <a:spAutoFit/>
          </a:bodyPr>
          <a:lstStyle/>
          <a:p>
            <a:pPr algn="r" rtl="1">
              <a:lnSpc>
                <a:spcPct val="107000"/>
              </a:lnSpc>
              <a:spcAft>
                <a:spcPts val="800"/>
              </a:spcAft>
            </a:pPr>
            <a:r>
              <a:rPr lang="en-US" sz="1800" b="1" dirty="0">
                <a:blipFill>
                  <a:blip r:embed="rId3"/>
                  <a:tile tx="0" ty="0" sx="100000" sy="100000" flip="none" algn="tl"/>
                </a:blip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Yarin Shlomo </a:t>
            </a:r>
            <a:r>
              <a:rPr lang="he-IL" sz="1800" b="1" dirty="0">
                <a:blipFill>
                  <a:blip r:embed="rId3"/>
                  <a:tile tx="0" ty="0" sx="100000" sy="100000" flip="none" algn="tl"/>
                </a:blip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316164060</a:t>
            </a:r>
            <a:endParaRPr lang="en-US" sz="1800" b="1" dirty="0">
              <a:blipFill>
                <a:blip r:embed="rId3"/>
                <a:tile tx="0" ty="0" sx="100000" sy="100000" flip="none" algn="tl"/>
              </a:blip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800" b="1" dirty="0">
                <a:blipFill>
                  <a:blip r:embed="rId3"/>
                  <a:tile tx="0" ty="0" sx="100000" sy="100000" flip="none" algn="tl"/>
                </a:blip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Daniel Ro</a:t>
            </a:r>
            <a:r>
              <a:rPr lang="en-US" b="1" dirty="0">
                <a:blipFill>
                  <a:blip r:embed="rId3"/>
                  <a:tile tx="0" ty="0" sx="100000" sy="100000" flip="none" algn="tl"/>
                </a:blip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kach </a:t>
            </a:r>
            <a:r>
              <a:rPr lang="he-IL" sz="1800" b="1" dirty="0">
                <a:blipFill>
                  <a:blip r:embed="rId3"/>
                  <a:tile tx="0" ty="0" sx="100000" sy="100000" flip="none" algn="tl"/>
                </a:blip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312324940</a:t>
            </a:r>
          </a:p>
          <a:p>
            <a:pPr>
              <a:lnSpc>
                <a:spcPct val="107000"/>
              </a:lnSpc>
              <a:spcAft>
                <a:spcPts val="800"/>
              </a:spcAft>
            </a:pPr>
            <a:r>
              <a:rPr lang="en-US" sz="1800" b="1" dirty="0">
                <a:blipFill>
                  <a:blip r:embed="rId3"/>
                  <a:tile tx="0" ty="0" sx="100000" sy="100000" flip="none" algn="tl"/>
                </a:blip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Shelly Itzhar </a:t>
            </a:r>
            <a:r>
              <a:rPr lang="he-IL" sz="1800" b="1" dirty="0">
                <a:blipFill>
                  <a:blip r:embed="rId3"/>
                  <a:tile tx="0" ty="0" sx="100000" sy="100000" flip="none" algn="tl"/>
                </a:blip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318685989</a:t>
            </a:r>
            <a:endParaRPr lang="en-US" sz="1800" b="1" dirty="0">
              <a:blipFill>
                <a:blip r:embed="rId3"/>
                <a:tile tx="0" ty="0" sx="100000" sy="100000" flip="none" algn="tl"/>
              </a:blip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endParaRPr lang="en-US" sz="1800" b="1" dirty="0">
              <a:blipFill>
                <a:blip r:embed="rId3"/>
                <a:tile tx="0" ty="0" sx="100000" sy="100000" flip="none" algn="tl"/>
              </a:blip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endParaRPr>
          </a:p>
          <a:p>
            <a:endParaRPr lang="he-IL" dirty="0">
              <a:blipFill>
                <a:blip r:embed="rId3"/>
                <a:tile tx="0" ty="0" sx="100000" sy="100000" flip="none" algn="tl"/>
              </a:blipFill>
            </a:endParaRPr>
          </a:p>
        </p:txBody>
      </p:sp>
    </p:spTree>
    <p:extLst>
      <p:ext uri="{BB962C8B-B14F-4D97-AF65-F5344CB8AC3E}">
        <p14:creationId xmlns:p14="http://schemas.microsoft.com/office/powerpoint/2010/main" val="37245562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arn(inVertic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p:cTn id="15"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22" dur="500"/>
                                        <p:tgtEl>
                                          <p:spTgt spid="11">
                                            <p:txEl>
                                              <p:pRg st="0" end="0"/>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25" dur="500"/>
                                        <p:tgtEl>
                                          <p:spTgt spid="11">
                                            <p:txEl>
                                              <p:pRg st="1" end="1"/>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28"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F8932118-9468-40AC-86B7-1D3C3B11D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2987"/>
            <a:ext cx="5438254" cy="4010025"/>
          </a:xfrm>
          <a:prstGeom prst="rect">
            <a:avLst/>
          </a:prstGeom>
        </p:spPr>
      </p:pic>
      <p:sp>
        <p:nvSpPr>
          <p:cNvPr id="5" name="תיבת טקסט 4">
            <a:extLst>
              <a:ext uri="{FF2B5EF4-FFF2-40B4-BE49-F238E27FC236}">
                <a16:creationId xmlns:a16="http://schemas.microsoft.com/office/drawing/2014/main" id="{EF522FB0-C4B3-451F-B4CB-149DCC03A990}"/>
              </a:ext>
            </a:extLst>
          </p:cNvPr>
          <p:cNvSpPr txBox="1"/>
          <p:nvPr/>
        </p:nvSpPr>
        <p:spPr>
          <a:xfrm>
            <a:off x="6096000" y="218657"/>
            <a:ext cx="2857500" cy="646331"/>
          </a:xfrm>
          <a:prstGeom prst="rect">
            <a:avLst/>
          </a:prstGeom>
          <a:noFill/>
        </p:spPr>
        <p:txBody>
          <a:bodyPr wrap="square" rtlCol="1">
            <a:spAutoFit/>
          </a:bodyPr>
          <a:lstStyle/>
          <a:p>
            <a:r>
              <a:rPr lang="en-US" sz="3600" b="1" dirty="0">
                <a:solidFill>
                  <a:srgbClr val="FFCC00"/>
                </a:solidFill>
                <a:effectLst>
                  <a:outerShdw blurRad="38100" dist="38100" dir="2700000" algn="tl">
                    <a:srgbClr val="000000">
                      <a:alpha val="43137"/>
                    </a:srgbClr>
                  </a:outerShdw>
                </a:effectLst>
                <a:latin typeface="Colonna MT" panose="04020805060202030203" pitchFamily="82" charset="0"/>
              </a:rPr>
              <a:t>visualization</a:t>
            </a:r>
            <a:endParaRPr lang="he-IL" sz="2800" b="1" dirty="0">
              <a:solidFill>
                <a:srgbClr val="FFCC00"/>
              </a:solidFill>
              <a:effectLst>
                <a:outerShdw blurRad="38100" dist="38100" dir="2700000" algn="tl">
                  <a:srgbClr val="000000">
                    <a:alpha val="43137"/>
                  </a:srgbClr>
                </a:outerShdw>
              </a:effectLst>
              <a:latin typeface="Colonna MT" panose="04020805060202030203" pitchFamily="82" charset="0"/>
            </a:endParaRPr>
          </a:p>
        </p:txBody>
      </p:sp>
      <p:sp>
        <p:nvSpPr>
          <p:cNvPr id="2" name="תיבת טקסט 1">
            <a:extLst>
              <a:ext uri="{FF2B5EF4-FFF2-40B4-BE49-F238E27FC236}">
                <a16:creationId xmlns:a16="http://schemas.microsoft.com/office/drawing/2014/main" id="{4B8FA21A-8A7F-44B1-9390-E947F00437EC}"/>
              </a:ext>
            </a:extLst>
          </p:cNvPr>
          <p:cNvSpPr txBox="1"/>
          <p:nvPr/>
        </p:nvSpPr>
        <p:spPr>
          <a:xfrm>
            <a:off x="5857875" y="1943100"/>
            <a:ext cx="3924300" cy="3693319"/>
          </a:xfrm>
          <a:prstGeom prst="rect">
            <a:avLst/>
          </a:prstGeom>
          <a:noFill/>
        </p:spPr>
        <p:txBody>
          <a:bodyPr wrap="square" rtlCol="1">
            <a:spAutoFit/>
          </a:bodyPr>
          <a:lstStyle/>
          <a:p>
            <a:r>
              <a:rPr lang="en-US" sz="2400" b="1" dirty="0">
                <a:effectLst>
                  <a:outerShdw blurRad="38100" dist="38100" dir="2700000" algn="tl">
                    <a:srgbClr val="000000">
                      <a:alpha val="43137"/>
                    </a:srgbClr>
                  </a:outerShdw>
                </a:effectLst>
                <a:latin typeface="Colonna MT" panose="04020805060202030203" pitchFamily="82" charset="0"/>
              </a:rPr>
              <a:t>As we can see, although</a:t>
            </a:r>
          </a:p>
          <a:p>
            <a:r>
              <a:rPr lang="en-US" sz="2400" b="1" dirty="0">
                <a:effectLst>
                  <a:outerShdw blurRad="38100" dist="38100" dir="2700000" algn="tl">
                    <a:srgbClr val="000000">
                      <a:alpha val="43137"/>
                    </a:srgbClr>
                  </a:outerShdw>
                </a:effectLst>
                <a:latin typeface="Colonna MT" panose="04020805060202030203" pitchFamily="82" charset="0"/>
              </a:rPr>
              <a:t> some cities considered expensive (Tokyo, London, etc.), their hotel prices remains rationally the same as other cities. Also, our finding support the claim that Tel Aviv is the most expensive city in the world.</a:t>
            </a:r>
          </a:p>
          <a:p>
            <a:endParaRPr lang="he-IL" dirty="0"/>
          </a:p>
        </p:txBody>
      </p:sp>
    </p:spTree>
    <p:extLst>
      <p:ext uri="{BB962C8B-B14F-4D97-AF65-F5344CB8AC3E}">
        <p14:creationId xmlns:p14="http://schemas.microsoft.com/office/powerpoint/2010/main" val="139246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2" presetClass="emph" presetSubtype="0" fill="hold" nodeType="clickEffect">
                                  <p:stCondLst>
                                    <p:cond delay="0"/>
                                  </p:stCondLst>
                                  <p:childTnLst>
                                    <p:animRot by="120000">
                                      <p:cBhvr>
                                        <p:cTn id="12" dur="100" fill="hold">
                                          <p:stCondLst>
                                            <p:cond delay="0"/>
                                          </p:stCondLst>
                                        </p:cTn>
                                        <p:tgtEl>
                                          <p:spTgt spid="7"/>
                                        </p:tgtEl>
                                        <p:attrNameLst>
                                          <p:attrName>r</p:attrName>
                                        </p:attrNameLst>
                                      </p:cBhvr>
                                    </p:animRot>
                                    <p:animRot by="-240000">
                                      <p:cBhvr>
                                        <p:cTn id="13" dur="200" fill="hold">
                                          <p:stCondLst>
                                            <p:cond delay="200"/>
                                          </p:stCondLst>
                                        </p:cTn>
                                        <p:tgtEl>
                                          <p:spTgt spid="7"/>
                                        </p:tgtEl>
                                        <p:attrNameLst>
                                          <p:attrName>r</p:attrName>
                                        </p:attrNameLst>
                                      </p:cBhvr>
                                    </p:animRot>
                                    <p:animRot by="240000">
                                      <p:cBhvr>
                                        <p:cTn id="14" dur="200" fill="hold">
                                          <p:stCondLst>
                                            <p:cond delay="400"/>
                                          </p:stCondLst>
                                        </p:cTn>
                                        <p:tgtEl>
                                          <p:spTgt spid="7"/>
                                        </p:tgtEl>
                                        <p:attrNameLst>
                                          <p:attrName>r</p:attrName>
                                        </p:attrNameLst>
                                      </p:cBhvr>
                                    </p:animRot>
                                    <p:animRot by="-240000">
                                      <p:cBhvr>
                                        <p:cTn id="15" dur="200" fill="hold">
                                          <p:stCondLst>
                                            <p:cond delay="600"/>
                                          </p:stCondLst>
                                        </p:cTn>
                                        <p:tgtEl>
                                          <p:spTgt spid="7"/>
                                        </p:tgtEl>
                                        <p:attrNameLst>
                                          <p:attrName>r</p:attrName>
                                        </p:attrNameLst>
                                      </p:cBhvr>
                                    </p:animRot>
                                    <p:animRot by="120000">
                                      <p:cBhvr>
                                        <p:cTn id="16" dur="200" fill="hold">
                                          <p:stCondLst>
                                            <p:cond delay="800"/>
                                          </p:stCondLst>
                                        </p:cTn>
                                        <p:tgtEl>
                                          <p:spTgt spid="7"/>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6B457FB-D1AA-4FD4-A76B-8CD512E0E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352" y="3197352"/>
            <a:ext cx="4531528" cy="3660648"/>
          </a:xfrm>
          <a:prstGeom prst="rect">
            <a:avLst/>
          </a:prstGeom>
          <a:noFill/>
          <a:extLst>
            <a:ext uri="{909E8E84-426E-40DD-AFC4-6F175D3DCCD1}">
              <a14:hiddenFill xmlns:a14="http://schemas.microsoft.com/office/drawing/2010/main">
                <a:solidFill>
                  <a:srgbClr val="FFFFFF"/>
                </a:solidFill>
              </a14:hiddenFill>
            </a:ext>
          </a:extLst>
        </p:spPr>
      </p:pic>
      <p:pic>
        <p:nvPicPr>
          <p:cNvPr id="3" name="תמונה 2">
            <a:extLst>
              <a:ext uri="{FF2B5EF4-FFF2-40B4-BE49-F238E27FC236}">
                <a16:creationId xmlns:a16="http://schemas.microsoft.com/office/drawing/2014/main" id="{294F1261-4FB7-4ABB-96C8-97C66F5D18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2751"/>
            <a:ext cx="4772978" cy="3959731"/>
          </a:xfrm>
          <a:prstGeom prst="rect">
            <a:avLst/>
          </a:prstGeom>
        </p:spPr>
      </p:pic>
      <p:sp>
        <p:nvSpPr>
          <p:cNvPr id="6" name="תיבת טקסט 5">
            <a:extLst>
              <a:ext uri="{FF2B5EF4-FFF2-40B4-BE49-F238E27FC236}">
                <a16:creationId xmlns:a16="http://schemas.microsoft.com/office/drawing/2014/main" id="{0C5283D3-4C6E-4F35-B4A8-DD33ECC03935}"/>
              </a:ext>
            </a:extLst>
          </p:cNvPr>
          <p:cNvSpPr txBox="1"/>
          <p:nvPr/>
        </p:nvSpPr>
        <p:spPr>
          <a:xfrm>
            <a:off x="6283358" y="140428"/>
            <a:ext cx="2857500" cy="646331"/>
          </a:xfrm>
          <a:prstGeom prst="rect">
            <a:avLst/>
          </a:prstGeom>
          <a:noFill/>
        </p:spPr>
        <p:txBody>
          <a:bodyPr wrap="square" rtlCol="1">
            <a:spAutoFit/>
          </a:bodyPr>
          <a:lstStyle/>
          <a:p>
            <a:r>
              <a:rPr lang="en-US" sz="3600" b="1" dirty="0">
                <a:solidFill>
                  <a:srgbClr val="FFCC00"/>
                </a:solidFill>
                <a:effectLst>
                  <a:outerShdw blurRad="38100" dist="38100" dir="2700000" algn="tl">
                    <a:srgbClr val="000000">
                      <a:alpha val="43137"/>
                    </a:srgbClr>
                  </a:outerShdw>
                </a:effectLst>
                <a:latin typeface="Colonna MT" panose="04020805060202030203" pitchFamily="82" charset="0"/>
              </a:rPr>
              <a:t>visualization</a:t>
            </a:r>
            <a:endParaRPr lang="he-IL" sz="2800" b="1" dirty="0">
              <a:solidFill>
                <a:srgbClr val="FFCC00"/>
              </a:solidFill>
              <a:effectLst>
                <a:outerShdw blurRad="38100" dist="38100" dir="2700000" algn="tl">
                  <a:srgbClr val="000000">
                    <a:alpha val="43137"/>
                  </a:srgbClr>
                </a:outerShdw>
              </a:effectLst>
              <a:latin typeface="Colonna MT" panose="04020805060202030203" pitchFamily="82" charset="0"/>
            </a:endParaRPr>
          </a:p>
        </p:txBody>
      </p:sp>
      <p:sp>
        <p:nvSpPr>
          <p:cNvPr id="8" name="תיבת טקסט 7">
            <a:extLst>
              <a:ext uri="{FF2B5EF4-FFF2-40B4-BE49-F238E27FC236}">
                <a16:creationId xmlns:a16="http://schemas.microsoft.com/office/drawing/2014/main" id="{F94CBE67-9E84-4182-9FD5-AA3C463B7BB9}"/>
              </a:ext>
            </a:extLst>
          </p:cNvPr>
          <p:cNvSpPr txBox="1"/>
          <p:nvPr/>
        </p:nvSpPr>
        <p:spPr>
          <a:xfrm>
            <a:off x="4581145" y="1021834"/>
            <a:ext cx="5001768" cy="1200329"/>
          </a:xfrm>
          <a:prstGeom prst="rect">
            <a:avLst/>
          </a:prstGeom>
          <a:noFill/>
        </p:spPr>
        <p:txBody>
          <a:bodyPr wrap="square" rtlCol="1">
            <a:spAutoFit/>
          </a:bodyPr>
          <a:lstStyle/>
          <a:p>
            <a:r>
              <a:rPr lang="en-US" sz="2400" b="1" dirty="0">
                <a:effectLst>
                  <a:outerShdw blurRad="38100" dist="38100" dir="2700000" algn="tl">
                    <a:srgbClr val="000000">
                      <a:alpha val="43137"/>
                    </a:srgbClr>
                  </a:outerShdw>
                </a:effectLst>
                <a:latin typeface="Colonna MT" panose="04020805060202030203" pitchFamily="82" charset="0"/>
              </a:rPr>
              <a:t>As we can see, Although most of the hotels are 3 stars and below, most of the rating scores are between 8 and 10.</a:t>
            </a:r>
            <a:endParaRPr lang="he-IL" sz="2400" b="1" dirty="0">
              <a:effectLst>
                <a:outerShdw blurRad="38100" dist="38100" dir="2700000" algn="tl">
                  <a:srgbClr val="000000">
                    <a:alpha val="43137"/>
                  </a:srgbClr>
                </a:outerShdw>
              </a:effectLst>
              <a:latin typeface="Colonna MT" panose="04020805060202030203" pitchFamily="82" charset="0"/>
            </a:endParaRPr>
          </a:p>
        </p:txBody>
      </p:sp>
    </p:spTree>
    <p:extLst>
      <p:ext uri="{BB962C8B-B14F-4D97-AF65-F5344CB8AC3E}">
        <p14:creationId xmlns:p14="http://schemas.microsoft.com/office/powerpoint/2010/main" val="39497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5122"/>
                                        </p:tgtEl>
                                        <p:attrNameLst>
                                          <p:attrName>style.visibility</p:attrName>
                                        </p:attrNameLst>
                                      </p:cBhvr>
                                      <p:to>
                                        <p:strVal val="visible"/>
                                      </p:to>
                                    </p:set>
                                    <p:anim calcmode="lin" valueType="num">
                                      <p:cBhvr>
                                        <p:cTn id="20" dur="500" fill="hold"/>
                                        <p:tgtEl>
                                          <p:spTgt spid="5122"/>
                                        </p:tgtEl>
                                        <p:attrNameLst>
                                          <p:attrName>ppt_w</p:attrName>
                                        </p:attrNameLst>
                                      </p:cBhvr>
                                      <p:tavLst>
                                        <p:tav tm="0">
                                          <p:val>
                                            <p:fltVal val="0"/>
                                          </p:val>
                                        </p:tav>
                                        <p:tav tm="100000">
                                          <p:val>
                                            <p:strVal val="#ppt_w"/>
                                          </p:val>
                                        </p:tav>
                                      </p:tavLst>
                                    </p:anim>
                                    <p:anim calcmode="lin" valueType="num">
                                      <p:cBhvr>
                                        <p:cTn id="21" dur="500" fill="hold"/>
                                        <p:tgtEl>
                                          <p:spTgt spid="5122"/>
                                        </p:tgtEl>
                                        <p:attrNameLst>
                                          <p:attrName>ppt_h</p:attrName>
                                        </p:attrNameLst>
                                      </p:cBhvr>
                                      <p:tavLst>
                                        <p:tav tm="0">
                                          <p:val>
                                            <p:fltVal val="0"/>
                                          </p:val>
                                        </p:tav>
                                        <p:tav tm="100000">
                                          <p:val>
                                            <p:strVal val="#ppt_h"/>
                                          </p:val>
                                        </p:tav>
                                      </p:tavLst>
                                    </p:anim>
                                    <p:animEffect transition="in" filter="fade">
                                      <p:cBhvr>
                                        <p:cTn id="22" dur="500"/>
                                        <p:tgtEl>
                                          <p:spTgt spid="51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FBC1A185-E029-44D3-A0F5-346650E214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9173" y="2124558"/>
            <a:ext cx="4271570" cy="2800819"/>
          </a:xfrm>
          <a:prstGeom prst="rect">
            <a:avLst/>
          </a:prstGeom>
        </p:spPr>
      </p:pic>
      <p:pic>
        <p:nvPicPr>
          <p:cNvPr id="3" name="תמונה 2">
            <a:extLst>
              <a:ext uri="{FF2B5EF4-FFF2-40B4-BE49-F238E27FC236}">
                <a16:creationId xmlns:a16="http://schemas.microsoft.com/office/drawing/2014/main" id="{D462E9CC-0EDA-40DB-BDBB-DE4CB1D558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939"/>
            <a:ext cx="4271570" cy="2625759"/>
          </a:xfrm>
          <a:prstGeom prst="rect">
            <a:avLst/>
          </a:prstGeom>
        </p:spPr>
      </p:pic>
      <p:pic>
        <p:nvPicPr>
          <p:cNvPr id="7" name="תמונה 6">
            <a:extLst>
              <a:ext uri="{FF2B5EF4-FFF2-40B4-BE49-F238E27FC236}">
                <a16:creationId xmlns:a16="http://schemas.microsoft.com/office/drawing/2014/main" id="{7DE01C18-012F-4637-989B-DA0790FDE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182947"/>
            <a:ext cx="4271569" cy="2677514"/>
          </a:xfrm>
          <a:prstGeom prst="rect">
            <a:avLst/>
          </a:prstGeom>
        </p:spPr>
      </p:pic>
      <p:sp>
        <p:nvSpPr>
          <p:cNvPr id="6" name="תיבת טקסט 5">
            <a:extLst>
              <a:ext uri="{FF2B5EF4-FFF2-40B4-BE49-F238E27FC236}">
                <a16:creationId xmlns:a16="http://schemas.microsoft.com/office/drawing/2014/main" id="{D724B789-68CC-4CEB-A888-7C098E2003F8}"/>
              </a:ext>
            </a:extLst>
          </p:cNvPr>
          <p:cNvSpPr txBox="1"/>
          <p:nvPr/>
        </p:nvSpPr>
        <p:spPr>
          <a:xfrm>
            <a:off x="6635783" y="0"/>
            <a:ext cx="2857500" cy="646331"/>
          </a:xfrm>
          <a:prstGeom prst="rect">
            <a:avLst/>
          </a:prstGeom>
          <a:noFill/>
        </p:spPr>
        <p:txBody>
          <a:bodyPr wrap="square" rtlCol="1">
            <a:spAutoFit/>
          </a:bodyPr>
          <a:lstStyle/>
          <a:p>
            <a:r>
              <a:rPr lang="en-US" sz="3600" b="1" dirty="0">
                <a:solidFill>
                  <a:srgbClr val="FFCC00"/>
                </a:solidFill>
                <a:effectLst>
                  <a:outerShdw blurRad="38100" dist="38100" dir="2700000" algn="tl">
                    <a:srgbClr val="000000">
                      <a:alpha val="43137"/>
                    </a:srgbClr>
                  </a:outerShdw>
                </a:effectLst>
                <a:latin typeface="Colonna MT" panose="04020805060202030203" pitchFamily="82" charset="0"/>
              </a:rPr>
              <a:t>visualization</a:t>
            </a:r>
            <a:endParaRPr lang="he-IL" sz="2800" b="1" dirty="0">
              <a:solidFill>
                <a:srgbClr val="FFCC00"/>
              </a:solidFill>
              <a:effectLst>
                <a:outerShdw blurRad="38100" dist="38100" dir="2700000" algn="tl">
                  <a:srgbClr val="000000">
                    <a:alpha val="43137"/>
                  </a:srgbClr>
                </a:outerShdw>
              </a:effectLst>
              <a:latin typeface="Colonna MT" panose="04020805060202030203" pitchFamily="82" charset="0"/>
            </a:endParaRPr>
          </a:p>
        </p:txBody>
      </p:sp>
      <p:sp>
        <p:nvSpPr>
          <p:cNvPr id="8" name="תיבת טקסט 7">
            <a:extLst>
              <a:ext uri="{FF2B5EF4-FFF2-40B4-BE49-F238E27FC236}">
                <a16:creationId xmlns:a16="http://schemas.microsoft.com/office/drawing/2014/main" id="{F16DC0BA-0F3C-45DE-9B79-1C142480B42C}"/>
              </a:ext>
            </a:extLst>
          </p:cNvPr>
          <p:cNvSpPr txBox="1"/>
          <p:nvPr/>
        </p:nvSpPr>
        <p:spPr>
          <a:xfrm>
            <a:off x="4876420" y="785280"/>
            <a:ext cx="5001768" cy="1569660"/>
          </a:xfrm>
          <a:prstGeom prst="rect">
            <a:avLst/>
          </a:prstGeom>
          <a:noFill/>
        </p:spPr>
        <p:txBody>
          <a:bodyPr wrap="square" rtlCol="1">
            <a:spAutoFit/>
          </a:bodyPr>
          <a:lstStyle/>
          <a:p>
            <a:r>
              <a:rPr lang="en-US" sz="2400" b="1" dirty="0">
                <a:effectLst>
                  <a:outerShdw blurRad="38100" dist="38100" dir="2700000" algn="tl">
                    <a:srgbClr val="000000">
                      <a:alpha val="43137"/>
                    </a:srgbClr>
                  </a:outerShdw>
                </a:effectLst>
                <a:latin typeface="Colonna MT" panose="04020805060202030203" pitchFamily="82" charset="0"/>
              </a:rPr>
              <a:t>As we can see, people were more inclined to rate the hotel when they had a good time.</a:t>
            </a:r>
          </a:p>
          <a:p>
            <a:endParaRPr lang="he-IL" sz="2400" b="1" dirty="0">
              <a:effectLst>
                <a:outerShdw blurRad="38100" dist="38100" dir="2700000" algn="tl">
                  <a:srgbClr val="000000">
                    <a:alpha val="43137"/>
                  </a:srgbClr>
                </a:outerShdw>
              </a:effectLst>
              <a:latin typeface="Colonna MT" panose="04020805060202030203" pitchFamily="82" charset="0"/>
            </a:endParaRPr>
          </a:p>
        </p:txBody>
      </p:sp>
      <p:sp>
        <p:nvSpPr>
          <p:cNvPr id="9" name="תיבת טקסט 8">
            <a:extLst>
              <a:ext uri="{FF2B5EF4-FFF2-40B4-BE49-F238E27FC236}">
                <a16:creationId xmlns:a16="http://schemas.microsoft.com/office/drawing/2014/main" id="{B35ED97D-2B54-4DE5-8FD4-59B10DF4E718}"/>
              </a:ext>
            </a:extLst>
          </p:cNvPr>
          <p:cNvSpPr txBox="1"/>
          <p:nvPr/>
        </p:nvSpPr>
        <p:spPr>
          <a:xfrm>
            <a:off x="451205" y="2882242"/>
            <a:ext cx="5001768" cy="1569660"/>
          </a:xfrm>
          <a:prstGeom prst="rect">
            <a:avLst/>
          </a:prstGeom>
          <a:noFill/>
        </p:spPr>
        <p:txBody>
          <a:bodyPr wrap="square" rtlCol="1">
            <a:spAutoFit/>
          </a:bodyPr>
          <a:lstStyle/>
          <a:p>
            <a:pPr algn="l" fontAlgn="base"/>
            <a:r>
              <a:rPr lang="en-US" sz="2400" b="1" dirty="0">
                <a:effectLst>
                  <a:outerShdw blurRad="38100" dist="38100" dir="2700000" algn="tl">
                    <a:srgbClr val="000000">
                      <a:alpha val="43137"/>
                    </a:srgbClr>
                  </a:outerShdw>
                </a:effectLst>
                <a:latin typeface="Colonna MT" panose="04020805060202030203" pitchFamily="82" charset="0"/>
              </a:rPr>
              <a:t>As we can see, there is direct connection between the location score to the overall rating.</a:t>
            </a:r>
          </a:p>
          <a:p>
            <a:endParaRPr lang="he-IL" sz="2400" b="1" dirty="0">
              <a:effectLst>
                <a:outerShdw blurRad="38100" dist="38100" dir="2700000" algn="tl">
                  <a:srgbClr val="000000">
                    <a:alpha val="43137"/>
                  </a:srgbClr>
                </a:outerShdw>
              </a:effectLst>
              <a:latin typeface="Colonna MT" panose="04020805060202030203" pitchFamily="82" charset="0"/>
            </a:endParaRPr>
          </a:p>
        </p:txBody>
      </p:sp>
      <p:sp>
        <p:nvSpPr>
          <p:cNvPr id="10" name="תיבת טקסט 9">
            <a:extLst>
              <a:ext uri="{FF2B5EF4-FFF2-40B4-BE49-F238E27FC236}">
                <a16:creationId xmlns:a16="http://schemas.microsoft.com/office/drawing/2014/main" id="{339EC3E3-308A-4DF9-B8C7-6C399446C897}"/>
              </a:ext>
            </a:extLst>
          </p:cNvPr>
          <p:cNvSpPr txBox="1"/>
          <p:nvPr/>
        </p:nvSpPr>
        <p:spPr>
          <a:xfrm>
            <a:off x="5381625" y="4979204"/>
            <a:ext cx="6206211" cy="1569660"/>
          </a:xfrm>
          <a:prstGeom prst="rect">
            <a:avLst/>
          </a:prstGeom>
          <a:noFill/>
        </p:spPr>
        <p:txBody>
          <a:bodyPr wrap="square" rtlCol="1">
            <a:spAutoFit/>
          </a:bodyPr>
          <a:lstStyle/>
          <a:p>
            <a:pPr algn="l" fontAlgn="base"/>
            <a:r>
              <a:rPr lang="en-US" sz="2400" b="1">
                <a:effectLst>
                  <a:outerShdw blurRad="38100" dist="38100" dir="2700000" algn="tl">
                    <a:srgbClr val="000000">
                      <a:alpha val="43137"/>
                    </a:srgbClr>
                  </a:outerShdw>
                </a:effectLst>
                <a:latin typeface="Colonna MT" panose="04020805060202030203" pitchFamily="82" charset="0"/>
              </a:rPr>
              <a:t>As we can see, whenever the location score is relatively low the price will be accordingly low. additionally the location score is high it's price is roughly up to doubled on most cases.</a:t>
            </a:r>
            <a:endParaRPr lang="he-IL" sz="2400" b="1" dirty="0">
              <a:effectLst>
                <a:outerShdw blurRad="38100" dist="38100" dir="2700000" algn="tl">
                  <a:srgbClr val="000000">
                    <a:alpha val="43137"/>
                  </a:srgbClr>
                </a:outerShdw>
              </a:effectLst>
              <a:latin typeface="Colonna MT" panose="04020805060202030203" pitchFamily="82" charset="0"/>
            </a:endParaRPr>
          </a:p>
        </p:txBody>
      </p:sp>
      <p:sp>
        <p:nvSpPr>
          <p:cNvPr id="15" name="חץ: ימינה 14">
            <a:extLst>
              <a:ext uri="{FF2B5EF4-FFF2-40B4-BE49-F238E27FC236}">
                <a16:creationId xmlns:a16="http://schemas.microsoft.com/office/drawing/2014/main" id="{8FF06627-B033-4501-ADF8-679CDC26BDAA}"/>
              </a:ext>
            </a:extLst>
          </p:cNvPr>
          <p:cNvSpPr/>
          <p:nvPr/>
        </p:nvSpPr>
        <p:spPr>
          <a:xfrm>
            <a:off x="4260012" y="5511621"/>
            <a:ext cx="733425" cy="504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חץ: ימינה 15">
            <a:extLst>
              <a:ext uri="{FF2B5EF4-FFF2-40B4-BE49-F238E27FC236}">
                <a16:creationId xmlns:a16="http://schemas.microsoft.com/office/drawing/2014/main" id="{3B5FA1EC-FA77-4BC9-9401-8DCB45D3A3C3}"/>
              </a:ext>
            </a:extLst>
          </p:cNvPr>
          <p:cNvSpPr/>
          <p:nvPr/>
        </p:nvSpPr>
        <p:spPr>
          <a:xfrm>
            <a:off x="3997922" y="1114405"/>
            <a:ext cx="733425" cy="504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חץ: ימינה 16">
            <a:extLst>
              <a:ext uri="{FF2B5EF4-FFF2-40B4-BE49-F238E27FC236}">
                <a16:creationId xmlns:a16="http://schemas.microsoft.com/office/drawing/2014/main" id="{EBC5B441-0A89-4328-A085-3C8348C819EA}"/>
              </a:ext>
            </a:extLst>
          </p:cNvPr>
          <p:cNvSpPr/>
          <p:nvPr/>
        </p:nvSpPr>
        <p:spPr>
          <a:xfrm rot="10800000">
            <a:off x="4993437" y="3193817"/>
            <a:ext cx="733425" cy="504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46884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down)">
                                      <p:cBhvr>
                                        <p:cTn id="21" dur="500"/>
                                        <p:tgtEl>
                                          <p:spTgt spid="1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1000" fill="hold"/>
                                        <p:tgtEl>
                                          <p:spTgt spid="5"/>
                                        </p:tgtEl>
                                        <p:attrNameLst>
                                          <p:attrName>ppt_w</p:attrName>
                                        </p:attrNameLst>
                                      </p:cBhvr>
                                      <p:tavLst>
                                        <p:tav tm="0">
                                          <p:val>
                                            <p:fltVal val="0"/>
                                          </p:val>
                                        </p:tav>
                                        <p:tav tm="100000">
                                          <p:val>
                                            <p:strVal val="#ppt_w"/>
                                          </p:val>
                                        </p:tav>
                                      </p:tavLst>
                                    </p:anim>
                                    <p:anim calcmode="lin" valueType="num">
                                      <p:cBhvr>
                                        <p:cTn id="30" dur="1000" fill="hold"/>
                                        <p:tgtEl>
                                          <p:spTgt spid="5"/>
                                        </p:tgtEl>
                                        <p:attrNameLst>
                                          <p:attrName>ppt_h</p:attrName>
                                        </p:attrNameLst>
                                      </p:cBhvr>
                                      <p:tavLst>
                                        <p:tav tm="0">
                                          <p:val>
                                            <p:fltVal val="0"/>
                                          </p:val>
                                        </p:tav>
                                        <p:tav tm="100000">
                                          <p:val>
                                            <p:strVal val="#ppt_h"/>
                                          </p:val>
                                        </p:tav>
                                      </p:tavLst>
                                    </p:anim>
                                    <p:anim calcmode="lin" valueType="num">
                                      <p:cBhvr>
                                        <p:cTn id="31" dur="1000" fill="hold"/>
                                        <p:tgtEl>
                                          <p:spTgt spid="5"/>
                                        </p:tgtEl>
                                        <p:attrNameLst>
                                          <p:attrName>style.rotation</p:attrName>
                                        </p:attrNameLst>
                                      </p:cBhvr>
                                      <p:tavLst>
                                        <p:tav tm="0">
                                          <p:val>
                                            <p:fltVal val="90"/>
                                          </p:val>
                                        </p:tav>
                                        <p:tav tm="100000">
                                          <p:val>
                                            <p:fltVal val="0"/>
                                          </p:val>
                                        </p:tav>
                                      </p:tavLst>
                                    </p:anim>
                                    <p:animEffect transition="in" filter="fade">
                                      <p:cBhvr>
                                        <p:cTn id="32" dur="10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down)">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1000" fill="hold"/>
                                        <p:tgtEl>
                                          <p:spTgt spid="7"/>
                                        </p:tgtEl>
                                        <p:attrNameLst>
                                          <p:attrName>ppt_w</p:attrName>
                                        </p:attrNameLst>
                                      </p:cBhvr>
                                      <p:tavLst>
                                        <p:tav tm="0">
                                          <p:val>
                                            <p:fltVal val="0"/>
                                          </p:val>
                                        </p:tav>
                                        <p:tav tm="100000">
                                          <p:val>
                                            <p:strVal val="#ppt_w"/>
                                          </p:val>
                                        </p:tav>
                                      </p:tavLst>
                                    </p:anim>
                                    <p:anim calcmode="lin" valueType="num">
                                      <p:cBhvr>
                                        <p:cTn id="46" dur="1000" fill="hold"/>
                                        <p:tgtEl>
                                          <p:spTgt spid="7"/>
                                        </p:tgtEl>
                                        <p:attrNameLst>
                                          <p:attrName>ppt_h</p:attrName>
                                        </p:attrNameLst>
                                      </p:cBhvr>
                                      <p:tavLst>
                                        <p:tav tm="0">
                                          <p:val>
                                            <p:fltVal val="0"/>
                                          </p:val>
                                        </p:tav>
                                        <p:tav tm="100000">
                                          <p:val>
                                            <p:strVal val="#ppt_h"/>
                                          </p:val>
                                        </p:tav>
                                      </p:tavLst>
                                    </p:anim>
                                    <p:anim calcmode="lin" valueType="num">
                                      <p:cBhvr>
                                        <p:cTn id="47" dur="1000" fill="hold"/>
                                        <p:tgtEl>
                                          <p:spTgt spid="7"/>
                                        </p:tgtEl>
                                        <p:attrNameLst>
                                          <p:attrName>style.rotation</p:attrName>
                                        </p:attrNameLst>
                                      </p:cBhvr>
                                      <p:tavLst>
                                        <p:tav tm="0">
                                          <p:val>
                                            <p:fltVal val="90"/>
                                          </p:val>
                                        </p:tav>
                                        <p:tav tm="100000">
                                          <p:val>
                                            <p:fltVal val="0"/>
                                          </p:val>
                                        </p:tav>
                                      </p:tavLst>
                                    </p:anim>
                                    <p:animEffect transition="in" filter="fade">
                                      <p:cBhvr>
                                        <p:cTn id="48" dur="10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down)">
                                      <p:cBhvr>
                                        <p:cTn id="53" dur="500"/>
                                        <p:tgtEl>
                                          <p:spTgt spid="15"/>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down)">
                                      <p:cBhvr>
                                        <p:cTn id="5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5" grpId="0" animBg="1"/>
      <p:bldP spid="16"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E7367D16-CF8C-4938-A7FD-814FAB967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66" y="95250"/>
            <a:ext cx="4753027" cy="3153738"/>
          </a:xfrm>
          <a:prstGeom prst="rect">
            <a:avLst/>
          </a:prstGeom>
        </p:spPr>
      </p:pic>
      <p:pic>
        <p:nvPicPr>
          <p:cNvPr id="4" name="תמונה 3">
            <a:extLst>
              <a:ext uri="{FF2B5EF4-FFF2-40B4-BE49-F238E27FC236}">
                <a16:creationId xmlns:a16="http://schemas.microsoft.com/office/drawing/2014/main" id="{569DF5A2-93B4-4558-A08B-3D30344DC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300" y="657226"/>
            <a:ext cx="4017941" cy="3254152"/>
          </a:xfrm>
          <a:prstGeom prst="rect">
            <a:avLst/>
          </a:prstGeom>
        </p:spPr>
      </p:pic>
      <p:pic>
        <p:nvPicPr>
          <p:cNvPr id="6" name="תמונה 5">
            <a:extLst>
              <a:ext uri="{FF2B5EF4-FFF2-40B4-BE49-F238E27FC236}">
                <a16:creationId xmlns:a16="http://schemas.microsoft.com/office/drawing/2014/main" id="{6A6E6B45-7C75-4A06-9EA5-7BB92364EC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891" y="3729003"/>
            <a:ext cx="4403775" cy="3128997"/>
          </a:xfrm>
          <a:prstGeom prst="rect">
            <a:avLst/>
          </a:prstGeom>
        </p:spPr>
      </p:pic>
      <p:sp>
        <p:nvSpPr>
          <p:cNvPr id="7" name="תיבת טקסט 6">
            <a:extLst>
              <a:ext uri="{FF2B5EF4-FFF2-40B4-BE49-F238E27FC236}">
                <a16:creationId xmlns:a16="http://schemas.microsoft.com/office/drawing/2014/main" id="{48A1BF33-E4D4-4590-B040-95F3E1D012F8}"/>
              </a:ext>
            </a:extLst>
          </p:cNvPr>
          <p:cNvSpPr txBox="1"/>
          <p:nvPr/>
        </p:nvSpPr>
        <p:spPr>
          <a:xfrm>
            <a:off x="6635783" y="0"/>
            <a:ext cx="2857500" cy="646331"/>
          </a:xfrm>
          <a:prstGeom prst="rect">
            <a:avLst/>
          </a:prstGeom>
          <a:noFill/>
        </p:spPr>
        <p:txBody>
          <a:bodyPr wrap="square" rtlCol="1">
            <a:spAutoFit/>
          </a:bodyPr>
          <a:lstStyle/>
          <a:p>
            <a:r>
              <a:rPr lang="en-US" sz="3600" b="1" dirty="0">
                <a:solidFill>
                  <a:srgbClr val="FFCC00"/>
                </a:solidFill>
                <a:effectLst>
                  <a:outerShdw blurRad="38100" dist="38100" dir="2700000" algn="tl">
                    <a:srgbClr val="000000">
                      <a:alpha val="43137"/>
                    </a:srgbClr>
                  </a:outerShdw>
                </a:effectLst>
                <a:latin typeface="Colonna MT" panose="04020805060202030203" pitchFamily="82" charset="0"/>
              </a:rPr>
              <a:t>visualization</a:t>
            </a:r>
            <a:endParaRPr lang="he-IL" sz="2800" b="1" dirty="0">
              <a:solidFill>
                <a:srgbClr val="FFCC00"/>
              </a:solidFill>
              <a:effectLst>
                <a:outerShdw blurRad="38100" dist="38100" dir="2700000" algn="tl">
                  <a:srgbClr val="000000">
                    <a:alpha val="43137"/>
                  </a:srgbClr>
                </a:outerShdw>
              </a:effectLst>
              <a:latin typeface="Colonna MT" panose="04020805060202030203" pitchFamily="82" charset="0"/>
            </a:endParaRPr>
          </a:p>
        </p:txBody>
      </p:sp>
      <p:sp>
        <p:nvSpPr>
          <p:cNvPr id="8" name="תיבת טקסט 7">
            <a:extLst>
              <a:ext uri="{FF2B5EF4-FFF2-40B4-BE49-F238E27FC236}">
                <a16:creationId xmlns:a16="http://schemas.microsoft.com/office/drawing/2014/main" id="{B3DE5209-E98E-433F-8E5C-B54B640EA0E7}"/>
              </a:ext>
            </a:extLst>
          </p:cNvPr>
          <p:cNvSpPr txBox="1"/>
          <p:nvPr/>
        </p:nvSpPr>
        <p:spPr>
          <a:xfrm>
            <a:off x="5067300" y="4413421"/>
            <a:ext cx="6004484" cy="1938992"/>
          </a:xfrm>
          <a:prstGeom prst="rect">
            <a:avLst/>
          </a:prstGeom>
          <a:noFill/>
        </p:spPr>
        <p:txBody>
          <a:bodyPr wrap="square" rtlCol="1">
            <a:spAutoFit/>
          </a:bodyPr>
          <a:lstStyle/>
          <a:p>
            <a:pPr algn="l" fontAlgn="base"/>
            <a:r>
              <a:rPr lang="en-US" sz="2400" b="1" dirty="0">
                <a:effectLst>
                  <a:outerShdw blurRad="38100" dist="38100" dir="2700000" algn="tl">
                    <a:srgbClr val="000000">
                      <a:alpha val="43137"/>
                    </a:srgbClr>
                  </a:outerShdw>
                </a:effectLst>
                <a:latin typeface="Colonna MT" panose="04020805060202030203" pitchFamily="82" charset="0"/>
              </a:rPr>
              <a:t>As we can clearly see, the hotels that allowing pets inside them are more expensive than the others but it seems like there is a reason for the price, those hotels are as clean as hotels that are not allowing pets.</a:t>
            </a:r>
            <a:endParaRPr lang="he-IL" sz="2400" b="1" dirty="0">
              <a:effectLst>
                <a:outerShdw blurRad="38100" dist="38100" dir="2700000" algn="tl">
                  <a:srgbClr val="000000">
                    <a:alpha val="43137"/>
                  </a:srgbClr>
                </a:outerShdw>
              </a:effectLst>
              <a:latin typeface="Colonna MT" panose="04020805060202030203" pitchFamily="82" charset="0"/>
            </a:endParaRPr>
          </a:p>
        </p:txBody>
      </p:sp>
    </p:spTree>
    <p:extLst>
      <p:ext uri="{BB962C8B-B14F-4D97-AF65-F5344CB8AC3E}">
        <p14:creationId xmlns:p14="http://schemas.microsoft.com/office/powerpoint/2010/main" val="114208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randombar(horizontal)">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97E8A024-80F8-499D-8BFF-A4FDC893DD82}"/>
              </a:ext>
            </a:extLst>
          </p:cNvPr>
          <p:cNvSpPr txBox="1"/>
          <p:nvPr/>
        </p:nvSpPr>
        <p:spPr>
          <a:xfrm>
            <a:off x="282608" y="102328"/>
            <a:ext cx="3822668" cy="646331"/>
          </a:xfrm>
          <a:prstGeom prst="rect">
            <a:avLst/>
          </a:prstGeom>
          <a:noFill/>
        </p:spPr>
        <p:txBody>
          <a:bodyPr wrap="square" rtlCol="1">
            <a:spAutoFit/>
          </a:bodyPr>
          <a:lstStyle/>
          <a:p>
            <a:r>
              <a:rPr lang="en-US" sz="3600" b="1" dirty="0">
                <a:solidFill>
                  <a:srgbClr val="FFCC00"/>
                </a:solidFill>
                <a:effectLst>
                  <a:outerShdw blurRad="38100" dist="38100" dir="2700000" algn="tl">
                    <a:srgbClr val="000000">
                      <a:alpha val="43137"/>
                    </a:srgbClr>
                  </a:outerShdw>
                </a:effectLst>
                <a:latin typeface="Colonna MT" panose="04020805060202030203" pitchFamily="82" charset="0"/>
              </a:rPr>
              <a:t>Machine Learning</a:t>
            </a:r>
            <a:endParaRPr lang="he-IL" sz="2800" b="1" dirty="0">
              <a:solidFill>
                <a:srgbClr val="FFCC00"/>
              </a:solidFill>
              <a:effectLst>
                <a:outerShdw blurRad="38100" dist="38100" dir="2700000" algn="tl">
                  <a:srgbClr val="000000">
                    <a:alpha val="43137"/>
                  </a:srgbClr>
                </a:outerShdw>
              </a:effectLst>
              <a:latin typeface="Colonna MT" panose="04020805060202030203" pitchFamily="82" charset="0"/>
            </a:endParaRPr>
          </a:p>
        </p:txBody>
      </p:sp>
      <p:sp>
        <p:nvSpPr>
          <p:cNvPr id="4" name="תיבת טקסט 3">
            <a:extLst>
              <a:ext uri="{FF2B5EF4-FFF2-40B4-BE49-F238E27FC236}">
                <a16:creationId xmlns:a16="http://schemas.microsoft.com/office/drawing/2014/main" id="{806EC53D-FD6F-4489-AD7D-D687912A32C7}"/>
              </a:ext>
            </a:extLst>
          </p:cNvPr>
          <p:cNvSpPr txBox="1"/>
          <p:nvPr/>
        </p:nvSpPr>
        <p:spPr>
          <a:xfrm>
            <a:off x="282608" y="856357"/>
            <a:ext cx="11163300" cy="6001643"/>
          </a:xfrm>
          <a:prstGeom prst="rect">
            <a:avLst/>
          </a:prstGeom>
          <a:noFill/>
        </p:spPr>
        <p:txBody>
          <a:bodyPr wrap="square" rtlCol="1">
            <a:spAutoFit/>
          </a:bodyPr>
          <a:lstStyle/>
          <a:p>
            <a:pPr fontAlgn="base"/>
            <a:r>
              <a:rPr lang="en-US" sz="2400" b="1" dirty="0">
                <a:effectLst>
                  <a:outerShdw blurRad="38100" dist="38100" dir="2700000" algn="tl">
                    <a:srgbClr val="000000">
                      <a:alpha val="43137"/>
                    </a:srgbClr>
                  </a:outerShdw>
                </a:effectLst>
                <a:latin typeface="Colonna MT" panose="04020805060202030203" pitchFamily="82" charset="0"/>
              </a:rPr>
              <a:t>We used three different labels for 2 different machine learning algorithms. The labels are- 'Price', 'Rating' and 'stars'.</a:t>
            </a:r>
          </a:p>
          <a:p>
            <a:pPr fontAlgn="base"/>
            <a:r>
              <a:rPr lang="en-US" sz="2400" b="1" dirty="0">
                <a:effectLst>
                  <a:outerShdw blurRad="38100" dist="38100" dir="2700000" algn="tl">
                    <a:srgbClr val="000000">
                      <a:alpha val="43137"/>
                    </a:srgbClr>
                  </a:outerShdw>
                </a:effectLst>
                <a:latin typeface="Colonna MT" panose="04020805060202030203" pitchFamily="82" charset="0"/>
              </a:rPr>
              <a:t>Price:</a:t>
            </a:r>
          </a:p>
          <a:p>
            <a:pPr fontAlgn="base"/>
            <a:r>
              <a:rPr lang="en-US" sz="2400" b="1" dirty="0">
                <a:effectLst>
                  <a:outerShdw blurRad="38100" dist="38100" dir="2700000" algn="tl">
                    <a:srgbClr val="000000">
                      <a:alpha val="43137"/>
                    </a:srgbClr>
                  </a:outerShdw>
                </a:effectLst>
                <a:latin typeface="Colonna MT" panose="04020805060202030203" pitchFamily="82" charset="0"/>
              </a:rPr>
              <a:t>Predicting the price of the hotel didn't give us good results so we instead divided the prices to bins and predicted the price bin that a hotel will be in. We used Linear Regression. </a:t>
            </a:r>
          </a:p>
          <a:p>
            <a:pPr fontAlgn="base"/>
            <a:r>
              <a:rPr lang="en-US" sz="2400" b="1" dirty="0">
                <a:effectLst>
                  <a:outerShdw blurRad="38100" dist="38100" dir="2700000" algn="tl">
                    <a:srgbClr val="000000">
                      <a:alpha val="43137"/>
                    </a:srgbClr>
                  </a:outerShdw>
                </a:effectLst>
                <a:latin typeface="Colonna MT" panose="04020805060202030203" pitchFamily="82" charset="0"/>
              </a:rPr>
              <a:t>Before we divided to beans we got accuracy of 50% and after we got accuracy of 75%.</a:t>
            </a:r>
          </a:p>
          <a:p>
            <a:pPr fontAlgn="base"/>
            <a:endParaRPr lang="en-US" sz="2400" b="1" dirty="0">
              <a:effectLst>
                <a:outerShdw blurRad="38100" dist="38100" dir="2700000" algn="tl">
                  <a:srgbClr val="000000">
                    <a:alpha val="43137"/>
                  </a:srgbClr>
                </a:outerShdw>
              </a:effectLst>
              <a:latin typeface="Colonna MT" panose="04020805060202030203" pitchFamily="82" charset="0"/>
            </a:endParaRPr>
          </a:p>
          <a:p>
            <a:pPr fontAlgn="base"/>
            <a:r>
              <a:rPr lang="en-US" sz="2400" b="1" dirty="0">
                <a:effectLst>
                  <a:outerShdw blurRad="38100" dist="38100" dir="2700000" algn="tl">
                    <a:srgbClr val="000000">
                      <a:alpha val="43137"/>
                    </a:srgbClr>
                  </a:outerShdw>
                </a:effectLst>
                <a:latin typeface="Colonna MT" panose="04020805060202030203" pitchFamily="82" charset="0"/>
              </a:rPr>
              <a:t>Rating:</a:t>
            </a:r>
          </a:p>
          <a:p>
            <a:pPr fontAlgn="base"/>
            <a:r>
              <a:rPr lang="en-US" sz="2400" b="1" dirty="0">
                <a:effectLst>
                  <a:outerShdw blurRad="38100" dist="38100" dir="2700000" algn="tl">
                    <a:srgbClr val="000000">
                      <a:alpha val="43137"/>
                    </a:srgbClr>
                  </a:outerShdw>
                </a:effectLst>
                <a:latin typeface="Colonna MT" panose="04020805060202030203" pitchFamily="82" charset="0"/>
              </a:rPr>
              <a:t>When predicting the rating of the hotel we used Logistic Regression. The final accuracy is 97%.</a:t>
            </a:r>
          </a:p>
          <a:p>
            <a:pPr fontAlgn="base"/>
            <a:endParaRPr lang="en-US" sz="2400" b="1" dirty="0">
              <a:effectLst>
                <a:outerShdw blurRad="38100" dist="38100" dir="2700000" algn="tl">
                  <a:srgbClr val="000000">
                    <a:alpha val="43137"/>
                  </a:srgbClr>
                </a:outerShdw>
              </a:effectLst>
              <a:latin typeface="Colonna MT" panose="04020805060202030203" pitchFamily="82" charset="0"/>
            </a:endParaRPr>
          </a:p>
          <a:p>
            <a:pPr fontAlgn="base"/>
            <a:r>
              <a:rPr lang="en-US" sz="2400" b="1" dirty="0">
                <a:effectLst>
                  <a:outerShdw blurRad="38100" dist="38100" dir="2700000" algn="tl">
                    <a:srgbClr val="000000">
                      <a:alpha val="43137"/>
                    </a:srgbClr>
                  </a:outerShdw>
                </a:effectLst>
                <a:latin typeface="Colonna MT" panose="04020805060202030203" pitchFamily="82" charset="0"/>
              </a:rPr>
              <a:t>Stars:</a:t>
            </a:r>
          </a:p>
          <a:p>
            <a:pPr fontAlgn="base"/>
            <a:r>
              <a:rPr lang="en-US" sz="2400" b="1" dirty="0">
                <a:effectLst>
                  <a:outerShdw blurRad="38100" dist="38100" dir="2700000" algn="tl">
                    <a:srgbClr val="000000">
                      <a:alpha val="43137"/>
                    </a:srgbClr>
                  </a:outerShdw>
                </a:effectLst>
                <a:latin typeface="Colonna MT" panose="04020805060202030203" pitchFamily="82" charset="0"/>
              </a:rPr>
              <a:t>When predicting the stars amount of the hotel we used Linear Regression because stars is a categorical label.</a:t>
            </a:r>
          </a:p>
          <a:p>
            <a:pPr fontAlgn="base"/>
            <a:r>
              <a:rPr lang="en-US" sz="2400" b="1" dirty="0">
                <a:effectLst>
                  <a:outerShdw blurRad="38100" dist="38100" dir="2700000" algn="tl">
                    <a:srgbClr val="000000">
                      <a:alpha val="43137"/>
                    </a:srgbClr>
                  </a:outerShdw>
                </a:effectLst>
                <a:latin typeface="Colonna MT" panose="04020805060202030203" pitchFamily="82" charset="0"/>
              </a:rPr>
              <a:t>The final model accuracy is 72%. </a:t>
            </a:r>
            <a:endParaRPr lang="he-IL" sz="2400" b="1" dirty="0">
              <a:effectLst>
                <a:outerShdw blurRad="38100" dist="38100" dir="2700000" algn="tl">
                  <a:srgbClr val="000000">
                    <a:alpha val="43137"/>
                  </a:srgbClr>
                </a:outerShdw>
              </a:effectLst>
              <a:latin typeface="Colonna MT" panose="04020805060202030203" pitchFamily="82" charset="0"/>
            </a:endParaRPr>
          </a:p>
        </p:txBody>
      </p:sp>
    </p:spTree>
    <p:extLst>
      <p:ext uri="{BB962C8B-B14F-4D97-AF65-F5344CB8AC3E}">
        <p14:creationId xmlns:p14="http://schemas.microsoft.com/office/powerpoint/2010/main" val="297050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D2DD36C6-454E-4943-8DFD-4E09BBB21C59}"/>
              </a:ext>
            </a:extLst>
          </p:cNvPr>
          <p:cNvPicPr>
            <a:picLocks noChangeAspect="1"/>
          </p:cNvPicPr>
          <p:nvPr/>
        </p:nvPicPr>
        <p:blipFill>
          <a:blip r:embed="rId2"/>
          <a:stretch>
            <a:fillRect/>
          </a:stretch>
        </p:blipFill>
        <p:spPr>
          <a:xfrm>
            <a:off x="0" y="0"/>
            <a:ext cx="12192000" cy="6858000"/>
          </a:xfrm>
          <a:prstGeom prst="rect">
            <a:avLst/>
          </a:prstGeom>
        </p:spPr>
      </p:pic>
      <p:sp>
        <p:nvSpPr>
          <p:cNvPr id="4" name="תיבת טקסט 3">
            <a:extLst>
              <a:ext uri="{FF2B5EF4-FFF2-40B4-BE49-F238E27FC236}">
                <a16:creationId xmlns:a16="http://schemas.microsoft.com/office/drawing/2014/main" id="{7A496915-BCC1-4047-856D-0F508A0E9A85}"/>
              </a:ext>
            </a:extLst>
          </p:cNvPr>
          <p:cNvSpPr txBox="1"/>
          <p:nvPr/>
        </p:nvSpPr>
        <p:spPr>
          <a:xfrm>
            <a:off x="1804035" y="361771"/>
            <a:ext cx="8149907" cy="1335920"/>
          </a:xfrm>
          <a:prstGeom prst="rect">
            <a:avLst/>
          </a:prstGeom>
          <a:noFill/>
        </p:spPr>
        <p:txBody>
          <a:bodyPr wrap="square" lIns="252000" tIns="180000" rIns="216000" rtlCol="1">
            <a:spAutoFit/>
            <a:scene3d>
              <a:camera prst="orthographicFront"/>
              <a:lightRig rig="threePt" dir="t"/>
            </a:scene3d>
            <a:sp3d extrusionH="57150">
              <a:extrusionClr>
                <a:schemeClr val="tx1"/>
              </a:extrusionClr>
            </a:sp3d>
          </a:bodyPr>
          <a:lstStyle/>
          <a:p>
            <a:pPr algn="ctr"/>
            <a:r>
              <a:rPr lang="en-US" sz="7200" b="1" dirty="0">
                <a:blipFill>
                  <a:blip r:embed="rId3"/>
                  <a:tile tx="0" ty="0" sx="100000" sy="100000" flip="none" algn="tl"/>
                </a:blipFill>
                <a:effectLst>
                  <a:outerShdw blurRad="38100" dist="38100" dir="2700000" algn="tl">
                    <a:srgbClr val="000000">
                      <a:alpha val="43137"/>
                    </a:srgbClr>
                  </a:outerShdw>
                  <a:reflection blurRad="6350" stA="60000" endA="900" endPos="58000" dir="5400000" sy="-100000" algn="bl" rotWithShape="0"/>
                </a:effectLst>
                <a:latin typeface="Colonna MT" panose="04020805060202030203" pitchFamily="82" charset="0"/>
              </a:rPr>
              <a:t>THE END</a:t>
            </a:r>
            <a:endParaRPr lang="he-IL" sz="7200" b="1" dirty="0">
              <a:blipFill>
                <a:blip r:embed="rId3"/>
                <a:tile tx="0" ty="0" sx="100000" sy="100000" flip="none" algn="tl"/>
              </a:blipFill>
              <a:effectLst>
                <a:outerShdw blurRad="38100" dist="38100" dir="2700000" algn="tl">
                  <a:srgbClr val="000000">
                    <a:alpha val="43137"/>
                  </a:srgbClr>
                </a:outerShdw>
                <a:reflection blurRad="6350" stA="60000" endA="900" endPos="58000" dir="5400000" sy="-100000" algn="bl" rotWithShape="0"/>
              </a:effectLst>
              <a:latin typeface="Colonna MT" panose="04020805060202030203" pitchFamily="82" charset="0"/>
            </a:endParaRPr>
          </a:p>
        </p:txBody>
      </p:sp>
    </p:spTree>
    <p:extLst>
      <p:ext uri="{BB962C8B-B14F-4D97-AF65-F5344CB8AC3E}">
        <p14:creationId xmlns:p14="http://schemas.microsoft.com/office/powerpoint/2010/main" val="275511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3F115ED4-2B93-48B8-95E0-D8D946D6A60F}"/>
              </a:ext>
            </a:extLst>
          </p:cNvPr>
          <p:cNvSpPr txBox="1"/>
          <p:nvPr/>
        </p:nvSpPr>
        <p:spPr>
          <a:xfrm>
            <a:off x="4105275" y="280167"/>
            <a:ext cx="4533900" cy="646331"/>
          </a:xfrm>
          <a:prstGeom prst="rect">
            <a:avLst/>
          </a:prstGeom>
          <a:noFill/>
        </p:spPr>
        <p:txBody>
          <a:bodyPr wrap="square" rtlCol="1">
            <a:spAutoFit/>
          </a:bodyPr>
          <a:lstStyle/>
          <a:p>
            <a:r>
              <a:rPr lang="en-US" sz="3600" b="1" dirty="0">
                <a:effectLst>
                  <a:outerShdw blurRad="38100" dist="38100" dir="2700000" algn="tl">
                    <a:srgbClr val="000000">
                      <a:alpha val="43137"/>
                    </a:srgbClr>
                  </a:outerShdw>
                </a:effectLst>
                <a:latin typeface="Colonna MT" panose="04020805060202030203" pitchFamily="82" charset="0"/>
              </a:rPr>
              <a:t>Our research - intro</a:t>
            </a:r>
            <a:endParaRPr lang="he-IL" sz="3600" b="1" dirty="0">
              <a:effectLst>
                <a:outerShdw blurRad="38100" dist="38100" dir="2700000" algn="tl">
                  <a:srgbClr val="000000">
                    <a:alpha val="43137"/>
                  </a:srgbClr>
                </a:outerShdw>
              </a:effectLst>
              <a:latin typeface="Colonna MT" panose="04020805060202030203" pitchFamily="82" charset="0"/>
            </a:endParaRPr>
          </a:p>
        </p:txBody>
      </p:sp>
      <p:sp>
        <p:nvSpPr>
          <p:cNvPr id="5" name="תיבת טקסט 4">
            <a:extLst>
              <a:ext uri="{FF2B5EF4-FFF2-40B4-BE49-F238E27FC236}">
                <a16:creationId xmlns:a16="http://schemas.microsoft.com/office/drawing/2014/main" id="{77C1FCDC-3FEB-4439-9EA6-241FBD265D3F}"/>
              </a:ext>
            </a:extLst>
          </p:cNvPr>
          <p:cNvSpPr txBox="1"/>
          <p:nvPr/>
        </p:nvSpPr>
        <p:spPr>
          <a:xfrm>
            <a:off x="3045618" y="1457724"/>
            <a:ext cx="8234363" cy="369332"/>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latin typeface="Colonna MT" panose="04020805060202030203" pitchFamily="82" charset="0"/>
              </a:rPr>
              <a:t>1. Predict price range of a hotel according to it</a:t>
            </a:r>
            <a:r>
              <a:rPr lang="he-IL" b="1" dirty="0">
                <a:effectLst>
                  <a:outerShdw blurRad="38100" dist="38100" dir="2700000" algn="tl">
                    <a:srgbClr val="000000">
                      <a:alpha val="43137"/>
                    </a:srgbClr>
                  </a:outerShdw>
                </a:effectLst>
                <a:latin typeface="Colonna MT" panose="04020805060202030203" pitchFamily="82" charset="0"/>
              </a:rPr>
              <a:t>'</a:t>
            </a:r>
            <a:r>
              <a:rPr lang="en-US" b="1" dirty="0">
                <a:effectLst>
                  <a:outerShdw blurRad="38100" dist="38100" dir="2700000" algn="tl">
                    <a:srgbClr val="000000">
                      <a:alpha val="43137"/>
                    </a:srgbClr>
                  </a:outerShdw>
                </a:effectLst>
                <a:latin typeface="Colonna MT" panose="04020805060202030203" pitchFamily="82" charset="0"/>
              </a:rPr>
              <a:t>s features </a:t>
            </a:r>
          </a:p>
        </p:txBody>
      </p:sp>
      <p:sp>
        <p:nvSpPr>
          <p:cNvPr id="6" name="תיבת טקסט 5">
            <a:extLst>
              <a:ext uri="{FF2B5EF4-FFF2-40B4-BE49-F238E27FC236}">
                <a16:creationId xmlns:a16="http://schemas.microsoft.com/office/drawing/2014/main" id="{1DA60AEF-0406-43FA-9464-37CF2876EDE3}"/>
              </a:ext>
            </a:extLst>
          </p:cNvPr>
          <p:cNvSpPr txBox="1"/>
          <p:nvPr/>
        </p:nvSpPr>
        <p:spPr>
          <a:xfrm flipH="1">
            <a:off x="2191464" y="3002951"/>
            <a:ext cx="8079106" cy="646331"/>
          </a:xfrm>
          <a:prstGeom prst="rect">
            <a:avLst/>
          </a:prstGeom>
          <a:noFill/>
        </p:spPr>
        <p:txBody>
          <a:bodyPr wrap="square" rtlCol="1">
            <a:spAutoFit/>
          </a:bodyPr>
          <a:lstStyle/>
          <a:p>
            <a:pPr algn="ctr"/>
            <a:r>
              <a:rPr lang="en-US" b="1" dirty="0">
                <a:effectLst>
                  <a:outerShdw blurRad="38100" dist="38100" dir="2700000" algn="tl">
                    <a:srgbClr val="000000">
                      <a:alpha val="43137"/>
                    </a:srgbClr>
                  </a:outerShdw>
                </a:effectLst>
                <a:latin typeface="Colonna MT" panose="04020805060202030203" pitchFamily="82" charset="0"/>
              </a:rPr>
              <a:t>2. Predict number of stars of the hotel according to it</a:t>
            </a:r>
            <a:r>
              <a:rPr lang="he-IL" b="1" dirty="0">
                <a:effectLst>
                  <a:outerShdw blurRad="38100" dist="38100" dir="2700000" algn="tl">
                    <a:srgbClr val="000000">
                      <a:alpha val="43137"/>
                    </a:srgbClr>
                  </a:outerShdw>
                </a:effectLst>
                <a:latin typeface="Colonna MT" panose="04020805060202030203" pitchFamily="82" charset="0"/>
              </a:rPr>
              <a:t>'</a:t>
            </a:r>
            <a:r>
              <a:rPr lang="en-US" b="1" dirty="0">
                <a:effectLst>
                  <a:outerShdw blurRad="38100" dist="38100" dir="2700000" algn="tl">
                    <a:srgbClr val="000000">
                      <a:alpha val="43137"/>
                    </a:srgbClr>
                  </a:outerShdw>
                </a:effectLst>
                <a:latin typeface="Colonna MT" panose="04020805060202030203" pitchFamily="82" charset="0"/>
              </a:rPr>
              <a:t>s features </a:t>
            </a:r>
          </a:p>
          <a:p>
            <a:endParaRPr lang="en-US" b="1" dirty="0">
              <a:effectLst>
                <a:outerShdw blurRad="38100" dist="38100" dir="2700000" algn="tl">
                  <a:srgbClr val="000000">
                    <a:alpha val="43137"/>
                  </a:srgbClr>
                </a:outerShdw>
              </a:effectLst>
              <a:latin typeface="Colonna MT" panose="04020805060202030203" pitchFamily="82" charset="0"/>
            </a:endParaRPr>
          </a:p>
        </p:txBody>
      </p:sp>
      <p:sp>
        <p:nvSpPr>
          <p:cNvPr id="7" name="תיבת טקסט 6">
            <a:extLst>
              <a:ext uri="{FF2B5EF4-FFF2-40B4-BE49-F238E27FC236}">
                <a16:creationId xmlns:a16="http://schemas.microsoft.com/office/drawing/2014/main" id="{11551A43-5A4C-4C7D-82C0-AB91B3620FFF}"/>
              </a:ext>
            </a:extLst>
          </p:cNvPr>
          <p:cNvSpPr txBox="1"/>
          <p:nvPr/>
        </p:nvSpPr>
        <p:spPr>
          <a:xfrm>
            <a:off x="1800225" y="4305644"/>
            <a:ext cx="8953500" cy="369332"/>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latin typeface="Colonna MT" panose="04020805060202030203" pitchFamily="82" charset="0"/>
              </a:rPr>
              <a:t>3. Predict the hotel</a:t>
            </a:r>
            <a:r>
              <a:rPr lang="he-IL" b="1" dirty="0">
                <a:effectLst>
                  <a:outerShdw blurRad="38100" dist="38100" dir="2700000" algn="tl">
                    <a:srgbClr val="000000">
                      <a:alpha val="43137"/>
                    </a:srgbClr>
                  </a:outerShdw>
                </a:effectLst>
                <a:latin typeface="Colonna MT" panose="04020805060202030203" pitchFamily="82" charset="0"/>
              </a:rPr>
              <a:t>'</a:t>
            </a:r>
            <a:r>
              <a:rPr lang="en-US" b="1" dirty="0">
                <a:effectLst>
                  <a:outerShdw blurRad="38100" dist="38100" dir="2700000" algn="tl">
                    <a:srgbClr val="000000">
                      <a:alpha val="43137"/>
                    </a:srgbClr>
                  </a:outerShdw>
                </a:effectLst>
                <a:latin typeface="Colonna MT" panose="04020805060202030203" pitchFamily="82" charset="0"/>
              </a:rPr>
              <a:t>s visitors overall rating according to it</a:t>
            </a:r>
            <a:r>
              <a:rPr lang="he-IL" b="1" dirty="0">
                <a:effectLst>
                  <a:outerShdw blurRad="38100" dist="38100" dir="2700000" algn="tl">
                    <a:srgbClr val="000000">
                      <a:alpha val="43137"/>
                    </a:srgbClr>
                  </a:outerShdw>
                </a:effectLst>
                <a:latin typeface="Colonna MT" panose="04020805060202030203" pitchFamily="82" charset="0"/>
              </a:rPr>
              <a:t>'</a:t>
            </a:r>
            <a:r>
              <a:rPr lang="en-US" b="1" dirty="0">
                <a:effectLst>
                  <a:outerShdw blurRad="38100" dist="38100" dir="2700000" algn="tl">
                    <a:srgbClr val="000000">
                      <a:alpha val="43137"/>
                    </a:srgbClr>
                  </a:outerShdw>
                </a:effectLst>
                <a:latin typeface="Colonna MT" panose="04020805060202030203" pitchFamily="82" charset="0"/>
              </a:rPr>
              <a:t>s features </a:t>
            </a:r>
            <a:endParaRPr lang="he-IL" b="1" dirty="0">
              <a:effectLst>
                <a:outerShdw blurRad="38100" dist="38100" dir="2700000" algn="tl">
                  <a:srgbClr val="000000">
                    <a:alpha val="43137"/>
                  </a:srgbClr>
                </a:outerShdw>
              </a:effectLst>
              <a:latin typeface="Colonna MT" panose="04020805060202030203" pitchFamily="82" charset="0"/>
            </a:endParaRPr>
          </a:p>
        </p:txBody>
      </p:sp>
      <p:pic>
        <p:nvPicPr>
          <p:cNvPr id="10" name="תמונה 9">
            <a:extLst>
              <a:ext uri="{FF2B5EF4-FFF2-40B4-BE49-F238E27FC236}">
                <a16:creationId xmlns:a16="http://schemas.microsoft.com/office/drawing/2014/main" id="{B302C14C-72E3-4082-9562-8A0EE8916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345" y="1879222"/>
            <a:ext cx="1607344" cy="1071563"/>
          </a:xfrm>
          <a:prstGeom prst="rect">
            <a:avLst/>
          </a:prstGeom>
        </p:spPr>
      </p:pic>
      <p:pic>
        <p:nvPicPr>
          <p:cNvPr id="12" name="תמונה 11">
            <a:extLst>
              <a:ext uri="{FF2B5EF4-FFF2-40B4-BE49-F238E27FC236}">
                <a16:creationId xmlns:a16="http://schemas.microsoft.com/office/drawing/2014/main" id="{ED127940-3A98-41CF-96B2-ED76DCE37A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662" y="2629524"/>
            <a:ext cx="1889760" cy="1005840"/>
          </a:xfrm>
          <a:prstGeom prst="rect">
            <a:avLst/>
          </a:prstGeom>
        </p:spPr>
      </p:pic>
      <p:pic>
        <p:nvPicPr>
          <p:cNvPr id="15" name="תמונה 14">
            <a:extLst>
              <a:ext uri="{FF2B5EF4-FFF2-40B4-BE49-F238E27FC236}">
                <a16:creationId xmlns:a16="http://schemas.microsoft.com/office/drawing/2014/main" id="{F86B790D-F8C4-48C4-A386-8117CC60F1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387" y="4858514"/>
            <a:ext cx="3099838" cy="1943182"/>
          </a:xfrm>
          <a:prstGeom prst="rect">
            <a:avLst/>
          </a:prstGeom>
        </p:spPr>
      </p:pic>
    </p:spTree>
    <p:extLst>
      <p:ext uri="{BB962C8B-B14F-4D97-AF65-F5344CB8AC3E}">
        <p14:creationId xmlns:p14="http://schemas.microsoft.com/office/powerpoint/2010/main" val="29499422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par>
                                <p:cTn id="15" presetID="16" presetClass="entr" presetSubtype="21"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par>
                                <p:cTn id="23" presetID="16" presetClass="entr" presetSubtype="21"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inVertical)">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2057E20F-68A8-432B-B911-F2799382FAA9}"/>
              </a:ext>
            </a:extLst>
          </p:cNvPr>
          <p:cNvSpPr txBox="1"/>
          <p:nvPr/>
        </p:nvSpPr>
        <p:spPr>
          <a:xfrm>
            <a:off x="1438275" y="361950"/>
            <a:ext cx="3724275" cy="769441"/>
          </a:xfrm>
          <a:prstGeom prst="rect">
            <a:avLst/>
          </a:prstGeom>
          <a:noFill/>
        </p:spPr>
        <p:txBody>
          <a:bodyPr wrap="square" rtlCol="1">
            <a:spAutoFit/>
          </a:bodyPr>
          <a:lstStyle/>
          <a:p>
            <a:r>
              <a:rPr lang="en-US" sz="4400" b="1" dirty="0">
                <a:solidFill>
                  <a:srgbClr val="FF9933"/>
                </a:solidFill>
                <a:effectLst>
                  <a:outerShdw blurRad="38100" dist="38100" dir="2700000" algn="tl">
                    <a:srgbClr val="000000">
                      <a:alpha val="43137"/>
                    </a:srgbClr>
                  </a:outerShdw>
                </a:effectLst>
                <a:latin typeface="Colonna MT" panose="04020805060202030203" pitchFamily="82" charset="0"/>
              </a:rPr>
              <a:t>Data sources</a:t>
            </a:r>
            <a:endParaRPr lang="he-IL" sz="4400" b="1" dirty="0">
              <a:solidFill>
                <a:srgbClr val="FF9933"/>
              </a:solidFill>
              <a:effectLst>
                <a:outerShdw blurRad="38100" dist="38100" dir="2700000" algn="tl">
                  <a:srgbClr val="000000">
                    <a:alpha val="43137"/>
                  </a:srgbClr>
                </a:outerShdw>
              </a:effectLst>
              <a:latin typeface="Colonna MT" panose="04020805060202030203" pitchFamily="82" charset="0"/>
            </a:endParaRPr>
          </a:p>
        </p:txBody>
      </p:sp>
      <p:sp>
        <p:nvSpPr>
          <p:cNvPr id="5" name="תיבת טקסט 4">
            <a:extLst>
              <a:ext uri="{FF2B5EF4-FFF2-40B4-BE49-F238E27FC236}">
                <a16:creationId xmlns:a16="http://schemas.microsoft.com/office/drawing/2014/main" id="{8CB62597-4324-47C4-B384-15FCAE773597}"/>
              </a:ext>
            </a:extLst>
          </p:cNvPr>
          <p:cNvSpPr txBox="1"/>
          <p:nvPr/>
        </p:nvSpPr>
        <p:spPr>
          <a:xfrm>
            <a:off x="1952625" y="1552157"/>
            <a:ext cx="2857500" cy="646331"/>
          </a:xfrm>
          <a:prstGeom prst="rect">
            <a:avLst/>
          </a:prstGeom>
          <a:noFill/>
        </p:spPr>
        <p:txBody>
          <a:bodyPr wrap="square" rtlCol="1">
            <a:spAutoFit/>
          </a:bodyPr>
          <a:lstStyle/>
          <a:p>
            <a:r>
              <a:rPr lang="en-US" sz="3600" b="1" dirty="0">
                <a:solidFill>
                  <a:srgbClr val="FFCC00"/>
                </a:solidFill>
                <a:effectLst>
                  <a:outerShdw blurRad="38100" dist="38100" dir="2700000" algn="tl">
                    <a:srgbClr val="000000">
                      <a:alpha val="43137"/>
                    </a:srgbClr>
                  </a:outerShdw>
                </a:effectLst>
                <a:latin typeface="Colonna MT" panose="04020805060202030203" pitchFamily="82" charset="0"/>
              </a:rPr>
              <a:t>Crawling</a:t>
            </a:r>
            <a:endParaRPr lang="he-IL" sz="2800" b="1" dirty="0">
              <a:solidFill>
                <a:srgbClr val="FFCC00"/>
              </a:solidFill>
              <a:effectLst>
                <a:outerShdw blurRad="38100" dist="38100" dir="2700000" algn="tl">
                  <a:srgbClr val="000000">
                    <a:alpha val="43137"/>
                  </a:srgbClr>
                </a:outerShdw>
              </a:effectLst>
              <a:latin typeface="Colonna MT" panose="04020805060202030203" pitchFamily="82" charset="0"/>
            </a:endParaRPr>
          </a:p>
        </p:txBody>
      </p:sp>
      <p:sp>
        <p:nvSpPr>
          <p:cNvPr id="6" name="תיבת טקסט 5">
            <a:extLst>
              <a:ext uri="{FF2B5EF4-FFF2-40B4-BE49-F238E27FC236}">
                <a16:creationId xmlns:a16="http://schemas.microsoft.com/office/drawing/2014/main" id="{E35B66B7-FDE4-4512-BD5C-0515F58E31F9}"/>
              </a:ext>
            </a:extLst>
          </p:cNvPr>
          <p:cNvSpPr txBox="1"/>
          <p:nvPr/>
        </p:nvSpPr>
        <p:spPr>
          <a:xfrm>
            <a:off x="2243137" y="2967335"/>
            <a:ext cx="8715375" cy="461665"/>
          </a:xfrm>
          <a:prstGeom prst="rect">
            <a:avLst/>
          </a:prstGeom>
          <a:noFill/>
        </p:spPr>
        <p:txBody>
          <a:bodyPr wrap="square" rtlCol="1">
            <a:spAutoFit/>
          </a:bodyPr>
          <a:lstStyle/>
          <a:p>
            <a:r>
              <a:rPr lang="en-US" sz="2400" dirty="0">
                <a:hlinkClick r:id="rId2"/>
              </a:rPr>
              <a:t>Booking</a:t>
            </a:r>
            <a:endParaRPr lang="he-IL" sz="2400" dirty="0"/>
          </a:p>
        </p:txBody>
      </p:sp>
      <p:pic>
        <p:nvPicPr>
          <p:cNvPr id="8" name="תמונה 7">
            <a:extLst>
              <a:ext uri="{FF2B5EF4-FFF2-40B4-BE49-F238E27FC236}">
                <a16:creationId xmlns:a16="http://schemas.microsoft.com/office/drawing/2014/main" id="{A0B11DD7-E9E2-49E7-AEB0-2AFCDD39D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0412" y="4181475"/>
            <a:ext cx="3562349" cy="2676525"/>
          </a:xfrm>
          <a:prstGeom prst="rect">
            <a:avLst/>
          </a:prstGeom>
        </p:spPr>
      </p:pic>
    </p:spTree>
    <p:extLst>
      <p:ext uri="{BB962C8B-B14F-4D97-AF65-F5344CB8AC3E}">
        <p14:creationId xmlns:p14="http://schemas.microsoft.com/office/powerpoint/2010/main" val="375237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9ADA69ED-AFF6-4579-80DE-FAF20A1135E0}"/>
              </a:ext>
            </a:extLst>
          </p:cNvPr>
          <p:cNvSpPr txBox="1"/>
          <p:nvPr/>
        </p:nvSpPr>
        <p:spPr>
          <a:xfrm>
            <a:off x="742950" y="132932"/>
            <a:ext cx="2857500" cy="646331"/>
          </a:xfrm>
          <a:prstGeom prst="rect">
            <a:avLst/>
          </a:prstGeom>
          <a:noFill/>
        </p:spPr>
        <p:txBody>
          <a:bodyPr wrap="square" rtlCol="1">
            <a:spAutoFit/>
          </a:bodyPr>
          <a:lstStyle/>
          <a:p>
            <a:r>
              <a:rPr lang="en-US" sz="3600" b="1" dirty="0">
                <a:solidFill>
                  <a:srgbClr val="FFCC00"/>
                </a:solidFill>
                <a:effectLst>
                  <a:outerShdw blurRad="38100" dist="38100" dir="2700000" algn="tl">
                    <a:srgbClr val="000000">
                      <a:alpha val="43137"/>
                    </a:srgbClr>
                  </a:outerShdw>
                </a:effectLst>
                <a:latin typeface="Colonna MT" panose="04020805060202030203" pitchFamily="82" charset="0"/>
              </a:rPr>
              <a:t>Crawling</a:t>
            </a:r>
            <a:endParaRPr lang="he-IL" sz="2800" b="1" dirty="0">
              <a:solidFill>
                <a:srgbClr val="FFCC00"/>
              </a:solidFill>
              <a:effectLst>
                <a:outerShdw blurRad="38100" dist="38100" dir="2700000" algn="tl">
                  <a:srgbClr val="000000">
                    <a:alpha val="43137"/>
                  </a:srgbClr>
                </a:outerShdw>
              </a:effectLst>
              <a:latin typeface="Colonna MT" panose="04020805060202030203" pitchFamily="82" charset="0"/>
            </a:endParaRPr>
          </a:p>
        </p:txBody>
      </p:sp>
      <p:sp>
        <p:nvSpPr>
          <p:cNvPr id="4" name="תיבת טקסט 3">
            <a:extLst>
              <a:ext uri="{FF2B5EF4-FFF2-40B4-BE49-F238E27FC236}">
                <a16:creationId xmlns:a16="http://schemas.microsoft.com/office/drawing/2014/main" id="{1F00ED92-7C3F-4503-98B6-6F64EA73FB29}"/>
              </a:ext>
            </a:extLst>
          </p:cNvPr>
          <p:cNvSpPr txBox="1"/>
          <p:nvPr/>
        </p:nvSpPr>
        <p:spPr>
          <a:xfrm>
            <a:off x="742949" y="779263"/>
            <a:ext cx="9953625" cy="6278642"/>
          </a:xfrm>
          <a:prstGeom prst="rect">
            <a:avLst/>
          </a:prstGeom>
          <a:noFill/>
        </p:spPr>
        <p:txBody>
          <a:bodyPr wrap="square" rtlCol="1">
            <a:spAutoFit/>
          </a:bodyPr>
          <a:lstStyle/>
          <a:p>
            <a:r>
              <a:rPr lang="en-US" sz="2400" b="1" u="sng" dirty="0">
                <a:effectLst>
                  <a:outerShdw blurRad="38100" dist="38100" dir="2700000" algn="tl">
                    <a:srgbClr val="000000">
                      <a:alpha val="43137"/>
                    </a:srgbClr>
                  </a:outerShdw>
                </a:effectLst>
                <a:latin typeface="Colonna MT" panose="04020805060202030203" pitchFamily="82" charset="0"/>
              </a:rPr>
              <a:t>Step 1 –</a:t>
            </a:r>
          </a:p>
          <a:p>
            <a:r>
              <a:rPr lang="en-US" b="1" dirty="0">
                <a:effectLst>
                  <a:outerShdw blurRad="38100" dist="38100" dir="2700000" algn="tl">
                    <a:srgbClr val="000000">
                      <a:alpha val="43137"/>
                    </a:srgbClr>
                  </a:outerShdw>
                </a:effectLst>
                <a:latin typeface="Colonna MT" panose="04020805060202030203" pitchFamily="82" charset="0"/>
              </a:rPr>
              <a:t> </a:t>
            </a:r>
            <a:r>
              <a:rPr lang="en-US" sz="2400" b="1" dirty="0">
                <a:effectLst>
                  <a:outerShdw blurRad="38100" dist="38100" dir="2700000" algn="tl">
                    <a:srgbClr val="000000">
                      <a:alpha val="43137"/>
                    </a:srgbClr>
                  </a:outerShdw>
                </a:effectLst>
                <a:latin typeface="Colonna MT" panose="04020805060202030203" pitchFamily="82" charset="0"/>
              </a:rPr>
              <a:t>Extract the following cities URLs from booking while filtering only hotels:</a:t>
            </a:r>
          </a:p>
          <a:p>
            <a:pPr marL="285750" indent="-285750">
              <a:buFont typeface="Arial" panose="020B0604020202020204" pitchFamily="34" charset="0"/>
              <a:buChar char="•"/>
            </a:pPr>
            <a:r>
              <a:rPr lang="en-US" sz="2400" b="1" dirty="0">
                <a:effectLst>
                  <a:outerShdw blurRad="38100" dist="38100" dir="2700000" algn="tl">
                    <a:srgbClr val="000000">
                      <a:alpha val="43137"/>
                    </a:srgbClr>
                  </a:outerShdw>
                </a:effectLst>
                <a:latin typeface="Colonna MT" panose="04020805060202030203" pitchFamily="82" charset="0"/>
              </a:rPr>
              <a:t>Budapest</a:t>
            </a:r>
          </a:p>
          <a:p>
            <a:pPr marL="285750" indent="-285750">
              <a:buFont typeface="Arial" panose="020B0604020202020204" pitchFamily="34" charset="0"/>
              <a:buChar char="•"/>
            </a:pPr>
            <a:r>
              <a:rPr lang="en-US" sz="2400" b="1" dirty="0">
                <a:effectLst>
                  <a:outerShdw blurRad="38100" dist="38100" dir="2700000" algn="tl">
                    <a:srgbClr val="000000">
                      <a:alpha val="43137"/>
                    </a:srgbClr>
                  </a:outerShdw>
                </a:effectLst>
                <a:latin typeface="Colonna MT" panose="04020805060202030203" pitchFamily="82" charset="0"/>
              </a:rPr>
              <a:t>Bucharest </a:t>
            </a:r>
          </a:p>
          <a:p>
            <a:pPr marL="285750" indent="-285750">
              <a:buFont typeface="Arial" panose="020B0604020202020204" pitchFamily="34" charset="0"/>
              <a:buChar char="•"/>
            </a:pPr>
            <a:r>
              <a:rPr lang="en-US" sz="2400" b="1" dirty="0">
                <a:effectLst>
                  <a:outerShdw blurRad="38100" dist="38100" dir="2700000" algn="tl">
                    <a:srgbClr val="000000">
                      <a:alpha val="43137"/>
                    </a:srgbClr>
                  </a:outerShdw>
                </a:effectLst>
                <a:latin typeface="Colonna MT" panose="04020805060202030203" pitchFamily="82" charset="0"/>
              </a:rPr>
              <a:t>Istanbul </a:t>
            </a:r>
          </a:p>
          <a:p>
            <a:pPr marL="285750" indent="-285750">
              <a:buFont typeface="Arial" panose="020B0604020202020204" pitchFamily="34" charset="0"/>
              <a:buChar char="•"/>
            </a:pPr>
            <a:r>
              <a:rPr lang="en-US" sz="2400" b="1" dirty="0">
                <a:effectLst>
                  <a:outerShdw blurRad="38100" dist="38100" dir="2700000" algn="tl">
                    <a:srgbClr val="000000">
                      <a:alpha val="43137"/>
                    </a:srgbClr>
                  </a:outerShdw>
                </a:effectLst>
                <a:latin typeface="Colonna MT" panose="04020805060202030203" pitchFamily="82" charset="0"/>
              </a:rPr>
              <a:t>London </a:t>
            </a:r>
          </a:p>
          <a:p>
            <a:pPr marL="285750" indent="-285750">
              <a:buFont typeface="Arial" panose="020B0604020202020204" pitchFamily="34" charset="0"/>
              <a:buChar char="•"/>
            </a:pPr>
            <a:r>
              <a:rPr lang="en-US" sz="2400" b="1" dirty="0">
                <a:effectLst>
                  <a:outerShdw blurRad="38100" dist="38100" dir="2700000" algn="tl">
                    <a:srgbClr val="000000">
                      <a:alpha val="43137"/>
                    </a:srgbClr>
                  </a:outerShdw>
                </a:effectLst>
                <a:latin typeface="Colonna MT" panose="04020805060202030203" pitchFamily="82" charset="0"/>
              </a:rPr>
              <a:t>Moscow </a:t>
            </a:r>
          </a:p>
          <a:p>
            <a:pPr marL="285750" indent="-285750">
              <a:buFont typeface="Arial" panose="020B0604020202020204" pitchFamily="34" charset="0"/>
              <a:buChar char="•"/>
            </a:pPr>
            <a:r>
              <a:rPr lang="en-US" sz="2400" b="1" dirty="0">
                <a:effectLst>
                  <a:outerShdw blurRad="38100" dist="38100" dir="2700000" algn="tl">
                    <a:srgbClr val="000000">
                      <a:alpha val="43137"/>
                    </a:srgbClr>
                  </a:outerShdw>
                </a:effectLst>
                <a:latin typeface="Colonna MT" panose="04020805060202030203" pitchFamily="82" charset="0"/>
              </a:rPr>
              <a:t>Paris </a:t>
            </a:r>
          </a:p>
          <a:p>
            <a:pPr marL="285750" indent="-285750">
              <a:buFont typeface="Arial" panose="020B0604020202020204" pitchFamily="34" charset="0"/>
              <a:buChar char="•"/>
            </a:pPr>
            <a:r>
              <a:rPr lang="en-US" sz="2400" b="1" dirty="0">
                <a:effectLst>
                  <a:outerShdw blurRad="38100" dist="38100" dir="2700000" algn="tl">
                    <a:srgbClr val="000000">
                      <a:alpha val="43137"/>
                    </a:srgbClr>
                  </a:outerShdw>
                </a:effectLst>
                <a:latin typeface="Colonna MT" panose="04020805060202030203" pitchFamily="82" charset="0"/>
              </a:rPr>
              <a:t>Rome</a:t>
            </a:r>
          </a:p>
          <a:p>
            <a:pPr marL="285750" indent="-285750">
              <a:buFont typeface="Arial" panose="020B0604020202020204" pitchFamily="34" charset="0"/>
              <a:buChar char="•"/>
            </a:pPr>
            <a:r>
              <a:rPr lang="en-US" sz="2400" b="1" dirty="0">
                <a:effectLst>
                  <a:outerShdw blurRad="38100" dist="38100" dir="2700000" algn="tl">
                    <a:srgbClr val="000000">
                      <a:alpha val="43137"/>
                    </a:srgbClr>
                  </a:outerShdw>
                </a:effectLst>
                <a:latin typeface="Colonna MT" panose="04020805060202030203" pitchFamily="82" charset="0"/>
              </a:rPr>
              <a:t>Seoul </a:t>
            </a:r>
          </a:p>
          <a:p>
            <a:pPr marL="285750" indent="-285750">
              <a:buFont typeface="Arial" panose="020B0604020202020204" pitchFamily="34" charset="0"/>
              <a:buChar char="•"/>
            </a:pPr>
            <a:r>
              <a:rPr lang="en-US" sz="2400" b="1" dirty="0">
                <a:effectLst>
                  <a:outerShdw blurRad="38100" dist="38100" dir="2700000" algn="tl">
                    <a:srgbClr val="000000">
                      <a:alpha val="43137"/>
                    </a:srgbClr>
                  </a:outerShdw>
                </a:effectLst>
                <a:latin typeface="Colonna MT" panose="04020805060202030203" pitchFamily="82" charset="0"/>
              </a:rPr>
              <a:t>Singapore </a:t>
            </a:r>
          </a:p>
          <a:p>
            <a:pPr marL="285750" indent="-285750">
              <a:buFont typeface="Arial" panose="020B0604020202020204" pitchFamily="34" charset="0"/>
              <a:buChar char="•"/>
            </a:pPr>
            <a:r>
              <a:rPr lang="en-US" sz="2400" b="1" dirty="0">
                <a:effectLst>
                  <a:outerShdw blurRad="38100" dist="38100" dir="2700000" algn="tl">
                    <a:srgbClr val="000000">
                      <a:alpha val="43137"/>
                    </a:srgbClr>
                  </a:outerShdw>
                </a:effectLst>
                <a:latin typeface="Colonna MT" panose="04020805060202030203" pitchFamily="82" charset="0"/>
              </a:rPr>
              <a:t>Tokyo </a:t>
            </a:r>
          </a:p>
          <a:p>
            <a:pPr marL="285750" indent="-285750">
              <a:buFont typeface="Arial" panose="020B0604020202020204" pitchFamily="34" charset="0"/>
              <a:buChar char="•"/>
            </a:pPr>
            <a:r>
              <a:rPr lang="en-US" sz="2400" b="1" dirty="0">
                <a:effectLst>
                  <a:outerShdw blurRad="38100" dist="38100" dir="2700000" algn="tl">
                    <a:srgbClr val="000000">
                      <a:alpha val="43137"/>
                    </a:srgbClr>
                  </a:outerShdw>
                </a:effectLst>
                <a:latin typeface="Colonna MT" panose="04020805060202030203" pitchFamily="82" charset="0"/>
              </a:rPr>
              <a:t>Tel - Aviv </a:t>
            </a:r>
          </a:p>
          <a:p>
            <a:pPr marL="285750" indent="-285750">
              <a:buFont typeface="Arial" panose="020B0604020202020204" pitchFamily="34" charset="0"/>
              <a:buChar char="•"/>
            </a:pPr>
            <a:r>
              <a:rPr lang="en-US" sz="2400" b="1" dirty="0">
                <a:effectLst>
                  <a:outerShdw blurRad="38100" dist="38100" dir="2700000" algn="tl">
                    <a:srgbClr val="000000">
                      <a:alpha val="43137"/>
                    </a:srgbClr>
                  </a:outerShdw>
                </a:effectLst>
                <a:latin typeface="Colonna MT" panose="04020805060202030203" pitchFamily="82" charset="0"/>
              </a:rPr>
              <a:t>Athens </a:t>
            </a:r>
          </a:p>
          <a:p>
            <a:pPr marL="285750" indent="-285750">
              <a:buFont typeface="Arial" panose="020B0604020202020204" pitchFamily="34" charset="0"/>
              <a:buChar char="•"/>
            </a:pPr>
            <a:r>
              <a:rPr lang="en-US" sz="2400" b="1" dirty="0">
                <a:effectLst>
                  <a:outerShdw blurRad="38100" dist="38100" dir="2700000" algn="tl">
                    <a:srgbClr val="000000">
                      <a:alpha val="43137"/>
                    </a:srgbClr>
                  </a:outerShdw>
                </a:effectLst>
                <a:latin typeface="Colonna MT" panose="04020805060202030203" pitchFamily="82" charset="0"/>
              </a:rPr>
              <a:t>Barcelona</a:t>
            </a:r>
          </a:p>
          <a:p>
            <a:r>
              <a:rPr lang="en-US" sz="2400" b="1" dirty="0">
                <a:effectLst>
                  <a:outerShdw blurRad="38100" dist="38100" dir="2700000" algn="tl">
                    <a:srgbClr val="000000">
                      <a:alpha val="43137"/>
                    </a:srgbClr>
                  </a:outerShdw>
                </a:effectLst>
                <a:latin typeface="Colonna MT" panose="04020805060202030203" pitchFamily="82" charset="0"/>
              </a:rPr>
              <a:t>After the process, we assigned all the URLs to correspondent variables</a:t>
            </a:r>
            <a:r>
              <a:rPr lang="en-US" dirty="0">
                <a:solidFill>
                  <a:srgbClr val="000000"/>
                </a:solidFill>
                <a:latin typeface="inherit"/>
              </a:rPr>
              <a:t>.</a:t>
            </a:r>
            <a:endParaRPr lang="en-US" b="0" i="0" dirty="0">
              <a:solidFill>
                <a:srgbClr val="000000"/>
              </a:solidFill>
              <a:effectLst/>
              <a:latin typeface="inherit"/>
            </a:endParaRPr>
          </a:p>
          <a:p>
            <a:endParaRPr lang="he-IL" b="1" dirty="0">
              <a:effectLst>
                <a:outerShdw blurRad="38100" dist="38100" dir="2700000" algn="tl">
                  <a:srgbClr val="000000">
                    <a:alpha val="43137"/>
                  </a:srgbClr>
                </a:outerShdw>
              </a:effectLst>
              <a:latin typeface="Colonna MT" panose="04020805060202030203" pitchFamily="82" charset="0"/>
            </a:endParaRPr>
          </a:p>
        </p:txBody>
      </p:sp>
      <p:pic>
        <p:nvPicPr>
          <p:cNvPr id="6" name="תמונה 5">
            <a:extLst>
              <a:ext uri="{FF2B5EF4-FFF2-40B4-BE49-F238E27FC236}">
                <a16:creationId xmlns:a16="http://schemas.microsoft.com/office/drawing/2014/main" id="{B7BE6002-9470-4D74-9584-A6110E209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9575" y="1885845"/>
            <a:ext cx="1889222" cy="2028229"/>
          </a:xfrm>
          <a:prstGeom prst="rect">
            <a:avLst/>
          </a:prstGeom>
        </p:spPr>
      </p:pic>
    </p:spTree>
    <p:extLst>
      <p:ext uri="{BB962C8B-B14F-4D97-AF65-F5344CB8AC3E}">
        <p14:creationId xmlns:p14="http://schemas.microsoft.com/office/powerpoint/2010/main" val="16086032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9ADA69ED-AFF6-4579-80DE-FAF20A1135E0}"/>
              </a:ext>
            </a:extLst>
          </p:cNvPr>
          <p:cNvSpPr txBox="1"/>
          <p:nvPr/>
        </p:nvSpPr>
        <p:spPr>
          <a:xfrm>
            <a:off x="742950" y="132932"/>
            <a:ext cx="2857500" cy="646331"/>
          </a:xfrm>
          <a:prstGeom prst="rect">
            <a:avLst/>
          </a:prstGeom>
          <a:noFill/>
        </p:spPr>
        <p:txBody>
          <a:bodyPr wrap="square" rtlCol="1">
            <a:spAutoFit/>
          </a:bodyPr>
          <a:lstStyle/>
          <a:p>
            <a:r>
              <a:rPr lang="en-US" sz="3600" b="1" dirty="0">
                <a:solidFill>
                  <a:srgbClr val="FFCC00"/>
                </a:solidFill>
                <a:effectLst>
                  <a:outerShdw blurRad="38100" dist="38100" dir="2700000" algn="tl">
                    <a:srgbClr val="000000">
                      <a:alpha val="43137"/>
                    </a:srgbClr>
                  </a:outerShdw>
                </a:effectLst>
                <a:latin typeface="Colonna MT" panose="04020805060202030203" pitchFamily="82" charset="0"/>
              </a:rPr>
              <a:t>Crawling</a:t>
            </a:r>
            <a:endParaRPr lang="he-IL" sz="2800" b="1" dirty="0">
              <a:solidFill>
                <a:srgbClr val="FFCC00"/>
              </a:solidFill>
              <a:effectLst>
                <a:outerShdw blurRad="38100" dist="38100" dir="2700000" algn="tl">
                  <a:srgbClr val="000000">
                    <a:alpha val="43137"/>
                  </a:srgbClr>
                </a:outerShdw>
              </a:effectLst>
              <a:latin typeface="Colonna MT" panose="04020805060202030203" pitchFamily="82" charset="0"/>
            </a:endParaRPr>
          </a:p>
        </p:txBody>
      </p:sp>
      <p:sp>
        <p:nvSpPr>
          <p:cNvPr id="5" name="תיבת טקסט 4">
            <a:extLst>
              <a:ext uri="{FF2B5EF4-FFF2-40B4-BE49-F238E27FC236}">
                <a16:creationId xmlns:a16="http://schemas.microsoft.com/office/drawing/2014/main" id="{BDE5FAE7-8E12-469F-A521-27F20F1C4D2D}"/>
              </a:ext>
            </a:extLst>
          </p:cNvPr>
          <p:cNvSpPr txBox="1"/>
          <p:nvPr/>
        </p:nvSpPr>
        <p:spPr>
          <a:xfrm>
            <a:off x="119062" y="6078737"/>
            <a:ext cx="11953875" cy="830997"/>
          </a:xfrm>
          <a:prstGeom prst="rect">
            <a:avLst/>
          </a:prstGeom>
          <a:noFill/>
        </p:spPr>
        <p:txBody>
          <a:bodyPr wrap="square" rtlCol="1">
            <a:spAutoFit/>
          </a:bodyPr>
          <a:lstStyle/>
          <a:p>
            <a:r>
              <a:rPr lang="en-US" sz="2400" b="1" u="sng" dirty="0">
                <a:effectLst>
                  <a:outerShdw blurRad="38100" dist="38100" dir="2700000" algn="tl">
                    <a:srgbClr val="000000">
                      <a:alpha val="43137"/>
                    </a:srgbClr>
                  </a:outerShdw>
                </a:effectLst>
                <a:latin typeface="Colonna MT" panose="04020805060202030203" pitchFamily="82" charset="0"/>
              </a:rPr>
              <a:t>Step 3 –</a:t>
            </a:r>
          </a:p>
          <a:p>
            <a:r>
              <a:rPr lang="en-US" sz="2400" b="1" dirty="0">
                <a:effectLst>
                  <a:outerShdw blurRad="38100" dist="38100" dir="2700000" algn="tl">
                    <a:srgbClr val="000000">
                      <a:alpha val="43137"/>
                    </a:srgbClr>
                  </a:outerShdw>
                </a:effectLst>
                <a:latin typeface="Colonna MT" panose="04020805060202030203" pitchFamily="82" charset="0"/>
              </a:rPr>
              <a:t>Save all the information we found using crawling to a csv file.</a:t>
            </a:r>
          </a:p>
        </p:txBody>
      </p:sp>
      <p:sp>
        <p:nvSpPr>
          <p:cNvPr id="4" name="תיבת טקסט 3">
            <a:extLst>
              <a:ext uri="{FF2B5EF4-FFF2-40B4-BE49-F238E27FC236}">
                <a16:creationId xmlns:a16="http://schemas.microsoft.com/office/drawing/2014/main" id="{1F00ED92-7C3F-4503-98B6-6F64EA73FB29}"/>
              </a:ext>
            </a:extLst>
          </p:cNvPr>
          <p:cNvSpPr txBox="1"/>
          <p:nvPr/>
        </p:nvSpPr>
        <p:spPr>
          <a:xfrm>
            <a:off x="119062" y="779263"/>
            <a:ext cx="11953875" cy="5262979"/>
          </a:xfrm>
          <a:prstGeom prst="rect">
            <a:avLst/>
          </a:prstGeom>
          <a:noFill/>
        </p:spPr>
        <p:txBody>
          <a:bodyPr wrap="square" rtlCol="1">
            <a:spAutoFit/>
          </a:bodyPr>
          <a:lstStyle/>
          <a:p>
            <a:r>
              <a:rPr lang="en-US" sz="2400" b="1" u="sng" dirty="0">
                <a:effectLst>
                  <a:outerShdw blurRad="38100" dist="38100" dir="2700000" algn="tl">
                    <a:srgbClr val="000000">
                      <a:alpha val="43137"/>
                    </a:srgbClr>
                  </a:outerShdw>
                </a:effectLst>
                <a:latin typeface="Colonna MT" panose="04020805060202030203" pitchFamily="82" charset="0"/>
              </a:rPr>
              <a:t>Step 2 –</a:t>
            </a:r>
          </a:p>
          <a:p>
            <a:r>
              <a:rPr lang="en-US" sz="2400" b="1" dirty="0">
                <a:effectLst>
                  <a:outerShdw blurRad="38100" dist="38100" dir="2700000" algn="tl">
                    <a:srgbClr val="000000">
                      <a:alpha val="43137"/>
                    </a:srgbClr>
                  </a:outerShdw>
                </a:effectLst>
                <a:latin typeface="Colonna MT" panose="04020805060202030203" pitchFamily="82" charset="0"/>
              </a:rPr>
              <a:t>Extract the following hotels information from each personal page using BeautifulSoup and Selenium. </a:t>
            </a:r>
          </a:p>
          <a:p>
            <a:pPr marL="342900" indent="-342900">
              <a:buFont typeface="Arial" panose="020B0604020202020204" pitchFamily="34" charset="0"/>
              <a:buChar char="•"/>
            </a:pPr>
            <a:r>
              <a:rPr lang="en-US" sz="2400" b="1" dirty="0">
                <a:effectLst>
                  <a:outerShdw blurRad="38100" dist="38100" dir="2700000" algn="tl">
                    <a:srgbClr val="000000">
                      <a:alpha val="43137"/>
                    </a:srgbClr>
                  </a:outerShdw>
                </a:effectLst>
                <a:latin typeface="Colonna MT" panose="04020805060202030203" pitchFamily="82" charset="0"/>
              </a:rPr>
              <a:t>Name - The hotel name. </a:t>
            </a:r>
          </a:p>
          <a:p>
            <a:pPr marL="342900" indent="-342900">
              <a:buFont typeface="Arial" panose="020B0604020202020204" pitchFamily="34" charset="0"/>
              <a:buChar char="•"/>
            </a:pPr>
            <a:r>
              <a:rPr lang="en-US" sz="2400" b="1" dirty="0">
                <a:effectLst>
                  <a:outerShdw blurRad="38100" dist="38100" dir="2700000" algn="tl">
                    <a:srgbClr val="000000">
                      <a:alpha val="43137"/>
                    </a:srgbClr>
                  </a:outerShdw>
                </a:effectLst>
                <a:latin typeface="Colonna MT" panose="04020805060202030203" pitchFamily="82" charset="0"/>
              </a:rPr>
              <a:t>Price - The hotel price per night in ILS. </a:t>
            </a:r>
          </a:p>
          <a:p>
            <a:pPr marL="342900" indent="-342900">
              <a:buFont typeface="Arial" panose="020B0604020202020204" pitchFamily="34" charset="0"/>
              <a:buChar char="•"/>
            </a:pPr>
            <a:r>
              <a:rPr lang="en-US" sz="2400" b="1" dirty="0">
                <a:effectLst>
                  <a:outerShdw blurRad="38100" dist="38100" dir="2700000" algn="tl">
                    <a:srgbClr val="000000">
                      <a:alpha val="43137"/>
                    </a:srgbClr>
                  </a:outerShdw>
                </a:effectLst>
                <a:latin typeface="Colonna MT" panose="04020805060202030203" pitchFamily="82" charset="0"/>
              </a:rPr>
              <a:t>Rating - The overall rating the visitors gave the hotel.</a:t>
            </a:r>
          </a:p>
          <a:p>
            <a:pPr marL="342900" indent="-342900">
              <a:buFont typeface="Arial" panose="020B0604020202020204" pitchFamily="34" charset="0"/>
              <a:buChar char="•"/>
            </a:pPr>
            <a:r>
              <a:rPr lang="en-US" sz="2400" b="1" dirty="0">
                <a:effectLst>
                  <a:outerShdw blurRad="38100" dist="38100" dir="2700000" algn="tl">
                    <a:srgbClr val="000000">
                      <a:alpha val="43137"/>
                    </a:srgbClr>
                  </a:outerShdw>
                </a:effectLst>
                <a:latin typeface="Colonna MT" panose="04020805060202030203" pitchFamily="82" charset="0"/>
              </a:rPr>
              <a:t>Stars - The amount of stars the hotel has. </a:t>
            </a:r>
          </a:p>
          <a:p>
            <a:pPr marL="342900" indent="-342900">
              <a:buFont typeface="Arial" panose="020B0604020202020204" pitchFamily="34" charset="0"/>
              <a:buChar char="•"/>
            </a:pPr>
            <a:r>
              <a:rPr lang="en-US" sz="2400" b="1" dirty="0">
                <a:effectLst>
                  <a:outerShdw blurRad="38100" dist="38100" dir="2700000" algn="tl">
                    <a:srgbClr val="000000">
                      <a:alpha val="43137"/>
                    </a:srgbClr>
                  </a:outerShdw>
                </a:effectLst>
                <a:latin typeface="Colonna MT" panose="04020805060202030203" pitchFamily="82" charset="0"/>
              </a:rPr>
              <a:t>Reviews - The number of reviews the hotel got from visitors. </a:t>
            </a:r>
          </a:p>
          <a:p>
            <a:pPr marL="342900" indent="-342900">
              <a:buFont typeface="Arial" panose="020B0604020202020204" pitchFamily="34" charset="0"/>
              <a:buChar char="•"/>
            </a:pPr>
            <a:r>
              <a:rPr lang="en-US" sz="2400" b="1" dirty="0">
                <a:effectLst>
                  <a:outerShdw blurRad="38100" dist="38100" dir="2700000" algn="tl">
                    <a:srgbClr val="000000">
                      <a:alpha val="43137"/>
                    </a:srgbClr>
                  </a:outerShdw>
                </a:effectLst>
                <a:latin typeface="Colonna MT" panose="04020805060202030203" pitchFamily="82" charset="0"/>
              </a:rPr>
              <a:t>Categorical visitor score - Location, Cleanliness, Staff, Comfort, Value for money, Facilities and Wi-Fi. </a:t>
            </a:r>
          </a:p>
          <a:p>
            <a:pPr marL="342900" indent="-342900">
              <a:buFont typeface="Arial" panose="020B0604020202020204" pitchFamily="34" charset="0"/>
              <a:buChar char="•"/>
            </a:pPr>
            <a:r>
              <a:rPr lang="en-US" sz="2400" b="1" dirty="0">
                <a:effectLst>
                  <a:outerShdw blurRad="38100" dist="38100" dir="2700000" algn="tl">
                    <a:srgbClr val="000000">
                      <a:alpha val="43137"/>
                    </a:srgbClr>
                  </a:outerShdw>
                </a:effectLst>
                <a:latin typeface="Colonna MT" panose="04020805060202030203" pitchFamily="82" charset="0"/>
              </a:rPr>
              <a:t>Nearby - Closest attraction, Closest Transportation and Closest airport. </a:t>
            </a:r>
          </a:p>
          <a:p>
            <a:pPr marL="342900" indent="-342900">
              <a:buFont typeface="Arial" panose="020B0604020202020204" pitchFamily="34" charset="0"/>
              <a:buChar char="•"/>
            </a:pPr>
            <a:r>
              <a:rPr lang="en-US" sz="2400" b="1" dirty="0">
                <a:effectLst>
                  <a:outerShdw blurRad="38100" dist="38100" dir="2700000" algn="tl">
                    <a:srgbClr val="000000">
                      <a:alpha val="43137"/>
                    </a:srgbClr>
                  </a:outerShdw>
                </a:effectLst>
                <a:latin typeface="Colonna MT" panose="04020805060202030203" pitchFamily="82" charset="0"/>
              </a:rPr>
              <a:t>Number of payments methods - The number of payment methods the hotel suggest. </a:t>
            </a:r>
          </a:p>
          <a:p>
            <a:pPr marL="342900" indent="-342900">
              <a:buFont typeface="Arial" panose="020B0604020202020204" pitchFamily="34" charset="0"/>
              <a:buChar char="•"/>
            </a:pPr>
            <a:r>
              <a:rPr lang="en-US" sz="2400" b="1" dirty="0">
                <a:effectLst>
                  <a:outerShdw blurRad="38100" dist="38100" dir="2700000" algn="tl">
                    <a:srgbClr val="000000">
                      <a:alpha val="43137"/>
                    </a:srgbClr>
                  </a:outerShdw>
                </a:effectLst>
                <a:latin typeface="Colonna MT" panose="04020805060202030203" pitchFamily="82" charset="0"/>
              </a:rPr>
              <a:t>Number of languages - The number of languages that are spoken by the hotel staff. </a:t>
            </a:r>
          </a:p>
          <a:p>
            <a:pPr marL="342900" indent="-342900">
              <a:buFont typeface="Arial" panose="020B0604020202020204" pitchFamily="34" charset="0"/>
              <a:buChar char="•"/>
            </a:pPr>
            <a:r>
              <a:rPr lang="en-US" sz="2400" b="1" dirty="0">
                <a:effectLst>
                  <a:outerShdw blurRad="38100" dist="38100" dir="2700000" algn="tl">
                    <a:srgbClr val="000000">
                      <a:alpha val="43137"/>
                    </a:srgbClr>
                  </a:outerShdw>
                </a:effectLst>
                <a:latin typeface="Colonna MT" panose="04020805060202030203" pitchFamily="82" charset="0"/>
              </a:rPr>
              <a:t>Allowing pets - True or False value about the permission of pets in the hotel grounds.</a:t>
            </a:r>
          </a:p>
        </p:txBody>
      </p:sp>
    </p:spTree>
    <p:extLst>
      <p:ext uri="{BB962C8B-B14F-4D97-AF65-F5344CB8AC3E}">
        <p14:creationId xmlns:p14="http://schemas.microsoft.com/office/powerpoint/2010/main" val="27465305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9ADA69ED-AFF6-4579-80DE-FAF20A1135E0}"/>
              </a:ext>
            </a:extLst>
          </p:cNvPr>
          <p:cNvSpPr txBox="1"/>
          <p:nvPr/>
        </p:nvSpPr>
        <p:spPr>
          <a:xfrm>
            <a:off x="742949" y="132932"/>
            <a:ext cx="6924675" cy="646331"/>
          </a:xfrm>
          <a:prstGeom prst="rect">
            <a:avLst/>
          </a:prstGeom>
          <a:noFill/>
        </p:spPr>
        <p:txBody>
          <a:bodyPr wrap="square" rtlCol="1">
            <a:spAutoFit/>
          </a:bodyPr>
          <a:lstStyle/>
          <a:p>
            <a:r>
              <a:rPr lang="en-US" sz="3600" b="1" dirty="0">
                <a:solidFill>
                  <a:srgbClr val="FFCC00"/>
                </a:solidFill>
                <a:effectLst>
                  <a:outerShdw blurRad="38100" dist="38100" dir="2700000" algn="tl">
                    <a:srgbClr val="000000">
                      <a:alpha val="43137"/>
                    </a:srgbClr>
                  </a:outerShdw>
                </a:effectLst>
                <a:latin typeface="Colonna MT" panose="04020805060202030203" pitchFamily="82" charset="0"/>
              </a:rPr>
              <a:t>Data Cleaning And Manipulation</a:t>
            </a:r>
            <a:endParaRPr lang="he-IL" sz="2800" b="1" dirty="0">
              <a:solidFill>
                <a:srgbClr val="FFCC00"/>
              </a:solidFill>
              <a:effectLst>
                <a:outerShdw blurRad="38100" dist="38100" dir="2700000" algn="tl">
                  <a:srgbClr val="000000">
                    <a:alpha val="43137"/>
                  </a:srgbClr>
                </a:outerShdw>
              </a:effectLst>
              <a:latin typeface="Colonna MT" panose="04020805060202030203" pitchFamily="82" charset="0"/>
            </a:endParaRPr>
          </a:p>
        </p:txBody>
      </p:sp>
      <p:sp>
        <p:nvSpPr>
          <p:cNvPr id="14" name="תיבת טקסט 13">
            <a:extLst>
              <a:ext uri="{FF2B5EF4-FFF2-40B4-BE49-F238E27FC236}">
                <a16:creationId xmlns:a16="http://schemas.microsoft.com/office/drawing/2014/main" id="{98E0A0A7-4FA3-4A7B-A881-0BCF7846BA45}"/>
              </a:ext>
            </a:extLst>
          </p:cNvPr>
          <p:cNvSpPr txBox="1"/>
          <p:nvPr/>
        </p:nvSpPr>
        <p:spPr>
          <a:xfrm>
            <a:off x="152401" y="1166842"/>
            <a:ext cx="9858374" cy="4524315"/>
          </a:xfrm>
          <a:prstGeom prst="rect">
            <a:avLst/>
          </a:prstGeom>
          <a:noFill/>
        </p:spPr>
        <p:txBody>
          <a:bodyPr wrap="square" rtlCol="1">
            <a:spAutoFit/>
          </a:bodyPr>
          <a:lstStyle/>
          <a:p>
            <a:r>
              <a:rPr lang="en-US" sz="2400" b="1" dirty="0">
                <a:effectLst>
                  <a:outerShdw blurRad="38100" dist="38100" dir="2700000" algn="tl">
                    <a:srgbClr val="000000">
                      <a:alpha val="43137"/>
                    </a:srgbClr>
                  </a:outerShdw>
                </a:effectLst>
                <a:latin typeface="Colonna MT" panose="04020805060202030203" pitchFamily="82" charset="0"/>
              </a:rPr>
              <a:t>When handling the data we had to deal with missing data and also with data that had to be manipulated to suit our needs.</a:t>
            </a:r>
          </a:p>
          <a:p>
            <a:endParaRPr lang="en-US" sz="2400" b="1" dirty="0">
              <a:effectLst>
                <a:outerShdw blurRad="38100" dist="38100" dir="2700000" algn="tl">
                  <a:srgbClr val="000000">
                    <a:alpha val="43137"/>
                  </a:srgbClr>
                </a:outerShdw>
              </a:effectLst>
              <a:latin typeface="Colonna MT" panose="04020805060202030203" pitchFamily="82" charset="0"/>
            </a:endParaRPr>
          </a:p>
          <a:p>
            <a:r>
              <a:rPr lang="en-US" sz="2400" b="1" dirty="0">
                <a:effectLst>
                  <a:outerShdw blurRad="38100" dist="38100" dir="2700000" algn="tl">
                    <a:srgbClr val="000000">
                      <a:alpha val="43137"/>
                    </a:srgbClr>
                  </a:outerShdw>
                </a:effectLst>
                <a:latin typeface="Colonna MT" panose="04020805060202030203" pitchFamily="82" charset="0"/>
              </a:rPr>
              <a:t>Data manipulation</a:t>
            </a:r>
          </a:p>
          <a:p>
            <a:endParaRPr lang="en-US" sz="2400" b="1" dirty="0">
              <a:effectLst>
                <a:outerShdw blurRad="38100" dist="38100" dir="2700000" algn="tl">
                  <a:srgbClr val="000000">
                    <a:alpha val="43137"/>
                  </a:srgbClr>
                </a:outerShdw>
              </a:effectLst>
              <a:latin typeface="Colonna MT" panose="04020805060202030203" pitchFamily="82" charset="0"/>
            </a:endParaRPr>
          </a:p>
          <a:p>
            <a:r>
              <a:rPr lang="en-US" sz="2400" b="1" dirty="0">
                <a:effectLst>
                  <a:outerShdw blurRad="38100" dist="38100" dir="2700000" algn="tl">
                    <a:srgbClr val="000000">
                      <a:alpha val="43137"/>
                    </a:srgbClr>
                  </a:outerShdw>
                </a:effectLst>
                <a:latin typeface="Colonna MT" panose="04020805060202030203" pitchFamily="82" charset="0"/>
              </a:rPr>
              <a:t>* We removed the word 'Hotel' from the hotels we got because some hotel's names started with it and some were not.</a:t>
            </a:r>
          </a:p>
          <a:p>
            <a:r>
              <a:rPr lang="en-US" sz="2400" b="1" dirty="0">
                <a:effectLst>
                  <a:outerShdw blurRad="38100" dist="38100" dir="2700000" algn="tl">
                    <a:srgbClr val="000000">
                      <a:alpha val="43137"/>
                    </a:srgbClr>
                  </a:outerShdw>
                </a:effectLst>
                <a:latin typeface="Colonna MT" panose="04020805060202030203" pitchFamily="82" charset="0"/>
              </a:rPr>
              <a:t>*  Some hotels didn't have the section of 'Closest transportation' because they were not close to any transportation. We placed the highest value possible for those.</a:t>
            </a:r>
          </a:p>
          <a:p>
            <a:r>
              <a:rPr lang="en-US" sz="2400" b="1" dirty="0">
                <a:effectLst>
                  <a:outerShdw blurRad="38100" dist="38100" dir="2700000" algn="tl">
                    <a:srgbClr val="000000">
                      <a:alpha val="43137"/>
                    </a:srgbClr>
                  </a:outerShdw>
                </a:effectLst>
                <a:latin typeface="Colonna MT" panose="04020805060202030203" pitchFamily="82" charset="0"/>
              </a:rPr>
              <a:t>* For the last step, we removed the ',' from the prices and reviews with more than 3 digits so we will be able to covert those to float.</a:t>
            </a:r>
          </a:p>
        </p:txBody>
      </p:sp>
    </p:spTree>
    <p:extLst>
      <p:ext uri="{BB962C8B-B14F-4D97-AF65-F5344CB8AC3E}">
        <p14:creationId xmlns:p14="http://schemas.microsoft.com/office/powerpoint/2010/main" val="28183115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9ADA69ED-AFF6-4579-80DE-FAF20A1135E0}"/>
              </a:ext>
            </a:extLst>
          </p:cNvPr>
          <p:cNvSpPr txBox="1"/>
          <p:nvPr/>
        </p:nvSpPr>
        <p:spPr>
          <a:xfrm>
            <a:off x="742949" y="132932"/>
            <a:ext cx="6924675" cy="646331"/>
          </a:xfrm>
          <a:prstGeom prst="rect">
            <a:avLst/>
          </a:prstGeom>
          <a:noFill/>
        </p:spPr>
        <p:txBody>
          <a:bodyPr wrap="square" rtlCol="1">
            <a:spAutoFit/>
          </a:bodyPr>
          <a:lstStyle/>
          <a:p>
            <a:r>
              <a:rPr lang="en-US" sz="3600" b="1" dirty="0">
                <a:solidFill>
                  <a:srgbClr val="FFCC00"/>
                </a:solidFill>
                <a:effectLst>
                  <a:outerShdw blurRad="38100" dist="38100" dir="2700000" algn="tl">
                    <a:srgbClr val="000000">
                      <a:alpha val="43137"/>
                    </a:srgbClr>
                  </a:outerShdw>
                </a:effectLst>
                <a:latin typeface="Colonna MT" panose="04020805060202030203" pitchFamily="82" charset="0"/>
              </a:rPr>
              <a:t>Data Cleaning And Manipulation</a:t>
            </a:r>
            <a:endParaRPr lang="he-IL" sz="2800" b="1" dirty="0">
              <a:solidFill>
                <a:srgbClr val="FFCC00"/>
              </a:solidFill>
              <a:effectLst>
                <a:outerShdw blurRad="38100" dist="38100" dir="2700000" algn="tl">
                  <a:srgbClr val="000000">
                    <a:alpha val="43137"/>
                  </a:srgbClr>
                </a:outerShdw>
              </a:effectLst>
              <a:latin typeface="Colonna MT" panose="04020805060202030203" pitchFamily="82" charset="0"/>
            </a:endParaRPr>
          </a:p>
        </p:txBody>
      </p:sp>
      <p:sp>
        <p:nvSpPr>
          <p:cNvPr id="14" name="תיבת טקסט 13">
            <a:extLst>
              <a:ext uri="{FF2B5EF4-FFF2-40B4-BE49-F238E27FC236}">
                <a16:creationId xmlns:a16="http://schemas.microsoft.com/office/drawing/2014/main" id="{98E0A0A7-4FA3-4A7B-A881-0BCF7846BA45}"/>
              </a:ext>
            </a:extLst>
          </p:cNvPr>
          <p:cNvSpPr txBox="1"/>
          <p:nvPr/>
        </p:nvSpPr>
        <p:spPr>
          <a:xfrm>
            <a:off x="280988" y="1466851"/>
            <a:ext cx="9948862" cy="3416320"/>
          </a:xfrm>
          <a:prstGeom prst="rect">
            <a:avLst/>
          </a:prstGeom>
          <a:noFill/>
        </p:spPr>
        <p:txBody>
          <a:bodyPr wrap="square" rtlCol="1">
            <a:spAutoFit/>
          </a:bodyPr>
          <a:lstStyle/>
          <a:p>
            <a:r>
              <a:rPr lang="en-US" sz="2400" b="1" dirty="0">
                <a:effectLst>
                  <a:outerShdw blurRad="38100" dist="38100" dir="2700000" algn="tl">
                    <a:srgbClr val="000000">
                      <a:alpha val="43137"/>
                    </a:srgbClr>
                  </a:outerShdw>
                </a:effectLst>
                <a:latin typeface="Colonna MT" panose="04020805060202030203" pitchFamily="82" charset="0"/>
              </a:rPr>
              <a:t>Data cleaning</a:t>
            </a:r>
          </a:p>
          <a:p>
            <a:endParaRPr lang="en-US" sz="2400" b="1" dirty="0">
              <a:effectLst>
                <a:outerShdw blurRad="38100" dist="38100" dir="2700000" algn="tl">
                  <a:srgbClr val="000000">
                    <a:alpha val="43137"/>
                  </a:srgbClr>
                </a:outerShdw>
              </a:effectLst>
              <a:latin typeface="Colonna MT" panose="04020805060202030203" pitchFamily="82" charset="0"/>
            </a:endParaRPr>
          </a:p>
          <a:p>
            <a:r>
              <a:rPr lang="en-US" sz="2400" b="1" dirty="0">
                <a:effectLst>
                  <a:outerShdw blurRad="38100" dist="38100" dir="2700000" algn="tl">
                    <a:srgbClr val="000000">
                      <a:alpha val="43137"/>
                    </a:srgbClr>
                  </a:outerShdw>
                </a:effectLst>
                <a:latin typeface="Colonna MT" panose="04020805060202030203" pitchFamily="82" charset="0"/>
              </a:rPr>
              <a:t>*  We started by removing all the duplicated rows.</a:t>
            </a:r>
          </a:p>
          <a:p>
            <a:r>
              <a:rPr lang="en-US" sz="2400" b="1" dirty="0">
                <a:effectLst>
                  <a:outerShdw blurRad="38100" dist="38100" dir="2700000" algn="tl">
                    <a:srgbClr val="000000">
                      <a:alpha val="43137"/>
                    </a:srgbClr>
                  </a:outerShdw>
                </a:effectLst>
                <a:latin typeface="Colonna MT" panose="04020805060202030203" pitchFamily="82" charset="0"/>
              </a:rPr>
              <a:t>* We removed all the hotels with 0 stars. Booking made it hard to get the hotel's stars so some info was missing.</a:t>
            </a:r>
          </a:p>
          <a:p>
            <a:r>
              <a:rPr lang="en-US" sz="2400" b="1" dirty="0">
                <a:effectLst>
                  <a:outerShdw blurRad="38100" dist="38100" dir="2700000" algn="tl">
                    <a:srgbClr val="000000">
                      <a:alpha val="43137"/>
                    </a:srgbClr>
                  </a:outerShdw>
                </a:effectLst>
                <a:latin typeface="Colonna MT" panose="04020805060202030203" pitchFamily="82" charset="0"/>
              </a:rPr>
              <a:t>* We removed every row with even 1 missing value in it.</a:t>
            </a:r>
          </a:p>
          <a:p>
            <a:r>
              <a:rPr lang="en-US" sz="2400" b="1" dirty="0">
                <a:effectLst>
                  <a:outerShdw blurRad="38100" dist="38100" dir="2700000" algn="tl">
                    <a:srgbClr val="000000">
                      <a:alpha val="43137"/>
                    </a:srgbClr>
                  </a:outerShdw>
                </a:effectLst>
                <a:latin typeface="Colonna MT" panose="04020805060202030203" pitchFamily="82" charset="0"/>
              </a:rPr>
              <a:t>* For the same reason as why we couldn't get the amount of stars of each hotel, we also couldn't get all the ratings of the hotels and got the word 'Read' instead. We had to get  rid of those.</a:t>
            </a:r>
          </a:p>
        </p:txBody>
      </p:sp>
    </p:spTree>
    <p:extLst>
      <p:ext uri="{BB962C8B-B14F-4D97-AF65-F5344CB8AC3E}">
        <p14:creationId xmlns:p14="http://schemas.microsoft.com/office/powerpoint/2010/main" val="28699687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40277558-909B-4ED2-81BA-D4CBB1EFE5AD}"/>
              </a:ext>
            </a:extLst>
          </p:cNvPr>
          <p:cNvPicPr>
            <a:picLocks noChangeAspect="1"/>
          </p:cNvPicPr>
          <p:nvPr/>
        </p:nvPicPr>
        <p:blipFill rotWithShape="1">
          <a:blip r:embed="rId2">
            <a:extLst>
              <a:ext uri="{28A0092B-C50C-407E-A947-70E740481C1C}">
                <a14:useLocalDpi xmlns:a14="http://schemas.microsoft.com/office/drawing/2010/main" val="0"/>
              </a:ext>
            </a:extLst>
          </a:blip>
          <a:srcRect t="1826" b="-1475"/>
          <a:stretch/>
        </p:blipFill>
        <p:spPr>
          <a:xfrm>
            <a:off x="425330" y="756000"/>
            <a:ext cx="6013570" cy="5976000"/>
          </a:xfrm>
          <a:prstGeom prst="rect">
            <a:avLst/>
          </a:prstGeom>
        </p:spPr>
      </p:pic>
      <p:sp>
        <p:nvSpPr>
          <p:cNvPr id="4" name="תיבת טקסט 3">
            <a:extLst>
              <a:ext uri="{FF2B5EF4-FFF2-40B4-BE49-F238E27FC236}">
                <a16:creationId xmlns:a16="http://schemas.microsoft.com/office/drawing/2014/main" id="{775A6EA3-09B8-467F-8BB6-9E50D2B17F13}"/>
              </a:ext>
            </a:extLst>
          </p:cNvPr>
          <p:cNvSpPr txBox="1"/>
          <p:nvPr/>
        </p:nvSpPr>
        <p:spPr>
          <a:xfrm>
            <a:off x="6634162" y="190500"/>
            <a:ext cx="2857500" cy="646331"/>
          </a:xfrm>
          <a:prstGeom prst="rect">
            <a:avLst/>
          </a:prstGeom>
          <a:noFill/>
        </p:spPr>
        <p:txBody>
          <a:bodyPr wrap="square" rtlCol="1">
            <a:spAutoFit/>
          </a:bodyPr>
          <a:lstStyle/>
          <a:p>
            <a:r>
              <a:rPr lang="en-US" sz="3600" b="1" dirty="0">
                <a:solidFill>
                  <a:srgbClr val="FFCC00"/>
                </a:solidFill>
                <a:effectLst>
                  <a:outerShdw blurRad="38100" dist="38100" dir="2700000" algn="tl">
                    <a:srgbClr val="000000">
                      <a:alpha val="43137"/>
                    </a:srgbClr>
                  </a:outerShdw>
                </a:effectLst>
                <a:latin typeface="Colonna MT" panose="04020805060202030203" pitchFamily="82" charset="0"/>
              </a:rPr>
              <a:t>visualization</a:t>
            </a:r>
            <a:endParaRPr lang="he-IL" sz="2800" b="1" dirty="0">
              <a:solidFill>
                <a:srgbClr val="FFCC00"/>
              </a:solidFill>
              <a:effectLst>
                <a:outerShdw blurRad="38100" dist="38100" dir="2700000" algn="tl">
                  <a:srgbClr val="000000">
                    <a:alpha val="43137"/>
                  </a:srgbClr>
                </a:outerShdw>
              </a:effectLst>
              <a:latin typeface="Colonna MT" panose="04020805060202030203" pitchFamily="82" charset="0"/>
            </a:endParaRPr>
          </a:p>
        </p:txBody>
      </p:sp>
      <p:sp>
        <p:nvSpPr>
          <p:cNvPr id="6" name="תיבת טקסט 5">
            <a:extLst>
              <a:ext uri="{FF2B5EF4-FFF2-40B4-BE49-F238E27FC236}">
                <a16:creationId xmlns:a16="http://schemas.microsoft.com/office/drawing/2014/main" id="{C81BF13F-A5B4-48A3-B715-5D3BFFC68F15}"/>
              </a:ext>
            </a:extLst>
          </p:cNvPr>
          <p:cNvSpPr txBox="1"/>
          <p:nvPr/>
        </p:nvSpPr>
        <p:spPr>
          <a:xfrm>
            <a:off x="6634162" y="2295525"/>
            <a:ext cx="3248025" cy="1846659"/>
          </a:xfrm>
          <a:prstGeom prst="rect">
            <a:avLst/>
          </a:prstGeom>
          <a:noFill/>
        </p:spPr>
        <p:txBody>
          <a:bodyPr wrap="square" rtlCol="1">
            <a:spAutoFit/>
          </a:bodyPr>
          <a:lstStyle/>
          <a:p>
            <a:pPr fontAlgn="base"/>
            <a:r>
              <a:rPr lang="en-US" sz="2400" b="1" dirty="0">
                <a:effectLst>
                  <a:outerShdw blurRad="38100" dist="38100" dir="2700000" algn="tl">
                    <a:srgbClr val="000000">
                      <a:alpha val="43137"/>
                    </a:srgbClr>
                  </a:outerShdw>
                </a:effectLst>
                <a:latin typeface="Colonna MT" panose="04020805060202030203" pitchFamily="82" charset="0"/>
              </a:rPr>
              <a:t>General information about the amount of hotels in each city we examined.</a:t>
            </a:r>
          </a:p>
          <a:p>
            <a:pPr algn="l" fontAlgn="base"/>
            <a:endParaRPr lang="he-IL" dirty="0"/>
          </a:p>
        </p:txBody>
      </p:sp>
    </p:spTree>
    <p:extLst>
      <p:ext uri="{BB962C8B-B14F-4D97-AF65-F5344CB8AC3E}">
        <p14:creationId xmlns:p14="http://schemas.microsoft.com/office/powerpoint/2010/main" val="395325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000"/>
                                        <p:tgtEl>
                                          <p:spTgt spid="3"/>
                                        </p:tgtEl>
                                      </p:cBhvr>
                                    </p:animEffect>
                                    <p:anim calcmode="lin" valueType="num">
                                      <p:cBhvr>
                                        <p:cTn id="14" dur="2000" fill="hold"/>
                                        <p:tgtEl>
                                          <p:spTgt spid="3"/>
                                        </p:tgtEl>
                                        <p:attrNameLst>
                                          <p:attrName>ppt_w</p:attrName>
                                        </p:attrNameLst>
                                      </p:cBhvr>
                                      <p:tavLst>
                                        <p:tav tm="0" fmla="#ppt_w*sin(2.5*pi*$)">
                                          <p:val>
                                            <p:fltVal val="0"/>
                                          </p:val>
                                        </p:tav>
                                        <p:tav tm="100000">
                                          <p:val>
                                            <p:fltVal val="1"/>
                                          </p:val>
                                        </p:tav>
                                      </p:tavLst>
                                    </p:anim>
                                    <p:anim calcmode="lin" valueType="num">
                                      <p:cBhvr>
                                        <p:cTn id="15"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489A5C88-DD71-48A6-B461-F260FDEB8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45" y="4406871"/>
            <a:ext cx="8566829" cy="2384454"/>
          </a:xfrm>
          <a:prstGeom prst="rect">
            <a:avLst/>
          </a:prstGeom>
        </p:spPr>
      </p:pic>
      <p:sp>
        <p:nvSpPr>
          <p:cNvPr id="4" name="תיבת טקסט 3">
            <a:extLst>
              <a:ext uri="{FF2B5EF4-FFF2-40B4-BE49-F238E27FC236}">
                <a16:creationId xmlns:a16="http://schemas.microsoft.com/office/drawing/2014/main" id="{775A6EA3-09B8-467F-8BB6-9E50D2B17F13}"/>
              </a:ext>
            </a:extLst>
          </p:cNvPr>
          <p:cNvSpPr txBox="1"/>
          <p:nvPr/>
        </p:nvSpPr>
        <p:spPr>
          <a:xfrm>
            <a:off x="6061572" y="271501"/>
            <a:ext cx="2857500" cy="646331"/>
          </a:xfrm>
          <a:prstGeom prst="rect">
            <a:avLst/>
          </a:prstGeom>
          <a:noFill/>
        </p:spPr>
        <p:txBody>
          <a:bodyPr wrap="square" rtlCol="1">
            <a:spAutoFit/>
          </a:bodyPr>
          <a:lstStyle/>
          <a:p>
            <a:r>
              <a:rPr lang="en-US" sz="3600" b="1" dirty="0">
                <a:solidFill>
                  <a:srgbClr val="FFCC00"/>
                </a:solidFill>
                <a:effectLst>
                  <a:outerShdw blurRad="38100" dist="38100" dir="2700000" algn="tl">
                    <a:srgbClr val="000000">
                      <a:alpha val="43137"/>
                    </a:srgbClr>
                  </a:outerShdw>
                </a:effectLst>
                <a:latin typeface="Colonna MT" panose="04020805060202030203" pitchFamily="82" charset="0"/>
              </a:rPr>
              <a:t>visualization</a:t>
            </a:r>
            <a:endParaRPr lang="he-IL" sz="2800" b="1" dirty="0">
              <a:solidFill>
                <a:srgbClr val="FFCC00"/>
              </a:solidFill>
              <a:effectLst>
                <a:outerShdw blurRad="38100" dist="38100" dir="2700000" algn="tl">
                  <a:srgbClr val="000000">
                    <a:alpha val="43137"/>
                  </a:srgbClr>
                </a:outerShdw>
              </a:effectLst>
              <a:latin typeface="Colonna MT" panose="04020805060202030203" pitchFamily="82" charset="0"/>
            </a:endParaRPr>
          </a:p>
        </p:txBody>
      </p:sp>
      <p:pic>
        <p:nvPicPr>
          <p:cNvPr id="6" name="תמונה 5">
            <a:extLst>
              <a:ext uri="{FF2B5EF4-FFF2-40B4-BE49-F238E27FC236}">
                <a16:creationId xmlns:a16="http://schemas.microsoft.com/office/drawing/2014/main" id="{A4D9FAC4-4B66-478E-A3E3-C59068246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80" y="0"/>
            <a:ext cx="4928789" cy="3522770"/>
          </a:xfrm>
          <a:prstGeom prst="rect">
            <a:avLst/>
          </a:prstGeom>
        </p:spPr>
      </p:pic>
      <p:sp>
        <p:nvSpPr>
          <p:cNvPr id="2" name="תיבת טקסט 1">
            <a:extLst>
              <a:ext uri="{FF2B5EF4-FFF2-40B4-BE49-F238E27FC236}">
                <a16:creationId xmlns:a16="http://schemas.microsoft.com/office/drawing/2014/main" id="{0D301CEE-91B4-4C9C-930A-530C0E731B07}"/>
              </a:ext>
            </a:extLst>
          </p:cNvPr>
          <p:cNvSpPr txBox="1"/>
          <p:nvPr/>
        </p:nvSpPr>
        <p:spPr>
          <a:xfrm>
            <a:off x="5514975" y="1359883"/>
            <a:ext cx="3950695" cy="3046988"/>
          </a:xfrm>
          <a:prstGeom prst="rect">
            <a:avLst/>
          </a:prstGeom>
          <a:noFill/>
        </p:spPr>
        <p:txBody>
          <a:bodyPr wrap="square" rtlCol="1">
            <a:spAutoFit/>
          </a:bodyPr>
          <a:lstStyle/>
          <a:p>
            <a:r>
              <a:rPr lang="en-US" sz="2400" b="1" dirty="0">
                <a:effectLst>
                  <a:outerShdw blurRad="38100" dist="38100" dir="2700000" algn="tl">
                    <a:srgbClr val="000000">
                      <a:alpha val="43137"/>
                    </a:srgbClr>
                  </a:outerShdw>
                </a:effectLst>
                <a:latin typeface="Colonna MT" panose="04020805060202030203" pitchFamily="82" charset="0"/>
              </a:rPr>
              <a:t>As we can see from both graphs above, despite the difference in the hotels stars ratio between the cities, the visitor's rating is almost identical.</a:t>
            </a:r>
          </a:p>
          <a:p>
            <a:endParaRPr lang="en-US" sz="2400" b="0" i="0" dirty="0">
              <a:solidFill>
                <a:srgbClr val="000000"/>
              </a:solidFill>
              <a:effectLst/>
              <a:latin typeface="inherit"/>
            </a:endParaRPr>
          </a:p>
          <a:p>
            <a:endParaRPr lang="he-IL" sz="2400" dirty="0"/>
          </a:p>
        </p:txBody>
      </p:sp>
    </p:spTree>
    <p:extLst>
      <p:ext uri="{BB962C8B-B14F-4D97-AF65-F5344CB8AC3E}">
        <p14:creationId xmlns:p14="http://schemas.microsoft.com/office/powerpoint/2010/main" val="394212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80">
                                          <p:stCondLst>
                                            <p:cond delay="0"/>
                                          </p:stCondLst>
                                        </p:cTn>
                                        <p:tgtEl>
                                          <p:spTgt spid="6"/>
                                        </p:tgtEl>
                                      </p:cBhvr>
                                    </p:animEffect>
                                    <p:anim calcmode="lin" valueType="num">
                                      <p:cBhvr>
                                        <p:cTn id="1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9" dur="26">
                                          <p:stCondLst>
                                            <p:cond delay="650"/>
                                          </p:stCondLst>
                                        </p:cTn>
                                        <p:tgtEl>
                                          <p:spTgt spid="6"/>
                                        </p:tgtEl>
                                      </p:cBhvr>
                                      <p:to x="100000" y="60000"/>
                                    </p:animScale>
                                    <p:animScale>
                                      <p:cBhvr>
                                        <p:cTn id="20" dur="166" decel="50000">
                                          <p:stCondLst>
                                            <p:cond delay="676"/>
                                          </p:stCondLst>
                                        </p:cTn>
                                        <p:tgtEl>
                                          <p:spTgt spid="6"/>
                                        </p:tgtEl>
                                      </p:cBhvr>
                                      <p:to x="100000" y="100000"/>
                                    </p:animScale>
                                    <p:animScale>
                                      <p:cBhvr>
                                        <p:cTn id="21" dur="26">
                                          <p:stCondLst>
                                            <p:cond delay="1312"/>
                                          </p:stCondLst>
                                        </p:cTn>
                                        <p:tgtEl>
                                          <p:spTgt spid="6"/>
                                        </p:tgtEl>
                                      </p:cBhvr>
                                      <p:to x="100000" y="80000"/>
                                    </p:animScale>
                                    <p:animScale>
                                      <p:cBhvr>
                                        <p:cTn id="22" dur="166" decel="50000">
                                          <p:stCondLst>
                                            <p:cond delay="1338"/>
                                          </p:stCondLst>
                                        </p:cTn>
                                        <p:tgtEl>
                                          <p:spTgt spid="6"/>
                                        </p:tgtEl>
                                      </p:cBhvr>
                                      <p:to x="100000" y="100000"/>
                                    </p:animScale>
                                    <p:animScale>
                                      <p:cBhvr>
                                        <p:cTn id="23" dur="26">
                                          <p:stCondLst>
                                            <p:cond delay="1642"/>
                                          </p:stCondLst>
                                        </p:cTn>
                                        <p:tgtEl>
                                          <p:spTgt spid="6"/>
                                        </p:tgtEl>
                                      </p:cBhvr>
                                      <p:to x="100000" y="90000"/>
                                    </p:animScale>
                                    <p:animScale>
                                      <p:cBhvr>
                                        <p:cTn id="24" dur="166" decel="50000">
                                          <p:stCondLst>
                                            <p:cond delay="1668"/>
                                          </p:stCondLst>
                                        </p:cTn>
                                        <p:tgtEl>
                                          <p:spTgt spid="6"/>
                                        </p:tgtEl>
                                      </p:cBhvr>
                                      <p:to x="100000" y="100000"/>
                                    </p:animScale>
                                    <p:animScale>
                                      <p:cBhvr>
                                        <p:cTn id="25" dur="26">
                                          <p:stCondLst>
                                            <p:cond delay="1808"/>
                                          </p:stCondLst>
                                        </p:cTn>
                                        <p:tgtEl>
                                          <p:spTgt spid="6"/>
                                        </p:tgtEl>
                                      </p:cBhvr>
                                      <p:to x="100000" y="95000"/>
                                    </p:animScale>
                                    <p:animScale>
                                      <p:cBhvr>
                                        <p:cTn id="26" dur="166" decel="50000">
                                          <p:stCondLst>
                                            <p:cond delay="1834"/>
                                          </p:stCondLst>
                                        </p:cTn>
                                        <p:tgtEl>
                                          <p:spTgt spid="6"/>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80">
                                          <p:stCondLst>
                                            <p:cond delay="0"/>
                                          </p:stCondLst>
                                        </p:cTn>
                                        <p:tgtEl>
                                          <p:spTgt spid="5"/>
                                        </p:tgtEl>
                                      </p:cBhvr>
                                    </p:animEffect>
                                    <p:anim calcmode="lin" valueType="num">
                                      <p:cBhvr>
                                        <p:cTn id="3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7" dur="26">
                                          <p:stCondLst>
                                            <p:cond delay="650"/>
                                          </p:stCondLst>
                                        </p:cTn>
                                        <p:tgtEl>
                                          <p:spTgt spid="5"/>
                                        </p:tgtEl>
                                      </p:cBhvr>
                                      <p:to x="100000" y="60000"/>
                                    </p:animScale>
                                    <p:animScale>
                                      <p:cBhvr>
                                        <p:cTn id="38" dur="166" decel="50000">
                                          <p:stCondLst>
                                            <p:cond delay="676"/>
                                          </p:stCondLst>
                                        </p:cTn>
                                        <p:tgtEl>
                                          <p:spTgt spid="5"/>
                                        </p:tgtEl>
                                      </p:cBhvr>
                                      <p:to x="100000" y="100000"/>
                                    </p:animScale>
                                    <p:animScale>
                                      <p:cBhvr>
                                        <p:cTn id="39" dur="26">
                                          <p:stCondLst>
                                            <p:cond delay="1312"/>
                                          </p:stCondLst>
                                        </p:cTn>
                                        <p:tgtEl>
                                          <p:spTgt spid="5"/>
                                        </p:tgtEl>
                                      </p:cBhvr>
                                      <p:to x="100000" y="80000"/>
                                    </p:animScale>
                                    <p:animScale>
                                      <p:cBhvr>
                                        <p:cTn id="40" dur="166" decel="50000">
                                          <p:stCondLst>
                                            <p:cond delay="1338"/>
                                          </p:stCondLst>
                                        </p:cTn>
                                        <p:tgtEl>
                                          <p:spTgt spid="5"/>
                                        </p:tgtEl>
                                      </p:cBhvr>
                                      <p:to x="100000" y="100000"/>
                                    </p:animScale>
                                    <p:animScale>
                                      <p:cBhvr>
                                        <p:cTn id="41" dur="26">
                                          <p:stCondLst>
                                            <p:cond delay="1642"/>
                                          </p:stCondLst>
                                        </p:cTn>
                                        <p:tgtEl>
                                          <p:spTgt spid="5"/>
                                        </p:tgtEl>
                                      </p:cBhvr>
                                      <p:to x="100000" y="90000"/>
                                    </p:animScale>
                                    <p:animScale>
                                      <p:cBhvr>
                                        <p:cTn id="42" dur="166" decel="50000">
                                          <p:stCondLst>
                                            <p:cond delay="1668"/>
                                          </p:stCondLst>
                                        </p:cTn>
                                        <p:tgtEl>
                                          <p:spTgt spid="5"/>
                                        </p:tgtEl>
                                      </p:cBhvr>
                                      <p:to x="100000" y="100000"/>
                                    </p:animScale>
                                    <p:animScale>
                                      <p:cBhvr>
                                        <p:cTn id="43" dur="26">
                                          <p:stCondLst>
                                            <p:cond delay="1808"/>
                                          </p:stCondLst>
                                        </p:cTn>
                                        <p:tgtEl>
                                          <p:spTgt spid="5"/>
                                        </p:tgtEl>
                                      </p:cBhvr>
                                      <p:to x="100000" y="95000"/>
                                    </p:animScale>
                                    <p:animScale>
                                      <p:cBhvr>
                                        <p:cTn id="44" dur="166" decel="50000">
                                          <p:stCondLst>
                                            <p:cond delay="1834"/>
                                          </p:stCondLst>
                                        </p:cTn>
                                        <p:tgtEl>
                                          <p:spTgt spid="5"/>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wipe(down)">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theme/theme1.xml><?xml version="1.0" encoding="utf-8"?>
<a:theme xmlns:a="http://schemas.openxmlformats.org/drawingml/2006/main" name="פיאה">
  <a:themeElements>
    <a:clrScheme name="צהוב">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418</TotalTime>
  <Words>863</Words>
  <Application>Microsoft Office PowerPoint</Application>
  <PresentationFormat>מסך רחב</PresentationFormat>
  <Paragraphs>88</Paragraphs>
  <Slides>15</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15</vt:i4>
      </vt:variant>
    </vt:vector>
  </HeadingPairs>
  <TitlesOfParts>
    <vt:vector size="22" baseType="lpstr">
      <vt:lpstr>Arial</vt:lpstr>
      <vt:lpstr>Calibri</vt:lpstr>
      <vt:lpstr>Colonna MT</vt:lpstr>
      <vt:lpstr>inherit</vt:lpstr>
      <vt:lpstr>Trebuchet MS</vt:lpstr>
      <vt:lpstr>Wingdings 3</vt:lpstr>
      <vt:lpstr>פיאה</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שלי יצהר</dc:creator>
  <cp:lastModifiedBy>שלי יצהר</cp:lastModifiedBy>
  <cp:revision>48</cp:revision>
  <dcterms:created xsi:type="dcterms:W3CDTF">2021-12-27T17:30:38Z</dcterms:created>
  <dcterms:modified xsi:type="dcterms:W3CDTF">2022-01-27T13:52:16Z</dcterms:modified>
</cp:coreProperties>
</file>