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8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DF382-C11A-4F4F-8178-C3D0728A39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C696A3-6457-4DD7-9338-3472E67901F1}">
      <dgm:prSet/>
      <dgm:spPr/>
      <dgm:t>
        <a:bodyPr/>
        <a:lstStyle/>
        <a:p>
          <a:r>
            <a:rPr lang="he-IL" dirty="0"/>
            <a:t>מטרת המחקר בפרויקט הייתה האם ניתן לחזות מחיר שכר דירה לפי הפרמטרים של הדירה</a:t>
          </a:r>
          <a:endParaRPr lang="en-US" dirty="0"/>
        </a:p>
      </dgm:t>
    </dgm:pt>
    <dgm:pt modelId="{800FD99C-DA68-449F-9E7D-52330E26AF75}" type="parTrans" cxnId="{7521D916-E003-4A6C-8F30-3511F220DE56}">
      <dgm:prSet/>
      <dgm:spPr/>
      <dgm:t>
        <a:bodyPr/>
        <a:lstStyle/>
        <a:p>
          <a:endParaRPr lang="en-US"/>
        </a:p>
      </dgm:t>
    </dgm:pt>
    <dgm:pt modelId="{2400CE71-FB21-48D7-AC19-93ABF03438B6}" type="sibTrans" cxnId="{7521D916-E003-4A6C-8F30-3511F220DE56}">
      <dgm:prSet/>
      <dgm:spPr/>
      <dgm:t>
        <a:bodyPr/>
        <a:lstStyle/>
        <a:p>
          <a:endParaRPr lang="en-US"/>
        </a:p>
      </dgm:t>
    </dgm:pt>
    <dgm:pt modelId="{46CEC7F9-512F-4B9B-92A6-5FE21F6BE7C2}">
      <dgm:prSet/>
      <dgm:spPr/>
      <dgm:t>
        <a:bodyPr/>
        <a:lstStyle/>
        <a:p>
          <a:r>
            <a:rPr lang="he-IL" dirty="0"/>
            <a:t>ניסיון של כמה מודלים של רגרסיה על מנת לחזות בצורה המדויקת ביותר את שכר הדירה</a:t>
          </a:r>
          <a:endParaRPr lang="en-US" dirty="0"/>
        </a:p>
      </dgm:t>
    </dgm:pt>
    <dgm:pt modelId="{1EDC4AF3-1D49-4287-A379-AF56DF52D203}" type="parTrans" cxnId="{2B8E10E2-316F-42F3-9CC4-74C17EA4481F}">
      <dgm:prSet/>
      <dgm:spPr/>
      <dgm:t>
        <a:bodyPr/>
        <a:lstStyle/>
        <a:p>
          <a:endParaRPr lang="en-US"/>
        </a:p>
      </dgm:t>
    </dgm:pt>
    <dgm:pt modelId="{F3EC050A-CD35-4475-BD84-2D5AA045BBE1}" type="sibTrans" cxnId="{2B8E10E2-316F-42F3-9CC4-74C17EA4481F}">
      <dgm:prSet/>
      <dgm:spPr/>
      <dgm:t>
        <a:bodyPr/>
        <a:lstStyle/>
        <a:p>
          <a:endParaRPr lang="en-US"/>
        </a:p>
      </dgm:t>
    </dgm:pt>
    <dgm:pt modelId="{D62B4538-2AFF-493E-9AD0-0FB65969DB52}">
      <dgm:prSet/>
      <dgm:spPr/>
      <dgm:t>
        <a:bodyPr/>
        <a:lstStyle/>
        <a:p>
          <a:r>
            <a:rPr lang="he-IL"/>
            <a:t>לאחר ניסיון של כמה מודלים שמבוססים על רגרסיה על הנתונים שחילצנו ניתן לראות שהגעתי לתוצאות חיזוי טובות אך לא מדויקות מספיק</a:t>
          </a:r>
          <a:endParaRPr lang="en-US"/>
        </a:p>
      </dgm:t>
    </dgm:pt>
    <dgm:pt modelId="{E22DE60B-13F6-4323-9242-81433C1469E6}" type="parTrans" cxnId="{1A29A282-1636-4A36-BC1C-96CA839443B9}">
      <dgm:prSet/>
      <dgm:spPr/>
      <dgm:t>
        <a:bodyPr/>
        <a:lstStyle/>
        <a:p>
          <a:endParaRPr lang="en-US"/>
        </a:p>
      </dgm:t>
    </dgm:pt>
    <dgm:pt modelId="{5D3F8815-73AD-4E51-9751-9B43F8DDDA32}" type="sibTrans" cxnId="{1A29A282-1636-4A36-BC1C-96CA839443B9}">
      <dgm:prSet/>
      <dgm:spPr/>
      <dgm:t>
        <a:bodyPr/>
        <a:lstStyle/>
        <a:p>
          <a:endParaRPr lang="en-US"/>
        </a:p>
      </dgm:t>
    </dgm:pt>
    <dgm:pt modelId="{FB66AA5C-14B1-4BDE-8924-B750E694D0B6}" type="pres">
      <dgm:prSet presAssocID="{8EEDF382-C11A-4F4F-8178-C3D0728A3945}" presName="root" presStyleCnt="0">
        <dgm:presLayoutVars>
          <dgm:dir/>
          <dgm:resizeHandles val="exact"/>
        </dgm:presLayoutVars>
      </dgm:prSet>
      <dgm:spPr/>
    </dgm:pt>
    <dgm:pt modelId="{7AA71B12-F644-4397-A2D8-46B9436CC16C}" type="pres">
      <dgm:prSet presAssocID="{DAC696A3-6457-4DD7-9338-3472E67901F1}" presName="compNode" presStyleCnt="0"/>
      <dgm:spPr/>
    </dgm:pt>
    <dgm:pt modelId="{DB532E81-B766-4466-87C3-5D3B137BE499}" type="pres">
      <dgm:prSet presAssocID="{DAC696A3-6457-4DD7-9338-3472E67901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סף"/>
        </a:ext>
      </dgm:extLst>
    </dgm:pt>
    <dgm:pt modelId="{018D6F87-2B9B-4485-8C00-B252A71C8067}" type="pres">
      <dgm:prSet presAssocID="{DAC696A3-6457-4DD7-9338-3472E67901F1}" presName="spaceRect" presStyleCnt="0"/>
      <dgm:spPr/>
    </dgm:pt>
    <dgm:pt modelId="{54C2EE29-CD64-43CD-ABF9-3285F62C24B6}" type="pres">
      <dgm:prSet presAssocID="{DAC696A3-6457-4DD7-9338-3472E67901F1}" presName="textRect" presStyleLbl="revTx" presStyleIdx="0" presStyleCnt="3">
        <dgm:presLayoutVars>
          <dgm:chMax val="1"/>
          <dgm:chPref val="1"/>
        </dgm:presLayoutVars>
      </dgm:prSet>
      <dgm:spPr/>
    </dgm:pt>
    <dgm:pt modelId="{E6343C1C-F49A-49D1-9981-8466C9FB40F9}" type="pres">
      <dgm:prSet presAssocID="{2400CE71-FB21-48D7-AC19-93ABF03438B6}" presName="sibTrans" presStyleCnt="0"/>
      <dgm:spPr/>
    </dgm:pt>
    <dgm:pt modelId="{4D422A4E-AF06-4EA6-BF3B-84FEBB95A1C5}" type="pres">
      <dgm:prSet presAssocID="{46CEC7F9-512F-4B9B-92A6-5FE21F6BE7C2}" presName="compNode" presStyleCnt="0"/>
      <dgm:spPr/>
    </dgm:pt>
    <dgm:pt modelId="{1FA3FE3F-7150-4D1B-A195-8A968421CDFF}" type="pres">
      <dgm:prSet presAssocID="{46CEC7F9-512F-4B9B-92A6-5FE21F6BE7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ולר"/>
        </a:ext>
      </dgm:extLst>
    </dgm:pt>
    <dgm:pt modelId="{631D2D20-DB4D-43F6-B5F4-AC1EF994AD34}" type="pres">
      <dgm:prSet presAssocID="{46CEC7F9-512F-4B9B-92A6-5FE21F6BE7C2}" presName="spaceRect" presStyleCnt="0"/>
      <dgm:spPr/>
    </dgm:pt>
    <dgm:pt modelId="{CC5DE0A6-81B5-4041-BECB-284CE17D3476}" type="pres">
      <dgm:prSet presAssocID="{46CEC7F9-512F-4B9B-92A6-5FE21F6BE7C2}" presName="textRect" presStyleLbl="revTx" presStyleIdx="1" presStyleCnt="3">
        <dgm:presLayoutVars>
          <dgm:chMax val="1"/>
          <dgm:chPref val="1"/>
        </dgm:presLayoutVars>
      </dgm:prSet>
      <dgm:spPr/>
    </dgm:pt>
    <dgm:pt modelId="{F0A835BE-2ACD-4D53-A2E8-C35BBB4CA788}" type="pres">
      <dgm:prSet presAssocID="{F3EC050A-CD35-4475-BD84-2D5AA045BBE1}" presName="sibTrans" presStyleCnt="0"/>
      <dgm:spPr/>
    </dgm:pt>
    <dgm:pt modelId="{55CE520D-227A-43BD-B01C-A4D8285293DF}" type="pres">
      <dgm:prSet presAssocID="{D62B4538-2AFF-493E-9AD0-0FB65969DB52}" presName="compNode" presStyleCnt="0"/>
      <dgm:spPr/>
    </dgm:pt>
    <dgm:pt modelId="{6A8AAD20-F50B-44E1-A8D2-21359313EA6F}" type="pres">
      <dgm:prSet presAssocID="{D62B4538-2AFF-493E-9AD0-0FB65969D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13C4DA-3BBE-40E5-81C1-931A4AC59C7B}" type="pres">
      <dgm:prSet presAssocID="{D62B4538-2AFF-493E-9AD0-0FB65969DB52}" presName="spaceRect" presStyleCnt="0"/>
      <dgm:spPr/>
    </dgm:pt>
    <dgm:pt modelId="{D7F7A23B-80B9-4AD7-BAC6-BD93ED5A0826}" type="pres">
      <dgm:prSet presAssocID="{D62B4538-2AFF-493E-9AD0-0FB65969DB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861D04-1A76-4026-92B7-945704E52330}" type="presOf" srcId="{D62B4538-2AFF-493E-9AD0-0FB65969DB52}" destId="{D7F7A23B-80B9-4AD7-BAC6-BD93ED5A0826}" srcOrd="0" destOrd="0" presId="urn:microsoft.com/office/officeart/2018/2/layout/IconLabelList"/>
    <dgm:cxn modelId="{7521D916-E003-4A6C-8F30-3511F220DE56}" srcId="{8EEDF382-C11A-4F4F-8178-C3D0728A3945}" destId="{DAC696A3-6457-4DD7-9338-3472E67901F1}" srcOrd="0" destOrd="0" parTransId="{800FD99C-DA68-449F-9E7D-52330E26AF75}" sibTransId="{2400CE71-FB21-48D7-AC19-93ABF03438B6}"/>
    <dgm:cxn modelId="{9E928054-E2CF-4977-B600-0C38B3901A34}" type="presOf" srcId="{46CEC7F9-512F-4B9B-92A6-5FE21F6BE7C2}" destId="{CC5DE0A6-81B5-4041-BECB-284CE17D3476}" srcOrd="0" destOrd="0" presId="urn:microsoft.com/office/officeart/2018/2/layout/IconLabelList"/>
    <dgm:cxn modelId="{1A29A282-1636-4A36-BC1C-96CA839443B9}" srcId="{8EEDF382-C11A-4F4F-8178-C3D0728A3945}" destId="{D62B4538-2AFF-493E-9AD0-0FB65969DB52}" srcOrd="2" destOrd="0" parTransId="{E22DE60B-13F6-4323-9242-81433C1469E6}" sibTransId="{5D3F8815-73AD-4E51-9751-9B43F8DDDA32}"/>
    <dgm:cxn modelId="{1426DDB1-4C30-4638-BFA8-10BBF8338378}" type="presOf" srcId="{DAC696A3-6457-4DD7-9338-3472E67901F1}" destId="{54C2EE29-CD64-43CD-ABF9-3285F62C24B6}" srcOrd="0" destOrd="0" presId="urn:microsoft.com/office/officeart/2018/2/layout/IconLabelList"/>
    <dgm:cxn modelId="{2ECA6FD6-65CF-4308-AB05-3BC122FCC147}" type="presOf" srcId="{8EEDF382-C11A-4F4F-8178-C3D0728A3945}" destId="{FB66AA5C-14B1-4BDE-8924-B750E694D0B6}" srcOrd="0" destOrd="0" presId="urn:microsoft.com/office/officeart/2018/2/layout/IconLabelList"/>
    <dgm:cxn modelId="{2B8E10E2-316F-42F3-9CC4-74C17EA4481F}" srcId="{8EEDF382-C11A-4F4F-8178-C3D0728A3945}" destId="{46CEC7F9-512F-4B9B-92A6-5FE21F6BE7C2}" srcOrd="1" destOrd="0" parTransId="{1EDC4AF3-1D49-4287-A379-AF56DF52D203}" sibTransId="{F3EC050A-CD35-4475-BD84-2D5AA045BBE1}"/>
    <dgm:cxn modelId="{5A7999A5-5FB1-408C-A3A2-0F49A450A86D}" type="presParOf" srcId="{FB66AA5C-14B1-4BDE-8924-B750E694D0B6}" destId="{7AA71B12-F644-4397-A2D8-46B9436CC16C}" srcOrd="0" destOrd="0" presId="urn:microsoft.com/office/officeart/2018/2/layout/IconLabelList"/>
    <dgm:cxn modelId="{DF8C0544-04A5-424E-B927-F8CF619CEB9A}" type="presParOf" srcId="{7AA71B12-F644-4397-A2D8-46B9436CC16C}" destId="{DB532E81-B766-4466-87C3-5D3B137BE499}" srcOrd="0" destOrd="0" presId="urn:microsoft.com/office/officeart/2018/2/layout/IconLabelList"/>
    <dgm:cxn modelId="{921DF9CC-4E19-46CF-940C-24E3F7C9C320}" type="presParOf" srcId="{7AA71B12-F644-4397-A2D8-46B9436CC16C}" destId="{018D6F87-2B9B-4485-8C00-B252A71C8067}" srcOrd="1" destOrd="0" presId="urn:microsoft.com/office/officeart/2018/2/layout/IconLabelList"/>
    <dgm:cxn modelId="{BD80F80F-4283-475B-8FA4-1D9B8EEF4395}" type="presParOf" srcId="{7AA71B12-F644-4397-A2D8-46B9436CC16C}" destId="{54C2EE29-CD64-43CD-ABF9-3285F62C24B6}" srcOrd="2" destOrd="0" presId="urn:microsoft.com/office/officeart/2018/2/layout/IconLabelList"/>
    <dgm:cxn modelId="{E0F50E78-1159-4DF5-8935-3FD218E4CF88}" type="presParOf" srcId="{FB66AA5C-14B1-4BDE-8924-B750E694D0B6}" destId="{E6343C1C-F49A-49D1-9981-8466C9FB40F9}" srcOrd="1" destOrd="0" presId="urn:microsoft.com/office/officeart/2018/2/layout/IconLabelList"/>
    <dgm:cxn modelId="{8B958009-1E7C-4C96-B60A-DC7B819D6A81}" type="presParOf" srcId="{FB66AA5C-14B1-4BDE-8924-B750E694D0B6}" destId="{4D422A4E-AF06-4EA6-BF3B-84FEBB95A1C5}" srcOrd="2" destOrd="0" presId="urn:microsoft.com/office/officeart/2018/2/layout/IconLabelList"/>
    <dgm:cxn modelId="{846E954A-0472-4160-9D71-CCA1317579EE}" type="presParOf" srcId="{4D422A4E-AF06-4EA6-BF3B-84FEBB95A1C5}" destId="{1FA3FE3F-7150-4D1B-A195-8A968421CDFF}" srcOrd="0" destOrd="0" presId="urn:microsoft.com/office/officeart/2018/2/layout/IconLabelList"/>
    <dgm:cxn modelId="{F93A9629-14D6-478B-8C60-A1CCB414FCF2}" type="presParOf" srcId="{4D422A4E-AF06-4EA6-BF3B-84FEBB95A1C5}" destId="{631D2D20-DB4D-43F6-B5F4-AC1EF994AD34}" srcOrd="1" destOrd="0" presId="urn:microsoft.com/office/officeart/2018/2/layout/IconLabelList"/>
    <dgm:cxn modelId="{58CEECF2-1072-4143-BCB1-3568C762D8BE}" type="presParOf" srcId="{4D422A4E-AF06-4EA6-BF3B-84FEBB95A1C5}" destId="{CC5DE0A6-81B5-4041-BECB-284CE17D3476}" srcOrd="2" destOrd="0" presId="urn:microsoft.com/office/officeart/2018/2/layout/IconLabelList"/>
    <dgm:cxn modelId="{321757CA-FDDB-4275-A99B-42F58FF7FFF1}" type="presParOf" srcId="{FB66AA5C-14B1-4BDE-8924-B750E694D0B6}" destId="{F0A835BE-2ACD-4D53-A2E8-C35BBB4CA788}" srcOrd="3" destOrd="0" presId="urn:microsoft.com/office/officeart/2018/2/layout/IconLabelList"/>
    <dgm:cxn modelId="{005FBBEB-AD86-426B-8EB2-030132342C7F}" type="presParOf" srcId="{FB66AA5C-14B1-4BDE-8924-B750E694D0B6}" destId="{55CE520D-227A-43BD-B01C-A4D8285293DF}" srcOrd="4" destOrd="0" presId="urn:microsoft.com/office/officeart/2018/2/layout/IconLabelList"/>
    <dgm:cxn modelId="{94ACC816-EA57-4D7B-8837-18D96CE676AA}" type="presParOf" srcId="{55CE520D-227A-43BD-B01C-A4D8285293DF}" destId="{6A8AAD20-F50B-44E1-A8D2-21359313EA6F}" srcOrd="0" destOrd="0" presId="urn:microsoft.com/office/officeart/2018/2/layout/IconLabelList"/>
    <dgm:cxn modelId="{456738FA-C567-4667-98BA-49ACA93D060D}" type="presParOf" srcId="{55CE520D-227A-43BD-B01C-A4D8285293DF}" destId="{CD13C4DA-3BBE-40E5-81C1-931A4AC59C7B}" srcOrd="1" destOrd="0" presId="urn:microsoft.com/office/officeart/2018/2/layout/IconLabelList"/>
    <dgm:cxn modelId="{121765B6-FA64-400F-AB9E-223D29446654}" type="presParOf" srcId="{55CE520D-227A-43BD-B01C-A4D8285293DF}" destId="{D7F7A23B-80B9-4AD7-BAC6-BD93ED5A08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32E81-B766-4466-87C3-5D3B137BE499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2EE29-CD64-43CD-ABF9-3285F62C24B6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מטרת המחקר בפרויקט הייתה האם ניתן לחזות מחיר שכר דירה לפי הפרמטרים של הדירה</a:t>
          </a:r>
          <a:endParaRPr lang="en-US" sz="1300" kern="1200" dirty="0"/>
        </a:p>
      </dsp:txBody>
      <dsp:txXfrm>
        <a:off x="52256" y="2258388"/>
        <a:ext cx="3221151" cy="720000"/>
      </dsp:txXfrm>
    </dsp:sp>
    <dsp:sp modelId="{1FA3FE3F-7150-4D1B-A195-8A968421CDFF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DE0A6-81B5-4041-BECB-284CE17D3476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ניסיון של כמה מודלים של רגרסיה על מנת לחזות בצורה המדויקת ביותר את שכר הדירה</a:t>
          </a:r>
          <a:endParaRPr lang="en-US" sz="1300" kern="1200" dirty="0"/>
        </a:p>
      </dsp:txBody>
      <dsp:txXfrm>
        <a:off x="3837109" y="2258388"/>
        <a:ext cx="3221151" cy="720000"/>
      </dsp:txXfrm>
    </dsp:sp>
    <dsp:sp modelId="{6A8AAD20-F50B-44E1-A8D2-21359313EA6F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7A23B-80B9-4AD7-BAC6-BD93ED5A0826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לאחר ניסיון של כמה מודלים שמבוססים על רגרסיה על הנתונים שחילצנו ניתן לראות שהגעתי לתוצאות חיזוי טובות אך לא מדויקות מספיק</a:t>
          </a:r>
          <a:endParaRPr lang="en-US" sz="1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8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1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00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6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07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74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7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59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4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1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4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2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1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97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0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32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3C861D-E174-4A60-BD83-B10A11B8BA30}" type="datetimeFigureOut">
              <a:rPr lang="he-IL" smtClean="0"/>
              <a:t>כ"ח/שבט/תשפ"ג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51A0-18B8-48E2-BA0F-BFB05535A6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45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.co.i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354D628-8445-88E2-C973-4873FA3E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C1D7587-E57E-EC52-B743-FDB26463A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חיזוי שכר דירה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D62570-02D0-2805-F45E-E69B71FD0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he-IL" sz="2400" dirty="0">
                <a:solidFill>
                  <a:schemeClr val="tx1"/>
                </a:solidFill>
              </a:rPr>
              <a:t>מבוא למדעי הנתונים פרויקט סיום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ירין יהב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00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ויזואליזציה ו-</a:t>
            </a:r>
            <a:r>
              <a:rPr lang="en-US"/>
              <a:t>EDA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63B704-0773-2014-AFE5-39E7472A0169}"/>
              </a:ext>
            </a:extLst>
          </p:cNvPr>
          <p:cNvSpPr txBox="1"/>
          <p:nvPr/>
        </p:nvSpPr>
        <p:spPr>
          <a:xfrm>
            <a:off x="6792686" y="1750649"/>
            <a:ext cx="476094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cs typeface="+mj-cs"/>
              </a:rPr>
              <a:t>השפעת מאפיינים בינריים על שכר הדירה</a:t>
            </a:r>
          </a:p>
          <a:p>
            <a:pPr algn="r"/>
            <a:endParaRPr lang="he-IL" dirty="0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832B4285-D1B5-A843-EA51-74AF10B7D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86" y="3617822"/>
            <a:ext cx="2793160" cy="2787460"/>
          </a:xfr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9C0582E-2C4A-2BA2-1C81-95F59C422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8" y="3617822"/>
            <a:ext cx="2793160" cy="2787460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46EDBA3E-E707-8D31-2289-CD43D92A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" y="3601207"/>
            <a:ext cx="2798064" cy="282069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E57E31F1-86B3-0E05-A012-A1BCB1CD0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41" y="3611023"/>
            <a:ext cx="2793160" cy="2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80" y="210122"/>
            <a:ext cx="9404723" cy="1400530"/>
          </a:xfrm>
        </p:spPr>
        <p:txBody>
          <a:bodyPr/>
          <a:lstStyle/>
          <a:p>
            <a:pPr algn="r"/>
            <a:r>
              <a:rPr lang="he-IL" dirty="0"/>
              <a:t>ויזואליזציה ו-</a:t>
            </a:r>
            <a:r>
              <a:rPr lang="en-US" dirty="0"/>
              <a:t>EDA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809330C-96F1-9684-D0A3-869AB878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4" y="3942849"/>
            <a:ext cx="2794623" cy="278892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BA0BEB2-CE59-5F80-6F45-8D2E5A6C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5" y="3951663"/>
            <a:ext cx="2794624" cy="278892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EA4BC5-AEBD-E42A-9E62-78A1F847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51" y="1085130"/>
            <a:ext cx="2794624" cy="278892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9D6596D8-5FE8-2504-8E35-BD4513816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0" y="1085130"/>
            <a:ext cx="2794624" cy="278892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9517733-3933-A52F-4034-18EAA0D79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69" y="1085130"/>
            <a:ext cx="2794624" cy="2788920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D6AFAE3-1AC7-9C49-1298-F3EB76068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81" y="3951663"/>
            <a:ext cx="2794624" cy="278892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7635E4CA-370B-903F-926B-16DDA5229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6" y="3942849"/>
            <a:ext cx="2794624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e-IL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ויזואליזציה ו-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</a:t>
            </a:r>
            <a:r>
              <a:rPr lang="he-IL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D85FF19-C73D-31F9-75F4-D65B3E84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5" y="1143000"/>
            <a:ext cx="5242752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63B704-0773-2014-AFE5-39E7472A0169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יצירת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מפת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חום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המציגה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קורלציות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ביחס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למאפיינים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של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הדירה</a:t>
            </a:r>
            <a:endParaRPr lang="en-US" sz="20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מציאת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קורלציות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חיוביות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שליליות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בין</a:t>
            </a:r>
            <a:r>
              <a:rPr lang="en-US" sz="2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פרמטרים</a:t>
            </a:r>
            <a:endParaRPr lang="en-US" sz="20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797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ACE690-BAE2-4751-C3E9-592054AE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למידת מכונה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49914-ED0D-4E9E-BDA2-739056B6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0" r="383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89A98F-CB82-FF63-A21F-AF7F6BA4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5793056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המרת עמודות קטגוריאליות באמצעות </a:t>
            </a:r>
            <a:r>
              <a:rPr lang="en-US" dirty="0" err="1"/>
              <a:t>LabelEncoder</a:t>
            </a:r>
            <a:endParaRPr lang="he-IL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חלוקה ל- </a:t>
            </a:r>
            <a:r>
              <a:rPr lang="en-US" dirty="0"/>
              <a:t>train</a:t>
            </a:r>
            <a:r>
              <a:rPr lang="he-IL" dirty="0"/>
              <a:t> ו- </a:t>
            </a:r>
            <a:r>
              <a:rPr lang="en-US" dirty="0"/>
              <a:t>test</a:t>
            </a:r>
            <a:endParaRPr lang="he-IL" dirty="0"/>
          </a:p>
          <a:p>
            <a:pPr>
              <a:lnSpc>
                <a:spcPct val="90000"/>
              </a:lnSpc>
            </a:pPr>
            <a:endParaRPr lang="he-IL" dirty="0"/>
          </a:p>
          <a:p>
            <a:pPr>
              <a:lnSpc>
                <a:spcPct val="90000"/>
              </a:lnSpc>
            </a:pPr>
            <a:r>
              <a:rPr lang="he-IL" dirty="0"/>
              <a:t>נרמול הנתונים באמצעות </a:t>
            </a:r>
            <a:r>
              <a:rPr lang="en-US" dirty="0" err="1"/>
              <a:t>StandartScaler</a:t>
            </a:r>
            <a:endParaRPr lang="he-IL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הפעלת אלגוריתמי למידה שונים של רגרסיה (ערך רציף)</a:t>
            </a:r>
          </a:p>
          <a:p>
            <a:pPr>
              <a:lnSpc>
                <a:spcPct val="90000"/>
              </a:lnSpc>
            </a:pPr>
            <a:endParaRPr lang="he-IL" dirty="0"/>
          </a:p>
          <a:p>
            <a:pPr>
              <a:lnSpc>
                <a:spcPct val="90000"/>
              </a:lnSpc>
            </a:pPr>
            <a:r>
              <a:rPr lang="he-IL" dirty="0"/>
              <a:t>הערכת ביצועים</a:t>
            </a:r>
          </a:p>
        </p:txBody>
      </p:sp>
    </p:spTree>
    <p:extLst>
      <p:ext uri="{BB962C8B-B14F-4D97-AF65-F5344CB8AC3E}">
        <p14:creationId xmlns:p14="http://schemas.microsoft.com/office/powerpoint/2010/main" val="322052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9CFCABE-C75D-8F4D-F8D7-F06DFC8B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24732-8D84-7B4D-51E5-4AABA99E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800" b="1" dirty="0" err="1"/>
              <a:t>מודולי</a:t>
            </a:r>
            <a:r>
              <a:rPr lang="he-IL" sz="2800" b="1" dirty="0"/>
              <a:t> למידת מכונה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/>
              <a:t>AdaBoostRegressor</a:t>
            </a:r>
            <a:endParaRPr lang="en-US" sz="2400" dirty="0"/>
          </a:p>
          <a:p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/>
              <a:t>RandomForestRegressor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Lasso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7580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CFCABE-C75D-8F4D-F8D7-F06DFC8B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למידת מכונה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B8BF2-8DE5-49E6-82CB-4F8FE941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3AC2B9D-E497-4795-AE47-9B0ECC9BD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1FDB3F5-E0A9-4571-E68A-32A7E768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485407"/>
            <a:ext cx="4163991" cy="78412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3DEB75-78DF-425F-8638-A9E1EAA5E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24732-8D84-7B4D-51E5-4AABA99E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sz="2400" b="1" dirty="0"/>
              <a:t>תוצאות הדיוק של המודולים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AF09D3D-76F6-AB6D-EE71-81A44972F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8" y="3144270"/>
            <a:ext cx="4163991" cy="24359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858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82E0B7-EF7C-174B-3C51-F7B5089F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6" y="471380"/>
            <a:ext cx="9404723" cy="1400530"/>
          </a:xfrm>
        </p:spPr>
        <p:txBody>
          <a:bodyPr/>
          <a:lstStyle/>
          <a:p>
            <a:pPr algn="ctr"/>
            <a:r>
              <a:rPr lang="he-IL" dirty="0"/>
              <a:t>למידת מכונה</a:t>
            </a:r>
            <a:br>
              <a:rPr lang="he-IL" dirty="0"/>
            </a:br>
            <a:r>
              <a:rPr lang="he-IL" sz="3200" dirty="0"/>
              <a:t>הערכת השגיאות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057B78-4CD1-64EB-9B16-9EF2A8AC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ביצוע הערכת השגיאות הממוצעת עבור כל מודל באמצעות </a:t>
            </a:r>
            <a:r>
              <a:rPr lang="en-US" sz="2400" dirty="0"/>
              <a:t>Mean Squared Error</a:t>
            </a:r>
            <a:endParaRPr lang="he-IL" sz="2400" dirty="0"/>
          </a:p>
          <a:p>
            <a:r>
              <a:rPr lang="he-IL" sz="2400" dirty="0"/>
              <a:t>ניתן לראות מהטבלה כי המודל </a:t>
            </a:r>
            <a:r>
              <a:rPr lang="en-US" sz="2400" dirty="0"/>
              <a:t>Random Forest</a:t>
            </a:r>
            <a:r>
              <a:rPr lang="he-IL" sz="2400" dirty="0"/>
              <a:t> מבצע פחות שגיאות משאר המודלים</a:t>
            </a:r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0D8E8F3-1C13-3544-ABD6-19B98AA4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90" y="3755774"/>
            <a:ext cx="5995620" cy="23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0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B9E45B1-C36C-D332-0712-10D47FE2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902508"/>
            <a:ext cx="3425910" cy="1444752"/>
          </a:xfrm>
        </p:spPr>
        <p:txBody>
          <a:bodyPr anchor="b">
            <a:normAutofit/>
          </a:bodyPr>
          <a:lstStyle/>
          <a:p>
            <a:pPr algn="r"/>
            <a:r>
              <a:rPr lang="he-IL" sz="3200" dirty="0">
                <a:solidFill>
                  <a:srgbClr val="EBEBEB"/>
                </a:solidFill>
              </a:rPr>
              <a:t>למידת מכונה</a:t>
            </a:r>
            <a:br>
              <a:rPr lang="he-IL" sz="3200" dirty="0">
                <a:solidFill>
                  <a:srgbClr val="EBEBEB"/>
                </a:solidFill>
              </a:rPr>
            </a:br>
            <a:r>
              <a:rPr lang="he-IL" sz="3200" dirty="0">
                <a:solidFill>
                  <a:srgbClr val="EBEBEB"/>
                </a:solidFill>
              </a:rPr>
              <a:t>יישום המודלים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B59F1-8160-CF31-08B8-C61BE326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FFFFFF"/>
                </a:solidFill>
              </a:rPr>
              <a:t>ביצוע כל אחד מהמודלים עבור חלק מהנתונים על מנת לראות כמה המחיר לשכר דירה הצפוי קרוב למקורי</a:t>
            </a:r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5A5C911-AE3B-6BEE-F159-F45D70484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347260"/>
            <a:ext cx="6495847" cy="27730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027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B0330F-B099-C877-ED1A-1FEDD278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718" y="634673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rgbClr val="EBEBEB"/>
                </a:solidFill>
              </a:rPr>
              <a:t>סיכום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AFD2D7B-4B54-947C-CBA6-131D9C13B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43333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90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F6FFB7-9BCD-B435-C31F-C123FF00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0"/>
            <a:r>
              <a:rPr lang="en-US" dirty="0" err="1"/>
              <a:t>שכר</a:t>
            </a:r>
            <a:r>
              <a:rPr lang="en-US" dirty="0"/>
              <a:t> </a:t>
            </a:r>
            <a:r>
              <a:rPr lang="en-US" dirty="0" err="1"/>
              <a:t>דירה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1F51248-CF2E-8287-F22D-7561AF7F0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35766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D72C4F4-50B9-3037-76C2-0BD116761CCD}"/>
              </a:ext>
            </a:extLst>
          </p:cNvPr>
          <p:cNvSpPr txBox="1"/>
          <p:nvPr/>
        </p:nvSpPr>
        <p:spPr>
          <a:xfrm>
            <a:off x="650669" y="2438400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e-IL" dirty="0">
                <a:latin typeface="+mj-lt"/>
                <a:ea typeface="+mj-ea"/>
                <a:cs typeface="+mj-cs"/>
              </a:rPr>
              <a:t>שאלת המחקר:</a:t>
            </a:r>
          </a:p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he-IL" dirty="0">
                <a:latin typeface="+mj-lt"/>
                <a:ea typeface="+mj-ea"/>
                <a:cs typeface="+mj-cs"/>
              </a:rPr>
              <a:t>האם ניתן לחזות שכר דירה של דירה על פי המאפיינים שלה?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459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F6FFB7-9BCD-B435-C31F-C123FF00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0"/>
            <a:r>
              <a:rPr lang="en-US" sz="3600" dirty="0" err="1"/>
              <a:t>מקור</a:t>
            </a:r>
            <a:r>
              <a:rPr lang="en-US" sz="3600" dirty="0"/>
              <a:t> </a:t>
            </a:r>
            <a:r>
              <a:rPr lang="en-US" sz="3600" dirty="0" err="1"/>
              <a:t>הנתונים</a:t>
            </a:r>
            <a:r>
              <a:rPr lang="en-US" sz="3600" dirty="0"/>
              <a:t> </a:t>
            </a:r>
            <a:r>
              <a:rPr lang="en-US" sz="3600" dirty="0" err="1"/>
              <a:t>והרכשה</a:t>
            </a:r>
            <a:endParaRPr lang="en-US" sz="3600" dirty="0"/>
          </a:p>
        </p:txBody>
      </p:sp>
      <p:pic>
        <p:nvPicPr>
          <p:cNvPr id="11" name="תמונה 10" descr="תמונה שמכילה עיר&#10;&#10;התיאור נוצר באופן אוטומטי">
            <a:extLst>
              <a:ext uri="{FF2B5EF4-FFF2-40B4-BE49-F238E27FC236}">
                <a16:creationId xmlns:a16="http://schemas.microsoft.com/office/drawing/2014/main" id="{6DAD2D3B-3E19-7DDE-2237-9820CEC8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3" b="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9E3CBF4-44CE-C09A-B8DB-45CF9973985F}"/>
              </a:ext>
            </a:extLst>
          </p:cNvPr>
          <p:cNvSpPr txBox="1"/>
          <p:nvPr/>
        </p:nvSpPr>
        <p:spPr>
          <a:xfrm>
            <a:off x="7511143" y="2707746"/>
            <a:ext cx="413346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אתר הנדלן –  </a:t>
            </a:r>
            <a:r>
              <a:rPr lang="en-US" dirty="0">
                <a:latin typeface="+mj-lt"/>
                <a:ea typeface="+mj-ea"/>
                <a:cs typeface="+mj-cs"/>
                <a:hlinkClick r:id="rId4"/>
              </a:rPr>
              <a:t>https://www.ad.co.il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חילוץ מאפיינים של כל דירה מדף הדירה באתר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חילוץ מאפיינים כגון: שכר הדירה, עיר, אזור מספר חדרים וכו'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98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19F54C3-522E-8CAF-C907-07C6EC6E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56" y="774674"/>
            <a:ext cx="8284111" cy="55710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C915C34-A612-0965-AF83-AA6670AA7FD2}"/>
              </a:ext>
            </a:extLst>
          </p:cNvPr>
          <p:cNvSpPr txBox="1"/>
          <p:nvPr/>
        </p:nvSpPr>
        <p:spPr>
          <a:xfrm>
            <a:off x="4557374" y="309093"/>
            <a:ext cx="27043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solidFill>
                  <a:schemeClr val="bg1"/>
                </a:solidFill>
              </a:rPr>
              <a:t>דירה לדוגמה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16BA5BE-9968-33BD-1603-0C0F876004B3}"/>
              </a:ext>
            </a:extLst>
          </p:cNvPr>
          <p:cNvSpPr/>
          <p:nvPr/>
        </p:nvSpPr>
        <p:spPr>
          <a:xfrm>
            <a:off x="8892073" y="1511559"/>
            <a:ext cx="457200" cy="170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BCB6ED1-33FA-B61C-8AF5-6993423FAB6B}"/>
              </a:ext>
            </a:extLst>
          </p:cNvPr>
          <p:cNvSpPr/>
          <p:nvPr/>
        </p:nvSpPr>
        <p:spPr>
          <a:xfrm>
            <a:off x="7399750" y="1517459"/>
            <a:ext cx="457200" cy="170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E6B817D-0D93-CF03-629D-AA1B47A11801}"/>
              </a:ext>
            </a:extLst>
          </p:cNvPr>
          <p:cNvSpPr/>
          <p:nvPr/>
        </p:nvSpPr>
        <p:spPr>
          <a:xfrm>
            <a:off x="7261740" y="2337747"/>
            <a:ext cx="2168010" cy="263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5B1D46C-DCC8-D568-3D57-920BEE3AAD09}"/>
              </a:ext>
            </a:extLst>
          </p:cNvPr>
          <p:cNvSpPr/>
          <p:nvPr/>
        </p:nvSpPr>
        <p:spPr>
          <a:xfrm>
            <a:off x="7553324" y="5145122"/>
            <a:ext cx="1876425" cy="109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32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9D505-DDBF-B528-1531-98E5D4B6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הרכשת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CDFD3-FB4F-AC8A-16FF-06AB09ED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51866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שימוש בספריית </a:t>
            </a:r>
            <a:r>
              <a:rPr lang="en-US" dirty="0" err="1"/>
              <a:t>BeautifulSoup</a:t>
            </a:r>
            <a:endParaRPr lang="he-IL" dirty="0"/>
          </a:p>
          <a:p>
            <a:endParaRPr lang="en-US" dirty="0"/>
          </a:p>
          <a:p>
            <a:r>
              <a:rPr lang="he-IL" dirty="0"/>
              <a:t>מעבר על כל דפי האתר בעזרת ה-</a:t>
            </a:r>
            <a:r>
              <a:rPr lang="en-US" dirty="0"/>
              <a:t>Class</a:t>
            </a:r>
            <a:r>
              <a:rPr lang="he-IL" dirty="0"/>
              <a:t> של כפתור "הבא"</a:t>
            </a:r>
          </a:p>
          <a:p>
            <a:endParaRPr lang="he-IL" dirty="0"/>
          </a:p>
          <a:p>
            <a:r>
              <a:rPr lang="he-IL" dirty="0"/>
              <a:t>עבור כל דף באתר מעבר על כל המודעות באותו הדף </a:t>
            </a:r>
          </a:p>
          <a:p>
            <a:endParaRPr lang="he-IL" dirty="0"/>
          </a:p>
          <a:p>
            <a:r>
              <a:rPr lang="he-IL" dirty="0"/>
              <a:t>חילוץ הנתונים עבור כל מודעה, בעיה בחילוץ הנתונים בגלל שהטבלה משתנית ואין נתונים עבור כל המאפיינים</a:t>
            </a:r>
          </a:p>
          <a:p>
            <a:endParaRPr lang="he-IL" dirty="0"/>
          </a:p>
          <a:p>
            <a:r>
              <a:rPr lang="he-IL" dirty="0"/>
              <a:t>פתירת הבעיה באמצעות הכנסת ערך </a:t>
            </a:r>
            <a:r>
              <a:rPr lang="en-US" dirty="0" err="1"/>
              <a:t>NaN</a:t>
            </a:r>
            <a:r>
              <a:rPr lang="he-IL" dirty="0"/>
              <a:t> כאשר ערך עבור משתנה </a:t>
            </a:r>
            <a:r>
              <a:rPr lang="he-IL" dirty="0" err="1"/>
              <a:t>מסויים</a:t>
            </a:r>
            <a:r>
              <a:rPr lang="he-IL" dirty="0"/>
              <a:t> חסר</a:t>
            </a:r>
          </a:p>
          <a:p>
            <a:endParaRPr lang="he-IL" dirty="0"/>
          </a:p>
          <a:p>
            <a:r>
              <a:rPr lang="he-IL" dirty="0"/>
              <a:t>סך הנתונים: 47,563 שורות </a:t>
            </a:r>
            <a:r>
              <a:rPr lang="en-US" dirty="0"/>
              <a:t>X</a:t>
            </a:r>
            <a:r>
              <a:rPr lang="he-IL" dirty="0"/>
              <a:t> 22 עמודות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4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569D505-DDBF-B528-1531-98E5D4B6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EBEBEB"/>
                </a:solidFill>
              </a:rPr>
              <a:t>טיפול בנתונים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CDFD3-FB4F-AC8A-16FF-06AB09ED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854820"/>
            <a:ext cx="7016619" cy="4516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מחיקת עמודות לא רלוונטיות 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מחיקת שורות כפולות (לא היו כאלה)</a:t>
            </a:r>
          </a:p>
          <a:p>
            <a:pPr>
              <a:lnSpc>
                <a:spcPct val="90000"/>
              </a:lnSpc>
            </a:pP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מחיקת דירות ללא מחיר שכר דירה</a:t>
            </a:r>
          </a:p>
          <a:p>
            <a:pPr>
              <a:lnSpc>
                <a:spcPct val="90000"/>
              </a:lnSpc>
            </a:pP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עבור עמודות נומריות – מחיקה של פורמטים בעיתיים המכילים </a:t>
            </a:r>
            <a:r>
              <a:rPr lang="en-US" sz="1800" dirty="0">
                <a:solidFill>
                  <a:srgbClr val="FFFFFF"/>
                </a:solidFill>
              </a:rPr>
              <a:t>String</a:t>
            </a:r>
            <a:r>
              <a:rPr lang="he-IL" sz="1800" dirty="0">
                <a:solidFill>
                  <a:srgbClr val="FFFFFF"/>
                </a:solidFill>
              </a:rPr>
              <a:t> והמרתם ל-</a:t>
            </a:r>
            <a:r>
              <a:rPr lang="en-US" sz="1800" dirty="0">
                <a:solidFill>
                  <a:srgbClr val="FFFFFF"/>
                </a:solidFill>
              </a:rPr>
              <a:t>Int</a:t>
            </a: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מחיקת כל השורות בהם יש לנו ערכי </a:t>
            </a:r>
            <a:r>
              <a:rPr lang="en-US" sz="1800" dirty="0" err="1">
                <a:solidFill>
                  <a:srgbClr val="FFFFFF"/>
                </a:solidFill>
              </a:rPr>
              <a:t>NaN</a:t>
            </a: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he-IL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800" dirty="0">
                <a:solidFill>
                  <a:srgbClr val="FFFFFF"/>
                </a:solidFill>
              </a:rPr>
              <a:t>סך הנתונים לאחר סינון: 24,544 שורות </a:t>
            </a: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he-IL" sz="1800" dirty="0">
                <a:solidFill>
                  <a:srgbClr val="FFFFFF"/>
                </a:solidFill>
              </a:rPr>
              <a:t> 20 עמודות</a:t>
            </a:r>
          </a:p>
          <a:p>
            <a:pPr>
              <a:lnSpc>
                <a:spcPct val="90000"/>
              </a:lnSpc>
            </a:pPr>
            <a:endParaRPr lang="he-IL" sz="11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he-IL" sz="11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חלונות חיצוניים של בניין">
            <a:extLst>
              <a:ext uri="{FF2B5EF4-FFF2-40B4-BE49-F238E27FC236}">
                <a16:creationId xmlns:a16="http://schemas.microsoft.com/office/drawing/2014/main" id="{2C9B600C-6D02-7A02-BBCC-4F22253E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1" r="2322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58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ויזואליזציה ו-</a:t>
            </a:r>
            <a:r>
              <a:rPr lang="en-US" dirty="0"/>
              <a:t>EDA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29F8CC4-7D8F-360A-C3C8-DB769EF1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" y="2505075"/>
            <a:ext cx="9404723" cy="4095750"/>
          </a:xfr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63B704-0773-2014-AFE5-39E7472A0169}"/>
              </a:ext>
            </a:extLst>
          </p:cNvPr>
          <p:cNvSpPr txBox="1"/>
          <p:nvPr/>
        </p:nvSpPr>
        <p:spPr>
          <a:xfrm>
            <a:off x="9489234" y="2920482"/>
            <a:ext cx="251738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000" dirty="0">
                <a:cs typeface="+mj-cs"/>
              </a:rPr>
              <a:t>פילוח כמות הדירות לפי עיר/אזור</a:t>
            </a:r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57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e-IL" dirty="0"/>
              <a:t>ויזואליזציה ו- </a:t>
            </a:r>
            <a:r>
              <a:rPr lang="en-US" dirty="0"/>
              <a:t>EDA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16AB3D0-6577-7FE3-5B19-DDE028C97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1151658"/>
            <a:ext cx="5449471" cy="223428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63B704-0773-2014-AFE5-39E7472A0169}"/>
              </a:ext>
            </a:extLst>
          </p:cNvPr>
          <p:cNvSpPr txBox="1"/>
          <p:nvPr/>
        </p:nvSpPr>
        <p:spPr>
          <a:xfrm>
            <a:off x="251927" y="2052918"/>
            <a:ext cx="455933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 err="1">
                <a:latin typeface="+mj-lt"/>
                <a:ea typeface="+mj-ea"/>
                <a:cs typeface="+mj-cs"/>
              </a:rPr>
              <a:t>פילוח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השכר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הממוצע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של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דירה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לפי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כמות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החדרים</a:t>
            </a:r>
            <a:r>
              <a:rPr lang="en-US" sz="2400" dirty="0">
                <a:latin typeface="+mj-lt"/>
                <a:ea typeface="+mj-ea"/>
                <a:cs typeface="+mj-cs"/>
              </a:rPr>
              <a:t>/</a:t>
            </a:r>
            <a:r>
              <a:rPr lang="en-US" sz="2400" dirty="0" err="1">
                <a:latin typeface="+mj-lt"/>
                <a:ea typeface="+mj-ea"/>
                <a:cs typeface="+mj-cs"/>
              </a:rPr>
              <a:t>קומות</a:t>
            </a:r>
            <a:r>
              <a:rPr lang="en-US" sz="2400" dirty="0">
                <a:latin typeface="+mj-lt"/>
                <a:ea typeface="+mj-ea"/>
                <a:cs typeface="+mj-cs"/>
              </a:rPr>
              <a:t>/</a:t>
            </a:r>
            <a:r>
              <a:rPr lang="en-US" sz="2400" dirty="0" err="1">
                <a:latin typeface="+mj-lt"/>
                <a:ea typeface="+mj-ea"/>
                <a:cs typeface="+mj-cs"/>
              </a:rPr>
              <a:t>מרפסות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1DE2B8A-278F-4BF8-B642-6F4A0A1B0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8" y="4625146"/>
            <a:ext cx="2627752" cy="1083947"/>
          </a:xfrm>
          <a:prstGeom prst="rect">
            <a:avLst/>
          </a:prstGeom>
          <a:effectLst/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7FF78F5-BE56-7349-E0A6-F0303741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9" y="4628430"/>
            <a:ext cx="2627752" cy="1077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9741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66619-CC1F-10DA-BC56-CBE1C30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e-IL" dirty="0"/>
              <a:t>ויזואליזציה ו- </a:t>
            </a:r>
            <a:r>
              <a:rPr lang="en-US" dirty="0"/>
              <a:t>EDA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5073AF8-78D0-6D95-5686-20FF27B5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823002"/>
            <a:ext cx="5449471" cy="1811948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63B704-0773-2014-AFE5-39E7472A0169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dirty="0" err="1">
                <a:latin typeface="+mj-lt"/>
                <a:ea typeface="+mj-ea"/>
                <a:cs typeface="+mj-cs"/>
              </a:rPr>
              <a:t>פילוח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המחיר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הממוצע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לדירה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עבור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ערים</a:t>
            </a:r>
            <a:r>
              <a:rPr lang="en-US" sz="2400" dirty="0">
                <a:latin typeface="+mj-lt"/>
                <a:ea typeface="+mj-ea"/>
                <a:cs typeface="+mj-cs"/>
              </a:rPr>
              <a:t>/</a:t>
            </a:r>
            <a:r>
              <a:rPr lang="en-US" sz="2400" dirty="0" err="1">
                <a:latin typeface="+mj-lt"/>
                <a:ea typeface="+mj-ea"/>
                <a:cs typeface="+mj-cs"/>
              </a:rPr>
              <a:t>אזורים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שונים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algn="r" rt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775B62-D879-B3C3-89F5-9EAE428F4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3721324"/>
            <a:ext cx="5449471" cy="1811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706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395</Words>
  <Application>Microsoft Office PowerPoint</Application>
  <PresentationFormat>מסך רחב</PresentationFormat>
  <Paragraphs>79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יונים</vt:lpstr>
      <vt:lpstr>חיזוי שכר דירה</vt:lpstr>
      <vt:lpstr>שכר דירה</vt:lpstr>
      <vt:lpstr>מקור הנתונים והרכשה</vt:lpstr>
      <vt:lpstr>מצגת של PowerPoint‏</vt:lpstr>
      <vt:lpstr>הרכשת הנתונים</vt:lpstr>
      <vt:lpstr>טיפול בנתונים</vt:lpstr>
      <vt:lpstr>ויזואליזציה ו-EDA</vt:lpstr>
      <vt:lpstr>ויזואליזציה ו- EDA</vt:lpstr>
      <vt:lpstr>ויזואליזציה ו- EDA</vt:lpstr>
      <vt:lpstr>ויזואליזציה ו-EDA</vt:lpstr>
      <vt:lpstr>ויזואליזציה ו-EDA</vt:lpstr>
      <vt:lpstr>ויזואליזציה ו-EDA </vt:lpstr>
      <vt:lpstr>למידת מכונה</vt:lpstr>
      <vt:lpstr>למידת מכונה</vt:lpstr>
      <vt:lpstr>למידת מכונה</vt:lpstr>
      <vt:lpstr>למידת מכונה הערכת השגיאות</vt:lpstr>
      <vt:lpstr>למידת מכונה יישום המודלים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חיזוי שכר דירה</dc:title>
  <dc:creator>Avi Yahav</dc:creator>
  <cp:lastModifiedBy>Avi Yahav</cp:lastModifiedBy>
  <cp:revision>1</cp:revision>
  <dcterms:created xsi:type="dcterms:W3CDTF">2023-02-19T18:52:29Z</dcterms:created>
  <dcterms:modified xsi:type="dcterms:W3CDTF">2023-02-23T15:14:24Z</dcterms:modified>
</cp:coreProperties>
</file>