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9" r:id="rId4"/>
    <p:sldId id="266" r:id="rId5"/>
    <p:sldId id="261" r:id="rId6"/>
    <p:sldId id="260" r:id="rId7"/>
    <p:sldId id="265" r:id="rId8"/>
    <p:sldId id="262" r:id="rId9"/>
    <p:sldId id="263" r:id="rId10"/>
    <p:sldId id="264" r:id="rId11"/>
    <p:sldId id="267" r:id="rId12"/>
    <p:sldId id="268" r:id="rId13"/>
    <p:sldId id="271"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013" autoAdjust="0"/>
    <p:restoredTop sz="94660"/>
  </p:normalViewPr>
  <p:slideViewPr>
    <p:cSldViewPr snapToGrid="0">
      <p:cViewPr varScale="1">
        <p:scale>
          <a:sx n="115" d="100"/>
          <a:sy n="115"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1ABB85F-F858-4740-A6AA-E799452E0927}" type="datetimeFigureOut">
              <a:rPr lang="he-IL" smtClean="0"/>
              <a:t>כ"ז/טבת/תשפ"א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8F228E0-0F75-49B4-8C85-419B58A1F1BA}" type="slidenum">
              <a:rPr lang="he-IL" smtClean="0"/>
              <a:t>‹#›</a:t>
            </a:fld>
            <a:endParaRPr lang="he-IL"/>
          </a:p>
        </p:txBody>
      </p:sp>
    </p:spTree>
    <p:extLst>
      <p:ext uri="{BB962C8B-B14F-4D97-AF65-F5344CB8AC3E}">
        <p14:creationId xmlns:p14="http://schemas.microsoft.com/office/powerpoint/2010/main" val="327916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1ABB85F-F858-4740-A6AA-E799452E0927}" type="datetimeFigureOut">
              <a:rPr lang="he-IL" smtClean="0"/>
              <a:t>כ"ז/טבת/תשפ"א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8F228E0-0F75-49B4-8C85-419B58A1F1BA}" type="slidenum">
              <a:rPr lang="he-IL" smtClean="0"/>
              <a:t>‹#›</a:t>
            </a:fld>
            <a:endParaRPr lang="he-IL"/>
          </a:p>
        </p:txBody>
      </p:sp>
    </p:spTree>
    <p:extLst>
      <p:ext uri="{BB962C8B-B14F-4D97-AF65-F5344CB8AC3E}">
        <p14:creationId xmlns:p14="http://schemas.microsoft.com/office/powerpoint/2010/main" val="4197124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1ABB85F-F858-4740-A6AA-E799452E0927}" type="datetimeFigureOut">
              <a:rPr lang="he-IL" smtClean="0"/>
              <a:t>כ"ז/טבת/תשפ"א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8F228E0-0F75-49B4-8C85-419B58A1F1BA}" type="slidenum">
              <a:rPr lang="he-IL" smtClean="0"/>
              <a:t>‹#›</a:t>
            </a:fld>
            <a:endParaRPr lang="he-IL"/>
          </a:p>
        </p:txBody>
      </p:sp>
    </p:spTree>
    <p:extLst>
      <p:ext uri="{BB962C8B-B14F-4D97-AF65-F5344CB8AC3E}">
        <p14:creationId xmlns:p14="http://schemas.microsoft.com/office/powerpoint/2010/main" val="3808814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1ABB85F-F858-4740-A6AA-E799452E0927}" type="datetimeFigureOut">
              <a:rPr lang="he-IL" smtClean="0"/>
              <a:t>כ"ז/טבת/תשפ"א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8F228E0-0F75-49B4-8C85-419B58A1F1BA}" type="slidenum">
              <a:rPr lang="he-IL" smtClean="0"/>
              <a:t>‹#›</a:t>
            </a:fld>
            <a:endParaRPr lang="he-IL"/>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9141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1ABB85F-F858-4740-A6AA-E799452E0927}" type="datetimeFigureOut">
              <a:rPr lang="he-IL" smtClean="0"/>
              <a:t>כ"ז/טבת/תשפ"א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8F228E0-0F75-49B4-8C85-419B58A1F1BA}" type="slidenum">
              <a:rPr lang="he-IL" smtClean="0"/>
              <a:t>‹#›</a:t>
            </a:fld>
            <a:endParaRPr lang="he-IL"/>
          </a:p>
        </p:txBody>
      </p:sp>
    </p:spTree>
    <p:extLst>
      <p:ext uri="{BB962C8B-B14F-4D97-AF65-F5344CB8AC3E}">
        <p14:creationId xmlns:p14="http://schemas.microsoft.com/office/powerpoint/2010/main" val="204474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71ABB85F-F858-4740-A6AA-E799452E0927}" type="datetimeFigureOut">
              <a:rPr lang="he-IL" smtClean="0"/>
              <a:t>כ"ז/טבת/תשפ"א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8F228E0-0F75-49B4-8C85-419B58A1F1BA}" type="slidenum">
              <a:rPr lang="he-IL" smtClean="0"/>
              <a:t>‹#›</a:t>
            </a:fld>
            <a:endParaRPr lang="he-IL"/>
          </a:p>
        </p:txBody>
      </p:sp>
    </p:spTree>
    <p:extLst>
      <p:ext uri="{BB962C8B-B14F-4D97-AF65-F5344CB8AC3E}">
        <p14:creationId xmlns:p14="http://schemas.microsoft.com/office/powerpoint/2010/main" val="1796373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71ABB85F-F858-4740-A6AA-E799452E0927}" type="datetimeFigureOut">
              <a:rPr lang="he-IL" smtClean="0"/>
              <a:t>כ"ז/טבת/תשפ"א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8F228E0-0F75-49B4-8C85-419B58A1F1BA}" type="slidenum">
              <a:rPr lang="he-IL" smtClean="0"/>
              <a:t>‹#›</a:t>
            </a:fld>
            <a:endParaRPr lang="he-IL"/>
          </a:p>
        </p:txBody>
      </p:sp>
    </p:spTree>
    <p:extLst>
      <p:ext uri="{BB962C8B-B14F-4D97-AF65-F5344CB8AC3E}">
        <p14:creationId xmlns:p14="http://schemas.microsoft.com/office/powerpoint/2010/main" val="1845710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1ABB85F-F858-4740-A6AA-E799452E0927}" type="datetimeFigureOut">
              <a:rPr lang="he-IL" smtClean="0"/>
              <a:t>כ"ז/טבת/תשפ"א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8F228E0-0F75-49B4-8C85-419B58A1F1BA}" type="slidenum">
              <a:rPr lang="he-IL" smtClean="0"/>
              <a:t>‹#›</a:t>
            </a:fld>
            <a:endParaRPr lang="he-IL"/>
          </a:p>
        </p:txBody>
      </p:sp>
    </p:spTree>
    <p:extLst>
      <p:ext uri="{BB962C8B-B14F-4D97-AF65-F5344CB8AC3E}">
        <p14:creationId xmlns:p14="http://schemas.microsoft.com/office/powerpoint/2010/main" val="1644358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1ABB85F-F858-4740-A6AA-E799452E0927}" type="datetimeFigureOut">
              <a:rPr lang="he-IL" smtClean="0"/>
              <a:t>כ"ז/טבת/תשפ"א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8F228E0-0F75-49B4-8C85-419B58A1F1BA}" type="slidenum">
              <a:rPr lang="he-IL" smtClean="0"/>
              <a:t>‹#›</a:t>
            </a:fld>
            <a:endParaRPr lang="he-IL"/>
          </a:p>
        </p:txBody>
      </p:sp>
    </p:spTree>
    <p:extLst>
      <p:ext uri="{BB962C8B-B14F-4D97-AF65-F5344CB8AC3E}">
        <p14:creationId xmlns:p14="http://schemas.microsoft.com/office/powerpoint/2010/main" val="246579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1ABB85F-F858-4740-A6AA-E799452E0927}" type="datetimeFigureOut">
              <a:rPr lang="he-IL" smtClean="0"/>
              <a:t>כ"ז/טבת/תשפ"א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8F228E0-0F75-49B4-8C85-419B58A1F1BA}" type="slidenum">
              <a:rPr lang="he-IL" smtClean="0"/>
              <a:t>‹#›</a:t>
            </a:fld>
            <a:endParaRPr lang="he-IL"/>
          </a:p>
        </p:txBody>
      </p:sp>
    </p:spTree>
    <p:extLst>
      <p:ext uri="{BB962C8B-B14F-4D97-AF65-F5344CB8AC3E}">
        <p14:creationId xmlns:p14="http://schemas.microsoft.com/office/powerpoint/2010/main" val="2692210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1ABB85F-F858-4740-A6AA-E799452E0927}" type="datetimeFigureOut">
              <a:rPr lang="he-IL" smtClean="0"/>
              <a:t>כ"ז/טבת/תשפ"א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8F228E0-0F75-49B4-8C85-419B58A1F1BA}" type="slidenum">
              <a:rPr lang="he-IL" smtClean="0"/>
              <a:t>‹#›</a:t>
            </a:fld>
            <a:endParaRPr lang="he-IL"/>
          </a:p>
        </p:txBody>
      </p:sp>
    </p:spTree>
    <p:extLst>
      <p:ext uri="{BB962C8B-B14F-4D97-AF65-F5344CB8AC3E}">
        <p14:creationId xmlns:p14="http://schemas.microsoft.com/office/powerpoint/2010/main" val="18691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71ABB85F-F858-4740-A6AA-E799452E0927}" type="datetimeFigureOut">
              <a:rPr lang="he-IL" smtClean="0"/>
              <a:t>כ"ז/טבת/תשפ"א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8F228E0-0F75-49B4-8C85-419B58A1F1BA}" type="slidenum">
              <a:rPr lang="he-IL" smtClean="0"/>
              <a:t>‹#›</a:t>
            </a:fld>
            <a:endParaRPr lang="he-IL"/>
          </a:p>
        </p:txBody>
      </p:sp>
    </p:spTree>
    <p:extLst>
      <p:ext uri="{BB962C8B-B14F-4D97-AF65-F5344CB8AC3E}">
        <p14:creationId xmlns:p14="http://schemas.microsoft.com/office/powerpoint/2010/main" val="2485716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71ABB85F-F858-4740-A6AA-E799452E0927}" type="datetimeFigureOut">
              <a:rPr lang="he-IL" smtClean="0"/>
              <a:t>כ"ז/טבת/תשפ"א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8F228E0-0F75-49B4-8C85-419B58A1F1BA}" type="slidenum">
              <a:rPr lang="he-IL" smtClean="0"/>
              <a:t>‹#›</a:t>
            </a:fld>
            <a:endParaRPr lang="he-IL"/>
          </a:p>
        </p:txBody>
      </p:sp>
    </p:spTree>
    <p:extLst>
      <p:ext uri="{BB962C8B-B14F-4D97-AF65-F5344CB8AC3E}">
        <p14:creationId xmlns:p14="http://schemas.microsoft.com/office/powerpoint/2010/main" val="821126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1ABB85F-F858-4740-A6AA-E799452E0927}" type="datetimeFigureOut">
              <a:rPr lang="he-IL" smtClean="0"/>
              <a:t>כ"ז/טבת/תשפ"א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8F228E0-0F75-49B4-8C85-419B58A1F1BA}" type="slidenum">
              <a:rPr lang="he-IL" smtClean="0"/>
              <a:t>‹#›</a:t>
            </a:fld>
            <a:endParaRPr lang="he-IL"/>
          </a:p>
        </p:txBody>
      </p:sp>
    </p:spTree>
    <p:extLst>
      <p:ext uri="{BB962C8B-B14F-4D97-AF65-F5344CB8AC3E}">
        <p14:creationId xmlns:p14="http://schemas.microsoft.com/office/powerpoint/2010/main" val="4038258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ABB85F-F858-4740-A6AA-E799452E0927}" type="datetimeFigureOut">
              <a:rPr lang="he-IL" smtClean="0"/>
              <a:t>כ"ז/טבת/תשפ"א</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8F228E0-0F75-49B4-8C85-419B58A1F1BA}" type="slidenum">
              <a:rPr lang="he-IL" smtClean="0"/>
              <a:t>‹#›</a:t>
            </a:fld>
            <a:endParaRPr lang="he-IL"/>
          </a:p>
        </p:txBody>
      </p:sp>
    </p:spTree>
    <p:extLst>
      <p:ext uri="{BB962C8B-B14F-4D97-AF65-F5344CB8AC3E}">
        <p14:creationId xmlns:p14="http://schemas.microsoft.com/office/powerpoint/2010/main" val="22373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1ABB85F-F858-4740-A6AA-E799452E0927}" type="datetimeFigureOut">
              <a:rPr lang="he-IL" smtClean="0"/>
              <a:t>כ"ז/טבת/תשפ"א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8F228E0-0F75-49B4-8C85-419B58A1F1BA}" type="slidenum">
              <a:rPr lang="he-IL" smtClean="0"/>
              <a:t>‹#›</a:t>
            </a:fld>
            <a:endParaRPr lang="he-IL"/>
          </a:p>
        </p:txBody>
      </p:sp>
    </p:spTree>
    <p:extLst>
      <p:ext uri="{BB962C8B-B14F-4D97-AF65-F5344CB8AC3E}">
        <p14:creationId xmlns:p14="http://schemas.microsoft.com/office/powerpoint/2010/main" val="40620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1ABB85F-F858-4740-A6AA-E799452E0927}" type="datetimeFigureOut">
              <a:rPr lang="he-IL" smtClean="0"/>
              <a:t>כ"ז/טבת/תשפ"א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8F228E0-0F75-49B4-8C85-419B58A1F1BA}" type="slidenum">
              <a:rPr lang="he-IL" smtClean="0"/>
              <a:t>‹#›</a:t>
            </a:fld>
            <a:endParaRPr lang="he-IL"/>
          </a:p>
        </p:txBody>
      </p:sp>
    </p:spTree>
    <p:extLst>
      <p:ext uri="{BB962C8B-B14F-4D97-AF65-F5344CB8AC3E}">
        <p14:creationId xmlns:p14="http://schemas.microsoft.com/office/powerpoint/2010/main" val="340579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1ABB85F-F858-4740-A6AA-E799452E0927}" type="datetimeFigureOut">
              <a:rPr lang="he-IL" smtClean="0"/>
              <a:t>כ"ז/טבת/תשפ"א</a:t>
            </a:fld>
            <a:endParaRPr lang="he-IL"/>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he-I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8F228E0-0F75-49B4-8C85-419B58A1F1BA}" type="slidenum">
              <a:rPr lang="he-IL" smtClean="0"/>
              <a:t>‹#›</a:t>
            </a:fld>
            <a:endParaRPr lang="he-IL"/>
          </a:p>
        </p:txBody>
      </p:sp>
    </p:spTree>
    <p:extLst>
      <p:ext uri="{BB962C8B-B14F-4D97-AF65-F5344CB8AC3E}">
        <p14:creationId xmlns:p14="http://schemas.microsoft.com/office/powerpoint/2010/main" val="23923600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1"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ajax.googleapis.com/ajax/libs/angularjs/1.2.15/angular.min.j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41D537-3DC3-42C2-90B9-DB56CD6A9B5A}"/>
              </a:ext>
            </a:extLst>
          </p:cNvPr>
          <p:cNvSpPr>
            <a:spLocks noGrp="1"/>
          </p:cNvSpPr>
          <p:nvPr>
            <p:ph type="ctrTitle"/>
          </p:nvPr>
        </p:nvSpPr>
        <p:spPr>
          <a:xfrm>
            <a:off x="1437195" y="1113906"/>
            <a:ext cx="9440034" cy="1503534"/>
          </a:xfrm>
        </p:spPr>
        <p:txBody>
          <a:bodyPr/>
          <a:lstStyle/>
          <a:p>
            <a:r>
              <a:rPr lang="he-IL" dirty="0"/>
              <a:t>הרצאה </a:t>
            </a:r>
            <a:r>
              <a:rPr lang="en-US" dirty="0"/>
              <a:t>Angular-Js</a:t>
            </a:r>
            <a:endParaRPr lang="he-IL" dirty="0"/>
          </a:p>
        </p:txBody>
      </p:sp>
      <p:sp>
        <p:nvSpPr>
          <p:cNvPr id="3" name="כותרת משנה 2">
            <a:extLst>
              <a:ext uri="{FF2B5EF4-FFF2-40B4-BE49-F238E27FC236}">
                <a16:creationId xmlns:a16="http://schemas.microsoft.com/office/drawing/2014/main" id="{F5128A9A-4D34-408A-9A65-6F8E66ED7E55}"/>
              </a:ext>
            </a:extLst>
          </p:cNvPr>
          <p:cNvSpPr>
            <a:spLocks noGrp="1"/>
          </p:cNvSpPr>
          <p:nvPr>
            <p:ph type="subTitle" idx="1"/>
          </p:nvPr>
        </p:nvSpPr>
        <p:spPr>
          <a:xfrm>
            <a:off x="1520322" y="3282454"/>
            <a:ext cx="9440034" cy="1049867"/>
          </a:xfrm>
        </p:spPr>
        <p:txBody>
          <a:bodyPr>
            <a:normAutofit/>
          </a:bodyPr>
          <a:lstStyle/>
          <a:p>
            <a:r>
              <a:rPr lang="en-US" sz="2800" dirty="0"/>
              <a:t>Yarin benisty</a:t>
            </a:r>
            <a:endParaRPr lang="he-IL" sz="2800" dirty="0"/>
          </a:p>
        </p:txBody>
      </p:sp>
      <p:pic>
        <p:nvPicPr>
          <p:cNvPr id="6" name="תמונה 5">
            <a:extLst>
              <a:ext uri="{FF2B5EF4-FFF2-40B4-BE49-F238E27FC236}">
                <a16:creationId xmlns:a16="http://schemas.microsoft.com/office/drawing/2014/main" id="{7760632F-F028-40E8-8FE6-2C9EEDDBD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73" y="281401"/>
            <a:ext cx="980753" cy="1049867"/>
          </a:xfrm>
          <a:prstGeom prst="rect">
            <a:avLst/>
          </a:prstGeom>
        </p:spPr>
      </p:pic>
      <p:pic>
        <p:nvPicPr>
          <p:cNvPr id="14" name="תמונה 13">
            <a:extLst>
              <a:ext uri="{FF2B5EF4-FFF2-40B4-BE49-F238E27FC236}">
                <a16:creationId xmlns:a16="http://schemas.microsoft.com/office/drawing/2014/main" id="{C5E7EB8A-A432-41AA-B046-58F4D9E49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015" y="495955"/>
            <a:ext cx="2816802" cy="570889"/>
          </a:xfrm>
          <a:prstGeom prst="rect">
            <a:avLst/>
          </a:prstGeom>
        </p:spPr>
      </p:pic>
    </p:spTree>
    <p:extLst>
      <p:ext uri="{BB962C8B-B14F-4D97-AF65-F5344CB8AC3E}">
        <p14:creationId xmlns:p14="http://schemas.microsoft.com/office/powerpoint/2010/main" val="1758940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DE5D3E0D-20BE-44DB-957A-5F57CC973A81}"/>
              </a:ext>
            </a:extLst>
          </p:cNvPr>
          <p:cNvSpPr txBox="1">
            <a:spLocks/>
          </p:cNvSpPr>
          <p:nvPr/>
        </p:nvSpPr>
        <p:spPr>
          <a:xfrm>
            <a:off x="855977" y="254692"/>
            <a:ext cx="10856653" cy="179023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l">
              <a:buNone/>
            </a:pPr>
            <a:r>
              <a:rPr lang="en-US" sz="2000" b="1" u="sng" dirty="0"/>
              <a:t>Step-4</a:t>
            </a:r>
            <a:r>
              <a:rPr lang="en-US" sz="2000" dirty="0"/>
              <a:t>: this code registers a controller function named “HelloController” in the angular module named “myapp”. The controller function is registered in angular via the angular.module().controller().function call.</a:t>
            </a:r>
          </a:p>
          <a:p>
            <a:pPr marL="36900" indent="0" algn="l">
              <a:buNone/>
            </a:pPr>
            <a:r>
              <a:rPr lang="en-US" sz="2000" b="1" dirty="0"/>
              <a:t>* </a:t>
            </a:r>
            <a:r>
              <a:rPr lang="en-US" sz="2000" dirty="0"/>
              <a:t>The $scope parameter model is passed to the controller function. The controller function adds a “helloTo” javaScript object and in that object it adds a title field.</a:t>
            </a:r>
            <a:endParaRPr lang="he-IL" sz="2000" b="1" dirty="0"/>
          </a:p>
        </p:txBody>
      </p:sp>
      <p:pic>
        <p:nvPicPr>
          <p:cNvPr id="6" name="תמונה 5">
            <a:extLst>
              <a:ext uri="{FF2B5EF4-FFF2-40B4-BE49-F238E27FC236}">
                <a16:creationId xmlns:a16="http://schemas.microsoft.com/office/drawing/2014/main" id="{DB0A12E8-F080-4867-BB03-C4951CDB4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598" y="2273269"/>
            <a:ext cx="10306050" cy="1943100"/>
          </a:xfrm>
          <a:prstGeom prst="rect">
            <a:avLst/>
          </a:prstGeom>
        </p:spPr>
      </p:pic>
      <p:sp>
        <p:nvSpPr>
          <p:cNvPr id="7" name="כותרת 1">
            <a:extLst>
              <a:ext uri="{FF2B5EF4-FFF2-40B4-BE49-F238E27FC236}">
                <a16:creationId xmlns:a16="http://schemas.microsoft.com/office/drawing/2014/main" id="{9B3F0E29-CA1F-4DE1-A993-7350435212AE}"/>
              </a:ext>
            </a:extLst>
          </p:cNvPr>
          <p:cNvSpPr txBox="1">
            <a:spLocks/>
          </p:cNvSpPr>
          <p:nvPr/>
        </p:nvSpPr>
        <p:spPr>
          <a:xfrm>
            <a:off x="497982" y="4444710"/>
            <a:ext cx="11572641" cy="590550"/>
          </a:xfrm>
          <a:prstGeom prst="rect">
            <a:avLst/>
          </a:prstGeom>
          <a:effectLst>
            <a:outerShdw blurRad="25400" dir="17880000">
              <a:srgbClr val="000000">
                <a:alpha val="46000"/>
              </a:srgbClr>
            </a:outerShdw>
          </a:effectLst>
        </p:spPr>
        <p:txBody>
          <a:bodyPr vert="horz" lIns="91440" tIns="45720" rIns="91440" bIns="45720" rtlCol="0" anchor="t">
            <a:normAutofit fontScale="92500"/>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l">
              <a:buNone/>
            </a:pPr>
            <a:r>
              <a:rPr lang="en-US" sz="2000" b="1" dirty="0"/>
              <a:t>Execution: </a:t>
            </a:r>
            <a:r>
              <a:rPr lang="en-US" sz="1700" dirty="0">
                <a:effectLst/>
                <a:latin typeface="Arial" panose="020B0604020202020204" pitchFamily="34" charset="0"/>
              </a:rPr>
              <a:t>Save the above code as ”myFirstExample.html” and open it in any browser. You get to see the following output:</a:t>
            </a:r>
            <a:endParaRPr lang="he-IL" sz="2000" b="1" dirty="0"/>
          </a:p>
        </p:txBody>
      </p:sp>
      <p:pic>
        <p:nvPicPr>
          <p:cNvPr id="9" name="תמונה 8">
            <a:extLst>
              <a:ext uri="{FF2B5EF4-FFF2-40B4-BE49-F238E27FC236}">
                <a16:creationId xmlns:a16="http://schemas.microsoft.com/office/drawing/2014/main" id="{BFDFDBA9-7E23-42BE-8328-B5C2DED511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210" y="5263601"/>
            <a:ext cx="6600825" cy="590550"/>
          </a:xfrm>
          <a:prstGeom prst="rect">
            <a:avLst/>
          </a:prstGeom>
        </p:spPr>
      </p:pic>
    </p:spTree>
    <p:extLst>
      <p:ext uri="{BB962C8B-B14F-4D97-AF65-F5344CB8AC3E}">
        <p14:creationId xmlns:p14="http://schemas.microsoft.com/office/powerpoint/2010/main" val="66746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1">
            <a:extLst>
              <a:ext uri="{FF2B5EF4-FFF2-40B4-BE49-F238E27FC236}">
                <a16:creationId xmlns:a16="http://schemas.microsoft.com/office/drawing/2014/main" id="{32EA45C1-B00A-4D08-85BF-F8D15906BE6D}"/>
              </a:ext>
            </a:extLst>
          </p:cNvPr>
          <p:cNvSpPr>
            <a:spLocks noGrp="1"/>
          </p:cNvSpPr>
          <p:nvPr>
            <p:ph idx="1"/>
          </p:nvPr>
        </p:nvSpPr>
        <p:spPr>
          <a:xfrm>
            <a:off x="872834" y="1549084"/>
            <a:ext cx="11211099" cy="5026284"/>
          </a:xfrm>
        </p:spPr>
        <p:txBody>
          <a:bodyPr>
            <a:normAutofit/>
          </a:bodyPr>
          <a:lstStyle/>
          <a:p>
            <a:pPr marL="36900" indent="0" algn="l">
              <a:buNone/>
            </a:pPr>
            <a:r>
              <a:rPr lang="en-US" sz="2400" dirty="0">
                <a:effectLst/>
                <a:latin typeface="Arial" panose="020B0604020202020204" pitchFamily="34" charset="0"/>
              </a:rPr>
              <a:t>What happens when the page is loaded in the browser? Lets see:</a:t>
            </a:r>
          </a:p>
          <a:p>
            <a:pPr marL="36900" indent="0" algn="l">
              <a:buNone/>
            </a:pPr>
            <a:r>
              <a:rPr lang="en-US" sz="2400" dirty="0">
                <a:effectLst/>
                <a:latin typeface="Arial" panose="020B0604020202020204" pitchFamily="34" charset="0"/>
              </a:rPr>
              <a:t> * HTML document is loaded into the browser, and evaluated by the browser.                           * AngularJS JavaScript file is loaded, the “angular-global-object” is created.                          * The JavaScript which registers controller functions is executed.                                           * Next, AngularJS scans through the HTML to search for AngularJS apps as well as views.  * Once the view is located, it connects that view to the corresponding controller function.     * Next, AngularJS executes the controller functions. It then renders the views with data from the model populated by the controller.                                                                                  The page is now ready.</a:t>
            </a:r>
            <a:endParaRPr lang="he-IL" sz="2400" dirty="0"/>
          </a:p>
        </p:txBody>
      </p:sp>
      <p:sp>
        <p:nvSpPr>
          <p:cNvPr id="6" name="כותרת 1">
            <a:extLst>
              <a:ext uri="{FF2B5EF4-FFF2-40B4-BE49-F238E27FC236}">
                <a16:creationId xmlns:a16="http://schemas.microsoft.com/office/drawing/2014/main" id="{293F028D-FF73-4675-B58E-CCCEA1312C0C}"/>
              </a:ext>
            </a:extLst>
          </p:cNvPr>
          <p:cNvSpPr>
            <a:spLocks noGrp="1"/>
          </p:cNvSpPr>
          <p:nvPr>
            <p:ph type="title"/>
          </p:nvPr>
        </p:nvSpPr>
        <p:spPr>
          <a:xfrm>
            <a:off x="919119" y="266007"/>
            <a:ext cx="10353762" cy="970450"/>
          </a:xfrm>
        </p:spPr>
        <p:txBody>
          <a:bodyPr/>
          <a:lstStyle/>
          <a:p>
            <a:r>
              <a:rPr lang="en-US" dirty="0"/>
              <a:t>The Process</a:t>
            </a:r>
            <a:endParaRPr lang="he-IL" dirty="0"/>
          </a:p>
        </p:txBody>
      </p:sp>
    </p:spTree>
    <p:extLst>
      <p:ext uri="{BB962C8B-B14F-4D97-AF65-F5344CB8AC3E}">
        <p14:creationId xmlns:p14="http://schemas.microsoft.com/office/powerpoint/2010/main" val="1912822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תוכן 2">
            <a:extLst>
              <a:ext uri="{FF2B5EF4-FFF2-40B4-BE49-F238E27FC236}">
                <a16:creationId xmlns:a16="http://schemas.microsoft.com/office/drawing/2014/main" id="{3564EEE2-FBF1-4380-8022-64E94923E9E6}"/>
              </a:ext>
            </a:extLst>
          </p:cNvPr>
          <p:cNvSpPr>
            <a:spLocks noGrp="1"/>
          </p:cNvSpPr>
          <p:nvPr>
            <p:ph idx="1"/>
          </p:nvPr>
        </p:nvSpPr>
        <p:spPr>
          <a:xfrm>
            <a:off x="756458" y="1914843"/>
            <a:ext cx="10353675" cy="4336328"/>
          </a:xfrm>
        </p:spPr>
        <p:txBody>
          <a:bodyPr>
            <a:noAutofit/>
          </a:bodyPr>
          <a:lstStyle/>
          <a:p>
            <a:pPr marL="36900" indent="0" algn="l">
              <a:buNone/>
            </a:pPr>
            <a:r>
              <a:rPr lang="en-US" sz="1500" dirty="0">
                <a:effectLst/>
                <a:latin typeface="Courier New" panose="02070309020205020404" pitchFamily="49" charset="0"/>
              </a:rPr>
              <a:t>&lt;html&gt;                                                               </a:t>
            </a:r>
          </a:p>
          <a:p>
            <a:pPr marL="36900" indent="0" algn="l">
              <a:buNone/>
            </a:pPr>
            <a:r>
              <a:rPr lang="en-US" sz="1500" dirty="0">
                <a:effectLst/>
                <a:latin typeface="Courier New" panose="02070309020205020404" pitchFamily="49" charset="0"/>
              </a:rPr>
              <a:t>&lt;title&gt;AngularJS First Application&lt;/title&gt;  </a:t>
            </a:r>
          </a:p>
          <a:p>
            <a:pPr marL="36900" indent="0" algn="l">
              <a:buNone/>
            </a:pPr>
            <a:r>
              <a:rPr lang="en-US" sz="1500" dirty="0">
                <a:effectLst/>
                <a:latin typeface="Courier New" panose="02070309020205020404" pitchFamily="49" charset="0"/>
              </a:rPr>
              <a:t>&lt;body&gt; </a:t>
            </a:r>
          </a:p>
          <a:p>
            <a:pPr marL="36900" indent="0" algn="l">
              <a:buNone/>
            </a:pPr>
            <a:r>
              <a:rPr lang="en-US" sz="1500" dirty="0">
                <a:effectLst/>
                <a:latin typeface="Courier New" panose="02070309020205020404" pitchFamily="49" charset="0"/>
              </a:rPr>
              <a:t>&lt;h1&gt;Sample Application&lt;/h1&gt;</a:t>
            </a:r>
          </a:p>
          <a:p>
            <a:pPr marL="36900" indent="0" algn="l">
              <a:buNone/>
            </a:pPr>
            <a:r>
              <a:rPr lang="en-US" sz="1500" dirty="0">
                <a:effectLst/>
                <a:latin typeface="Courier New" panose="02070309020205020404" pitchFamily="49" charset="0"/>
              </a:rPr>
              <a:t>&lt;div ng-app=“”&gt;</a:t>
            </a:r>
          </a:p>
          <a:p>
            <a:pPr marL="36900" indent="0" algn="l">
              <a:buNone/>
            </a:pPr>
            <a:r>
              <a:rPr lang="en-US" sz="1500" dirty="0">
                <a:effectLst/>
                <a:latin typeface="Courier New" panose="02070309020205020404" pitchFamily="49" charset="0"/>
              </a:rPr>
              <a:t>   &lt;p&gt;Enter your Name: &lt;input type=“text” ng-model=“name”&gt;&lt;/p&gt; </a:t>
            </a:r>
          </a:p>
          <a:p>
            <a:pPr marL="36900" indent="0" algn="l">
              <a:buNone/>
            </a:pPr>
            <a:r>
              <a:rPr lang="en-US" sz="1500" dirty="0">
                <a:effectLst/>
                <a:latin typeface="Courier New" panose="02070309020205020404" pitchFamily="49" charset="0"/>
              </a:rPr>
              <a:t>   &lt;p&gt;Hello &lt;span ng-bind=“name”&gt;&lt;/span&gt;!&lt;/p&gt;  </a:t>
            </a:r>
          </a:p>
          <a:p>
            <a:pPr marL="36900" indent="0" algn="l">
              <a:buNone/>
            </a:pPr>
            <a:r>
              <a:rPr lang="en-US" sz="1500" dirty="0">
                <a:effectLst/>
                <a:latin typeface="Courier New" panose="02070309020205020404" pitchFamily="49" charset="0"/>
              </a:rPr>
              <a:t>&lt;/div&gt;   </a:t>
            </a:r>
          </a:p>
          <a:p>
            <a:pPr marL="36900" indent="0" algn="l">
              <a:buNone/>
            </a:pPr>
            <a:r>
              <a:rPr lang="en-US" sz="1500" dirty="0">
                <a:effectLst/>
                <a:latin typeface="Courier New" panose="02070309020205020404" pitchFamily="49" charset="0"/>
              </a:rPr>
              <a:t>&lt;script src=</a:t>
            </a:r>
            <a:r>
              <a:rPr lang="en-US" sz="1500" u="sng" dirty="0">
                <a:effectLst/>
                <a:latin typeface="Courier New" panose="02070309020205020404" pitchFamily="49" charset="0"/>
                <a:hlinkClick r:id="rId2">
                  <a:extLst>
                    <a:ext uri="{A12FA001-AC4F-418D-AE19-62706E023703}">
                      <ahyp:hlinkClr xmlns:ahyp="http://schemas.microsoft.com/office/drawing/2018/hyperlinkcolor" val="tx"/>
                    </a:ext>
                  </a:extLst>
                </a:hlinkClick>
              </a:rPr>
              <a:t>“http://ajax.googleapis.com/</a:t>
            </a:r>
            <a:r>
              <a:rPr lang="en-US" sz="1500" dirty="0">
                <a:effectLst/>
                <a:latin typeface="Courier New" panose="02070309020205020404" pitchFamily="49" charset="0"/>
                <a:hlinkClick r:id="rId2">
                  <a:extLst>
                    <a:ext uri="{A12FA001-AC4F-418D-AE19-62706E023703}">
                      <ahyp:hlinkClr xmlns:ahyp="http://schemas.microsoft.com/office/drawing/2018/hyperlinkcolor" val="tx"/>
                    </a:ext>
                  </a:extLst>
                </a:hlinkClick>
              </a:rPr>
              <a:t>ajax/libs/angularjs</a:t>
            </a:r>
            <a:r>
              <a:rPr lang="en-US" sz="1500" u="sng" dirty="0">
                <a:effectLst/>
                <a:latin typeface="Courier New" panose="02070309020205020404" pitchFamily="49" charset="0"/>
                <a:hlinkClick r:id="rId2">
                  <a:extLst>
                    <a:ext uri="{A12FA001-AC4F-418D-AE19-62706E023703}">
                      <ahyp:hlinkClr xmlns:ahyp="http://schemas.microsoft.com/office/drawing/2018/hyperlinkcolor" val="tx"/>
                    </a:ext>
                  </a:extLst>
                </a:hlinkClick>
              </a:rPr>
              <a:t>/1.2.15/angular.min.js</a:t>
            </a:r>
            <a:r>
              <a:rPr lang="en-US" sz="1500" dirty="0">
                <a:effectLst/>
                <a:latin typeface="Courier New" panose="02070309020205020404" pitchFamily="49" charset="0"/>
              </a:rPr>
              <a:t>”&gt;</a:t>
            </a:r>
            <a:endParaRPr lang="he-IL" sz="1500" dirty="0">
              <a:effectLst/>
              <a:latin typeface="Courier New" panose="02070309020205020404" pitchFamily="49" charset="0"/>
            </a:endParaRPr>
          </a:p>
          <a:p>
            <a:pPr marL="36900" indent="0" algn="l">
              <a:buNone/>
            </a:pPr>
            <a:r>
              <a:rPr lang="en-US" sz="1500" dirty="0">
                <a:effectLst/>
                <a:latin typeface="Courier New" panose="02070309020205020404" pitchFamily="49" charset="0"/>
              </a:rPr>
              <a:t>&lt;/script&gt;</a:t>
            </a:r>
          </a:p>
          <a:p>
            <a:pPr marL="36900" indent="0" algn="l">
              <a:buNone/>
            </a:pPr>
            <a:r>
              <a:rPr lang="en-US" sz="1500" dirty="0">
                <a:effectLst/>
                <a:latin typeface="Courier New" panose="02070309020205020404" pitchFamily="49" charset="0"/>
              </a:rPr>
              <a:t>&lt;/body&gt;</a:t>
            </a:r>
          </a:p>
          <a:p>
            <a:pPr marL="36900" indent="0" algn="l">
              <a:buNone/>
            </a:pPr>
            <a:r>
              <a:rPr lang="en-US" sz="1500" dirty="0">
                <a:effectLst/>
                <a:latin typeface="Courier New" panose="02070309020205020404" pitchFamily="49" charset="0"/>
              </a:rPr>
              <a:t>&lt;/html&gt;</a:t>
            </a:r>
            <a:endParaRPr lang="he-IL" sz="1500" dirty="0"/>
          </a:p>
        </p:txBody>
      </p:sp>
      <p:sp>
        <p:nvSpPr>
          <p:cNvPr id="6" name="כותרת 1">
            <a:extLst>
              <a:ext uri="{FF2B5EF4-FFF2-40B4-BE49-F238E27FC236}">
                <a16:creationId xmlns:a16="http://schemas.microsoft.com/office/drawing/2014/main" id="{DB751E99-0348-43AE-86BA-1C2C5F1BC763}"/>
              </a:ext>
            </a:extLst>
          </p:cNvPr>
          <p:cNvSpPr>
            <a:spLocks noGrp="1"/>
          </p:cNvSpPr>
          <p:nvPr>
            <p:ph type="title"/>
          </p:nvPr>
        </p:nvSpPr>
        <p:spPr>
          <a:xfrm>
            <a:off x="1213658" y="169025"/>
            <a:ext cx="10353762" cy="970450"/>
          </a:xfrm>
        </p:spPr>
        <p:txBody>
          <a:bodyPr/>
          <a:lstStyle/>
          <a:p>
            <a:r>
              <a:rPr lang="en-US" dirty="0"/>
              <a:t>Example - 2</a:t>
            </a:r>
            <a:endParaRPr lang="he-IL" dirty="0"/>
          </a:p>
        </p:txBody>
      </p:sp>
      <p:sp>
        <p:nvSpPr>
          <p:cNvPr id="7" name="מציין מיקום תוכן 2">
            <a:extLst>
              <a:ext uri="{FF2B5EF4-FFF2-40B4-BE49-F238E27FC236}">
                <a16:creationId xmlns:a16="http://schemas.microsoft.com/office/drawing/2014/main" id="{C1761B26-F540-4029-B356-70B4FB11CC5D}"/>
              </a:ext>
            </a:extLst>
          </p:cNvPr>
          <p:cNvSpPr txBox="1">
            <a:spLocks/>
          </p:cNvSpPr>
          <p:nvPr/>
        </p:nvSpPr>
        <p:spPr>
          <a:xfrm>
            <a:off x="756458" y="1139475"/>
            <a:ext cx="3608329" cy="48704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l">
              <a:buFont typeface="Wingdings 2" charset="2"/>
              <a:buNone/>
            </a:pPr>
            <a:r>
              <a:rPr lang="en-US" dirty="0">
                <a:effectLst/>
                <a:latin typeface="Arial" panose="020B0604020202020204" pitchFamily="34" charset="0"/>
              </a:rPr>
              <a:t>testAngularJS.html file:</a:t>
            </a:r>
            <a:endParaRPr lang="he-IL" dirty="0"/>
          </a:p>
        </p:txBody>
      </p:sp>
    </p:spTree>
    <p:extLst>
      <p:ext uri="{BB962C8B-B14F-4D97-AF65-F5344CB8AC3E}">
        <p14:creationId xmlns:p14="http://schemas.microsoft.com/office/powerpoint/2010/main" val="1845457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2907F82C-9F60-4C60-A149-079552ECD4D8}"/>
              </a:ext>
            </a:extLst>
          </p:cNvPr>
          <p:cNvSpPr>
            <a:spLocks noGrp="1"/>
          </p:cNvSpPr>
          <p:nvPr>
            <p:ph type="title"/>
          </p:nvPr>
        </p:nvSpPr>
        <p:spPr>
          <a:xfrm>
            <a:off x="845168" y="0"/>
            <a:ext cx="10353762" cy="970450"/>
          </a:xfrm>
        </p:spPr>
        <p:txBody>
          <a:bodyPr/>
          <a:lstStyle/>
          <a:p>
            <a:r>
              <a:rPr lang="en-US" dirty="0"/>
              <a:t>Explanation - 2</a:t>
            </a:r>
            <a:endParaRPr lang="he-IL" dirty="0"/>
          </a:p>
        </p:txBody>
      </p:sp>
      <p:sp>
        <p:nvSpPr>
          <p:cNvPr id="5" name="כותרת 1">
            <a:extLst>
              <a:ext uri="{FF2B5EF4-FFF2-40B4-BE49-F238E27FC236}">
                <a16:creationId xmlns:a16="http://schemas.microsoft.com/office/drawing/2014/main" id="{02522F30-8410-44DE-9888-0F0D27FD1C7F}"/>
              </a:ext>
            </a:extLst>
          </p:cNvPr>
          <p:cNvSpPr>
            <a:spLocks noGrp="1"/>
          </p:cNvSpPr>
          <p:nvPr>
            <p:ph idx="1"/>
          </p:nvPr>
        </p:nvSpPr>
        <p:spPr>
          <a:xfrm>
            <a:off x="905855" y="909667"/>
            <a:ext cx="10856653" cy="567630"/>
          </a:xfrm>
        </p:spPr>
        <p:txBody>
          <a:bodyPr>
            <a:normAutofit fontScale="92500"/>
          </a:bodyPr>
          <a:lstStyle/>
          <a:p>
            <a:pPr marL="36900" indent="0" algn="l">
              <a:buNone/>
            </a:pPr>
            <a:r>
              <a:rPr lang="en-US" sz="2000" b="1" u="sng" dirty="0"/>
              <a:t>Step-1</a:t>
            </a:r>
            <a:r>
              <a:rPr lang="en-US" sz="2000" dirty="0"/>
              <a:t>: </a:t>
            </a:r>
            <a:r>
              <a:rPr lang="en-US" dirty="0">
                <a:effectLst/>
                <a:latin typeface="Arial" panose="020B0604020202020204" pitchFamily="34" charset="0"/>
              </a:rPr>
              <a:t>Load framework - Being a pure JavaScript framework, it can be added using &lt;Script&gt; tag.</a:t>
            </a:r>
            <a:endParaRPr lang="he-IL" dirty="0"/>
          </a:p>
        </p:txBody>
      </p:sp>
      <p:pic>
        <p:nvPicPr>
          <p:cNvPr id="7" name="תמונה 6">
            <a:extLst>
              <a:ext uri="{FF2B5EF4-FFF2-40B4-BE49-F238E27FC236}">
                <a16:creationId xmlns:a16="http://schemas.microsoft.com/office/drawing/2014/main" id="{B5E5E823-212C-42D9-BA8F-DF1D43885F9B}"/>
              </a:ext>
            </a:extLst>
          </p:cNvPr>
          <p:cNvPicPr>
            <a:picLocks noChangeAspect="1"/>
          </p:cNvPicPr>
          <p:nvPr/>
        </p:nvPicPr>
        <p:blipFill>
          <a:blip r:embed="rId2"/>
          <a:stretch>
            <a:fillRect/>
          </a:stretch>
        </p:blipFill>
        <p:spPr>
          <a:xfrm>
            <a:off x="617566" y="1385368"/>
            <a:ext cx="11239500" cy="828675"/>
          </a:xfrm>
          <a:prstGeom prst="rect">
            <a:avLst/>
          </a:prstGeom>
        </p:spPr>
      </p:pic>
      <p:sp>
        <p:nvSpPr>
          <p:cNvPr id="9" name="כותרת 1">
            <a:extLst>
              <a:ext uri="{FF2B5EF4-FFF2-40B4-BE49-F238E27FC236}">
                <a16:creationId xmlns:a16="http://schemas.microsoft.com/office/drawing/2014/main" id="{8C9093C4-63A6-4347-9941-933FD8C0DB59}"/>
              </a:ext>
            </a:extLst>
          </p:cNvPr>
          <p:cNvSpPr txBox="1">
            <a:spLocks/>
          </p:cNvSpPr>
          <p:nvPr/>
        </p:nvSpPr>
        <p:spPr>
          <a:xfrm>
            <a:off x="889229" y="2363237"/>
            <a:ext cx="10856653" cy="56763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l">
              <a:buFont typeface="Wingdings 2" charset="2"/>
              <a:buNone/>
            </a:pPr>
            <a:r>
              <a:rPr lang="en-US" b="1" u="sng" dirty="0"/>
              <a:t>Step-2</a:t>
            </a:r>
            <a:r>
              <a:rPr lang="en-US" dirty="0"/>
              <a:t>: </a:t>
            </a:r>
            <a:r>
              <a:rPr lang="en-US" dirty="0">
                <a:effectLst/>
                <a:latin typeface="Arial" panose="020B0604020202020204" pitchFamily="34" charset="0"/>
              </a:rPr>
              <a:t>Define AngularJS application using “ng-app” directive</a:t>
            </a:r>
            <a:endParaRPr lang="he-IL" dirty="0"/>
          </a:p>
        </p:txBody>
      </p:sp>
      <p:pic>
        <p:nvPicPr>
          <p:cNvPr id="11" name="תמונה 10">
            <a:extLst>
              <a:ext uri="{FF2B5EF4-FFF2-40B4-BE49-F238E27FC236}">
                <a16:creationId xmlns:a16="http://schemas.microsoft.com/office/drawing/2014/main" id="{284405BC-A03D-4948-9380-B6FFE501046B}"/>
              </a:ext>
            </a:extLst>
          </p:cNvPr>
          <p:cNvPicPr>
            <a:picLocks noChangeAspect="1"/>
          </p:cNvPicPr>
          <p:nvPr/>
        </p:nvPicPr>
        <p:blipFill>
          <a:blip r:embed="rId3"/>
          <a:stretch>
            <a:fillRect/>
          </a:stretch>
        </p:blipFill>
        <p:spPr>
          <a:xfrm>
            <a:off x="617566" y="2930867"/>
            <a:ext cx="2219325" cy="457200"/>
          </a:xfrm>
          <a:prstGeom prst="rect">
            <a:avLst/>
          </a:prstGeom>
        </p:spPr>
      </p:pic>
      <p:pic>
        <p:nvPicPr>
          <p:cNvPr id="13" name="תמונה 12">
            <a:extLst>
              <a:ext uri="{FF2B5EF4-FFF2-40B4-BE49-F238E27FC236}">
                <a16:creationId xmlns:a16="http://schemas.microsoft.com/office/drawing/2014/main" id="{AEB249F0-7372-464C-AF03-F2E999FA76BC}"/>
              </a:ext>
            </a:extLst>
          </p:cNvPr>
          <p:cNvPicPr>
            <a:picLocks noChangeAspect="1"/>
          </p:cNvPicPr>
          <p:nvPr/>
        </p:nvPicPr>
        <p:blipFill>
          <a:blip r:embed="rId4"/>
          <a:stretch>
            <a:fillRect/>
          </a:stretch>
        </p:blipFill>
        <p:spPr>
          <a:xfrm>
            <a:off x="617566" y="3293709"/>
            <a:ext cx="990600" cy="409575"/>
          </a:xfrm>
          <a:prstGeom prst="rect">
            <a:avLst/>
          </a:prstGeom>
        </p:spPr>
      </p:pic>
      <p:sp>
        <p:nvSpPr>
          <p:cNvPr id="14" name="כותרת 1">
            <a:extLst>
              <a:ext uri="{FF2B5EF4-FFF2-40B4-BE49-F238E27FC236}">
                <a16:creationId xmlns:a16="http://schemas.microsoft.com/office/drawing/2014/main" id="{52590D4A-0830-4B66-BE2D-FEB1EF18E90C}"/>
              </a:ext>
            </a:extLst>
          </p:cNvPr>
          <p:cNvSpPr txBox="1">
            <a:spLocks/>
          </p:cNvSpPr>
          <p:nvPr/>
        </p:nvSpPr>
        <p:spPr>
          <a:xfrm>
            <a:off x="845168" y="3703284"/>
            <a:ext cx="10856653" cy="45720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l">
              <a:buFont typeface="Wingdings 2" charset="2"/>
              <a:buNone/>
            </a:pPr>
            <a:r>
              <a:rPr lang="en-US" b="1" u="sng" dirty="0"/>
              <a:t>Step-3</a:t>
            </a:r>
            <a:r>
              <a:rPr lang="en-US" dirty="0"/>
              <a:t>: </a:t>
            </a:r>
            <a:r>
              <a:rPr lang="en-US" dirty="0">
                <a:effectLst/>
                <a:latin typeface="Arial" panose="020B0604020202020204" pitchFamily="34" charset="0"/>
              </a:rPr>
              <a:t>Define a model name using “ng-model” directive</a:t>
            </a:r>
            <a:endParaRPr lang="he-IL" dirty="0"/>
          </a:p>
        </p:txBody>
      </p:sp>
      <p:pic>
        <p:nvPicPr>
          <p:cNvPr id="16" name="תמונה 15">
            <a:extLst>
              <a:ext uri="{FF2B5EF4-FFF2-40B4-BE49-F238E27FC236}">
                <a16:creationId xmlns:a16="http://schemas.microsoft.com/office/drawing/2014/main" id="{A82103A9-10E4-43FC-87CA-44D0B4582F93}"/>
              </a:ext>
            </a:extLst>
          </p:cNvPr>
          <p:cNvPicPr>
            <a:picLocks noChangeAspect="1"/>
          </p:cNvPicPr>
          <p:nvPr/>
        </p:nvPicPr>
        <p:blipFill>
          <a:blip r:embed="rId5"/>
          <a:stretch>
            <a:fillRect/>
          </a:stretch>
        </p:blipFill>
        <p:spPr>
          <a:xfrm>
            <a:off x="617566" y="4270914"/>
            <a:ext cx="7981950" cy="381000"/>
          </a:xfrm>
          <a:prstGeom prst="rect">
            <a:avLst/>
          </a:prstGeom>
        </p:spPr>
      </p:pic>
      <p:sp>
        <p:nvSpPr>
          <p:cNvPr id="17" name="כותרת 1">
            <a:extLst>
              <a:ext uri="{FF2B5EF4-FFF2-40B4-BE49-F238E27FC236}">
                <a16:creationId xmlns:a16="http://schemas.microsoft.com/office/drawing/2014/main" id="{B9EB9517-4138-426C-B6B7-521696F8BABE}"/>
              </a:ext>
            </a:extLst>
          </p:cNvPr>
          <p:cNvSpPr txBox="1">
            <a:spLocks/>
          </p:cNvSpPr>
          <p:nvPr/>
        </p:nvSpPr>
        <p:spPr>
          <a:xfrm>
            <a:off x="845168" y="4897379"/>
            <a:ext cx="10856653" cy="56763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l">
              <a:buFont typeface="Wingdings 2" charset="2"/>
              <a:buNone/>
            </a:pPr>
            <a:r>
              <a:rPr lang="en-US" b="1" u="sng" dirty="0"/>
              <a:t>Step-4</a:t>
            </a:r>
            <a:r>
              <a:rPr lang="en-US" dirty="0"/>
              <a:t>: </a:t>
            </a:r>
            <a:r>
              <a:rPr lang="en-US" dirty="0">
                <a:effectLst/>
                <a:latin typeface="Arial" panose="020B0604020202020204" pitchFamily="34" charset="0"/>
              </a:rPr>
              <a:t>Bind the value of above model defined using ng-bind directive</a:t>
            </a:r>
            <a:endParaRPr lang="he-IL" dirty="0"/>
          </a:p>
        </p:txBody>
      </p:sp>
      <p:pic>
        <p:nvPicPr>
          <p:cNvPr id="19" name="תמונה 18">
            <a:extLst>
              <a:ext uri="{FF2B5EF4-FFF2-40B4-BE49-F238E27FC236}">
                <a16:creationId xmlns:a16="http://schemas.microsoft.com/office/drawing/2014/main" id="{EC4BE629-8698-4FBF-B041-A3F5B582BF4F}"/>
              </a:ext>
            </a:extLst>
          </p:cNvPr>
          <p:cNvPicPr>
            <a:picLocks noChangeAspect="1"/>
          </p:cNvPicPr>
          <p:nvPr/>
        </p:nvPicPr>
        <p:blipFill>
          <a:blip r:embed="rId6"/>
          <a:stretch>
            <a:fillRect/>
          </a:stretch>
        </p:blipFill>
        <p:spPr>
          <a:xfrm>
            <a:off x="675755" y="5465009"/>
            <a:ext cx="5972175" cy="438150"/>
          </a:xfrm>
          <a:prstGeom prst="rect">
            <a:avLst/>
          </a:prstGeom>
        </p:spPr>
      </p:pic>
    </p:spTree>
    <p:extLst>
      <p:ext uri="{BB962C8B-B14F-4D97-AF65-F5344CB8AC3E}">
        <p14:creationId xmlns:p14="http://schemas.microsoft.com/office/powerpoint/2010/main" val="1706252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תוכן 2">
            <a:extLst>
              <a:ext uri="{FF2B5EF4-FFF2-40B4-BE49-F238E27FC236}">
                <a16:creationId xmlns:a16="http://schemas.microsoft.com/office/drawing/2014/main" id="{BE27B299-0445-4B55-93A3-9FD10E98D15F}"/>
              </a:ext>
            </a:extLst>
          </p:cNvPr>
          <p:cNvSpPr>
            <a:spLocks noGrp="1"/>
          </p:cNvSpPr>
          <p:nvPr>
            <p:ph idx="1"/>
          </p:nvPr>
        </p:nvSpPr>
        <p:spPr>
          <a:xfrm>
            <a:off x="1072943" y="964727"/>
            <a:ext cx="10353762" cy="573674"/>
          </a:xfrm>
        </p:spPr>
        <p:txBody>
          <a:bodyPr/>
          <a:lstStyle/>
          <a:p>
            <a:pPr marL="36900" indent="0" algn="l">
              <a:buNone/>
            </a:pPr>
            <a:r>
              <a:rPr lang="en-US" dirty="0">
                <a:effectLst/>
                <a:latin typeface="Arial" panose="020B0604020202020204" pitchFamily="34" charset="0"/>
              </a:rPr>
              <a:t>Open the “filetestAngularJS.html” in a web browser. Enter your name and see the result.</a:t>
            </a:r>
            <a:endParaRPr lang="he-IL" dirty="0"/>
          </a:p>
        </p:txBody>
      </p:sp>
      <p:pic>
        <p:nvPicPr>
          <p:cNvPr id="6" name="תמונה 5">
            <a:extLst>
              <a:ext uri="{FF2B5EF4-FFF2-40B4-BE49-F238E27FC236}">
                <a16:creationId xmlns:a16="http://schemas.microsoft.com/office/drawing/2014/main" id="{524EBE69-ACEA-46B9-9211-2B3D87ABADA4}"/>
              </a:ext>
            </a:extLst>
          </p:cNvPr>
          <p:cNvPicPr>
            <a:picLocks noChangeAspect="1"/>
          </p:cNvPicPr>
          <p:nvPr/>
        </p:nvPicPr>
        <p:blipFill>
          <a:blip r:embed="rId2"/>
          <a:stretch>
            <a:fillRect/>
          </a:stretch>
        </p:blipFill>
        <p:spPr>
          <a:xfrm>
            <a:off x="2640265" y="1795548"/>
            <a:ext cx="6911469" cy="4315691"/>
          </a:xfrm>
          <a:prstGeom prst="rect">
            <a:avLst/>
          </a:prstGeom>
        </p:spPr>
      </p:pic>
      <p:sp>
        <p:nvSpPr>
          <p:cNvPr id="7" name="מציין מיקום תוכן 2">
            <a:extLst>
              <a:ext uri="{FF2B5EF4-FFF2-40B4-BE49-F238E27FC236}">
                <a16:creationId xmlns:a16="http://schemas.microsoft.com/office/drawing/2014/main" id="{2ED6FCD8-2D17-4FA3-949F-21F3BD909D22}"/>
              </a:ext>
            </a:extLst>
          </p:cNvPr>
          <p:cNvSpPr txBox="1">
            <a:spLocks/>
          </p:cNvSpPr>
          <p:nvPr/>
        </p:nvSpPr>
        <p:spPr>
          <a:xfrm>
            <a:off x="5613995" y="340340"/>
            <a:ext cx="1487559" cy="495813"/>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l">
              <a:buFont typeface="Wingdings 2" charset="2"/>
              <a:buNone/>
            </a:pPr>
            <a:r>
              <a:rPr lang="en-US" sz="2800" b="1" dirty="0">
                <a:effectLst/>
                <a:latin typeface="Arial" panose="020B0604020202020204" pitchFamily="34" charset="0"/>
              </a:rPr>
              <a:t>Output</a:t>
            </a:r>
          </a:p>
        </p:txBody>
      </p:sp>
    </p:spTree>
    <p:extLst>
      <p:ext uri="{BB962C8B-B14F-4D97-AF65-F5344CB8AC3E}">
        <p14:creationId xmlns:p14="http://schemas.microsoft.com/office/powerpoint/2010/main" val="4232663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63655E-3451-4833-B810-C920E48A1130}"/>
              </a:ext>
            </a:extLst>
          </p:cNvPr>
          <p:cNvSpPr>
            <a:spLocks noGrp="1"/>
          </p:cNvSpPr>
          <p:nvPr>
            <p:ph type="title"/>
          </p:nvPr>
        </p:nvSpPr>
        <p:spPr>
          <a:xfrm>
            <a:off x="772479" y="659477"/>
            <a:ext cx="10353762" cy="970450"/>
          </a:xfrm>
        </p:spPr>
        <p:txBody>
          <a:bodyPr>
            <a:normAutofit fontScale="90000"/>
          </a:bodyPr>
          <a:lstStyle/>
          <a:p>
            <a:r>
              <a:rPr lang="en-US" dirty="0">
                <a:effectLst/>
                <a:latin typeface="Arial" panose="020B0604020202020204" pitchFamily="34" charset="0"/>
              </a:rPr>
              <a:t>How AngularJS Integrates with HTML</a:t>
            </a:r>
            <a:br>
              <a:rPr lang="en-US" dirty="0">
                <a:effectLst/>
                <a:latin typeface="Arial" panose="020B0604020202020204" pitchFamily="34" charset="0"/>
              </a:rPr>
            </a:br>
            <a:endParaRPr lang="he-IL" dirty="0"/>
          </a:p>
        </p:txBody>
      </p:sp>
      <p:sp>
        <p:nvSpPr>
          <p:cNvPr id="5" name="מציין מיקום תוכן 4">
            <a:extLst>
              <a:ext uri="{FF2B5EF4-FFF2-40B4-BE49-F238E27FC236}">
                <a16:creationId xmlns:a16="http://schemas.microsoft.com/office/drawing/2014/main" id="{3276C2C3-2DDE-4550-874C-4F26AECF00E9}"/>
              </a:ext>
            </a:extLst>
          </p:cNvPr>
          <p:cNvSpPr>
            <a:spLocks noGrp="1"/>
          </p:cNvSpPr>
          <p:nvPr>
            <p:ph idx="1"/>
          </p:nvPr>
        </p:nvSpPr>
        <p:spPr>
          <a:xfrm>
            <a:off x="1104987" y="1740761"/>
            <a:ext cx="10353762" cy="4058751"/>
          </a:xfrm>
        </p:spPr>
        <p:txBody>
          <a:bodyPr/>
          <a:lstStyle/>
          <a:p>
            <a:pPr marL="36900" indent="0" algn="l">
              <a:buNone/>
            </a:pPr>
            <a:r>
              <a:rPr lang="en-US" dirty="0">
                <a:effectLst/>
                <a:latin typeface="Arial" panose="020B0604020202020204" pitchFamily="34" charset="0"/>
              </a:rPr>
              <a:t>* The ng-app directive indicates the start of AngularJS application.</a:t>
            </a:r>
          </a:p>
          <a:p>
            <a:pPr marL="36900" indent="0" algn="l">
              <a:buNone/>
            </a:pPr>
            <a:r>
              <a:rPr lang="en-US" dirty="0">
                <a:effectLst/>
                <a:latin typeface="Arial" panose="020B0604020202020204" pitchFamily="34" charset="0"/>
              </a:rPr>
              <a:t>* The ng-model directive creates a model variable named “name”, which can be used with * the HTML page and within the div having ng-app directive.</a:t>
            </a:r>
          </a:p>
          <a:p>
            <a:pPr marL="36900" indent="0" algn="l">
              <a:buNone/>
            </a:pPr>
            <a:r>
              <a:rPr lang="en-US" dirty="0">
                <a:effectLst/>
                <a:latin typeface="Arial" panose="020B0604020202020204" pitchFamily="34" charset="0"/>
              </a:rPr>
              <a:t>* The ng-bind then uses the “name” model to be displayed in the HTML &lt;span&gt; tag    whenever user enters input in the text box.</a:t>
            </a:r>
          </a:p>
          <a:p>
            <a:pPr marL="36900" indent="0" algn="l">
              <a:buNone/>
            </a:pPr>
            <a:r>
              <a:rPr lang="en-US" dirty="0">
                <a:effectLst/>
                <a:latin typeface="Arial" panose="020B0604020202020204" pitchFamily="34" charset="0"/>
              </a:rPr>
              <a:t>* Closing &lt;/div&gt; tag indicates the end of AngularJS application.</a:t>
            </a:r>
            <a:endParaRPr lang="he-IL" dirty="0"/>
          </a:p>
        </p:txBody>
      </p:sp>
    </p:spTree>
    <p:extLst>
      <p:ext uri="{BB962C8B-B14F-4D97-AF65-F5344CB8AC3E}">
        <p14:creationId xmlns:p14="http://schemas.microsoft.com/office/powerpoint/2010/main" val="3694420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2D24402-2594-4CEB-BA44-7B9C0438EED3}"/>
              </a:ext>
            </a:extLst>
          </p:cNvPr>
          <p:cNvSpPr>
            <a:spLocks noGrp="1"/>
          </p:cNvSpPr>
          <p:nvPr>
            <p:ph type="title"/>
          </p:nvPr>
        </p:nvSpPr>
        <p:spPr/>
        <p:txBody>
          <a:bodyPr/>
          <a:lstStyle/>
          <a:p>
            <a:r>
              <a:rPr lang="en-US" dirty="0"/>
              <a:t>What is AngularJS</a:t>
            </a:r>
            <a:endParaRPr lang="he-IL" dirty="0"/>
          </a:p>
        </p:txBody>
      </p:sp>
      <p:sp>
        <p:nvSpPr>
          <p:cNvPr id="3" name="מציין מיקום תוכן 2">
            <a:extLst>
              <a:ext uri="{FF2B5EF4-FFF2-40B4-BE49-F238E27FC236}">
                <a16:creationId xmlns:a16="http://schemas.microsoft.com/office/drawing/2014/main" id="{FE851518-C8CC-4834-B251-C61718132215}"/>
              </a:ext>
            </a:extLst>
          </p:cNvPr>
          <p:cNvSpPr>
            <a:spLocks noGrp="1"/>
          </p:cNvSpPr>
          <p:nvPr>
            <p:ph idx="1"/>
          </p:nvPr>
        </p:nvSpPr>
        <p:spPr>
          <a:xfrm>
            <a:off x="714288" y="1715823"/>
            <a:ext cx="10973405" cy="4466075"/>
          </a:xfrm>
        </p:spPr>
        <p:txBody>
          <a:bodyPr>
            <a:normAutofit/>
          </a:bodyPr>
          <a:lstStyle/>
          <a:p>
            <a:pPr marL="36900" indent="0" algn="l">
              <a:buNone/>
            </a:pPr>
            <a:r>
              <a:rPr lang="en-US" sz="2400" dirty="0">
                <a:effectLst/>
              </a:rPr>
              <a:t>AngularJS is a JavaScript framework used for front-end web development.</a:t>
            </a:r>
          </a:p>
          <a:p>
            <a:pPr marL="36900" indent="0" algn="l">
              <a:buNone/>
            </a:pPr>
            <a:r>
              <a:rPr lang="en-US" sz="2400" dirty="0">
                <a:effectLst/>
              </a:rPr>
              <a:t>It is maintained by Google and by a community of individuals and corporations.</a:t>
            </a:r>
          </a:p>
          <a:p>
            <a:pPr marL="36900" indent="0" algn="l">
              <a:buNone/>
            </a:pPr>
            <a:r>
              <a:rPr lang="en-US" sz="2400" dirty="0">
                <a:effectLst/>
                <a:cs typeface="+mj-cs"/>
              </a:rPr>
              <a:t>AngularJS is an efficient framework that can create Rich-Internet-Applications (RIA). AngularJS provides developers an options to write client side applications using JavaScript in a clean Model-View-Controller (MVC) way. </a:t>
            </a:r>
          </a:p>
          <a:p>
            <a:pPr marL="36900" indent="0" algn="l">
              <a:buNone/>
            </a:pPr>
            <a:r>
              <a:rPr lang="en-US" sz="2400" dirty="0">
                <a:effectLst/>
                <a:cs typeface="+mj-cs"/>
              </a:rPr>
              <a:t>Applications written in AngularJS are cross-browser compliant. AngularJS automatically handles JavaScript code suitable for each browser. AngularJS is open source, completely free, and used by thousands of developers around the world.</a:t>
            </a:r>
          </a:p>
          <a:p>
            <a:pPr marL="36900" indent="0" algn="l">
              <a:buNone/>
            </a:pPr>
            <a:r>
              <a:rPr lang="en-US" sz="2400" dirty="0">
                <a:effectLst/>
                <a:cs typeface="+mj-cs"/>
              </a:rPr>
              <a:t> Overall, AngularJS is a framework to build large scale, high-performance and easy to maintain web applications with.</a:t>
            </a:r>
            <a:endParaRPr lang="en-US" sz="2800" dirty="0">
              <a:effectLst/>
              <a:cs typeface="+mj-cs"/>
            </a:endParaRPr>
          </a:p>
        </p:txBody>
      </p:sp>
    </p:spTree>
    <p:extLst>
      <p:ext uri="{BB962C8B-B14F-4D97-AF65-F5344CB8AC3E}">
        <p14:creationId xmlns:p14="http://schemas.microsoft.com/office/powerpoint/2010/main" val="53572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9282C91-BB46-4AC7-B077-7F83E0A150BB}"/>
              </a:ext>
            </a:extLst>
          </p:cNvPr>
          <p:cNvSpPr>
            <a:spLocks noGrp="1"/>
          </p:cNvSpPr>
          <p:nvPr>
            <p:ph type="title"/>
          </p:nvPr>
        </p:nvSpPr>
        <p:spPr>
          <a:xfrm>
            <a:off x="913795" y="543098"/>
            <a:ext cx="10353762" cy="970450"/>
          </a:xfrm>
        </p:spPr>
        <p:txBody>
          <a:bodyPr>
            <a:normAutofit/>
          </a:bodyPr>
          <a:lstStyle/>
          <a:p>
            <a:r>
              <a:rPr lang="en-US" sz="3600" dirty="0">
                <a:effectLst/>
              </a:rPr>
              <a:t>Model-view-controller (mvc)</a:t>
            </a:r>
            <a:endParaRPr lang="he-IL" sz="3600" dirty="0">
              <a:effectLst/>
            </a:endParaRPr>
          </a:p>
        </p:txBody>
      </p:sp>
      <p:sp>
        <p:nvSpPr>
          <p:cNvPr id="3" name="מציין מיקום תוכן 2">
            <a:extLst>
              <a:ext uri="{FF2B5EF4-FFF2-40B4-BE49-F238E27FC236}">
                <a16:creationId xmlns:a16="http://schemas.microsoft.com/office/drawing/2014/main" id="{ECF4FF78-488F-410E-9AFE-C44303BE140B}"/>
              </a:ext>
            </a:extLst>
          </p:cNvPr>
          <p:cNvSpPr>
            <a:spLocks noGrp="1"/>
          </p:cNvSpPr>
          <p:nvPr>
            <p:ph idx="1"/>
          </p:nvPr>
        </p:nvSpPr>
        <p:spPr>
          <a:xfrm>
            <a:off x="786853" y="1610529"/>
            <a:ext cx="10607646" cy="4637871"/>
          </a:xfrm>
        </p:spPr>
        <p:txBody>
          <a:bodyPr>
            <a:noAutofit/>
          </a:bodyPr>
          <a:lstStyle/>
          <a:p>
            <a:pPr marL="36900" indent="0" algn="l">
              <a:buNone/>
            </a:pPr>
            <a:r>
              <a:rPr lang="en-US" sz="2200" dirty="0">
                <a:effectLst/>
                <a:latin typeface="+mj-lt"/>
              </a:rPr>
              <a:t>Its an arch</a:t>
            </a:r>
            <a:r>
              <a:rPr lang="en-US" sz="2200" dirty="0">
                <a:effectLst/>
                <a:latin typeface="+mj-lt"/>
                <a:cs typeface="+mj-cs"/>
              </a:rPr>
              <a:t>itect</a:t>
            </a:r>
            <a:r>
              <a:rPr lang="en-US" sz="2200" dirty="0">
                <a:effectLst/>
                <a:latin typeface="+mj-lt"/>
              </a:rPr>
              <a:t>ure which is a software design pattern commonly used for developing user interfaces that divides the related program login into three interconnected elements: model, view and controller. </a:t>
            </a:r>
          </a:p>
          <a:p>
            <a:pPr algn="l">
              <a:buFontTx/>
              <a:buChar char="-"/>
            </a:pPr>
            <a:r>
              <a:rPr lang="en-US" sz="2200" b="1" dirty="0">
                <a:latin typeface="+mj-lt"/>
              </a:rPr>
              <a:t>- </a:t>
            </a:r>
            <a:r>
              <a:rPr lang="en-US" sz="2200" b="1" u="sng" dirty="0">
                <a:latin typeface="+mj-lt"/>
              </a:rPr>
              <a:t>Model</a:t>
            </a:r>
            <a:r>
              <a:rPr lang="en-US" sz="2200" dirty="0">
                <a:latin typeface="+mj-lt"/>
              </a:rPr>
              <a:t>: the central component of the pattern. It is the application’s dynamic data structure, independent of the user interface. It directly manages the data, logic and rules of the application.</a:t>
            </a:r>
            <a:r>
              <a:rPr lang="en-US" sz="2000" dirty="0"/>
              <a:t> </a:t>
            </a:r>
          </a:p>
          <a:p>
            <a:pPr algn="l">
              <a:buFontTx/>
              <a:buChar char="-"/>
            </a:pPr>
            <a:r>
              <a:rPr lang="en-US" sz="2200" dirty="0">
                <a:latin typeface="+mj-lt"/>
              </a:rPr>
              <a:t>- </a:t>
            </a:r>
            <a:r>
              <a:rPr lang="en-US" sz="2200" b="1" u="sng" dirty="0">
                <a:latin typeface="+mj-lt"/>
              </a:rPr>
              <a:t>View</a:t>
            </a:r>
            <a:r>
              <a:rPr lang="en-US" sz="2200" dirty="0">
                <a:latin typeface="+mj-lt"/>
              </a:rPr>
              <a:t>: any representation of information such ass a chart /diagram / table. Multiple perspective of the same information are possible, such as a bar chart for management and a tabular view for accountant.</a:t>
            </a:r>
          </a:p>
          <a:p>
            <a:pPr marL="36900" indent="0" algn="l">
              <a:buNone/>
            </a:pPr>
            <a:r>
              <a:rPr lang="en-US" sz="2200" dirty="0">
                <a:latin typeface="+mj-lt"/>
              </a:rPr>
              <a:t>- </a:t>
            </a:r>
            <a:r>
              <a:rPr lang="en-US" sz="2200" b="1" u="sng" dirty="0">
                <a:latin typeface="+mj-lt"/>
              </a:rPr>
              <a:t>Controller</a:t>
            </a:r>
            <a:r>
              <a:rPr lang="en-US" sz="2200" dirty="0">
                <a:latin typeface="+mj-lt"/>
              </a:rPr>
              <a:t>: accepts input and converts it to commands for the model of view.</a:t>
            </a:r>
          </a:p>
          <a:p>
            <a:pPr marL="36900" indent="0" algn="l">
              <a:buNone/>
            </a:pPr>
            <a:r>
              <a:rPr lang="en-US" sz="2200" dirty="0">
                <a:effectLst/>
                <a:latin typeface="+mj-lt"/>
              </a:rPr>
              <a:t>The reason behind using this pattern is to separate internal representations of information from the ways information is presented to and accepted from the user.</a:t>
            </a:r>
            <a:endParaRPr lang="he-IL" sz="2200" dirty="0">
              <a:effectLst/>
              <a:latin typeface="+mj-lt"/>
            </a:endParaRPr>
          </a:p>
          <a:p>
            <a:pPr marL="36900" indent="0" algn="l">
              <a:buNone/>
            </a:pPr>
            <a:endParaRPr lang="en-US" sz="2200" dirty="0">
              <a:latin typeface="+mj-lt"/>
            </a:endParaRPr>
          </a:p>
        </p:txBody>
      </p:sp>
      <p:pic>
        <p:nvPicPr>
          <p:cNvPr id="9" name="תמונה 8">
            <a:extLst>
              <a:ext uri="{FF2B5EF4-FFF2-40B4-BE49-F238E27FC236}">
                <a16:creationId xmlns:a16="http://schemas.microsoft.com/office/drawing/2014/main" id="{FEB5C1F9-9688-4731-91B3-5BC524369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9222" y="133005"/>
            <a:ext cx="1809404" cy="2335876"/>
          </a:xfrm>
          <a:prstGeom prst="rect">
            <a:avLst/>
          </a:prstGeom>
        </p:spPr>
      </p:pic>
    </p:spTree>
    <p:extLst>
      <p:ext uri="{BB962C8B-B14F-4D97-AF65-F5344CB8AC3E}">
        <p14:creationId xmlns:p14="http://schemas.microsoft.com/office/powerpoint/2010/main" val="60478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711804-1764-4C3B-9378-806A19796207}"/>
              </a:ext>
            </a:extLst>
          </p:cNvPr>
          <p:cNvSpPr>
            <a:spLocks noGrp="1"/>
          </p:cNvSpPr>
          <p:nvPr>
            <p:ph type="title"/>
          </p:nvPr>
        </p:nvSpPr>
        <p:spPr>
          <a:xfrm>
            <a:off x="897171" y="459971"/>
            <a:ext cx="10353762" cy="970450"/>
          </a:xfrm>
        </p:spPr>
        <p:txBody>
          <a:bodyPr/>
          <a:lstStyle/>
          <a:p>
            <a:r>
              <a:rPr lang="en-US" dirty="0"/>
              <a:t>advantages &amp; disadvantages</a:t>
            </a:r>
            <a:endParaRPr lang="he-IL" dirty="0"/>
          </a:p>
        </p:txBody>
      </p:sp>
      <p:sp>
        <p:nvSpPr>
          <p:cNvPr id="3" name="מציין מיקום תוכן 2">
            <a:extLst>
              <a:ext uri="{FF2B5EF4-FFF2-40B4-BE49-F238E27FC236}">
                <a16:creationId xmlns:a16="http://schemas.microsoft.com/office/drawing/2014/main" id="{D0B26A73-A6E5-4C87-A201-22C996219091}"/>
              </a:ext>
            </a:extLst>
          </p:cNvPr>
          <p:cNvSpPr>
            <a:spLocks noGrp="1"/>
          </p:cNvSpPr>
          <p:nvPr>
            <p:ph idx="1"/>
          </p:nvPr>
        </p:nvSpPr>
        <p:spPr>
          <a:xfrm>
            <a:off x="897171" y="1278021"/>
            <a:ext cx="5660967" cy="5137265"/>
          </a:xfrm>
        </p:spPr>
        <p:txBody>
          <a:bodyPr>
            <a:noAutofit/>
          </a:bodyPr>
          <a:lstStyle/>
          <a:p>
            <a:pPr marL="36900" indent="0" algn="l">
              <a:buNone/>
            </a:pPr>
            <a:r>
              <a:rPr lang="en-US" b="1" dirty="0"/>
              <a:t>advantages</a:t>
            </a:r>
            <a:r>
              <a:rPr lang="en-US" dirty="0"/>
              <a:t> : </a:t>
            </a:r>
          </a:p>
          <a:p>
            <a:pPr algn="l">
              <a:buFontTx/>
              <a:buChar char="-"/>
            </a:pPr>
            <a:r>
              <a:rPr lang="en-US" sz="1900" dirty="0"/>
              <a:t>- Provides the capability to create Single Page Application in a very clean and maintainable way.</a:t>
            </a:r>
          </a:p>
          <a:p>
            <a:pPr algn="l">
              <a:buFontTx/>
              <a:buChar char="-"/>
            </a:pPr>
            <a:r>
              <a:rPr lang="en-US" sz="1900" dirty="0"/>
              <a:t>- It provides data binding capability to HTML. Thus, it gives user a rich and responsive experience.</a:t>
            </a:r>
          </a:p>
          <a:p>
            <a:pPr algn="l">
              <a:buFontTx/>
              <a:buChar char="-"/>
            </a:pPr>
            <a:r>
              <a:rPr lang="en-US" sz="1900" dirty="0"/>
              <a:t>- AngularJS code is unit testable.</a:t>
            </a:r>
          </a:p>
          <a:p>
            <a:pPr algn="l">
              <a:buFontTx/>
              <a:buChar char="-"/>
            </a:pPr>
            <a:r>
              <a:rPr lang="en-US" sz="1900" dirty="0"/>
              <a:t>- AngularJS uses dependency injection and make separation of concerns.</a:t>
            </a:r>
          </a:p>
          <a:p>
            <a:pPr algn="l">
              <a:buFontTx/>
              <a:buChar char="-"/>
            </a:pPr>
            <a:r>
              <a:rPr lang="en-US" sz="1900" dirty="0"/>
              <a:t>- AngularJS provides reusable components.</a:t>
            </a:r>
          </a:p>
          <a:p>
            <a:pPr algn="l">
              <a:buFontTx/>
              <a:buChar char="-"/>
            </a:pPr>
            <a:r>
              <a:rPr lang="en-US" sz="1900" dirty="0"/>
              <a:t>- you can achieve more functionality with short code using AngularJS.</a:t>
            </a:r>
          </a:p>
          <a:p>
            <a:pPr algn="l">
              <a:buFontTx/>
              <a:buChar char="-"/>
            </a:pPr>
            <a:r>
              <a:rPr lang="en-US" sz="1900" dirty="0"/>
              <a:t>- AngularJS separates the html and the javaScript code which makes the view more pure and simple  </a:t>
            </a:r>
            <a:endParaRPr lang="he-IL" sz="1900" dirty="0"/>
          </a:p>
        </p:txBody>
      </p:sp>
      <p:sp>
        <p:nvSpPr>
          <p:cNvPr id="4" name="מציין מיקום תוכן 2">
            <a:extLst>
              <a:ext uri="{FF2B5EF4-FFF2-40B4-BE49-F238E27FC236}">
                <a16:creationId xmlns:a16="http://schemas.microsoft.com/office/drawing/2014/main" id="{F1E2538C-63DF-4EBA-8BD7-C3DC4738FFFB}"/>
              </a:ext>
            </a:extLst>
          </p:cNvPr>
          <p:cNvSpPr txBox="1">
            <a:spLocks/>
          </p:cNvSpPr>
          <p:nvPr/>
        </p:nvSpPr>
        <p:spPr>
          <a:xfrm>
            <a:off x="6558138" y="1336208"/>
            <a:ext cx="5503630" cy="4252713"/>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l">
              <a:buFont typeface="Wingdings 2" charset="2"/>
              <a:buNone/>
            </a:pPr>
            <a:r>
              <a:rPr lang="en-US" b="1" dirty="0"/>
              <a:t>disadvantages</a:t>
            </a:r>
            <a:r>
              <a:rPr lang="en-US" dirty="0"/>
              <a:t> </a:t>
            </a:r>
            <a:r>
              <a:rPr lang="en-US" dirty="0">
                <a:latin typeface="+mj-lt"/>
              </a:rPr>
              <a:t>: </a:t>
            </a:r>
          </a:p>
          <a:p>
            <a:pPr marL="36900" indent="0" algn="l">
              <a:buFont typeface="Wingdings 2" charset="2"/>
              <a:buNone/>
            </a:pPr>
            <a:r>
              <a:rPr lang="en-US" dirty="0">
                <a:latin typeface="+mj-lt"/>
              </a:rPr>
              <a:t>-  Its not secure: being </a:t>
            </a:r>
            <a:r>
              <a:rPr lang="en-US" dirty="0"/>
              <a:t>javaScript only</a:t>
            </a:r>
            <a:r>
              <a:rPr lang="en-US" dirty="0">
                <a:latin typeface="+mj-lt"/>
              </a:rPr>
              <a:t> framework, apps written in angularJS isn’t safe.  Server side authentication and authorizations is a must to keep an applications safe.</a:t>
            </a:r>
          </a:p>
          <a:p>
            <a:pPr marL="36900" indent="0" algn="l">
              <a:buFont typeface="Wingdings 2" charset="2"/>
              <a:buNone/>
            </a:pPr>
            <a:r>
              <a:rPr lang="en-US" dirty="0">
                <a:latin typeface="+mj-lt"/>
              </a:rPr>
              <a:t>- Its not degradable:  if the user disables javaScript, then nothing would be visible except the basic page(html).</a:t>
            </a:r>
            <a:endParaRPr lang="he-IL" dirty="0">
              <a:latin typeface="+mj-lt"/>
            </a:endParaRPr>
          </a:p>
          <a:p>
            <a:pPr marL="36900" indent="0" algn="l">
              <a:buFont typeface="Wingdings 2" charset="2"/>
              <a:buNone/>
            </a:pPr>
            <a:endParaRPr lang="en-US" dirty="0">
              <a:latin typeface="+mj-lt"/>
            </a:endParaRPr>
          </a:p>
        </p:txBody>
      </p:sp>
    </p:spTree>
    <p:extLst>
      <p:ext uri="{BB962C8B-B14F-4D97-AF65-F5344CB8AC3E}">
        <p14:creationId xmlns:p14="http://schemas.microsoft.com/office/powerpoint/2010/main" val="2649335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F9B1601-09E0-4F67-B210-CEB1FCB0AD11}"/>
              </a:ext>
            </a:extLst>
          </p:cNvPr>
          <p:cNvSpPr>
            <a:spLocks noGrp="1"/>
          </p:cNvSpPr>
          <p:nvPr>
            <p:ph type="title"/>
          </p:nvPr>
        </p:nvSpPr>
        <p:spPr>
          <a:xfrm>
            <a:off x="913795" y="321427"/>
            <a:ext cx="10353762" cy="970450"/>
          </a:xfrm>
        </p:spPr>
        <p:txBody>
          <a:bodyPr/>
          <a:lstStyle/>
          <a:p>
            <a:r>
              <a:rPr lang="en-US" dirty="0"/>
              <a:t>Core Features</a:t>
            </a:r>
            <a:endParaRPr lang="he-IL" dirty="0"/>
          </a:p>
        </p:txBody>
      </p:sp>
      <p:sp>
        <p:nvSpPr>
          <p:cNvPr id="3" name="מציין מיקום תוכן 2">
            <a:extLst>
              <a:ext uri="{FF2B5EF4-FFF2-40B4-BE49-F238E27FC236}">
                <a16:creationId xmlns:a16="http://schemas.microsoft.com/office/drawing/2014/main" id="{C62D6F82-3B40-440E-9897-64E265593C03}"/>
              </a:ext>
            </a:extLst>
          </p:cNvPr>
          <p:cNvSpPr>
            <a:spLocks noGrp="1"/>
          </p:cNvSpPr>
          <p:nvPr>
            <p:ph idx="1"/>
          </p:nvPr>
        </p:nvSpPr>
        <p:spPr>
          <a:xfrm>
            <a:off x="2883911" y="1139034"/>
            <a:ext cx="7984635" cy="1193631"/>
          </a:xfrm>
        </p:spPr>
        <p:txBody>
          <a:bodyPr>
            <a:normAutofit/>
          </a:bodyPr>
          <a:lstStyle/>
          <a:p>
            <a:pPr marL="36900" indent="0" algn="l">
              <a:buNone/>
            </a:pPr>
            <a:r>
              <a:rPr lang="en-US" sz="2400" b="1" dirty="0"/>
              <a:t>The core features of angularJS are as follows:</a:t>
            </a:r>
          </a:p>
          <a:p>
            <a:pPr marL="36900" indent="0" algn="l">
              <a:buNone/>
            </a:pPr>
            <a:endParaRPr lang="he-IL" sz="2400" b="1" dirty="0"/>
          </a:p>
        </p:txBody>
      </p:sp>
      <p:sp>
        <p:nvSpPr>
          <p:cNvPr id="4" name="מציין מיקום תוכן 2">
            <a:extLst>
              <a:ext uri="{FF2B5EF4-FFF2-40B4-BE49-F238E27FC236}">
                <a16:creationId xmlns:a16="http://schemas.microsoft.com/office/drawing/2014/main" id="{C4C64F61-63F9-43EC-BBC4-93E51D1F3855}"/>
              </a:ext>
            </a:extLst>
          </p:cNvPr>
          <p:cNvSpPr txBox="1">
            <a:spLocks/>
          </p:cNvSpPr>
          <p:nvPr/>
        </p:nvSpPr>
        <p:spPr>
          <a:xfrm>
            <a:off x="689957" y="1735850"/>
            <a:ext cx="5652352" cy="4903877"/>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10000"/>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l">
              <a:buNone/>
            </a:pPr>
            <a:r>
              <a:rPr lang="en-US" dirty="0">
                <a:effectLst/>
                <a:latin typeface="Arial" panose="020B0604020202020204" pitchFamily="34" charset="0"/>
              </a:rPr>
              <a:t>- </a:t>
            </a:r>
            <a:r>
              <a:rPr lang="en-US" b="1" u="sng" dirty="0">
                <a:effectLst/>
                <a:latin typeface="Arial" panose="020B0604020202020204" pitchFamily="34" charset="0"/>
              </a:rPr>
              <a:t>Data binding</a:t>
            </a:r>
            <a:r>
              <a:rPr lang="en-US" dirty="0">
                <a:effectLst/>
                <a:latin typeface="Arial" panose="020B0604020202020204" pitchFamily="34" charset="0"/>
              </a:rPr>
              <a:t>: It is the automatic synchronization of data between model and view components.</a:t>
            </a:r>
            <a:endParaRPr lang="en-US" dirty="0">
              <a:effectLst/>
            </a:endParaRPr>
          </a:p>
          <a:p>
            <a:pPr algn="l">
              <a:buFontTx/>
              <a:buChar char="-"/>
            </a:pPr>
            <a:r>
              <a:rPr lang="en-US" dirty="0">
                <a:effectLst/>
                <a:latin typeface="Arial" panose="020B0604020202020204" pitchFamily="34" charset="0"/>
              </a:rPr>
              <a:t>- </a:t>
            </a:r>
            <a:r>
              <a:rPr lang="en-US" b="1" u="sng" dirty="0">
                <a:effectLst/>
                <a:latin typeface="Arial" panose="020B0604020202020204" pitchFamily="34" charset="0"/>
              </a:rPr>
              <a:t>Scope</a:t>
            </a:r>
            <a:r>
              <a:rPr lang="en-US" dirty="0">
                <a:effectLst/>
                <a:latin typeface="Arial" panose="020B0604020202020204" pitchFamily="34" charset="0"/>
              </a:rPr>
              <a:t>: These are objects that refer to the model. They act as a glue between controller and view. </a:t>
            </a:r>
          </a:p>
          <a:p>
            <a:pPr algn="l">
              <a:buFontTx/>
              <a:buChar char="-"/>
            </a:pPr>
            <a:r>
              <a:rPr lang="en-US" dirty="0">
                <a:effectLst/>
                <a:latin typeface="Arial" panose="020B0604020202020204" pitchFamily="34" charset="0"/>
              </a:rPr>
              <a:t>- </a:t>
            </a:r>
            <a:r>
              <a:rPr lang="en-US" b="1" u="sng" dirty="0">
                <a:effectLst/>
                <a:latin typeface="Arial" panose="020B0604020202020204" pitchFamily="34" charset="0"/>
              </a:rPr>
              <a:t>Controller</a:t>
            </a:r>
            <a:r>
              <a:rPr lang="en-US" dirty="0">
                <a:effectLst/>
                <a:latin typeface="Arial" panose="020B0604020202020204" pitchFamily="34" charset="0"/>
              </a:rPr>
              <a:t>: These are JavaScript functions bound to a particular scope. </a:t>
            </a:r>
          </a:p>
          <a:p>
            <a:pPr algn="l">
              <a:buFontTx/>
              <a:buChar char="-"/>
            </a:pPr>
            <a:r>
              <a:rPr lang="en-US" dirty="0">
                <a:effectLst/>
                <a:latin typeface="Arial" panose="020B0604020202020204" pitchFamily="34" charset="0"/>
              </a:rPr>
              <a:t>- </a:t>
            </a:r>
            <a:r>
              <a:rPr lang="en-US" b="1" u="sng" dirty="0">
                <a:effectLst/>
                <a:latin typeface="Arial" panose="020B0604020202020204" pitchFamily="34" charset="0"/>
              </a:rPr>
              <a:t>Services</a:t>
            </a:r>
            <a:r>
              <a:rPr lang="en-US" dirty="0">
                <a:effectLst/>
                <a:latin typeface="Arial" panose="020B0604020202020204" pitchFamily="34" charset="0"/>
              </a:rPr>
              <a:t>: AngularJS comes with several built in services such as $http to make a “XMLHttpRequests”. These are singleton objects which are instantiated only once in app.</a:t>
            </a:r>
          </a:p>
          <a:p>
            <a:pPr algn="l">
              <a:buFontTx/>
              <a:buChar char="-"/>
            </a:pPr>
            <a:r>
              <a:rPr lang="en-US" dirty="0">
                <a:effectLst/>
                <a:latin typeface="Arial" panose="020B0604020202020204" pitchFamily="34" charset="0"/>
              </a:rPr>
              <a:t>- </a:t>
            </a:r>
            <a:r>
              <a:rPr lang="en-US" b="1" u="sng" dirty="0">
                <a:effectLst/>
                <a:latin typeface="Arial" panose="020B0604020202020204" pitchFamily="34" charset="0"/>
              </a:rPr>
              <a:t>Filters</a:t>
            </a:r>
            <a:r>
              <a:rPr lang="en-US" dirty="0">
                <a:effectLst/>
                <a:latin typeface="Arial" panose="020B0604020202020204" pitchFamily="34" charset="0"/>
              </a:rPr>
              <a:t>: These select a subset of items from an array and returns a new array.</a:t>
            </a:r>
          </a:p>
          <a:p>
            <a:pPr algn="l">
              <a:buFontTx/>
              <a:buChar char="-"/>
            </a:pPr>
            <a:r>
              <a:rPr lang="en-US" sz="2000" b="1" dirty="0">
                <a:effectLst/>
                <a:latin typeface="Arial" panose="020B0604020202020204" pitchFamily="34" charset="0"/>
              </a:rPr>
              <a:t>- </a:t>
            </a:r>
            <a:r>
              <a:rPr lang="en-US" sz="2000" b="1" u="sng" dirty="0">
                <a:effectLst/>
                <a:latin typeface="Arial" panose="020B0604020202020204" pitchFamily="34" charset="0"/>
              </a:rPr>
              <a:t>Directives</a:t>
            </a:r>
            <a:r>
              <a:rPr lang="en-US" sz="2000" dirty="0">
                <a:effectLst/>
                <a:latin typeface="Arial" panose="020B0604020202020204" pitchFamily="34" charset="0"/>
              </a:rPr>
              <a:t>: they are markers on DOM elements such as elements, attributes, CSS, and more. These can be used to create custom HTML tags that serve as new, custom widgets. AngularJS has built-in directives such as ng-Bind, ng-Model, etc.</a:t>
            </a:r>
          </a:p>
          <a:p>
            <a:pPr algn="l">
              <a:buFontTx/>
              <a:buChar char="-"/>
            </a:pPr>
            <a:endParaRPr lang="he-IL" dirty="0"/>
          </a:p>
        </p:txBody>
      </p:sp>
      <p:sp>
        <p:nvSpPr>
          <p:cNvPr id="6" name="מציין מיקום תוכן 2">
            <a:extLst>
              <a:ext uri="{FF2B5EF4-FFF2-40B4-BE49-F238E27FC236}">
                <a16:creationId xmlns:a16="http://schemas.microsoft.com/office/drawing/2014/main" id="{F4AA8B17-E8CD-4E8B-889B-42B5DA2017D2}"/>
              </a:ext>
            </a:extLst>
          </p:cNvPr>
          <p:cNvSpPr txBox="1">
            <a:spLocks/>
          </p:cNvSpPr>
          <p:nvPr/>
        </p:nvSpPr>
        <p:spPr>
          <a:xfrm>
            <a:off x="6641567" y="1699199"/>
            <a:ext cx="5652352" cy="5050734"/>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l">
              <a:buFontTx/>
              <a:buChar char="-"/>
            </a:pPr>
            <a:r>
              <a:rPr lang="en-US" sz="1500" dirty="0">
                <a:effectLst/>
                <a:latin typeface="Arial" panose="020B0604020202020204" pitchFamily="34" charset="0"/>
              </a:rPr>
              <a:t>- </a:t>
            </a:r>
            <a:r>
              <a:rPr lang="en-US" sz="1500" b="1" u="sng" dirty="0">
                <a:effectLst/>
                <a:latin typeface="Arial" panose="020B0604020202020204" pitchFamily="34" charset="0"/>
              </a:rPr>
              <a:t>Templates</a:t>
            </a:r>
            <a:r>
              <a:rPr lang="en-US" sz="1500" dirty="0">
                <a:effectLst/>
                <a:latin typeface="Arial" panose="020B0604020202020204" pitchFamily="34" charset="0"/>
              </a:rPr>
              <a:t>: These are the rendered view with information from the controller and model. These can be a single file (such as index.html) or multiple views in one page using partials.</a:t>
            </a:r>
          </a:p>
          <a:p>
            <a:pPr algn="l">
              <a:buFontTx/>
              <a:buChar char="-"/>
            </a:pPr>
            <a:r>
              <a:rPr lang="en-US" sz="1500" dirty="0">
                <a:effectLst/>
                <a:latin typeface="Arial" panose="020B0604020202020204" pitchFamily="34" charset="0"/>
              </a:rPr>
              <a:t>- </a:t>
            </a:r>
            <a:r>
              <a:rPr lang="en-US" sz="1500" b="1" u="sng" dirty="0">
                <a:effectLst/>
                <a:latin typeface="Arial" panose="020B0604020202020204" pitchFamily="34" charset="0"/>
              </a:rPr>
              <a:t>Routing</a:t>
            </a:r>
            <a:r>
              <a:rPr lang="en-US" sz="1500" dirty="0">
                <a:effectLst/>
                <a:latin typeface="Arial" panose="020B0604020202020204" pitchFamily="34" charset="0"/>
              </a:rPr>
              <a:t>: It is concept of switching views. </a:t>
            </a:r>
          </a:p>
          <a:p>
            <a:pPr algn="l">
              <a:buFontTx/>
              <a:buChar char="-"/>
            </a:pPr>
            <a:r>
              <a:rPr lang="en-US" sz="1500" dirty="0">
                <a:effectLst/>
                <a:latin typeface="Arial" panose="020B0604020202020204" pitchFamily="34" charset="0"/>
              </a:rPr>
              <a:t>- </a:t>
            </a:r>
            <a:r>
              <a:rPr lang="en-US" sz="1500" b="1" u="sng" dirty="0">
                <a:effectLst/>
                <a:latin typeface="Arial" panose="020B0604020202020204" pitchFamily="34" charset="0"/>
              </a:rPr>
              <a:t>Model View Whatever</a:t>
            </a:r>
            <a:r>
              <a:rPr lang="en-US" sz="1500" dirty="0">
                <a:effectLst/>
                <a:latin typeface="Arial" panose="020B0604020202020204" pitchFamily="34" charset="0"/>
              </a:rPr>
              <a:t>: MVW is a design pattern for dividing an application into different parts called Model, View, and Controller, each with distinct responsibilities. AngularJS does not implement MVC in the traditional sense, but rather something closer to MVVM (Model-View-ViewModel). The Angular JS team refers it humorously as Model View Whatever.</a:t>
            </a:r>
          </a:p>
          <a:p>
            <a:pPr algn="l">
              <a:buFontTx/>
              <a:buChar char="-"/>
            </a:pPr>
            <a:r>
              <a:rPr lang="en-US" sz="1500" b="1" dirty="0">
                <a:effectLst/>
                <a:latin typeface="Arial" panose="020B0604020202020204" pitchFamily="34" charset="0"/>
              </a:rPr>
              <a:t>- </a:t>
            </a:r>
            <a:r>
              <a:rPr lang="en-US" sz="1500" b="1" u="sng" dirty="0">
                <a:effectLst/>
                <a:latin typeface="Arial" panose="020B0604020202020204" pitchFamily="34" charset="0"/>
              </a:rPr>
              <a:t>Deep Linking</a:t>
            </a:r>
            <a:r>
              <a:rPr lang="en-US" sz="1500" dirty="0">
                <a:effectLst/>
                <a:latin typeface="Arial" panose="020B0604020202020204" pitchFamily="34" charset="0"/>
              </a:rPr>
              <a:t>: Deep linking allows to encode the state of application in the URL so that it can be bookmarked. The application can then be restored from the URL to the same state.</a:t>
            </a:r>
          </a:p>
          <a:p>
            <a:pPr algn="l">
              <a:buFontTx/>
              <a:buChar char="-"/>
            </a:pPr>
            <a:r>
              <a:rPr lang="en-US" sz="1500" b="1" dirty="0">
                <a:effectLst/>
                <a:latin typeface="Arial" panose="020B0604020202020204" pitchFamily="34" charset="0"/>
              </a:rPr>
              <a:t>- </a:t>
            </a:r>
            <a:r>
              <a:rPr lang="en-US" sz="1500" b="1" u="sng" dirty="0">
                <a:effectLst/>
                <a:latin typeface="Arial" panose="020B0604020202020204" pitchFamily="34" charset="0"/>
              </a:rPr>
              <a:t>Dependency</a:t>
            </a:r>
            <a:r>
              <a:rPr lang="en-US" sz="1500" u="sng" dirty="0">
                <a:effectLst/>
                <a:latin typeface="Arial" panose="020B0604020202020204" pitchFamily="34" charset="0"/>
              </a:rPr>
              <a:t> </a:t>
            </a:r>
            <a:r>
              <a:rPr lang="en-US" sz="1500" b="1" u="sng" dirty="0">
                <a:effectLst/>
                <a:latin typeface="Arial" panose="020B0604020202020204" pitchFamily="34" charset="0"/>
              </a:rPr>
              <a:t>Injection</a:t>
            </a:r>
            <a:r>
              <a:rPr lang="en-US" sz="1500" dirty="0">
                <a:effectLst/>
                <a:latin typeface="Arial" panose="020B0604020202020204" pitchFamily="34" charset="0"/>
              </a:rPr>
              <a:t>: AngularJS has a built-in dependency injection subsystem that helps the developer to create, understand, and test the applications easily.</a:t>
            </a:r>
            <a:endParaRPr lang="he-IL" sz="1500" dirty="0"/>
          </a:p>
        </p:txBody>
      </p:sp>
    </p:spTree>
    <p:extLst>
      <p:ext uri="{BB962C8B-B14F-4D97-AF65-F5344CB8AC3E}">
        <p14:creationId xmlns:p14="http://schemas.microsoft.com/office/powerpoint/2010/main" val="7045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42F53E57-D08B-4B4C-ACC2-16808146F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856" y="812193"/>
            <a:ext cx="8348751" cy="5899798"/>
          </a:xfrm>
          <a:prstGeom prst="rect">
            <a:avLst/>
          </a:prstGeom>
        </p:spPr>
      </p:pic>
      <p:sp>
        <p:nvSpPr>
          <p:cNvPr id="5" name="כותרת 1">
            <a:extLst>
              <a:ext uri="{FF2B5EF4-FFF2-40B4-BE49-F238E27FC236}">
                <a16:creationId xmlns:a16="http://schemas.microsoft.com/office/drawing/2014/main" id="{5B28BF7D-9FE0-40D4-953E-E8B6E73E7CEB}"/>
              </a:ext>
            </a:extLst>
          </p:cNvPr>
          <p:cNvSpPr>
            <a:spLocks noGrp="1"/>
          </p:cNvSpPr>
          <p:nvPr>
            <p:ph type="title"/>
          </p:nvPr>
        </p:nvSpPr>
        <p:spPr>
          <a:xfrm>
            <a:off x="1071735" y="218903"/>
            <a:ext cx="10353762" cy="970450"/>
          </a:xfrm>
        </p:spPr>
        <p:txBody>
          <a:bodyPr>
            <a:noAutofit/>
          </a:bodyPr>
          <a:lstStyle/>
          <a:p>
            <a:r>
              <a:rPr lang="en-US" sz="3400" dirty="0"/>
              <a:t>This diagram shows the important part of AngularJS</a:t>
            </a:r>
            <a:endParaRPr lang="he-IL" sz="3400" dirty="0"/>
          </a:p>
        </p:txBody>
      </p:sp>
    </p:spTree>
    <p:extLst>
      <p:ext uri="{BB962C8B-B14F-4D97-AF65-F5344CB8AC3E}">
        <p14:creationId xmlns:p14="http://schemas.microsoft.com/office/powerpoint/2010/main" val="2580917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17D9E9-27DD-45F0-976D-4CB6CFD60E3B}"/>
              </a:ext>
            </a:extLst>
          </p:cNvPr>
          <p:cNvSpPr>
            <a:spLocks noGrp="1"/>
          </p:cNvSpPr>
          <p:nvPr>
            <p:ph type="title"/>
          </p:nvPr>
        </p:nvSpPr>
        <p:spPr>
          <a:xfrm>
            <a:off x="913795" y="518160"/>
            <a:ext cx="10353762" cy="970450"/>
          </a:xfrm>
        </p:spPr>
        <p:txBody>
          <a:bodyPr/>
          <a:lstStyle/>
          <a:p>
            <a:r>
              <a:rPr lang="en-US" dirty="0"/>
              <a:t>AngularJS Directives</a:t>
            </a:r>
            <a:endParaRPr lang="he-IL" dirty="0"/>
          </a:p>
        </p:txBody>
      </p:sp>
      <p:sp>
        <p:nvSpPr>
          <p:cNvPr id="3" name="מציין מיקום תוכן 2">
            <a:extLst>
              <a:ext uri="{FF2B5EF4-FFF2-40B4-BE49-F238E27FC236}">
                <a16:creationId xmlns:a16="http://schemas.microsoft.com/office/drawing/2014/main" id="{90CF6F09-6873-48AF-8D63-3AE75E65ACAD}"/>
              </a:ext>
            </a:extLst>
          </p:cNvPr>
          <p:cNvSpPr>
            <a:spLocks noGrp="1"/>
          </p:cNvSpPr>
          <p:nvPr>
            <p:ph idx="1"/>
          </p:nvPr>
        </p:nvSpPr>
        <p:spPr>
          <a:xfrm>
            <a:off x="913795" y="1820735"/>
            <a:ext cx="10353762" cy="595115"/>
          </a:xfrm>
        </p:spPr>
        <p:txBody>
          <a:bodyPr>
            <a:normAutofit/>
          </a:bodyPr>
          <a:lstStyle/>
          <a:p>
            <a:pPr marL="36900" indent="0" algn="l">
              <a:buNone/>
            </a:pPr>
            <a:r>
              <a:rPr lang="en-US" sz="2200" b="1" dirty="0">
                <a:effectLst/>
                <a:latin typeface="Arial" panose="020B0604020202020204" pitchFamily="34" charset="0"/>
              </a:rPr>
              <a:t>The AngularJS framework can be divided into three major parts:</a:t>
            </a:r>
          </a:p>
        </p:txBody>
      </p:sp>
      <p:sp>
        <p:nvSpPr>
          <p:cNvPr id="4" name="מציין מיקום תוכן 2">
            <a:extLst>
              <a:ext uri="{FF2B5EF4-FFF2-40B4-BE49-F238E27FC236}">
                <a16:creationId xmlns:a16="http://schemas.microsoft.com/office/drawing/2014/main" id="{D9F0D40A-3F7F-40FE-AE2B-18CA07AA9EC5}"/>
              </a:ext>
            </a:extLst>
          </p:cNvPr>
          <p:cNvSpPr txBox="1">
            <a:spLocks/>
          </p:cNvSpPr>
          <p:nvPr/>
        </p:nvSpPr>
        <p:spPr>
          <a:xfrm>
            <a:off x="913795" y="2656536"/>
            <a:ext cx="10353762" cy="217316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l">
              <a:buFont typeface="Arial" panose="020B0604020202020204" pitchFamily="34" charset="0"/>
              <a:buChar char="•"/>
            </a:pPr>
            <a:r>
              <a:rPr lang="en-US" dirty="0">
                <a:effectLst/>
                <a:latin typeface="Arial" panose="020B0604020202020204" pitchFamily="34" charset="0"/>
              </a:rPr>
              <a:t>* </a:t>
            </a:r>
            <a:r>
              <a:rPr lang="en-US" b="1" dirty="0">
                <a:effectLst/>
                <a:latin typeface="Arial" panose="020B0604020202020204" pitchFamily="34" charset="0"/>
              </a:rPr>
              <a:t>ng-app</a:t>
            </a:r>
            <a:r>
              <a:rPr lang="en-US" dirty="0">
                <a:effectLst/>
                <a:latin typeface="Arial" panose="020B0604020202020204" pitchFamily="34" charset="0"/>
              </a:rPr>
              <a:t>: This directive defines and links an AngularJS application to HTML</a:t>
            </a:r>
          </a:p>
          <a:p>
            <a:pPr algn="l">
              <a:buFont typeface="Arial" panose="020B0604020202020204" pitchFamily="34" charset="0"/>
              <a:buChar char="•"/>
            </a:pPr>
            <a:r>
              <a:rPr lang="en-US" dirty="0">
                <a:effectLst/>
                <a:latin typeface="Arial" panose="020B0604020202020204" pitchFamily="34" charset="0"/>
              </a:rPr>
              <a:t>* </a:t>
            </a:r>
            <a:r>
              <a:rPr lang="en-US" b="1" dirty="0">
                <a:effectLst/>
                <a:latin typeface="Arial" panose="020B0604020202020204" pitchFamily="34" charset="0"/>
              </a:rPr>
              <a:t>ng-model</a:t>
            </a:r>
            <a:r>
              <a:rPr lang="en-US" dirty="0">
                <a:effectLst/>
                <a:latin typeface="Arial" panose="020B0604020202020204" pitchFamily="34" charset="0"/>
              </a:rPr>
              <a:t>: This directive binds the values of AngularJS application data to HTML input controls.</a:t>
            </a:r>
          </a:p>
          <a:p>
            <a:pPr algn="l">
              <a:buFont typeface="Arial" panose="020B0604020202020204" pitchFamily="34" charset="0"/>
              <a:buChar char="•"/>
            </a:pPr>
            <a:r>
              <a:rPr lang="en-US" dirty="0">
                <a:effectLst/>
                <a:latin typeface="Arial" panose="020B0604020202020204" pitchFamily="34" charset="0"/>
              </a:rPr>
              <a:t>* </a:t>
            </a:r>
            <a:r>
              <a:rPr lang="en-US" b="1" dirty="0">
                <a:effectLst/>
                <a:latin typeface="Arial" panose="020B0604020202020204" pitchFamily="34" charset="0"/>
              </a:rPr>
              <a:t>ng-bind</a:t>
            </a:r>
            <a:r>
              <a:rPr lang="en-US" dirty="0">
                <a:effectLst/>
                <a:latin typeface="Arial" panose="020B0604020202020204" pitchFamily="34" charset="0"/>
              </a:rPr>
              <a:t>: This directive binds the AngularJS application data to HTML tags</a:t>
            </a:r>
            <a:endParaRPr lang="he-IL" dirty="0"/>
          </a:p>
        </p:txBody>
      </p:sp>
    </p:spTree>
    <p:extLst>
      <p:ext uri="{BB962C8B-B14F-4D97-AF65-F5344CB8AC3E}">
        <p14:creationId xmlns:p14="http://schemas.microsoft.com/office/powerpoint/2010/main" val="2003766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4F7D80-51A7-4463-8E51-D68DA75FA45E}"/>
              </a:ext>
            </a:extLst>
          </p:cNvPr>
          <p:cNvSpPr>
            <a:spLocks noGrp="1"/>
          </p:cNvSpPr>
          <p:nvPr>
            <p:ph type="title"/>
          </p:nvPr>
        </p:nvSpPr>
        <p:spPr>
          <a:xfrm>
            <a:off x="1121613" y="185650"/>
            <a:ext cx="10353762" cy="970450"/>
          </a:xfrm>
        </p:spPr>
        <p:txBody>
          <a:bodyPr/>
          <a:lstStyle/>
          <a:p>
            <a:r>
              <a:rPr lang="en-US" dirty="0"/>
              <a:t>Example</a:t>
            </a:r>
            <a:endParaRPr lang="he-IL" dirty="0"/>
          </a:p>
        </p:txBody>
      </p:sp>
      <p:sp>
        <p:nvSpPr>
          <p:cNvPr id="3" name="מציין מיקום תוכן 2">
            <a:extLst>
              <a:ext uri="{FF2B5EF4-FFF2-40B4-BE49-F238E27FC236}">
                <a16:creationId xmlns:a16="http://schemas.microsoft.com/office/drawing/2014/main" id="{30CAA1C6-10B3-472B-90AA-5CE0531A2489}"/>
              </a:ext>
            </a:extLst>
          </p:cNvPr>
          <p:cNvSpPr>
            <a:spLocks noGrp="1"/>
          </p:cNvSpPr>
          <p:nvPr>
            <p:ph idx="1"/>
          </p:nvPr>
        </p:nvSpPr>
        <p:spPr>
          <a:xfrm>
            <a:off x="464127" y="1047404"/>
            <a:ext cx="10897206" cy="5624946"/>
          </a:xfrm>
        </p:spPr>
        <p:txBody>
          <a:bodyPr>
            <a:noAutofit/>
          </a:bodyPr>
          <a:lstStyle/>
          <a:p>
            <a:pPr marL="36900" indent="0" algn="l">
              <a:buNone/>
            </a:pPr>
            <a:r>
              <a:rPr lang="en-US" sz="1500" dirty="0">
                <a:effectLst/>
                <a:latin typeface="Courier New" panose="02070309020205020404" pitchFamily="49" charset="0"/>
              </a:rPr>
              <a:t>&lt;html&gt;                                                               </a:t>
            </a:r>
          </a:p>
          <a:p>
            <a:pPr marL="36900" indent="0" algn="l">
              <a:buNone/>
            </a:pPr>
            <a:r>
              <a:rPr lang="en-US" sz="1500" dirty="0">
                <a:effectLst/>
                <a:latin typeface="Courier New" panose="02070309020205020404" pitchFamily="49" charset="0"/>
              </a:rPr>
              <a:t>&lt;head&gt; </a:t>
            </a:r>
          </a:p>
          <a:p>
            <a:pPr marL="36900" indent="0" algn="l">
              <a:buNone/>
            </a:pPr>
            <a:r>
              <a:rPr lang="en-US" sz="1500" dirty="0">
                <a:effectLst/>
                <a:latin typeface="Courier New" panose="02070309020205020404" pitchFamily="49" charset="0"/>
              </a:rPr>
              <a:t>   &lt;script src="https://ajax.googleapis.com/ajax/libs/angularjs/1.3.beta.17/</a:t>
            </a:r>
          </a:p>
          <a:p>
            <a:pPr marL="36900" indent="0" algn="l">
              <a:buNone/>
            </a:pPr>
            <a:r>
              <a:rPr lang="en-US" sz="1500" dirty="0">
                <a:effectLst/>
                <a:latin typeface="Courier New" panose="02070309020205020404" pitchFamily="49" charset="0"/>
              </a:rPr>
              <a:t>   angular.min.js"&gt;&lt;/script&gt;    </a:t>
            </a:r>
          </a:p>
          <a:p>
            <a:pPr marL="36900" indent="0" algn="l">
              <a:buNone/>
            </a:pPr>
            <a:r>
              <a:rPr lang="en-US" sz="1500" dirty="0">
                <a:effectLst/>
                <a:latin typeface="Courier New" panose="02070309020205020404" pitchFamily="49" charset="0"/>
              </a:rPr>
              <a:t>&lt;/head&gt; </a:t>
            </a:r>
          </a:p>
          <a:p>
            <a:pPr marL="36900" indent="0" algn="l">
              <a:buNone/>
            </a:pPr>
            <a:r>
              <a:rPr lang="en-US" sz="1500" dirty="0">
                <a:effectLst/>
                <a:latin typeface="Courier New" panose="02070309020205020404" pitchFamily="49" charset="0"/>
              </a:rPr>
              <a:t>  &lt;body ng-app="myapp"&gt;  </a:t>
            </a:r>
          </a:p>
          <a:p>
            <a:pPr marL="36900" indent="0" algn="l">
              <a:buNone/>
            </a:pPr>
            <a:r>
              <a:rPr lang="en-US" sz="1500" dirty="0">
                <a:effectLst/>
                <a:latin typeface="Courier New" panose="02070309020205020404" pitchFamily="49" charset="0"/>
              </a:rPr>
              <a:t>    &lt;div ng-controller="HelloController" &gt; </a:t>
            </a:r>
          </a:p>
          <a:p>
            <a:pPr marL="36900" indent="0" algn="l">
              <a:buNone/>
            </a:pPr>
            <a:r>
              <a:rPr lang="en-US" sz="1500" dirty="0">
                <a:effectLst/>
                <a:latin typeface="Courier New" panose="02070309020205020404" pitchFamily="49" charset="0"/>
              </a:rPr>
              <a:t>       &lt;h2&gt;Welcome {{helloTo.title}} to the world of Tutorialspoint!&lt;/h2&gt; </a:t>
            </a:r>
          </a:p>
          <a:p>
            <a:pPr marL="36900" indent="0" algn="l">
              <a:buNone/>
            </a:pPr>
            <a:r>
              <a:rPr lang="en-US" sz="1500" dirty="0">
                <a:effectLst/>
                <a:latin typeface="Courier New" panose="02070309020205020404" pitchFamily="49" charset="0"/>
              </a:rPr>
              <a:t>    &lt;/div&gt; </a:t>
            </a:r>
          </a:p>
          <a:p>
            <a:pPr marL="36900" indent="0" algn="l">
              <a:buNone/>
            </a:pPr>
            <a:r>
              <a:rPr lang="en-US" sz="1500" dirty="0">
                <a:effectLst/>
                <a:latin typeface="Courier New" panose="02070309020205020404" pitchFamily="49" charset="0"/>
              </a:rPr>
              <a:t>    &lt;script&gt; </a:t>
            </a:r>
          </a:p>
          <a:p>
            <a:pPr marL="36900" indent="0" algn="l">
              <a:buNone/>
            </a:pPr>
            <a:r>
              <a:rPr lang="en-US" sz="1500" dirty="0">
                <a:effectLst/>
                <a:latin typeface="Courier New" panose="02070309020205020404" pitchFamily="49" charset="0"/>
              </a:rPr>
              <a:t>       angular.module("myapp", []) .controller("HelloController",function($scope){</a:t>
            </a:r>
          </a:p>
          <a:p>
            <a:pPr marL="36900" indent="0" algn="l">
              <a:buNone/>
            </a:pPr>
            <a:r>
              <a:rPr lang="en-US" sz="1500" dirty="0">
                <a:effectLst/>
                <a:latin typeface="Courier New" panose="02070309020205020404" pitchFamily="49" charset="0"/>
              </a:rPr>
              <a:t>       $scope.helloTo = {}; </a:t>
            </a:r>
          </a:p>
          <a:p>
            <a:pPr marL="36900" indent="0" algn="l">
              <a:buNone/>
            </a:pPr>
            <a:r>
              <a:rPr lang="en-US" sz="1500" dirty="0">
                <a:effectLst/>
                <a:latin typeface="Courier New" panose="02070309020205020404" pitchFamily="49" charset="0"/>
              </a:rPr>
              <a:t>       $scope.helloTo.title = "AngularJS"; }); </a:t>
            </a:r>
          </a:p>
          <a:p>
            <a:pPr marL="36900" indent="0" algn="l">
              <a:buNone/>
            </a:pPr>
            <a:r>
              <a:rPr lang="he-IL" sz="1500" dirty="0">
                <a:effectLst/>
                <a:latin typeface="Courier New" panose="02070309020205020404" pitchFamily="49" charset="0"/>
              </a:rPr>
              <a:t> </a:t>
            </a:r>
            <a:r>
              <a:rPr lang="en-US" sz="1500" dirty="0">
                <a:effectLst/>
                <a:latin typeface="Courier New" panose="02070309020205020404" pitchFamily="49" charset="0"/>
              </a:rPr>
              <a:t>    &lt;/script&gt;    </a:t>
            </a:r>
          </a:p>
          <a:p>
            <a:pPr marL="36900" indent="0" algn="l">
              <a:buNone/>
            </a:pPr>
            <a:r>
              <a:rPr lang="en-US" sz="1500" dirty="0">
                <a:effectLst/>
                <a:latin typeface="Courier New" panose="02070309020205020404" pitchFamily="49" charset="0"/>
              </a:rPr>
              <a:t>  &lt;/body&gt;</a:t>
            </a:r>
          </a:p>
          <a:p>
            <a:pPr marL="36900" indent="0" algn="l">
              <a:buNone/>
            </a:pPr>
            <a:r>
              <a:rPr lang="en-US" sz="1500" dirty="0">
                <a:effectLst/>
                <a:latin typeface="Courier New" panose="02070309020205020404" pitchFamily="49" charset="0"/>
              </a:rPr>
              <a:t>&lt;/html&gt;</a:t>
            </a:r>
            <a:endParaRPr lang="he-IL" sz="1500" dirty="0"/>
          </a:p>
        </p:txBody>
      </p:sp>
    </p:spTree>
    <p:extLst>
      <p:ext uri="{BB962C8B-B14F-4D97-AF65-F5344CB8AC3E}">
        <p14:creationId xmlns:p14="http://schemas.microsoft.com/office/powerpoint/2010/main" val="1109095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1">
            <a:extLst>
              <a:ext uri="{FF2B5EF4-FFF2-40B4-BE49-F238E27FC236}">
                <a16:creationId xmlns:a16="http://schemas.microsoft.com/office/drawing/2014/main" id="{094D8D7F-CCA9-481C-992A-3F9ECDF69128}"/>
              </a:ext>
            </a:extLst>
          </p:cNvPr>
          <p:cNvSpPr>
            <a:spLocks noGrp="1"/>
          </p:cNvSpPr>
          <p:nvPr>
            <p:ph idx="1"/>
          </p:nvPr>
        </p:nvSpPr>
        <p:spPr>
          <a:xfrm>
            <a:off x="955731" y="934605"/>
            <a:ext cx="10856653" cy="567630"/>
          </a:xfrm>
        </p:spPr>
        <p:txBody>
          <a:bodyPr/>
          <a:lstStyle/>
          <a:p>
            <a:pPr marL="36900" indent="0" algn="l">
              <a:buNone/>
            </a:pPr>
            <a:r>
              <a:rPr lang="en-US" sz="2000" b="1" u="sng" dirty="0"/>
              <a:t>Step-1</a:t>
            </a:r>
            <a:r>
              <a:rPr lang="en-US" sz="2000" dirty="0"/>
              <a:t>: we include the angularJS javaScript file in the html page so that we can use it:</a:t>
            </a:r>
          </a:p>
          <a:p>
            <a:pPr marL="36900" indent="0" algn="l">
              <a:buNone/>
            </a:pPr>
            <a:endParaRPr lang="he-IL" dirty="0"/>
          </a:p>
        </p:txBody>
      </p:sp>
      <p:pic>
        <p:nvPicPr>
          <p:cNvPr id="7" name="תמונה 6">
            <a:extLst>
              <a:ext uri="{FF2B5EF4-FFF2-40B4-BE49-F238E27FC236}">
                <a16:creationId xmlns:a16="http://schemas.microsoft.com/office/drawing/2014/main" id="{08462737-0B00-4B49-8C6C-801863D14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1444045"/>
            <a:ext cx="10558157" cy="1390593"/>
          </a:xfrm>
          <a:prstGeom prst="rect">
            <a:avLst/>
          </a:prstGeom>
        </p:spPr>
      </p:pic>
      <p:sp>
        <p:nvSpPr>
          <p:cNvPr id="8" name="כותרת 1">
            <a:extLst>
              <a:ext uri="{FF2B5EF4-FFF2-40B4-BE49-F238E27FC236}">
                <a16:creationId xmlns:a16="http://schemas.microsoft.com/office/drawing/2014/main" id="{B7FFB7BF-22F2-4A85-AD00-5E03ABCC6F5D}"/>
              </a:ext>
            </a:extLst>
          </p:cNvPr>
          <p:cNvSpPr txBox="1">
            <a:spLocks/>
          </p:cNvSpPr>
          <p:nvPr/>
        </p:nvSpPr>
        <p:spPr>
          <a:xfrm>
            <a:off x="955730" y="2832676"/>
            <a:ext cx="10856653" cy="90250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l">
              <a:buNone/>
            </a:pPr>
            <a:r>
              <a:rPr lang="en-US" sz="2000" b="1" u="sng" dirty="0"/>
              <a:t>Step-2</a:t>
            </a:r>
            <a:r>
              <a:rPr lang="en-US" sz="2000" dirty="0"/>
              <a:t>: adding the “ng-app” attribute to the root html element of the angularJS app.</a:t>
            </a:r>
          </a:p>
        </p:txBody>
      </p:sp>
      <p:pic>
        <p:nvPicPr>
          <p:cNvPr id="10" name="תמונה 9">
            <a:extLst>
              <a:ext uri="{FF2B5EF4-FFF2-40B4-BE49-F238E27FC236}">
                <a16:creationId xmlns:a16="http://schemas.microsoft.com/office/drawing/2014/main" id="{D5AB0EFB-FE0F-42B7-89EA-68C1836104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3214022"/>
            <a:ext cx="2876550" cy="400050"/>
          </a:xfrm>
          <a:prstGeom prst="rect">
            <a:avLst/>
          </a:prstGeom>
        </p:spPr>
      </p:pic>
      <p:pic>
        <p:nvPicPr>
          <p:cNvPr id="12" name="תמונה 11">
            <a:extLst>
              <a:ext uri="{FF2B5EF4-FFF2-40B4-BE49-F238E27FC236}">
                <a16:creationId xmlns:a16="http://schemas.microsoft.com/office/drawing/2014/main" id="{F1F2EF58-6BAD-4048-B0D1-7C138E91F0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0" y="3722137"/>
            <a:ext cx="1228725" cy="419100"/>
          </a:xfrm>
          <a:prstGeom prst="rect">
            <a:avLst/>
          </a:prstGeom>
        </p:spPr>
      </p:pic>
      <p:sp>
        <p:nvSpPr>
          <p:cNvPr id="13" name="כותרת 1">
            <a:extLst>
              <a:ext uri="{FF2B5EF4-FFF2-40B4-BE49-F238E27FC236}">
                <a16:creationId xmlns:a16="http://schemas.microsoft.com/office/drawing/2014/main" id="{C2BE20BF-04C2-40BF-9808-74BE758B008E}"/>
              </a:ext>
            </a:extLst>
          </p:cNvPr>
          <p:cNvSpPr txBox="1">
            <a:spLocks/>
          </p:cNvSpPr>
          <p:nvPr/>
        </p:nvSpPr>
        <p:spPr>
          <a:xfrm>
            <a:off x="955729" y="4319616"/>
            <a:ext cx="10856653" cy="90250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l">
              <a:buNone/>
            </a:pPr>
            <a:r>
              <a:rPr lang="en-US" sz="2000" b="1" u="sng" dirty="0"/>
              <a:t>Step-3</a:t>
            </a:r>
            <a:r>
              <a:rPr lang="en-US" sz="2000" dirty="0"/>
              <a:t>: “ng-controller” tells angularJS which controller to use with this </a:t>
            </a:r>
            <a:r>
              <a:rPr lang="en-US" sz="2000" u="sng" dirty="0"/>
              <a:t>view</a:t>
            </a:r>
            <a:r>
              <a:rPr lang="en-US" sz="2000" dirty="0"/>
              <a:t>. “helloTo.title” tells angularJS to write the model value named “helloTo.title” in html at this location.</a:t>
            </a:r>
          </a:p>
        </p:txBody>
      </p:sp>
      <p:pic>
        <p:nvPicPr>
          <p:cNvPr id="15" name="תמונה 14">
            <a:extLst>
              <a:ext uri="{FF2B5EF4-FFF2-40B4-BE49-F238E27FC236}">
                <a16:creationId xmlns:a16="http://schemas.microsoft.com/office/drawing/2014/main" id="{B0919AD0-C601-4C80-B8F8-EDE8245588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900" y="5330016"/>
            <a:ext cx="9658350" cy="1162050"/>
          </a:xfrm>
          <a:prstGeom prst="rect">
            <a:avLst/>
          </a:prstGeom>
        </p:spPr>
      </p:pic>
      <p:sp>
        <p:nvSpPr>
          <p:cNvPr id="16" name="כותרת 1">
            <a:extLst>
              <a:ext uri="{FF2B5EF4-FFF2-40B4-BE49-F238E27FC236}">
                <a16:creationId xmlns:a16="http://schemas.microsoft.com/office/drawing/2014/main" id="{4C8C399D-17BE-45FB-B26D-DFA2154DBB95}"/>
              </a:ext>
            </a:extLst>
          </p:cNvPr>
          <p:cNvSpPr>
            <a:spLocks noGrp="1"/>
          </p:cNvSpPr>
          <p:nvPr>
            <p:ph type="title"/>
          </p:nvPr>
        </p:nvSpPr>
        <p:spPr>
          <a:xfrm>
            <a:off x="928295" y="13712"/>
            <a:ext cx="10353762" cy="970450"/>
          </a:xfrm>
        </p:spPr>
        <p:txBody>
          <a:bodyPr/>
          <a:lstStyle/>
          <a:p>
            <a:r>
              <a:rPr lang="en-US" dirty="0"/>
              <a:t>Explanation</a:t>
            </a:r>
            <a:endParaRPr lang="he-IL" dirty="0"/>
          </a:p>
        </p:txBody>
      </p:sp>
    </p:spTree>
    <p:extLst>
      <p:ext uri="{BB962C8B-B14F-4D97-AF65-F5344CB8AC3E}">
        <p14:creationId xmlns:p14="http://schemas.microsoft.com/office/powerpoint/2010/main" val="868506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צפחה">
  <a:themeElements>
    <a:clrScheme name="צפחה">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צפחה">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צפחה">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TM04033929[[fn=צפחה]]</Template>
  <TotalTime>539</TotalTime>
  <Words>1527</Words>
  <Application>Microsoft Office PowerPoint</Application>
  <PresentationFormat>מסך רחב</PresentationFormat>
  <Paragraphs>98</Paragraphs>
  <Slides>15</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15</vt:i4>
      </vt:variant>
    </vt:vector>
  </HeadingPairs>
  <TitlesOfParts>
    <vt:vector size="20" baseType="lpstr">
      <vt:lpstr>Arial</vt:lpstr>
      <vt:lpstr>Calisto MT</vt:lpstr>
      <vt:lpstr>Courier New</vt:lpstr>
      <vt:lpstr>Wingdings 2</vt:lpstr>
      <vt:lpstr>צפחה</vt:lpstr>
      <vt:lpstr>הרצאה Angular-Js</vt:lpstr>
      <vt:lpstr>What is AngularJS</vt:lpstr>
      <vt:lpstr>Model-view-controller (mvc)</vt:lpstr>
      <vt:lpstr>advantages &amp; disadvantages</vt:lpstr>
      <vt:lpstr>Core Features</vt:lpstr>
      <vt:lpstr>This diagram shows the important part of AngularJS</vt:lpstr>
      <vt:lpstr>AngularJS Directives</vt:lpstr>
      <vt:lpstr>Example</vt:lpstr>
      <vt:lpstr>Explanation</vt:lpstr>
      <vt:lpstr>מצגת של PowerPoint‏</vt:lpstr>
      <vt:lpstr>The Process</vt:lpstr>
      <vt:lpstr>Example - 2</vt:lpstr>
      <vt:lpstr>Explanation - 2</vt:lpstr>
      <vt:lpstr>מצגת של PowerPoint‏</vt:lpstr>
      <vt:lpstr>How AngularJS Integrates with HTML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Yarin</dc:creator>
  <cp:lastModifiedBy>Yarin</cp:lastModifiedBy>
  <cp:revision>25</cp:revision>
  <dcterms:created xsi:type="dcterms:W3CDTF">2021-01-11T08:41:23Z</dcterms:created>
  <dcterms:modified xsi:type="dcterms:W3CDTF">2021-01-11T17:46:23Z</dcterms:modified>
</cp:coreProperties>
</file>