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8"/>
  </p:notesMasterIdLst>
  <p:sldIdLst>
    <p:sldId id="257" r:id="rId2"/>
    <p:sldId id="258" r:id="rId3"/>
    <p:sldId id="259" r:id="rId4"/>
    <p:sldId id="260" r:id="rId5"/>
    <p:sldId id="261" r:id="rId6"/>
    <p:sldId id="262"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F9DD64-4A25-41D7-A9F6-828E361B3F70}" v="447" dt="2019-06-08T03:56:45.29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660"/>
  </p:normalViewPr>
  <p:slideViewPr>
    <p:cSldViewPr>
      <p:cViewPr varScale="1">
        <p:scale>
          <a:sx n="68" d="100"/>
          <a:sy n="68" d="100"/>
        </p:scale>
        <p:origin x="142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rithza Hasbleidy Galindo Ayala" userId="81d3b4e3-e252-4d52-8b97-5ee33ca8cec6" providerId="ADAL" clId="{90F9DD64-4A25-41D7-A9F6-828E361B3F70}"/>
    <pc:docChg chg="undo custSel modSld">
      <pc:chgData name="Yarithza Hasbleidy Galindo Ayala" userId="81d3b4e3-e252-4d52-8b97-5ee33ca8cec6" providerId="ADAL" clId="{90F9DD64-4A25-41D7-A9F6-828E361B3F70}" dt="2019-06-08T03:56:45.299" v="446"/>
      <pc:docMkLst>
        <pc:docMk/>
      </pc:docMkLst>
      <pc:sldChg chg="modTransition">
        <pc:chgData name="Yarithza Hasbleidy Galindo Ayala" userId="81d3b4e3-e252-4d52-8b97-5ee33ca8cec6" providerId="ADAL" clId="{90F9DD64-4A25-41D7-A9F6-828E361B3F70}" dt="2019-06-08T03:56:17.826" v="443"/>
        <pc:sldMkLst>
          <pc:docMk/>
          <pc:sldMk cId="1936742288" sldId="257"/>
        </pc:sldMkLst>
      </pc:sldChg>
      <pc:sldChg chg="modSp modTransition">
        <pc:chgData name="Yarithza Hasbleidy Galindo Ayala" userId="81d3b4e3-e252-4d52-8b97-5ee33ca8cec6" providerId="ADAL" clId="{90F9DD64-4A25-41D7-A9F6-828E361B3F70}" dt="2019-06-08T03:56:06.264" v="441"/>
        <pc:sldMkLst>
          <pc:docMk/>
          <pc:sldMk cId="1986797430" sldId="258"/>
        </pc:sldMkLst>
        <pc:spChg chg="mod">
          <ac:chgData name="Yarithza Hasbleidy Galindo Ayala" userId="81d3b4e3-e252-4d52-8b97-5ee33ca8cec6" providerId="ADAL" clId="{90F9DD64-4A25-41D7-A9F6-828E361B3F70}" dt="2019-06-08T03:13:56.523" v="4" actId="20577"/>
          <ac:spMkLst>
            <pc:docMk/>
            <pc:sldMk cId="1986797430" sldId="258"/>
            <ac:spMk id="2" creationId="{00000000-0000-0000-0000-000000000000}"/>
          </ac:spMkLst>
        </pc:spChg>
      </pc:sldChg>
      <pc:sldChg chg="modSp modTransition">
        <pc:chgData name="Yarithza Hasbleidy Galindo Ayala" userId="81d3b4e3-e252-4d52-8b97-5ee33ca8cec6" providerId="ADAL" clId="{90F9DD64-4A25-41D7-A9F6-828E361B3F70}" dt="2019-06-08T03:56:12.239" v="442"/>
        <pc:sldMkLst>
          <pc:docMk/>
          <pc:sldMk cId="1519397408" sldId="259"/>
        </pc:sldMkLst>
        <pc:spChg chg="mod">
          <ac:chgData name="Yarithza Hasbleidy Galindo Ayala" userId="81d3b4e3-e252-4d52-8b97-5ee33ca8cec6" providerId="ADAL" clId="{90F9DD64-4A25-41D7-A9F6-828E361B3F70}" dt="2019-06-08T03:48:59.495" v="439" actId="14100"/>
          <ac:spMkLst>
            <pc:docMk/>
            <pc:sldMk cId="1519397408" sldId="259"/>
            <ac:spMk id="2" creationId="{00000000-0000-0000-0000-000000000000}"/>
          </ac:spMkLst>
        </pc:spChg>
      </pc:sldChg>
      <pc:sldChg chg="modSp modTransition">
        <pc:chgData name="Yarithza Hasbleidy Galindo Ayala" userId="81d3b4e3-e252-4d52-8b97-5ee33ca8cec6" providerId="ADAL" clId="{90F9DD64-4A25-41D7-A9F6-828E361B3F70}" dt="2019-06-08T03:56:32.287" v="444"/>
        <pc:sldMkLst>
          <pc:docMk/>
          <pc:sldMk cId="2127329632" sldId="260"/>
        </pc:sldMkLst>
        <pc:spChg chg="mod">
          <ac:chgData name="Yarithza Hasbleidy Galindo Ayala" userId="81d3b4e3-e252-4d52-8b97-5ee33ca8cec6" providerId="ADAL" clId="{90F9DD64-4A25-41D7-A9F6-828E361B3F70}" dt="2019-06-08T03:48:47.930" v="438" actId="14100"/>
          <ac:spMkLst>
            <pc:docMk/>
            <pc:sldMk cId="2127329632" sldId="260"/>
            <ac:spMk id="3" creationId="{00000000-0000-0000-0000-000000000000}"/>
          </ac:spMkLst>
        </pc:spChg>
      </pc:sldChg>
      <pc:sldChg chg="modSp modTransition">
        <pc:chgData name="Yarithza Hasbleidy Galindo Ayala" userId="81d3b4e3-e252-4d52-8b97-5ee33ca8cec6" providerId="ADAL" clId="{90F9DD64-4A25-41D7-A9F6-828E361B3F70}" dt="2019-06-08T03:56:38.666" v="445"/>
        <pc:sldMkLst>
          <pc:docMk/>
          <pc:sldMk cId="297369105" sldId="261"/>
        </pc:sldMkLst>
        <pc:spChg chg="mod">
          <ac:chgData name="Yarithza Hasbleidy Galindo Ayala" userId="81d3b4e3-e252-4d52-8b97-5ee33ca8cec6" providerId="ADAL" clId="{90F9DD64-4A25-41D7-A9F6-828E361B3F70}" dt="2019-06-08T03:37:49.378" v="416"/>
          <ac:spMkLst>
            <pc:docMk/>
            <pc:sldMk cId="297369105" sldId="261"/>
            <ac:spMk id="2" creationId="{00000000-0000-0000-0000-000000000000}"/>
          </ac:spMkLst>
        </pc:spChg>
      </pc:sldChg>
      <pc:sldChg chg="modSp modTransition">
        <pc:chgData name="Yarithza Hasbleidy Galindo Ayala" userId="81d3b4e3-e252-4d52-8b97-5ee33ca8cec6" providerId="ADAL" clId="{90F9DD64-4A25-41D7-A9F6-828E361B3F70}" dt="2019-06-08T03:56:45.299" v="446"/>
        <pc:sldMkLst>
          <pc:docMk/>
          <pc:sldMk cId="2390036602" sldId="262"/>
        </pc:sldMkLst>
        <pc:spChg chg="mod">
          <ac:chgData name="Yarithza Hasbleidy Galindo Ayala" userId="81d3b4e3-e252-4d52-8b97-5ee33ca8cec6" providerId="ADAL" clId="{90F9DD64-4A25-41D7-A9F6-828E361B3F70}" dt="2019-06-08T03:48:29.891" v="436" actId="14100"/>
          <ac:spMkLst>
            <pc:docMk/>
            <pc:sldMk cId="2390036602" sldId="262"/>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3C433B-509E-4DC7-B214-CED01993DB01}" type="datetimeFigureOut">
              <a:rPr lang="es-CO" smtClean="0"/>
              <a:pPr/>
              <a:t>7/06/2019</a:t>
            </a:fld>
            <a:endParaRPr lang="es-CO"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7F4FFE-A5FB-476F-8AA4-D9554FCA263E}" type="slidenum">
              <a:rPr lang="es-CO" smtClean="0"/>
              <a:pPr/>
              <a:t>‹Nº›</a:t>
            </a:fld>
            <a:endParaRPr lang="es-CO" dirty="0"/>
          </a:p>
        </p:txBody>
      </p:sp>
    </p:spTree>
    <p:extLst>
      <p:ext uri="{BB962C8B-B14F-4D97-AF65-F5344CB8AC3E}">
        <p14:creationId xmlns:p14="http://schemas.microsoft.com/office/powerpoint/2010/main" val="3210924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D87B5C2-953C-48F4-8036-8149E321EBE7}" type="datetime1">
              <a:rPr lang="es-CO" smtClean="0"/>
              <a:t>7/06/2019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291601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26330FAE-141A-4BFF-887C-E995FE81429D}" type="datetime1">
              <a:rPr lang="es-CO" smtClean="0"/>
              <a:t>7/06/2019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89848739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26330FAE-141A-4BFF-887C-E995FE81429D}" type="datetime1">
              <a:rPr lang="es-CO" smtClean="0"/>
              <a:t>7/06/2019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A3BCBFE-1502-4A9C-9A3C-7E6287A75A84}" type="slidenum">
              <a:rPr lang="es-CO" smtClean="0"/>
              <a:pPr/>
              <a:t>‹Nº›</a:t>
            </a:fld>
            <a:endParaRPr lang="es-CO"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5071201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26330FAE-141A-4BFF-887C-E995FE81429D}" type="datetime1">
              <a:rPr lang="es-CO" smtClean="0"/>
              <a:t>7/06/2019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269957481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26330FAE-141A-4BFF-887C-E995FE81429D}" type="datetime1">
              <a:rPr lang="es-CO" smtClean="0"/>
              <a:t>7/06/2019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A3BCBFE-1502-4A9C-9A3C-7E6287A75A84}" type="slidenum">
              <a:rPr lang="es-CO" smtClean="0"/>
              <a:pPr/>
              <a:t>‹Nº›</a:t>
            </a:fld>
            <a:endParaRPr lang="es-CO"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225117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26330FAE-141A-4BFF-887C-E995FE81429D}" type="datetime1">
              <a:rPr lang="es-CO" smtClean="0"/>
              <a:t>7/06/2019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33152396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71667AA-A0F9-4CEA-9C89-7CC4B96EFBBB}" type="datetime1">
              <a:rPr lang="es-CO" smtClean="0"/>
              <a:t>7/06/2019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2358140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4C80D9D-8886-438C-B3AC-C0C6499B7D8C}" type="datetime1">
              <a:rPr lang="es-CO" smtClean="0"/>
              <a:t>7/06/2019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305452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83CF400-3EDD-4B93-B1D4-3B4E907EC021}" type="datetime1">
              <a:rPr lang="es-CO" smtClean="0"/>
              <a:t>7/06/2019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2023449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034E3B09-D336-4CF7-91D4-B6E9115CB8A4}" type="datetime1">
              <a:rPr lang="es-CO" smtClean="0"/>
              <a:t>7/06/2019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411841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D65138E-880C-4059-8E27-FF876D100CAF}" type="datetime1">
              <a:rPr lang="es-CO" smtClean="0"/>
              <a:t>7/06/2019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12"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3" name="Slide Number Placeholder 5"/>
          <p:cNvSpPr>
            <a:spLocks noGrp="1"/>
          </p:cNvSpPr>
          <p:nvPr>
            <p:ph type="sldNum" sz="quarter" idx="12"/>
          </p:nvPr>
        </p:nvSpPr>
        <p:spPr>
          <a:xfrm>
            <a:off x="511228" y="787783"/>
            <a:ext cx="584978" cy="365125"/>
          </a:xfrm>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933600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C6E6577-1C7A-4DFE-9700-2D8DFB3472D1}" type="datetime1">
              <a:rPr lang="es-CO" smtClean="0"/>
              <a:t>7/06/2019</a:t>
            </a:fld>
            <a:endParaRPr lang="es-CO" dirty="0"/>
          </a:p>
        </p:txBody>
      </p:sp>
      <p:sp>
        <p:nvSpPr>
          <p:cNvPr id="8" name="Footer Placeholder 7"/>
          <p:cNvSpPr>
            <a:spLocks noGrp="1"/>
          </p:cNvSpPr>
          <p:nvPr>
            <p:ph type="ftr" sz="quarter" idx="11"/>
          </p:nvPr>
        </p:nvSpPr>
        <p:spPr/>
        <p:txBody>
          <a:bodyPr/>
          <a:lstStyle/>
          <a:p>
            <a:endParaRPr lang="es-CO"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589479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6330FAE-141A-4BFF-887C-E995FE81429D}" type="datetime1">
              <a:rPr lang="es-CO" smtClean="0"/>
              <a:t>7/06/2019</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63889691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A94E56-31C3-428C-906D-B3E9E4B8DBAD}" type="datetime1">
              <a:rPr lang="es-CO" smtClean="0"/>
              <a:t>7/06/2019</a:t>
            </a:fld>
            <a:endParaRPr lang="es-CO" dirty="0"/>
          </a:p>
        </p:txBody>
      </p:sp>
      <p:sp>
        <p:nvSpPr>
          <p:cNvPr id="3" name="Footer Placeholder 2"/>
          <p:cNvSpPr>
            <a:spLocks noGrp="1"/>
          </p:cNvSpPr>
          <p:nvPr>
            <p:ph type="ftr" sz="quarter" idx="11"/>
          </p:nvPr>
        </p:nvSpPr>
        <p:spPr/>
        <p:txBody>
          <a:bodyPr/>
          <a:lstStyle/>
          <a:p>
            <a:endParaRPr lang="es-CO"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730108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407FB20-0F53-4606-9515-75A418ADA495}" type="datetime1">
              <a:rPr lang="es-CO" smtClean="0"/>
              <a:t>7/06/2019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2805701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1A7B92AE-B2EB-4F10-B119-B863F70790DC}" type="datetime1">
              <a:rPr lang="es-CO" smtClean="0"/>
              <a:t>7/06/2019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515586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04"/>
            <a:ext cx="1952272" cy="6853049"/>
            <a:chOff x="6627813" y="195650"/>
            <a:chExt cx="1952625" cy="5678101"/>
          </a:xfrm>
        </p:grpSpPr>
        <p:sp>
          <p:nvSpPr>
            <p:cNvPr id="50" name="Freeform 27"/>
            <p:cNvSpPr/>
            <p:nvPr/>
          </p:nvSpPr>
          <p:spPr bwMode="auto">
            <a:xfrm>
              <a:off x="6627813" y="19565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26330FAE-141A-4BFF-887C-E995FE81429D}" type="datetime1">
              <a:rPr lang="es-CO" smtClean="0"/>
              <a:t>7/06/2019</a:t>
            </a:fld>
            <a:endParaRPr lang="es-CO"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dirty="0"/>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2349073956"/>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5" name="2 Marcador de texto"/>
          <p:cNvSpPr txBox="1">
            <a:spLocks/>
          </p:cNvSpPr>
          <p:nvPr/>
        </p:nvSpPr>
        <p:spPr>
          <a:xfrm>
            <a:off x="1941909" y="4775200"/>
            <a:ext cx="6686550" cy="823448"/>
          </a:xfrm>
          <a:prstGeom prst="rect">
            <a:avLst/>
          </a:prstGeom>
        </p:spPr>
        <p:txBody>
          <a:bodyPr vert="horz" lIns="91440" tIns="45720" rIns="91440" bIns="45720" rtlCol="0" anchor="b">
            <a:normAutofit/>
            <a:scene3d>
              <a:camera prst="orthographicFront"/>
              <a:lightRig rig="threePt" dir="t"/>
            </a:scene3d>
            <a:sp3d extrusionH="57150">
              <a:bevelT w="38100" h="38100"/>
            </a:sp3d>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457200">
              <a:spcBef>
                <a:spcPct val="0"/>
              </a:spcBef>
              <a:spcAft>
                <a:spcPts val="600"/>
              </a:spcAft>
              <a:buNone/>
            </a:pPr>
            <a:r>
              <a:rPr lang="en-US" sz="3800" b="1" dirty="0">
                <a:ln>
                  <a:solidFill>
                    <a:schemeClr val="bg1">
                      <a:lumMod val="75000"/>
                      <a:lumOff val="25000"/>
                      <a:alpha val="10000"/>
                    </a:schemeClr>
                  </a:solidFill>
                </a:ln>
                <a:solidFill>
                  <a:schemeClr val="accent2">
                    <a:lumMod val="75000"/>
                  </a:schemeClr>
                </a:solidFill>
                <a:effectLst>
                  <a:outerShdw blurRad="9525" dist="25400" dir="14640000" algn="tl" rotWithShape="0">
                    <a:schemeClr val="bg1">
                      <a:alpha val="30000"/>
                    </a:schemeClr>
                  </a:outerShdw>
                </a:effectLst>
                <a:latin typeface="+mj-lt"/>
                <a:ea typeface="+mj-ea"/>
                <a:cs typeface="+mj-cs"/>
              </a:rPr>
              <a:t>SEGURIDAD APLICADA </a:t>
            </a:r>
          </a:p>
        </p:txBody>
      </p:sp>
      <p:pic>
        <p:nvPicPr>
          <p:cNvPr id="6" name="Imagen 5">
            <a:extLst>
              <a:ext uri="{FF2B5EF4-FFF2-40B4-BE49-F238E27FC236}">
                <a16:creationId xmlns:a16="http://schemas.microsoft.com/office/drawing/2014/main" id="{661FD71E-08A3-4BC0-865C-525B9900F15A}"/>
              </a:ext>
            </a:extLst>
          </p:cNvPr>
          <p:cNvPicPr>
            <a:picLocks noChangeAspect="1"/>
          </p:cNvPicPr>
          <p:nvPr/>
        </p:nvPicPr>
        <p:blipFill rotWithShape="1">
          <a:blip r:embed="rId2">
            <a:extLst>
              <a:ext uri="{28A0092B-C50C-407E-A947-70E740481C1C}">
                <a14:useLocalDpi xmlns:a14="http://schemas.microsoft.com/office/drawing/2010/main" val="0"/>
              </a:ext>
            </a:extLst>
          </a:blip>
          <a:srcRect t="3894" r="-2" b="10693"/>
          <a:stretch/>
        </p:blipFill>
        <p:spPr>
          <a:xfrm>
            <a:off x="1941909" y="634963"/>
            <a:ext cx="6686550" cy="3854971"/>
          </a:xfrm>
          <a:prstGeom prst="rect">
            <a:avLst/>
          </a:prstGeom>
        </p:spPr>
      </p:pic>
    </p:spTree>
    <p:extLst>
      <p:ext uri="{BB962C8B-B14F-4D97-AF65-F5344CB8AC3E}">
        <p14:creationId xmlns:p14="http://schemas.microsoft.com/office/powerpoint/2010/main" val="19367422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87624" y="188640"/>
            <a:ext cx="7776864" cy="6186309"/>
          </a:xfrm>
          <a:prstGeom prst="rect">
            <a:avLst/>
          </a:prstGeom>
        </p:spPr>
        <p:txBody>
          <a:bodyPr wrap="square">
            <a:spAutoFit/>
          </a:bodyPr>
          <a:lstStyle/>
          <a:p>
            <a:r>
              <a:rPr lang="es-CO" b="1" dirty="0"/>
              <a:t>Seguridad en Redes Wireless (</a:t>
            </a:r>
            <a:r>
              <a:rPr lang="es-CO" b="1" dirty="0" err="1"/>
              <a:t>Wi</a:t>
            </a:r>
            <a:r>
              <a:rPr lang="es-CO" b="1" dirty="0"/>
              <a:t>-Fi</a:t>
            </a:r>
            <a:r>
              <a:rPr lang="es-CO" dirty="0"/>
              <a:t>) </a:t>
            </a:r>
          </a:p>
          <a:p>
            <a:r>
              <a:rPr lang="es-CO" dirty="0"/>
              <a:t> </a:t>
            </a:r>
          </a:p>
          <a:p>
            <a:pPr algn="just"/>
            <a:r>
              <a:rPr lang="es-CO" dirty="0"/>
              <a:t>Las redes </a:t>
            </a:r>
            <a:r>
              <a:rPr lang="es-CO" dirty="0" err="1"/>
              <a:t>Wi</a:t>
            </a:r>
            <a:r>
              <a:rPr lang="es-CO" dirty="0"/>
              <a:t>-Fi poseen una serie de ventajas, entre las cuales podemos destacar: </a:t>
            </a:r>
          </a:p>
          <a:p>
            <a:pPr algn="just"/>
            <a:r>
              <a:rPr lang="es-CO" dirty="0"/>
              <a:t> </a:t>
            </a:r>
          </a:p>
          <a:p>
            <a:pPr marL="285750" indent="-285750" algn="just">
              <a:buFont typeface="Arial" panose="020B0604020202020204" pitchFamily="34" charset="0"/>
              <a:buChar char="•"/>
            </a:pPr>
            <a:r>
              <a:rPr lang="es-CO" dirty="0"/>
              <a:t>Al ser redes inalámbricas, la comodidad que ofrecen es muy superior a las redes cableadas porque cualquiera que tenga acceso a la red puede conectarse desde distintos puntos dentro de un rango suficientemente amplio de espacio. </a:t>
            </a:r>
          </a:p>
          <a:p>
            <a:pPr algn="just"/>
            <a:endParaRPr lang="es-CO" dirty="0"/>
          </a:p>
          <a:p>
            <a:pPr algn="just"/>
            <a:r>
              <a:rPr lang="es-CO" dirty="0"/>
              <a:t>Pero como red inalámbrica, la tecnología </a:t>
            </a:r>
            <a:r>
              <a:rPr lang="es-CO" dirty="0" err="1"/>
              <a:t>Wi</a:t>
            </a:r>
            <a:r>
              <a:rPr lang="es-CO" dirty="0"/>
              <a:t>-Fi presenta los problemas intrínsecos de cualquier tecnología inalámbrica. Algunos de ellos son: </a:t>
            </a:r>
          </a:p>
          <a:p>
            <a:pPr algn="just"/>
            <a:r>
              <a:rPr lang="es-CO" dirty="0"/>
              <a:t> </a:t>
            </a:r>
          </a:p>
          <a:p>
            <a:pPr marL="285750" lvl="0" indent="-285750" algn="just" fontAlgn="base">
              <a:buFont typeface="Arial" panose="020B0604020202020204" pitchFamily="34" charset="0"/>
              <a:buChar char="•"/>
            </a:pPr>
            <a:r>
              <a:rPr lang="es-CO" dirty="0"/>
              <a:t>Una de las desventajas que tiene el sistema </a:t>
            </a:r>
            <a:r>
              <a:rPr lang="es-CO" dirty="0" err="1"/>
              <a:t>Wi</a:t>
            </a:r>
            <a:r>
              <a:rPr lang="es-CO" dirty="0"/>
              <a:t>-Fi es la pérdida de velocidad en comparación a una conexión con cables, debido a las interferencias y pérdidas de señal que el ambiente puede acarrear. </a:t>
            </a:r>
          </a:p>
          <a:p>
            <a:pPr marL="285750" lvl="0" indent="-285750" algn="just" fontAlgn="base">
              <a:buFont typeface="Arial" panose="020B0604020202020204" pitchFamily="34" charset="0"/>
              <a:buChar char="•"/>
            </a:pPr>
            <a:endParaRPr lang="es-CO" dirty="0"/>
          </a:p>
          <a:p>
            <a:pPr marL="285750" lvl="0" indent="-285750" algn="just" fontAlgn="base">
              <a:buFont typeface="Arial" panose="020B0604020202020204" pitchFamily="34" charset="0"/>
              <a:buChar char="•"/>
            </a:pPr>
            <a:r>
              <a:rPr lang="es-CO" dirty="0"/>
              <a:t>La desventaja fundamental de estas redes existe en el campo de la seguridad. </a:t>
            </a:r>
          </a:p>
          <a:p>
            <a:pPr algn="just"/>
            <a:endParaRPr lang="es-CO" dirty="0"/>
          </a:p>
        </p:txBody>
      </p:sp>
    </p:spTree>
    <p:extLst>
      <p:ext uri="{BB962C8B-B14F-4D97-AF65-F5344CB8AC3E}">
        <p14:creationId xmlns:p14="http://schemas.microsoft.com/office/powerpoint/2010/main" val="1986797430"/>
      </p:ext>
    </p:extLst>
  </p:cSld>
  <p:clrMapOvr>
    <a:masterClrMapping/>
  </p:clrMapOvr>
  <p:transition spd="slow">
    <p:comb/>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511152" y="335845"/>
            <a:ext cx="7309320" cy="5909310"/>
          </a:xfrm>
          <a:prstGeom prst="rect">
            <a:avLst/>
          </a:prstGeom>
        </p:spPr>
        <p:txBody>
          <a:bodyPr wrap="square">
            <a:spAutoFit/>
          </a:bodyPr>
          <a:lstStyle/>
          <a:p>
            <a:r>
              <a:rPr lang="es-CO" dirty="0"/>
              <a:t>Existen varias alternativas para garantizar la seguridad de estas redes. Las más comunes son: </a:t>
            </a:r>
          </a:p>
          <a:p>
            <a:r>
              <a:rPr lang="es-CO" dirty="0"/>
              <a:t> </a:t>
            </a:r>
          </a:p>
          <a:p>
            <a:pPr marL="285750" indent="-285750">
              <a:buFont typeface="Arial" panose="020B0604020202020204" pitchFamily="34" charset="0"/>
              <a:buChar char="•"/>
            </a:pPr>
            <a:r>
              <a:rPr lang="es-CO" dirty="0"/>
              <a:t>Utilización de protocolos de cifrado de datos para los estándares </a:t>
            </a:r>
            <a:r>
              <a:rPr lang="es-CO" dirty="0" err="1"/>
              <a:t>Wi</a:t>
            </a:r>
            <a:r>
              <a:rPr lang="es-CO" dirty="0"/>
              <a:t>-Fi como el WEP y el WPA, que se encargan de codificar la información transmitida para proteger su confidencialidad, proporcionados por los propios dispositivos inalámbricos.</a:t>
            </a:r>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r>
              <a:rPr lang="es-CO" dirty="0"/>
              <a:t>WEP, cifra los datos en su red de forma que sólo el destinatario deseado pueda acceder a ellos. Los cifrados de 64 y 128 bits son dos niveles de seguridad WEP. WEP codifica los datos mediante una “clave” de cifrado antes de enviarlo al aire. </a:t>
            </a:r>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r>
              <a:rPr lang="es-CO" dirty="0"/>
              <a:t>WPA: presenta mejoras como generación dinámica de la clave de acceso. Las claves se insertan como de dígitos alfanuméricos, sin restricción de longitud.</a:t>
            </a:r>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r>
              <a:rPr lang="es-CO" dirty="0"/>
              <a:t>Filtrado de MAC, de manera que sólo se permite acceso a la red a aquellos dispositivos autorizados. </a:t>
            </a:r>
          </a:p>
        </p:txBody>
      </p:sp>
    </p:spTree>
    <p:extLst>
      <p:ext uri="{BB962C8B-B14F-4D97-AF65-F5344CB8AC3E}">
        <p14:creationId xmlns:p14="http://schemas.microsoft.com/office/powerpoint/2010/main" val="1519397408"/>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051720" y="692696"/>
            <a:ext cx="6984776" cy="3693319"/>
          </a:xfrm>
          <a:prstGeom prst="rect">
            <a:avLst/>
          </a:prstGeom>
        </p:spPr>
        <p:txBody>
          <a:bodyPr wrap="square">
            <a:spAutoFit/>
          </a:bodyPr>
          <a:lstStyle/>
          <a:p>
            <a:r>
              <a:rPr lang="es-CO" b="1" dirty="0"/>
              <a:t>Dispositivos Fijos y Móviles </a:t>
            </a:r>
          </a:p>
          <a:p>
            <a:r>
              <a:rPr lang="es-CO" dirty="0"/>
              <a:t> </a:t>
            </a:r>
          </a:p>
          <a:p>
            <a:r>
              <a:rPr lang="es-CO" b="1" dirty="0"/>
              <a:t>Máquinas y Dispositivos de Escritorio </a:t>
            </a:r>
          </a:p>
          <a:p>
            <a:r>
              <a:rPr lang="es-CO" dirty="0"/>
              <a:t> </a:t>
            </a:r>
          </a:p>
          <a:p>
            <a:r>
              <a:rPr lang="es-CO" dirty="0"/>
              <a:t>Los ordenadores y dispositivos de escritorio (Impresora, fax  …</a:t>
            </a:r>
            <a:r>
              <a:rPr lang="es-CO" dirty="0" err="1"/>
              <a:t>etc</a:t>
            </a:r>
            <a:r>
              <a:rPr lang="es-CO" dirty="0"/>
              <a:t>,  son uno de los puntos más difíciles de controlar, pues dependen totalmente del uso que el usuario pueda realizar sobre estos dispositivos , para mitigar las posibles vulnerabilidades de estos equipos es necesario tener actualizado el Firmware.</a:t>
            </a:r>
          </a:p>
          <a:p>
            <a:endParaRPr lang="es-CO" dirty="0"/>
          </a:p>
          <a:p>
            <a:r>
              <a:rPr lang="es-CO" dirty="0"/>
              <a:t>Es importante responsabilizar de alguna forma al usuario por el uso hardware que está a su cargo.</a:t>
            </a:r>
          </a:p>
        </p:txBody>
      </p:sp>
    </p:spTree>
    <p:extLst>
      <p:ext uri="{BB962C8B-B14F-4D97-AF65-F5344CB8AC3E}">
        <p14:creationId xmlns:p14="http://schemas.microsoft.com/office/powerpoint/2010/main" val="212732963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403648" y="764704"/>
            <a:ext cx="7416824" cy="4524315"/>
          </a:xfrm>
          <a:prstGeom prst="rect">
            <a:avLst/>
          </a:prstGeom>
        </p:spPr>
        <p:txBody>
          <a:bodyPr wrap="square">
            <a:spAutoFit/>
          </a:bodyPr>
          <a:lstStyle/>
          <a:p>
            <a:r>
              <a:rPr lang="es-CO" b="1" dirty="0"/>
              <a:t>Ordenadores Portátiles </a:t>
            </a:r>
          </a:p>
          <a:p>
            <a:r>
              <a:rPr lang="es-CO" dirty="0"/>
              <a:t> </a:t>
            </a:r>
          </a:p>
          <a:p>
            <a:r>
              <a:rPr lang="es-ES" dirty="0"/>
              <a:t>Debemos tener en cuenta que los equipos de computo (De escritorio, portátil) son susceptibles a ataques cuando se conectan a internet y al acceder a paginas poco seguras o descargar software pirata, adicionalmente a esto, al ser equipos portables son susceptibles a posibles robos, esto conlleva a un fácil acceso a la información sensible del usuario.</a:t>
            </a:r>
          </a:p>
          <a:p>
            <a:endParaRPr lang="es-ES" dirty="0"/>
          </a:p>
          <a:p>
            <a:endParaRPr lang="es-ES" dirty="0"/>
          </a:p>
          <a:p>
            <a:r>
              <a:rPr lang="es-ES" dirty="0"/>
              <a:t>De acuerdo a lo anterior y para mitigar posibles ataques, se debe controlar el acceso a paginas poco seguras y evitar la instalación de software pira. En el caso de robo, para mitigar la problemática de perdida de información del equipo se debe tener un protocolo de sincronización de datos en la nube y adicionalmente encriptar el disco duro del equipo portátil.</a:t>
            </a:r>
            <a:endParaRPr lang="es-CO" dirty="0"/>
          </a:p>
        </p:txBody>
      </p:sp>
    </p:spTree>
    <p:extLst>
      <p:ext uri="{BB962C8B-B14F-4D97-AF65-F5344CB8AC3E}">
        <p14:creationId xmlns:p14="http://schemas.microsoft.com/office/powerpoint/2010/main" val="297369105"/>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195736" y="620688"/>
            <a:ext cx="6408712" cy="3416320"/>
          </a:xfrm>
          <a:prstGeom prst="rect">
            <a:avLst/>
          </a:prstGeom>
        </p:spPr>
        <p:txBody>
          <a:bodyPr wrap="square">
            <a:spAutoFit/>
          </a:bodyPr>
          <a:lstStyle/>
          <a:p>
            <a:r>
              <a:rPr lang="es-CO" b="1" dirty="0"/>
              <a:t>Dispositivos de Móviles ( smartphone y </a:t>
            </a:r>
            <a:r>
              <a:rPr lang="es-CO" b="1" dirty="0" err="1"/>
              <a:t>tablets</a:t>
            </a:r>
            <a:r>
              <a:rPr lang="es-CO" b="1" dirty="0"/>
              <a:t> … </a:t>
            </a:r>
            <a:r>
              <a:rPr lang="es-CO" b="1" dirty="0" err="1"/>
              <a:t>etc</a:t>
            </a:r>
            <a:r>
              <a:rPr lang="es-CO" b="1" dirty="0"/>
              <a:t>)</a:t>
            </a:r>
          </a:p>
          <a:p>
            <a:r>
              <a:rPr lang="es-CO" dirty="0"/>
              <a:t> </a:t>
            </a:r>
          </a:p>
          <a:p>
            <a:pPr algn="just"/>
            <a:r>
              <a:rPr lang="es-ES" dirty="0"/>
              <a:t>Para los dispositivos móviles solo debemos decir que deben tomarse exactamente las mismas medidas que para los portátiles, aunque son mucho más fáciles de robar. </a:t>
            </a:r>
          </a:p>
          <a:p>
            <a:pPr algn="just"/>
            <a:r>
              <a:rPr lang="es-ES" dirty="0"/>
              <a:t> </a:t>
            </a:r>
          </a:p>
          <a:p>
            <a:pPr algn="just"/>
            <a:r>
              <a:rPr lang="es-ES" dirty="0"/>
              <a:t>Para mitigar el robo de información en dispositivos móviles es necesario agregar contraseña de inicio a equipo, de igual manera es necesario sincronizar la información a la nube, ya sean contactos, fotos o documentos. </a:t>
            </a:r>
            <a:endParaRPr lang="es-CO" dirty="0"/>
          </a:p>
        </p:txBody>
      </p:sp>
    </p:spTree>
    <p:extLst>
      <p:ext uri="{BB962C8B-B14F-4D97-AF65-F5344CB8AC3E}">
        <p14:creationId xmlns:p14="http://schemas.microsoft.com/office/powerpoint/2010/main" val="23900366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theme/theme1.xml><?xml version="1.0" encoding="utf-8"?>
<a:theme xmlns:a="http://schemas.openxmlformats.org/drawingml/2006/main" name="Espiral">
  <a:themeElements>
    <a:clrScheme name="Espiral">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38</TotalTime>
  <Words>579</Words>
  <Application>Microsoft Office PowerPoint</Application>
  <PresentationFormat>Presentación en pantalla (4:3)</PresentationFormat>
  <Paragraphs>39</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Calibri</vt:lpstr>
      <vt:lpstr>Century Gothic</vt:lpstr>
      <vt:lpstr>Wingdings 3</vt:lpstr>
      <vt:lpstr>Espiral</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Yarithza Hasbleidy Galindo Ayala</dc:creator>
  <cp:lastModifiedBy>Yarithza Hasbleidy Galindo Ayala</cp:lastModifiedBy>
  <cp:revision>1</cp:revision>
  <dcterms:created xsi:type="dcterms:W3CDTF">2019-06-06T03:42:12Z</dcterms:created>
  <dcterms:modified xsi:type="dcterms:W3CDTF">2019-06-08T03:56:50Z</dcterms:modified>
</cp:coreProperties>
</file>