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D32644-60AA-4489-B6A8-D4F17B5796ED}"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s-ES"/>
        </a:p>
      </dgm:t>
    </dgm:pt>
    <dgm:pt modelId="{FB9EA87D-91BB-43B3-9085-0618128F94A8}">
      <dgm:prSet phldrT="[Texto]"/>
      <dgm:spPr/>
      <dgm:t>
        <a:bodyPr/>
        <a:lstStyle/>
        <a:p>
          <a:r>
            <a:rPr lang="es-ES" dirty="0"/>
            <a:t>WHY (¿POR QUÉ?)</a:t>
          </a:r>
        </a:p>
      </dgm:t>
    </dgm:pt>
    <dgm:pt modelId="{5769C552-F4E9-40D2-8FB7-5A2B642E23C1}" type="parTrans" cxnId="{BE1EC780-851F-48F7-B387-2224771E552A}">
      <dgm:prSet/>
      <dgm:spPr/>
      <dgm:t>
        <a:bodyPr/>
        <a:lstStyle/>
        <a:p>
          <a:endParaRPr lang="es-ES"/>
        </a:p>
      </dgm:t>
    </dgm:pt>
    <dgm:pt modelId="{4BAA6393-B1E0-4A45-85BD-E3FCDE96020F}" type="sibTrans" cxnId="{BE1EC780-851F-48F7-B387-2224771E552A}">
      <dgm:prSet/>
      <dgm:spPr/>
      <dgm:t>
        <a:bodyPr/>
        <a:lstStyle/>
        <a:p>
          <a:endParaRPr lang="es-ES"/>
        </a:p>
      </dgm:t>
    </dgm:pt>
    <dgm:pt modelId="{B3B87959-B0F5-4670-968A-623BEB3F359B}">
      <dgm:prSet phldrT="[Texto]"/>
      <dgm:spPr/>
      <dgm:t>
        <a:bodyPr/>
        <a:lstStyle/>
        <a:p>
          <a:r>
            <a:rPr lang="es-ES" dirty="0"/>
            <a:t>HOW (CÓMO)</a:t>
          </a:r>
        </a:p>
      </dgm:t>
    </dgm:pt>
    <dgm:pt modelId="{A4A7C9B8-329B-4103-873B-5AB0D6FE2CE3}" type="parTrans" cxnId="{EBF92F33-1BD2-47E6-B3BF-E4E6EEAC9D1E}">
      <dgm:prSet/>
      <dgm:spPr/>
      <dgm:t>
        <a:bodyPr/>
        <a:lstStyle/>
        <a:p>
          <a:endParaRPr lang="es-ES"/>
        </a:p>
      </dgm:t>
    </dgm:pt>
    <dgm:pt modelId="{DDF7BB21-83AC-4424-849B-3ECFD0C32BE0}" type="sibTrans" cxnId="{EBF92F33-1BD2-47E6-B3BF-E4E6EEAC9D1E}">
      <dgm:prSet/>
      <dgm:spPr/>
      <dgm:t>
        <a:bodyPr/>
        <a:lstStyle/>
        <a:p>
          <a:endParaRPr lang="es-ES"/>
        </a:p>
      </dgm:t>
    </dgm:pt>
    <dgm:pt modelId="{C91C7C6A-28C8-48D3-85E7-391632979643}">
      <dgm:prSet phldrT="[Texto]"/>
      <dgm:spPr/>
      <dgm:t>
        <a:bodyPr/>
        <a:lstStyle/>
        <a:p>
          <a:r>
            <a:rPr lang="es-ES" dirty="0"/>
            <a:t>WHAT (¿QUÉ?</a:t>
          </a:r>
        </a:p>
      </dgm:t>
    </dgm:pt>
    <dgm:pt modelId="{6B7FEB6A-A15C-4EA7-8157-A93C3DB1F37E}" type="parTrans" cxnId="{28DB5B1E-E5C5-4A13-B486-96A5E5E45A50}">
      <dgm:prSet/>
      <dgm:spPr/>
      <dgm:t>
        <a:bodyPr/>
        <a:lstStyle/>
        <a:p>
          <a:endParaRPr lang="es-ES"/>
        </a:p>
      </dgm:t>
    </dgm:pt>
    <dgm:pt modelId="{81B81082-CA47-4C9C-BA9E-5E7E9FD72092}" type="sibTrans" cxnId="{28DB5B1E-E5C5-4A13-B486-96A5E5E45A50}">
      <dgm:prSet/>
      <dgm:spPr/>
      <dgm:t>
        <a:bodyPr/>
        <a:lstStyle/>
        <a:p>
          <a:endParaRPr lang="es-ES"/>
        </a:p>
      </dgm:t>
    </dgm:pt>
    <dgm:pt modelId="{B9198246-6C6C-46C3-B52B-E5709FD85717}" type="pres">
      <dgm:prSet presAssocID="{DCD32644-60AA-4489-B6A8-D4F17B5796ED}" presName="Name0" presStyleCnt="0">
        <dgm:presLayoutVars>
          <dgm:chMax val="7"/>
          <dgm:resizeHandles val="exact"/>
        </dgm:presLayoutVars>
      </dgm:prSet>
      <dgm:spPr/>
    </dgm:pt>
    <dgm:pt modelId="{78D767D8-44CC-4F76-A8CD-0290886B6D0D}" type="pres">
      <dgm:prSet presAssocID="{DCD32644-60AA-4489-B6A8-D4F17B5796ED}" presName="comp1" presStyleCnt="0"/>
      <dgm:spPr/>
    </dgm:pt>
    <dgm:pt modelId="{A060DA4C-C812-48EA-BB5A-C9DCD50BE9DA}" type="pres">
      <dgm:prSet presAssocID="{DCD32644-60AA-4489-B6A8-D4F17B5796ED}" presName="circle1" presStyleLbl="node1" presStyleIdx="0" presStyleCnt="3"/>
      <dgm:spPr/>
    </dgm:pt>
    <dgm:pt modelId="{50A80027-DAC7-45D0-99E2-928F01E0C7CB}" type="pres">
      <dgm:prSet presAssocID="{DCD32644-60AA-4489-B6A8-D4F17B5796ED}" presName="c1text" presStyleLbl="node1" presStyleIdx="0" presStyleCnt="3">
        <dgm:presLayoutVars>
          <dgm:bulletEnabled val="1"/>
        </dgm:presLayoutVars>
      </dgm:prSet>
      <dgm:spPr/>
    </dgm:pt>
    <dgm:pt modelId="{F0AFD2E9-E88B-4E55-9196-1A6B6FF371F8}" type="pres">
      <dgm:prSet presAssocID="{DCD32644-60AA-4489-B6A8-D4F17B5796ED}" presName="comp2" presStyleCnt="0"/>
      <dgm:spPr/>
    </dgm:pt>
    <dgm:pt modelId="{51E33C77-F4AF-479A-9BE7-AC2CF3C09F7E}" type="pres">
      <dgm:prSet presAssocID="{DCD32644-60AA-4489-B6A8-D4F17B5796ED}" presName="circle2" presStyleLbl="node1" presStyleIdx="1" presStyleCnt="3"/>
      <dgm:spPr/>
    </dgm:pt>
    <dgm:pt modelId="{FA23876F-399E-486B-B752-EFBF3FB31480}" type="pres">
      <dgm:prSet presAssocID="{DCD32644-60AA-4489-B6A8-D4F17B5796ED}" presName="c2text" presStyleLbl="node1" presStyleIdx="1" presStyleCnt="3">
        <dgm:presLayoutVars>
          <dgm:bulletEnabled val="1"/>
        </dgm:presLayoutVars>
      </dgm:prSet>
      <dgm:spPr/>
    </dgm:pt>
    <dgm:pt modelId="{934F00D0-1F2B-4927-9BC3-E2262BB05C83}" type="pres">
      <dgm:prSet presAssocID="{DCD32644-60AA-4489-B6A8-D4F17B5796ED}" presName="comp3" presStyleCnt="0"/>
      <dgm:spPr/>
    </dgm:pt>
    <dgm:pt modelId="{C02E0613-856F-4DCA-9DE7-64A33A9AF290}" type="pres">
      <dgm:prSet presAssocID="{DCD32644-60AA-4489-B6A8-D4F17B5796ED}" presName="circle3" presStyleLbl="node1" presStyleIdx="2" presStyleCnt="3"/>
      <dgm:spPr/>
    </dgm:pt>
    <dgm:pt modelId="{3C9E8ECC-2948-4CAD-BD4C-87FDBE7DA8BC}" type="pres">
      <dgm:prSet presAssocID="{DCD32644-60AA-4489-B6A8-D4F17B5796ED}" presName="c3text" presStyleLbl="node1" presStyleIdx="2" presStyleCnt="3">
        <dgm:presLayoutVars>
          <dgm:bulletEnabled val="1"/>
        </dgm:presLayoutVars>
      </dgm:prSet>
      <dgm:spPr/>
    </dgm:pt>
  </dgm:ptLst>
  <dgm:cxnLst>
    <dgm:cxn modelId="{28DB5B1E-E5C5-4A13-B486-96A5E5E45A50}" srcId="{DCD32644-60AA-4489-B6A8-D4F17B5796ED}" destId="{C91C7C6A-28C8-48D3-85E7-391632979643}" srcOrd="2" destOrd="0" parTransId="{6B7FEB6A-A15C-4EA7-8157-A93C3DB1F37E}" sibTransId="{81B81082-CA47-4C9C-BA9E-5E7E9FD72092}"/>
    <dgm:cxn modelId="{2D221D21-BD61-4EB0-A875-BFA18B19FADC}" type="presOf" srcId="{C91C7C6A-28C8-48D3-85E7-391632979643}" destId="{C02E0613-856F-4DCA-9DE7-64A33A9AF290}" srcOrd="0" destOrd="0" presId="urn:microsoft.com/office/officeart/2005/8/layout/venn2"/>
    <dgm:cxn modelId="{EBF92F33-1BD2-47E6-B3BF-E4E6EEAC9D1E}" srcId="{DCD32644-60AA-4489-B6A8-D4F17B5796ED}" destId="{B3B87959-B0F5-4670-968A-623BEB3F359B}" srcOrd="1" destOrd="0" parTransId="{A4A7C9B8-329B-4103-873B-5AB0D6FE2CE3}" sibTransId="{DDF7BB21-83AC-4424-849B-3ECFD0C32BE0}"/>
    <dgm:cxn modelId="{D4C7974F-BA63-4D0E-B948-44EC683B60AA}" type="presOf" srcId="{DCD32644-60AA-4489-B6A8-D4F17B5796ED}" destId="{B9198246-6C6C-46C3-B52B-E5709FD85717}" srcOrd="0" destOrd="0" presId="urn:microsoft.com/office/officeart/2005/8/layout/venn2"/>
    <dgm:cxn modelId="{8CBCF654-6A10-4300-9271-5C51BC2FF65C}" type="presOf" srcId="{C91C7C6A-28C8-48D3-85E7-391632979643}" destId="{3C9E8ECC-2948-4CAD-BD4C-87FDBE7DA8BC}" srcOrd="1" destOrd="0" presId="urn:microsoft.com/office/officeart/2005/8/layout/venn2"/>
    <dgm:cxn modelId="{87E7F954-6F0D-4647-831A-8F16580C5B1D}" type="presOf" srcId="{B3B87959-B0F5-4670-968A-623BEB3F359B}" destId="{51E33C77-F4AF-479A-9BE7-AC2CF3C09F7E}" srcOrd="0" destOrd="0" presId="urn:microsoft.com/office/officeart/2005/8/layout/venn2"/>
    <dgm:cxn modelId="{BE1EC780-851F-48F7-B387-2224771E552A}" srcId="{DCD32644-60AA-4489-B6A8-D4F17B5796ED}" destId="{FB9EA87D-91BB-43B3-9085-0618128F94A8}" srcOrd="0" destOrd="0" parTransId="{5769C552-F4E9-40D2-8FB7-5A2B642E23C1}" sibTransId="{4BAA6393-B1E0-4A45-85BD-E3FCDE96020F}"/>
    <dgm:cxn modelId="{17FF9093-5881-4443-8566-04C7029660CA}" type="presOf" srcId="{B3B87959-B0F5-4670-968A-623BEB3F359B}" destId="{FA23876F-399E-486B-B752-EFBF3FB31480}" srcOrd="1" destOrd="0" presId="urn:microsoft.com/office/officeart/2005/8/layout/venn2"/>
    <dgm:cxn modelId="{B14F9A95-55D8-4BC0-A395-6A7FF0F37E67}" type="presOf" srcId="{FB9EA87D-91BB-43B3-9085-0618128F94A8}" destId="{A060DA4C-C812-48EA-BB5A-C9DCD50BE9DA}" srcOrd="0" destOrd="0" presId="urn:microsoft.com/office/officeart/2005/8/layout/venn2"/>
    <dgm:cxn modelId="{244ED9E6-4034-4474-968B-3DF3EE59041D}" type="presOf" srcId="{FB9EA87D-91BB-43B3-9085-0618128F94A8}" destId="{50A80027-DAC7-45D0-99E2-928F01E0C7CB}" srcOrd="1" destOrd="0" presId="urn:microsoft.com/office/officeart/2005/8/layout/venn2"/>
    <dgm:cxn modelId="{C17C85C6-079C-4358-8674-347719F0D1DF}" type="presParOf" srcId="{B9198246-6C6C-46C3-B52B-E5709FD85717}" destId="{78D767D8-44CC-4F76-A8CD-0290886B6D0D}" srcOrd="0" destOrd="0" presId="urn:microsoft.com/office/officeart/2005/8/layout/venn2"/>
    <dgm:cxn modelId="{7284C5D6-8D57-4087-8973-7C9E4D109F28}" type="presParOf" srcId="{78D767D8-44CC-4F76-A8CD-0290886B6D0D}" destId="{A060DA4C-C812-48EA-BB5A-C9DCD50BE9DA}" srcOrd="0" destOrd="0" presId="urn:microsoft.com/office/officeart/2005/8/layout/venn2"/>
    <dgm:cxn modelId="{B4486493-0B3C-4B03-8180-AD70C3A605FA}" type="presParOf" srcId="{78D767D8-44CC-4F76-A8CD-0290886B6D0D}" destId="{50A80027-DAC7-45D0-99E2-928F01E0C7CB}" srcOrd="1" destOrd="0" presId="urn:microsoft.com/office/officeart/2005/8/layout/venn2"/>
    <dgm:cxn modelId="{BDF3080D-C898-420D-B08C-A8CFFA74FAE0}" type="presParOf" srcId="{B9198246-6C6C-46C3-B52B-E5709FD85717}" destId="{F0AFD2E9-E88B-4E55-9196-1A6B6FF371F8}" srcOrd="1" destOrd="0" presId="urn:microsoft.com/office/officeart/2005/8/layout/venn2"/>
    <dgm:cxn modelId="{8ED6AE14-1006-4BE4-8D94-9CF09FCE23D7}" type="presParOf" srcId="{F0AFD2E9-E88B-4E55-9196-1A6B6FF371F8}" destId="{51E33C77-F4AF-479A-9BE7-AC2CF3C09F7E}" srcOrd="0" destOrd="0" presId="urn:microsoft.com/office/officeart/2005/8/layout/venn2"/>
    <dgm:cxn modelId="{5957404B-282E-473A-95FA-3593E566D111}" type="presParOf" srcId="{F0AFD2E9-E88B-4E55-9196-1A6B6FF371F8}" destId="{FA23876F-399E-486B-B752-EFBF3FB31480}" srcOrd="1" destOrd="0" presId="urn:microsoft.com/office/officeart/2005/8/layout/venn2"/>
    <dgm:cxn modelId="{AD67E41D-843D-4399-A149-63E4EB247A53}" type="presParOf" srcId="{B9198246-6C6C-46C3-B52B-E5709FD85717}" destId="{934F00D0-1F2B-4927-9BC3-E2262BB05C83}" srcOrd="2" destOrd="0" presId="urn:microsoft.com/office/officeart/2005/8/layout/venn2"/>
    <dgm:cxn modelId="{B59ACE73-61AE-45E0-BF7D-CC659B9FB0B3}" type="presParOf" srcId="{934F00D0-1F2B-4927-9BC3-E2262BB05C83}" destId="{C02E0613-856F-4DCA-9DE7-64A33A9AF290}" srcOrd="0" destOrd="0" presId="urn:microsoft.com/office/officeart/2005/8/layout/venn2"/>
    <dgm:cxn modelId="{898DC484-689A-48D7-BC90-78684D636CA8}" type="presParOf" srcId="{934F00D0-1F2B-4927-9BC3-E2262BB05C83}" destId="{3C9E8ECC-2948-4CAD-BD4C-87FDBE7DA8BC}"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60DA4C-C812-48EA-BB5A-C9DCD50BE9DA}">
      <dsp:nvSpPr>
        <dsp:cNvPr id="0" name=""/>
        <dsp:cNvSpPr/>
      </dsp:nvSpPr>
      <dsp:spPr>
        <a:xfrm>
          <a:off x="3003550" y="0"/>
          <a:ext cx="4051300" cy="40513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s-ES" sz="1400" kern="1200" dirty="0"/>
            <a:t>WHY (¿POR QUÉ?)</a:t>
          </a:r>
        </a:p>
      </dsp:txBody>
      <dsp:txXfrm>
        <a:off x="4321235" y="202564"/>
        <a:ext cx="1415929" cy="607695"/>
      </dsp:txXfrm>
    </dsp:sp>
    <dsp:sp modelId="{51E33C77-F4AF-479A-9BE7-AC2CF3C09F7E}">
      <dsp:nvSpPr>
        <dsp:cNvPr id="0" name=""/>
        <dsp:cNvSpPr/>
      </dsp:nvSpPr>
      <dsp:spPr>
        <a:xfrm>
          <a:off x="3509962" y="1012824"/>
          <a:ext cx="3038475" cy="303847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s-ES" sz="1400" kern="1200" dirty="0"/>
            <a:t>HOW (CÓMO)</a:t>
          </a:r>
        </a:p>
      </dsp:txBody>
      <dsp:txXfrm>
        <a:off x="4321235" y="1202729"/>
        <a:ext cx="1415929" cy="569714"/>
      </dsp:txXfrm>
    </dsp:sp>
    <dsp:sp modelId="{C02E0613-856F-4DCA-9DE7-64A33A9AF290}">
      <dsp:nvSpPr>
        <dsp:cNvPr id="0" name=""/>
        <dsp:cNvSpPr/>
      </dsp:nvSpPr>
      <dsp:spPr>
        <a:xfrm>
          <a:off x="4016375" y="2025650"/>
          <a:ext cx="2025650" cy="202565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s-ES" sz="1400" kern="1200" dirty="0"/>
            <a:t>WHAT (¿QUÉ?</a:t>
          </a:r>
        </a:p>
      </dsp:txBody>
      <dsp:txXfrm>
        <a:off x="4313024" y="2532062"/>
        <a:ext cx="1432350" cy="1012825"/>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6/28/2021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6/28/2021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6/28/2021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6/28/2021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6/28/2021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A16AA21-1863-4931-97CB-99D0A168701B}" type="datetimeFigureOut">
              <a:rPr lang="en-US" dirty="0"/>
              <a:t>6/28/2021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772C379-9A7C-4C87-A116-CBE9F58B04C5}" type="datetimeFigureOut">
              <a:rPr lang="en-US" dirty="0"/>
              <a:t>6/28/2021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6/28/2021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B5A9A0-6A18-48A4-AE27-BFC15A51301A}"/>
              </a:ext>
            </a:extLst>
          </p:cNvPr>
          <p:cNvSpPr>
            <a:spLocks noGrp="1"/>
          </p:cNvSpPr>
          <p:nvPr>
            <p:ph type="ctrTitle"/>
          </p:nvPr>
        </p:nvSpPr>
        <p:spPr/>
        <p:txBody>
          <a:bodyPr/>
          <a:lstStyle/>
          <a:p>
            <a:r>
              <a:rPr lang="es-ES" dirty="0"/>
              <a:t>PROYECTO GOLDEN CIRCLE</a:t>
            </a:r>
          </a:p>
        </p:txBody>
      </p:sp>
      <p:sp>
        <p:nvSpPr>
          <p:cNvPr id="3" name="Subtítulo 2">
            <a:extLst>
              <a:ext uri="{FF2B5EF4-FFF2-40B4-BE49-F238E27FC236}">
                <a16:creationId xmlns:a16="http://schemas.microsoft.com/office/drawing/2014/main" id="{0E3AFD80-0D10-4000-B5AE-24E690165D69}"/>
              </a:ext>
            </a:extLst>
          </p:cNvPr>
          <p:cNvSpPr>
            <a:spLocks noGrp="1"/>
          </p:cNvSpPr>
          <p:nvPr>
            <p:ph type="subTitle" idx="1"/>
          </p:nvPr>
        </p:nvSpPr>
        <p:spPr>
          <a:xfrm>
            <a:off x="1069847" y="4389120"/>
            <a:ext cx="7994639" cy="1229802"/>
          </a:xfrm>
        </p:spPr>
        <p:txBody>
          <a:bodyPr>
            <a:normAutofit fontScale="85000" lnSpcReduction="20000"/>
          </a:bodyPr>
          <a:lstStyle/>
          <a:p>
            <a:r>
              <a:rPr lang="es-ES" dirty="0"/>
              <a:t>Yaritza Pinto Millao </a:t>
            </a:r>
          </a:p>
          <a:p>
            <a:r>
              <a:rPr lang="es-ES" dirty="0"/>
              <a:t>Emprendimiento Digital con Tecnologías Web (BOTIC-SOFOF-20-14-06-0057)</a:t>
            </a:r>
          </a:p>
          <a:p>
            <a:r>
              <a:rPr lang="es-ES" dirty="0"/>
              <a:t>23 de Junio de 2021 </a:t>
            </a:r>
          </a:p>
          <a:p>
            <a:endParaRPr lang="es-ES" dirty="0"/>
          </a:p>
        </p:txBody>
      </p:sp>
    </p:spTree>
    <p:extLst>
      <p:ext uri="{BB962C8B-B14F-4D97-AF65-F5344CB8AC3E}">
        <p14:creationId xmlns:p14="http://schemas.microsoft.com/office/powerpoint/2010/main" val="1895174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038D4D-8070-4BD1-AD36-A6D05593B2A4}"/>
              </a:ext>
            </a:extLst>
          </p:cNvPr>
          <p:cNvSpPr>
            <a:spLocks noGrp="1"/>
          </p:cNvSpPr>
          <p:nvPr>
            <p:ph type="title"/>
          </p:nvPr>
        </p:nvSpPr>
        <p:spPr/>
        <p:txBody>
          <a:bodyPr/>
          <a:lstStyle/>
          <a:p>
            <a:r>
              <a:rPr lang="es-ES" dirty="0"/>
              <a:t>THE CIRCLE (EL CIRCULO) </a:t>
            </a:r>
          </a:p>
        </p:txBody>
      </p:sp>
      <p:graphicFrame>
        <p:nvGraphicFramePr>
          <p:cNvPr id="7" name="Marcador de contenido 6">
            <a:extLst>
              <a:ext uri="{FF2B5EF4-FFF2-40B4-BE49-F238E27FC236}">
                <a16:creationId xmlns:a16="http://schemas.microsoft.com/office/drawing/2014/main" id="{27241D2B-D524-428B-88FF-5BF59598F3B0}"/>
              </a:ext>
            </a:extLst>
          </p:cNvPr>
          <p:cNvGraphicFramePr>
            <a:graphicFrameLocks noGrp="1"/>
          </p:cNvGraphicFramePr>
          <p:nvPr>
            <p:ph idx="1"/>
            <p:extLst>
              <p:ext uri="{D42A27DB-BD31-4B8C-83A1-F6EECF244321}">
                <p14:modId xmlns:p14="http://schemas.microsoft.com/office/powerpoint/2010/main" val="596062861"/>
              </p:ext>
            </p:extLst>
          </p:nvPr>
        </p:nvGraphicFramePr>
        <p:xfrm>
          <a:off x="1069975" y="2120900"/>
          <a:ext cx="10058400" cy="4051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0644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0B1428-2A4E-42A6-BD1E-F87CAA3D23DB}"/>
              </a:ext>
            </a:extLst>
          </p:cNvPr>
          <p:cNvSpPr>
            <a:spLocks noGrp="1"/>
          </p:cNvSpPr>
          <p:nvPr>
            <p:ph type="title"/>
          </p:nvPr>
        </p:nvSpPr>
        <p:spPr/>
        <p:txBody>
          <a:bodyPr>
            <a:normAutofit/>
          </a:bodyPr>
          <a:lstStyle/>
          <a:p>
            <a:r>
              <a:rPr lang="es-ES" dirty="0"/>
              <a:t>DESCRIPCIÓN DEL circulo dorado (desde mi punto de vista)</a:t>
            </a:r>
          </a:p>
        </p:txBody>
      </p:sp>
      <p:sp>
        <p:nvSpPr>
          <p:cNvPr id="3" name="Marcador de contenido 2">
            <a:extLst>
              <a:ext uri="{FF2B5EF4-FFF2-40B4-BE49-F238E27FC236}">
                <a16:creationId xmlns:a16="http://schemas.microsoft.com/office/drawing/2014/main" id="{A12E643E-5536-4287-846F-81F25178797C}"/>
              </a:ext>
            </a:extLst>
          </p:cNvPr>
          <p:cNvSpPr>
            <a:spLocks noGrp="1"/>
          </p:cNvSpPr>
          <p:nvPr>
            <p:ph idx="1"/>
          </p:nvPr>
        </p:nvSpPr>
        <p:spPr>
          <a:xfrm>
            <a:off x="1066800" y="2349213"/>
            <a:ext cx="10058400" cy="4050792"/>
          </a:xfrm>
        </p:spPr>
        <p:txBody>
          <a:bodyPr>
            <a:normAutofit lnSpcReduction="10000"/>
          </a:bodyPr>
          <a:lstStyle/>
          <a:p>
            <a:r>
              <a:rPr lang="es-ES" dirty="0"/>
              <a:t>El propósito del Golden </a:t>
            </a:r>
            <a:r>
              <a:rPr lang="es-ES" dirty="0" err="1"/>
              <a:t>Circle</a:t>
            </a:r>
            <a:r>
              <a:rPr lang="es-ES" dirty="0"/>
              <a:t> es cambiar la ideología de como y en base a que vender, en vez de enfocarse en forzar la necesidad (dolor) de un producto o servicio de manera rígida, intenta lograr que el cliente (consumidor) conecte de una manera emocional a la existencia del mismo, estableciendo una conexión humana a través de creencias compartidas, objetivos explayados de manera empática con miras a una mejora de la sociedad en conjunto con la finalidad de convencer al cliente de la importancia del mismo. </a:t>
            </a:r>
          </a:p>
          <a:p>
            <a:r>
              <a:rPr lang="es-ES" dirty="0"/>
              <a:t>WHY: El propósito, motivación etc. de la existencia del producto o servicio que viene a satisfacer una necesidad, dolor o facilitar la calidad de vida del cliente.</a:t>
            </a:r>
          </a:p>
          <a:p>
            <a:r>
              <a:rPr lang="es-ES" dirty="0"/>
              <a:t>HOW: De que maneras o como se crea, comercializa, promociona o mejora el producto o servicio, como viene a mejorar la calidad de vida. </a:t>
            </a:r>
          </a:p>
          <a:p>
            <a:r>
              <a:rPr lang="es-ES" dirty="0"/>
              <a:t>WHAT: Que producto o servicio se crea, modifica, perfecciona para mejorar/satisfacer la necesidad o dolor del cliente.</a:t>
            </a:r>
          </a:p>
        </p:txBody>
      </p:sp>
    </p:spTree>
    <p:extLst>
      <p:ext uri="{BB962C8B-B14F-4D97-AF65-F5344CB8AC3E}">
        <p14:creationId xmlns:p14="http://schemas.microsoft.com/office/powerpoint/2010/main" val="1264272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EFF52B-A0E8-4C05-9883-BE10C1511ADB}"/>
              </a:ext>
            </a:extLst>
          </p:cNvPr>
          <p:cNvSpPr>
            <a:spLocks noGrp="1"/>
          </p:cNvSpPr>
          <p:nvPr>
            <p:ph type="title"/>
          </p:nvPr>
        </p:nvSpPr>
        <p:spPr>
          <a:xfrm>
            <a:off x="1065010" y="430696"/>
            <a:ext cx="9876449" cy="978806"/>
          </a:xfrm>
        </p:spPr>
        <p:txBody>
          <a:bodyPr>
            <a:normAutofit fontScale="90000"/>
          </a:bodyPr>
          <a:lstStyle/>
          <a:p>
            <a:r>
              <a:rPr lang="es-ES" dirty="0"/>
              <a:t>MI PROYECTO:  “BE AWARE </a:t>
            </a:r>
            <a:r>
              <a:rPr lang="es-ES" dirty="0" err="1"/>
              <a:t>of</a:t>
            </a:r>
            <a:r>
              <a:rPr lang="es-ES" dirty="0"/>
              <a:t>” (Estate atento de)</a:t>
            </a:r>
          </a:p>
        </p:txBody>
      </p:sp>
      <p:sp>
        <p:nvSpPr>
          <p:cNvPr id="3" name="Marcador de contenido 2">
            <a:extLst>
              <a:ext uri="{FF2B5EF4-FFF2-40B4-BE49-F238E27FC236}">
                <a16:creationId xmlns:a16="http://schemas.microsoft.com/office/drawing/2014/main" id="{3E464F6D-ADF0-4E1F-A813-FC0F88F84B8A}"/>
              </a:ext>
            </a:extLst>
          </p:cNvPr>
          <p:cNvSpPr>
            <a:spLocks noGrp="1"/>
          </p:cNvSpPr>
          <p:nvPr>
            <p:ph idx="1"/>
          </p:nvPr>
        </p:nvSpPr>
        <p:spPr>
          <a:xfrm>
            <a:off x="689112" y="1616765"/>
            <a:ext cx="10628244" cy="4943061"/>
          </a:xfrm>
        </p:spPr>
        <p:txBody>
          <a:bodyPr>
            <a:normAutofit fontScale="92500" lnSpcReduction="20000"/>
          </a:bodyPr>
          <a:lstStyle/>
          <a:p>
            <a:r>
              <a:rPr lang="es-ES" sz="1600" dirty="0"/>
              <a:t>WHY: (¿Por qué?)</a:t>
            </a:r>
          </a:p>
          <a:p>
            <a:r>
              <a:rPr lang="es-ES" sz="1600" dirty="0"/>
              <a:t> Cerca de 800 000 personas se suicidan cada año.</a:t>
            </a:r>
          </a:p>
          <a:p>
            <a:r>
              <a:rPr lang="es-ES" sz="1600" dirty="0"/>
              <a:t>Por cada suicidio, hay muchas más tentativas de suicidio cada año. Entre la población en general, un intento de suicidio no consumado es el factor individual de riesgo más importante. </a:t>
            </a:r>
            <a:r>
              <a:rPr lang="es-ES" sz="1600" i="1" u="sng" dirty="0"/>
              <a:t>(Fuente: https://www.who.int/es/news-room/fact-sheets/detail/suicide)</a:t>
            </a:r>
          </a:p>
          <a:p>
            <a:r>
              <a:rPr lang="es-ES" sz="1600" dirty="0"/>
              <a:t>La complejidad del cerebro es impresionante, la constante información, percepción y vivencias, además del factor hereditario nos hace a cada uno un ser único, de la misma manera la percepción y mecanismos de defensa difiere en los temas de salud mental. Desde mi realidad tengo la percepción del rol fundamental que juega el entorno social, donde es mas fácil (entre otros factores) deteriorar, dañar y potenciar los patrones de depresión, ansiedad, baja autoestima, comportamientos suicidas y potencialmente un suicidio consumado.</a:t>
            </a:r>
          </a:p>
          <a:p>
            <a:r>
              <a:rPr lang="es-ES" sz="1600" dirty="0"/>
              <a:t>Los comportamientos errados de los familiares y amigos cercanos del potencial ser humano con patrones de autolesión y falta de amor propio tiende a desestimar el sufrimiento de la victima, colaborando, por ignorancia, a un deterioro progresivo.</a:t>
            </a:r>
          </a:p>
          <a:p>
            <a:r>
              <a:rPr lang="es-ES" sz="1600" dirty="0"/>
              <a:t>La motivación detrás de este proyecto es entregar a la población general información fácil de entender de los conceptos detrás de esa problemática para lograr su entendimiento y empatía para una mayor contención hacia la potencial victima y promover las causas y posibles tratamientos para conseguir que el circulo cercano auxilie a los seres con inclinación suicida a conseguir la ayuda necesaria para sanarse y desarrollar una vida plena, mejorando así su calidad de vida.</a:t>
            </a:r>
          </a:p>
          <a:p>
            <a:r>
              <a:rPr lang="es-ES" sz="1600" dirty="0"/>
              <a:t>HOW (¿Cómo?) : Distribuyendo información verídica, simplificada, comprensible de estudios, test psicológicos y conceptos de manera que ayuden a entender a la población la importancia del conocimiento de las enfermedades mentales para detectar patrones de comportamiento anormales en infantes, adolescentes, adultos, etc., les den herramientas para proceder con cautela y proporcionar ayuda ágil </a:t>
            </a:r>
          </a:p>
          <a:p>
            <a:r>
              <a:rPr lang="es-ES" sz="1600" dirty="0"/>
              <a:t>WHAT: (¿Qué?) Aplicación y/o página dedicada a difundir información</a:t>
            </a:r>
          </a:p>
        </p:txBody>
      </p:sp>
    </p:spTree>
    <p:extLst>
      <p:ext uri="{BB962C8B-B14F-4D97-AF65-F5344CB8AC3E}">
        <p14:creationId xmlns:p14="http://schemas.microsoft.com/office/powerpoint/2010/main" val="1443202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FB909D-15E5-4927-B658-B0DA5F3A6A27}"/>
              </a:ext>
            </a:extLst>
          </p:cNvPr>
          <p:cNvSpPr>
            <a:spLocks noGrp="1"/>
          </p:cNvSpPr>
          <p:nvPr>
            <p:ph type="title"/>
          </p:nvPr>
        </p:nvSpPr>
        <p:spPr/>
        <p:txBody>
          <a:bodyPr/>
          <a:lstStyle/>
          <a:p>
            <a:r>
              <a:rPr lang="es-ES" dirty="0"/>
              <a:t>RESUMEN</a:t>
            </a:r>
          </a:p>
        </p:txBody>
      </p:sp>
      <p:sp>
        <p:nvSpPr>
          <p:cNvPr id="3" name="Marcador de contenido 2">
            <a:extLst>
              <a:ext uri="{FF2B5EF4-FFF2-40B4-BE49-F238E27FC236}">
                <a16:creationId xmlns:a16="http://schemas.microsoft.com/office/drawing/2014/main" id="{050389CD-B66D-4380-A77D-108BA119D04A}"/>
              </a:ext>
            </a:extLst>
          </p:cNvPr>
          <p:cNvSpPr>
            <a:spLocks noGrp="1"/>
          </p:cNvSpPr>
          <p:nvPr>
            <p:ph idx="1"/>
          </p:nvPr>
        </p:nvSpPr>
        <p:spPr/>
        <p:txBody>
          <a:bodyPr/>
          <a:lstStyle/>
          <a:p>
            <a:r>
              <a:rPr lang="es-ES" dirty="0"/>
              <a:t>WHY (¿Por qué?): Porque deseo ayudar a todas las personas que tengan patrones autodestructivos, depresión o sufrimiento extremo a conseguir ayuda, quiero que los familiares y el entorno cercano sepa detectar las anomalías y estar instruidos a tomar acciones de contención para evitar tragedias y/o dolor extremo a largo plazo.</a:t>
            </a:r>
          </a:p>
          <a:p>
            <a:r>
              <a:rPr lang="es-ES" dirty="0"/>
              <a:t>HOW (¿Cómo?): Creando una plataforma (APP y/o Página Web) recopilando la información de fácil acceso y entendimiento para la agilización de la comprensión, contención y posterior sanación de potenciales víctimas </a:t>
            </a:r>
          </a:p>
          <a:p>
            <a:r>
              <a:rPr lang="es-ES" dirty="0"/>
              <a:t>WHAT (¿Qué?): Plataforma digital </a:t>
            </a:r>
          </a:p>
        </p:txBody>
      </p:sp>
    </p:spTree>
    <p:extLst>
      <p:ext uri="{BB962C8B-B14F-4D97-AF65-F5344CB8AC3E}">
        <p14:creationId xmlns:p14="http://schemas.microsoft.com/office/powerpoint/2010/main" val="4431462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TM03090434[[fn=Letras en madera]]</Template>
  <TotalTime>106</TotalTime>
  <Words>701</Words>
  <Application>Microsoft Office PowerPoint</Application>
  <PresentationFormat>Panorámica</PresentationFormat>
  <Paragraphs>26</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Rockwell</vt:lpstr>
      <vt:lpstr>Rockwell Condensed</vt:lpstr>
      <vt:lpstr>Wingdings</vt:lpstr>
      <vt:lpstr>Letras en madera</vt:lpstr>
      <vt:lpstr>PROYECTO GOLDEN CIRCLE</vt:lpstr>
      <vt:lpstr>THE CIRCLE (EL CIRCULO) </vt:lpstr>
      <vt:lpstr>DESCRIPCIÓN DEL circulo dorado (desde mi punto de vista)</vt:lpstr>
      <vt:lpstr>MI PROYECTO:  “BE AWARE of” (Estate atento de)</vt:lpstr>
      <vt:lpstr>RESUMEN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GOLDEN CIRCLE</dc:title>
  <dc:creator>Yaritza Pinto</dc:creator>
  <cp:lastModifiedBy>Yaritza Pinto</cp:lastModifiedBy>
  <cp:revision>12</cp:revision>
  <dcterms:created xsi:type="dcterms:W3CDTF">2021-06-24T10:02:16Z</dcterms:created>
  <dcterms:modified xsi:type="dcterms:W3CDTF">2021-06-29T06:28:33Z</dcterms:modified>
</cp:coreProperties>
</file>