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DEB50C-BCDA-489C-B208-5D4D26F1D583}">
  <a:tblStyle styleId="{95DEB50C-BCDA-489C-B208-5D4D26F1D5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18e68ba7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18e68ba7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18e68ba74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18e68ba74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3305446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330544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Q-matrix consists of all possible states as rows and all possible actions as columns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18e68ba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18e68ba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took the Q-Learning approach to the RL component of our project. I’m going to be repeating a few things from the Voicethread lecture, but we’re essentially building out a matrix of the expected long-term reward of each state-action pair. Each row is a state in the state space, and each column is an action in the action space.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update values in the Q-matrix according to the standard formula, which you can see here. We also have a parameter epsilon</a:t>
            </a:r>
            <a:r>
              <a:rPr lang="en"/>
              <a:t>, which is the probability with which we select a random action during the training phase. We decay it over time based on the number of iterations – this is the decayed-epsilon-greedy method. In our updating formula we also have the parameter gamma, which balances the agent’s preference for short term and long term reward. A gamma value of 0 means that the agent only pursues immediate reward, while a gamma of 1 means that it pursues long-term reward.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some of our more novel components are our user-set risk level, </a:t>
            </a:r>
            <a:r>
              <a:rPr i="1" lang="en"/>
              <a:t>L</a:t>
            </a:r>
            <a:r>
              <a:rPr lang="en"/>
              <a:t>, which is a negative offset on holding. Risk-seeking investors have the option of setting a high value of </a:t>
            </a:r>
            <a:r>
              <a:rPr i="1" lang="en"/>
              <a:t>L </a:t>
            </a:r>
            <a:r>
              <a:rPr lang="en"/>
              <a:t>if they so desire. We also have our novel volatility weighting method, which, to briefly summarize, multiplies each Q value by the numerical distance between the risk level and the average 5-day volatility of the trading days when the market was in that state.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8e68ba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18e68ba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optimal model, we trained it on 135 combinations of hyperparameters. For each individual parameter value that we tested, we found the average ROI that it yielded. We selected the highest-yielding parameters and used them in our testing phase.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testing phase involved training the model on the optimal hyperparameters 25 times, generating a sample of the </a:t>
            </a:r>
            <a:r>
              <a:rPr i="1" lang="en"/>
              <a:t>proportion of</a:t>
            </a:r>
            <a:r>
              <a:rPr lang="en"/>
              <a:t> </a:t>
            </a:r>
            <a:r>
              <a:rPr i="1" lang="en"/>
              <a:t>maximum profit captured</a:t>
            </a:r>
            <a:r>
              <a:rPr lang="en"/>
              <a:t>, or </a:t>
            </a:r>
            <a:r>
              <a:rPr i="1" lang="en"/>
              <a:t>p</a:t>
            </a:r>
            <a:r>
              <a:rPr lang="en"/>
              <a:t>. Here, the maximum profit was the maximum ROI reached during the model selection step.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we quantified our results by setting up a 95% confidence interval for </a:t>
            </a:r>
            <a:r>
              <a:rPr i="1" lang="en"/>
              <a:t>p</a:t>
            </a:r>
            <a:r>
              <a:rPr lang="en"/>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18e68ba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18e68ba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those confidence intervals. As you can see, the two tech stocks, Apple and Microsoft, saw significantly better performance. We speculate that this is because those stocks’ prices generally followed a similar progression in 2019, our test year, to 2015–2018, our training and validation years. This contrasts with something like Tesla, which is famous for its extreme volatility, and JNJ, on which you could see an immediate trend reversal if you look at its five-year price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8e68ba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8e68ba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18e68ba7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18e68ba7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691dd14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691dd14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the problem is challenging: t</a:t>
            </a:r>
            <a:r>
              <a:rPr lang="en"/>
              <a:t>he stock market is unpredictable: its movements depend on many variables, some of which are hard to quantify. Large, representative samples—high frequency trading data collected over long periods of time—create very large state spaces.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691dd14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691dd14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18e68ba7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18e68ba7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18e68ba7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18e68ba7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18e68ba7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18e68ba7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18e68ba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18e68ba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18e68ba7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18e68ba7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18e68ba7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18e68ba74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TradeAide: Automated Stock Market Prediction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Rozenzaft, Yaroslava Shynkar, Jonathan Kelaty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251925"/>
            <a:ext cx="8520600" cy="45768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solidFill>
                  <a:schemeClr val="lt1"/>
                </a:solidFill>
                <a:highlight>
                  <a:srgbClr val="FFFF00"/>
                </a:highlight>
                <a:latin typeface="Times New Roman"/>
                <a:ea typeface="Times New Roman"/>
                <a:cs typeface="Times New Roman"/>
                <a:sym typeface="Times New Roman"/>
              </a:rPr>
              <a:t>Experiments and Evaluation for Johnson &amp; Johnson  </a:t>
            </a:r>
            <a:endParaRPr>
              <a:solidFill>
                <a:schemeClr val="lt1"/>
              </a:solidFill>
              <a:highlight>
                <a:srgbClr val="FFFF00"/>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lt1"/>
              </a:solidFill>
              <a:highlight>
                <a:srgbClr val="FFFF00"/>
              </a:highlight>
            </a:endParaRPr>
          </a:p>
          <a:p>
            <a:pPr indent="0" lvl="0" marL="0" rtl="0" algn="l">
              <a:spcBef>
                <a:spcPts val="0"/>
              </a:spcBef>
              <a:spcAft>
                <a:spcPts val="1600"/>
              </a:spcAft>
              <a:buNone/>
            </a:pPr>
            <a:r>
              <a:t/>
            </a:r>
            <a:endParaRPr/>
          </a:p>
        </p:txBody>
      </p:sp>
      <p:sp>
        <p:nvSpPr>
          <p:cNvPr id="118" name="Google Shape;118;p22"/>
          <p:cNvSpPr txBox="1"/>
          <p:nvPr/>
        </p:nvSpPr>
        <p:spPr>
          <a:xfrm>
            <a:off x="6634050" y="818775"/>
            <a:ext cx="2603400" cy="3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rPr>
              <a:t>MAE = 0.125</a:t>
            </a:r>
            <a:endParaRPr sz="1800">
              <a:solidFill>
                <a:srgbClr val="FFFFFF"/>
              </a:solidFill>
            </a:endParaRPr>
          </a:p>
          <a:p>
            <a:pPr indent="0" lvl="0" marL="0" rtl="0" algn="l">
              <a:lnSpc>
                <a:spcPct val="100000"/>
              </a:lnSpc>
              <a:spcBef>
                <a:spcPts val="0"/>
              </a:spcBef>
              <a:spcAft>
                <a:spcPts val="0"/>
              </a:spcAft>
              <a:buNone/>
            </a:pPr>
            <a:r>
              <a:rPr lang="en" sz="1800">
                <a:solidFill>
                  <a:srgbClr val="FFFFFF"/>
                </a:solidFill>
              </a:rPr>
              <a:t>MSE = 2.9869e-04</a:t>
            </a:r>
            <a:endParaRPr sz="1800">
              <a:solidFill>
                <a:srgbClr val="FFFFFF"/>
              </a:solidFill>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Final value of cost function for cross-validation data</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val_loss = 0.0185</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MSE of cross-validation data:</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val_mse = 8.5810e-04</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MAE of cross-validation:</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val_mae = 0.0185 </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FFFFFF"/>
              </a:solidFill>
            </a:endParaRPr>
          </a:p>
        </p:txBody>
      </p:sp>
      <p:sp>
        <p:nvSpPr>
          <p:cNvPr id="119" name="Google Shape;119;p22"/>
          <p:cNvSpPr txBox="1"/>
          <p:nvPr/>
        </p:nvSpPr>
        <p:spPr>
          <a:xfrm>
            <a:off x="3610950" y="3212075"/>
            <a:ext cx="2028000" cy="149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The prediction on the test dataset gave us a Root Mean Square Deviation (RMSE) equal to 1.49</a:t>
            </a:r>
            <a:endParaRPr sz="1800">
              <a:solidFill>
                <a:srgbClr val="FFFFFF"/>
              </a:solidFill>
            </a:endParaRPr>
          </a:p>
        </p:txBody>
      </p:sp>
      <p:pic>
        <p:nvPicPr>
          <p:cNvPr id="120" name="Google Shape;120;p22"/>
          <p:cNvPicPr preferRelativeResize="0"/>
          <p:nvPr/>
        </p:nvPicPr>
        <p:blipFill>
          <a:blip r:embed="rId3">
            <a:alphaModFix/>
          </a:blip>
          <a:stretch>
            <a:fillRect/>
          </a:stretch>
        </p:blipFill>
        <p:spPr>
          <a:xfrm>
            <a:off x="206750" y="671800"/>
            <a:ext cx="5940183" cy="2428875"/>
          </a:xfrm>
          <a:prstGeom prst="rect">
            <a:avLst/>
          </a:prstGeom>
          <a:noFill/>
          <a:ln>
            <a:noFill/>
          </a:ln>
        </p:spPr>
      </p:pic>
      <p:pic>
        <p:nvPicPr>
          <p:cNvPr id="121" name="Google Shape;121;p22"/>
          <p:cNvPicPr preferRelativeResize="0"/>
          <p:nvPr/>
        </p:nvPicPr>
        <p:blipFill>
          <a:blip r:embed="rId4">
            <a:alphaModFix/>
          </a:blip>
          <a:stretch>
            <a:fillRect/>
          </a:stretch>
        </p:blipFill>
        <p:spPr>
          <a:xfrm>
            <a:off x="311700" y="2920575"/>
            <a:ext cx="2732400" cy="207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188950"/>
            <a:ext cx="8520600" cy="4380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solidFill>
                  <a:srgbClr val="000000"/>
                </a:solidFill>
                <a:highlight>
                  <a:srgbClr val="FFFF00"/>
                </a:highlight>
              </a:rPr>
              <a:t>ANN to predict the news sentiment</a:t>
            </a:r>
            <a:endParaRPr b="1">
              <a:solidFill>
                <a:srgbClr val="000000"/>
              </a:solidFill>
              <a:highlight>
                <a:srgbClr val="FFFF00"/>
              </a:highlight>
            </a:endParaRPr>
          </a:p>
          <a:p>
            <a:pPr indent="0" lvl="0" marL="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Based on "open", "close", Moving Average "MA" and "adj close" features</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The purpose: to fill in the missing data on news sentiment</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MA is a technical indicator, labels = ‘sentiments’</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Optimal Model MLPClassifier(activation='logistic', alpha=0.1, hidden_layer_sizes=(3,),</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learning_rate='adaptive', random_state=42, solver='sgd',</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              verbose=True)</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FFFFFF"/>
                </a:solidFill>
                <a:latin typeface="Times New Roman"/>
                <a:ea typeface="Times New Roman"/>
                <a:cs typeface="Times New Roman"/>
                <a:sym typeface="Times New Roman"/>
              </a:rPr>
              <a:t>No. of Iterations: 175   Training Accuracy:  0.793, Test Accuracy: 0.829</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050">
              <a:solidFill>
                <a:srgbClr val="000000"/>
              </a:solidFill>
              <a:highlight>
                <a:srgbClr val="FFFFFF"/>
              </a:highlight>
            </a:endParaRPr>
          </a:p>
          <a:p>
            <a:pPr indent="0" lvl="0" marL="0" rtl="0" algn="l">
              <a:spcBef>
                <a:spcPts val="1600"/>
              </a:spcBef>
              <a:spcAft>
                <a:spcPts val="0"/>
              </a:spcAft>
              <a:buNone/>
            </a:pPr>
            <a:r>
              <a:t/>
            </a:r>
            <a:endParaRPr sz="1050">
              <a:solidFill>
                <a:srgbClr val="000000"/>
              </a:solidFill>
              <a:highlight>
                <a:srgbClr val="FFFFFF"/>
              </a:highlight>
            </a:endParaRPr>
          </a:p>
          <a:p>
            <a:pPr indent="0" lvl="0" marL="0" rtl="0" algn="l">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MDP</a:t>
            </a:r>
            <a:endParaRPr/>
          </a:p>
        </p:txBody>
      </p:sp>
      <p:sp>
        <p:nvSpPr>
          <p:cNvPr id="132" name="Google Shape;132;p24"/>
          <p:cNvSpPr txBox="1"/>
          <p:nvPr/>
        </p:nvSpPr>
        <p:spPr>
          <a:xfrm>
            <a:off x="322650" y="948975"/>
            <a:ext cx="8294100" cy="3758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State </a:t>
            </a:r>
            <a:r>
              <a:rPr b="1" i="1" lang="en" sz="2000">
                <a:solidFill>
                  <a:srgbClr val="FFFFFF"/>
                </a:solidFill>
              </a:rPr>
              <a:t>s</a:t>
            </a:r>
            <a:r>
              <a:rPr lang="en" sz="2000">
                <a:solidFill>
                  <a:srgbClr val="FFFFFF"/>
                </a:solidFill>
              </a:rPr>
              <a:t> = [price, volume, sentiment]</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A vector including price trend (increasing, decreasing, same), trading volume (high, med, low), and new sentiment (pos, neg, neutral)</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Action </a:t>
            </a:r>
            <a:r>
              <a:rPr b="1" i="1" lang="en" sz="2000">
                <a:solidFill>
                  <a:srgbClr val="FFFFFF"/>
                </a:solidFill>
              </a:rPr>
              <a:t>a</a:t>
            </a:r>
            <a:r>
              <a:rPr lang="en" sz="2000">
                <a:solidFill>
                  <a:srgbClr val="FFFFFF"/>
                </a:solidFill>
              </a:rPr>
              <a:t> = one of [‘buy’, ‘sell’, ‘hold’]</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Reward </a:t>
            </a:r>
            <a:r>
              <a:rPr b="1" i="1" lang="en" sz="2000">
                <a:solidFill>
                  <a:srgbClr val="FFFFFF"/>
                </a:solidFill>
              </a:rPr>
              <a:t>r</a:t>
            </a:r>
            <a:r>
              <a:rPr i="1" lang="en" sz="2000">
                <a:solidFill>
                  <a:srgbClr val="FFFFFF"/>
                </a:solidFill>
              </a:rPr>
              <a:t>(s, a, s’)</a:t>
            </a:r>
            <a:r>
              <a:rPr lang="en" sz="2000">
                <a:solidFill>
                  <a:srgbClr val="FFFFFF"/>
                </a:solidFill>
              </a:rPr>
              <a:t> from taking action </a:t>
            </a:r>
            <a:r>
              <a:rPr i="1" lang="en" sz="2000">
                <a:solidFill>
                  <a:srgbClr val="FFFFFF"/>
                </a:solidFill>
              </a:rPr>
              <a:t>a</a:t>
            </a:r>
            <a:r>
              <a:rPr lang="en" sz="2000">
                <a:solidFill>
                  <a:srgbClr val="FFFFFF"/>
                </a:solidFill>
              </a:rPr>
              <a:t> in state </a:t>
            </a:r>
            <a:r>
              <a:rPr i="1" lang="en" sz="2000">
                <a:solidFill>
                  <a:srgbClr val="FFFFFF"/>
                </a:solidFill>
              </a:rPr>
              <a:t>s</a:t>
            </a:r>
            <a:r>
              <a:rPr lang="en" sz="2000">
                <a:solidFill>
                  <a:srgbClr val="FFFFFF"/>
                </a:solidFill>
              </a:rPr>
              <a:t> upon arriving in the next state </a:t>
            </a:r>
            <a:r>
              <a:rPr i="1" lang="en" sz="2000">
                <a:solidFill>
                  <a:srgbClr val="FFFFFF"/>
                </a:solidFill>
              </a:rPr>
              <a:t>s’</a:t>
            </a:r>
            <a:r>
              <a:rPr lang="en" sz="2000">
                <a:solidFill>
                  <a:srgbClr val="FFFFFF"/>
                </a:solidFill>
              </a:rPr>
              <a:t>.</a:t>
            </a:r>
            <a:endParaRPr sz="2000">
              <a:solidFill>
                <a:srgbClr val="FFFFFF"/>
              </a:solidFill>
            </a:endParaRPr>
          </a:p>
          <a:p>
            <a:pPr indent="-355600" lvl="1" marL="914400" rtl="0" algn="l">
              <a:spcBef>
                <a:spcPts val="0"/>
              </a:spcBef>
              <a:spcAft>
                <a:spcPts val="0"/>
              </a:spcAft>
              <a:buClr>
                <a:srgbClr val="FFFFFF"/>
              </a:buClr>
              <a:buSzPts val="2000"/>
              <a:buChar char="○"/>
            </a:pPr>
            <a:r>
              <a:rPr lang="en" sz="2000">
                <a:solidFill>
                  <a:srgbClr val="FFFFFF"/>
                </a:solidFill>
              </a:rPr>
              <a:t>Daily P/L</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Policy </a:t>
            </a:r>
            <a:r>
              <a:rPr b="1" i="1" lang="en" sz="2000">
                <a:solidFill>
                  <a:srgbClr val="FFFFFF"/>
                </a:solidFill>
              </a:rPr>
              <a:t>π(s)</a:t>
            </a:r>
            <a:r>
              <a:rPr b="1" lang="en" sz="2000">
                <a:solidFill>
                  <a:srgbClr val="FFFFFF"/>
                </a:solidFill>
              </a:rPr>
              <a:t>: </a:t>
            </a:r>
            <a:r>
              <a:rPr lang="en" sz="2000">
                <a:solidFill>
                  <a:srgbClr val="FFFFFF"/>
                </a:solidFill>
              </a:rPr>
              <a:t>trading strategy at state </a:t>
            </a:r>
            <a:r>
              <a:rPr i="1" lang="en" sz="2000">
                <a:solidFill>
                  <a:srgbClr val="FFFFFF"/>
                </a:solidFill>
              </a:rPr>
              <a:t>s</a:t>
            </a:r>
            <a:r>
              <a:rPr lang="en" sz="2000">
                <a:solidFill>
                  <a:srgbClr val="FFFFFF"/>
                </a:solidFill>
              </a:rPr>
              <a:t>, represented by the probability distribution of actions at state </a:t>
            </a:r>
            <a:r>
              <a:rPr i="1" lang="en" sz="2000">
                <a:solidFill>
                  <a:srgbClr val="FFFFFF"/>
                </a:solidFill>
              </a:rPr>
              <a:t>s</a:t>
            </a:r>
            <a:endParaRPr i="1"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Q-value </a:t>
            </a:r>
            <a:r>
              <a:rPr b="1" i="1" lang="en" sz="2000">
                <a:solidFill>
                  <a:srgbClr val="FFFFFF"/>
                </a:solidFill>
              </a:rPr>
              <a:t>Q</a:t>
            </a:r>
            <a:r>
              <a:rPr b="1" baseline="-25000" i="1" lang="en" sz="2000">
                <a:solidFill>
                  <a:srgbClr val="FFFFFF"/>
                </a:solidFill>
              </a:rPr>
              <a:t>π</a:t>
            </a:r>
            <a:r>
              <a:rPr b="1" i="1" lang="en" sz="2000">
                <a:solidFill>
                  <a:srgbClr val="FFFFFF"/>
                </a:solidFill>
              </a:rPr>
              <a:t> (s, a)</a:t>
            </a:r>
            <a:r>
              <a:rPr b="1" lang="en" sz="2000">
                <a:solidFill>
                  <a:srgbClr val="FFFFFF"/>
                </a:solidFill>
              </a:rPr>
              <a:t>: </a:t>
            </a:r>
            <a:r>
              <a:rPr lang="en" sz="2000">
                <a:solidFill>
                  <a:srgbClr val="FFFFFF"/>
                </a:solidFill>
              </a:rPr>
              <a:t>expected long-term reward of taking action </a:t>
            </a:r>
            <a:r>
              <a:rPr i="1" lang="en" sz="2000">
                <a:solidFill>
                  <a:srgbClr val="FFFFFF"/>
                </a:solidFill>
              </a:rPr>
              <a:t>a</a:t>
            </a:r>
            <a:r>
              <a:rPr lang="en" sz="2000">
                <a:solidFill>
                  <a:srgbClr val="FFFFFF"/>
                </a:solidFill>
              </a:rPr>
              <a:t> at state </a:t>
            </a:r>
            <a:r>
              <a:rPr i="1" lang="en" sz="2000">
                <a:solidFill>
                  <a:srgbClr val="FFFFFF"/>
                </a:solidFill>
              </a:rPr>
              <a:t>s</a:t>
            </a:r>
            <a:r>
              <a:rPr lang="en" sz="2000">
                <a:solidFill>
                  <a:srgbClr val="FFFFFF"/>
                </a:solidFill>
              </a:rPr>
              <a:t> following policy </a:t>
            </a:r>
            <a:r>
              <a:rPr i="1" lang="en" sz="2000">
                <a:solidFill>
                  <a:srgbClr val="FFFFFF"/>
                </a:solidFill>
              </a:rPr>
              <a:t>π</a:t>
            </a:r>
            <a:r>
              <a:rPr lang="en" sz="2000">
                <a:solidFill>
                  <a:srgbClr val="FFFFFF"/>
                </a:solidFill>
              </a:rPr>
              <a:t>.</a:t>
            </a:r>
            <a:endParaRPr sz="2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34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 Training the Q-Learning Algorithm</a:t>
            </a:r>
            <a:endParaRPr/>
          </a:p>
        </p:txBody>
      </p:sp>
      <p:sp>
        <p:nvSpPr>
          <p:cNvPr id="138" name="Google Shape;138;p25"/>
          <p:cNvSpPr txBox="1"/>
          <p:nvPr/>
        </p:nvSpPr>
        <p:spPr>
          <a:xfrm>
            <a:off x="424950" y="806925"/>
            <a:ext cx="8294100" cy="41460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FFFFFF"/>
              </a:buClr>
              <a:buSzPts val="2000"/>
              <a:buChar char="●"/>
            </a:pPr>
            <a:r>
              <a:rPr lang="en" sz="2000">
                <a:solidFill>
                  <a:srgbClr val="FFFFFF"/>
                </a:solidFill>
              </a:rPr>
              <a:t>Build out a </a:t>
            </a:r>
            <a:r>
              <a:rPr b="1" lang="en" sz="2000">
                <a:solidFill>
                  <a:srgbClr val="FFFFFF"/>
                </a:solidFill>
              </a:rPr>
              <a:t>Q-matrix, </a:t>
            </a:r>
            <a:r>
              <a:rPr lang="en" sz="2000">
                <a:solidFill>
                  <a:srgbClr val="FFFFFF"/>
                </a:solidFill>
              </a:rPr>
              <a:t>consisting of the </a:t>
            </a:r>
            <a:r>
              <a:rPr b="1" lang="en" sz="2000">
                <a:solidFill>
                  <a:srgbClr val="FFFFFF"/>
                </a:solidFill>
              </a:rPr>
              <a:t>expected long-term reward</a:t>
            </a:r>
            <a:r>
              <a:rPr lang="en" sz="2000">
                <a:solidFill>
                  <a:srgbClr val="FFFFFF"/>
                </a:solidFill>
              </a:rPr>
              <a:t> of taking action </a:t>
            </a:r>
            <a:r>
              <a:rPr b="1" i="1" lang="en" sz="2000">
                <a:solidFill>
                  <a:srgbClr val="FFFFFF"/>
                </a:solidFill>
              </a:rPr>
              <a:t>a</a:t>
            </a:r>
            <a:r>
              <a:rPr lang="en" sz="2000">
                <a:solidFill>
                  <a:srgbClr val="FFFFFF"/>
                </a:solidFill>
              </a:rPr>
              <a:t> while in state </a:t>
            </a:r>
            <a:r>
              <a:rPr b="1" i="1" lang="en" sz="2000">
                <a:solidFill>
                  <a:srgbClr val="FFFFFF"/>
                </a:solidFill>
              </a:rPr>
              <a:t>s</a:t>
            </a:r>
            <a:r>
              <a:rPr lang="en" sz="2000">
                <a:solidFill>
                  <a:srgbClr val="FFFFFF"/>
                </a:solidFill>
              </a:rPr>
              <a:t>.</a:t>
            </a:r>
            <a:endParaRPr sz="2000">
              <a:solidFill>
                <a:srgbClr val="FFFFFF"/>
              </a:solidFill>
            </a:endParaRPr>
          </a:p>
          <a:p>
            <a:pPr indent="-355600" lvl="1" marL="914400" rtl="0" algn="l">
              <a:lnSpc>
                <a:spcPct val="100000"/>
              </a:lnSpc>
              <a:spcBef>
                <a:spcPts val="0"/>
              </a:spcBef>
              <a:spcAft>
                <a:spcPts val="0"/>
              </a:spcAft>
              <a:buClr>
                <a:srgbClr val="FFFFFF"/>
              </a:buClr>
              <a:buSzPts val="2000"/>
              <a:buChar char="○"/>
            </a:pPr>
            <a:r>
              <a:rPr lang="en" sz="2000">
                <a:solidFill>
                  <a:srgbClr val="FFFFFF"/>
                </a:solidFill>
              </a:rPr>
              <a:t>Rows: state space (3</a:t>
            </a:r>
            <a:r>
              <a:rPr baseline="30000" lang="en" sz="2000">
                <a:solidFill>
                  <a:srgbClr val="FFFFFF"/>
                </a:solidFill>
              </a:rPr>
              <a:t>3</a:t>
            </a:r>
            <a:r>
              <a:rPr lang="en" sz="2000">
                <a:solidFill>
                  <a:srgbClr val="FFFFFF"/>
                </a:solidFill>
              </a:rPr>
              <a:t> = 27)</a:t>
            </a:r>
            <a:endParaRPr sz="2000">
              <a:solidFill>
                <a:srgbClr val="FFFFFF"/>
              </a:solidFill>
            </a:endParaRPr>
          </a:p>
          <a:p>
            <a:pPr indent="-355600" lvl="1" marL="914400" rtl="0" algn="l">
              <a:lnSpc>
                <a:spcPct val="100000"/>
              </a:lnSpc>
              <a:spcBef>
                <a:spcPts val="0"/>
              </a:spcBef>
              <a:spcAft>
                <a:spcPts val="0"/>
              </a:spcAft>
              <a:buClr>
                <a:srgbClr val="FFFFFF"/>
              </a:buClr>
              <a:buSzPts val="2000"/>
              <a:buChar char="○"/>
            </a:pPr>
            <a:r>
              <a:rPr lang="en" sz="2000">
                <a:solidFill>
                  <a:srgbClr val="FFFFFF"/>
                </a:solidFill>
              </a:rPr>
              <a:t>Columns: action space (3)</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Update Q-values at each iteration</a:t>
            </a:r>
            <a:endParaRPr sz="2000">
              <a:solidFill>
                <a:srgbClr val="FFFFFF"/>
              </a:solidFill>
            </a:endParaRPr>
          </a:p>
          <a:p>
            <a:pPr indent="-355600" lvl="1" marL="914400" rtl="0" algn="l">
              <a:lnSpc>
                <a:spcPct val="100000"/>
              </a:lnSpc>
              <a:spcBef>
                <a:spcPts val="0"/>
              </a:spcBef>
              <a:spcAft>
                <a:spcPts val="0"/>
              </a:spcAft>
              <a:buClr>
                <a:srgbClr val="FFFFFF"/>
              </a:buClr>
              <a:buSzPts val="2000"/>
              <a:buChar char="○"/>
            </a:pPr>
            <a:r>
              <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Decayed-epsilon-greedy method</a:t>
            </a:r>
            <a:endParaRPr sz="2000">
              <a:solidFill>
                <a:srgbClr val="FFFFFF"/>
              </a:solidFill>
            </a:endParaRPr>
          </a:p>
          <a:p>
            <a:pPr indent="-355600" lvl="1" marL="914400" rtl="0" algn="l">
              <a:lnSpc>
                <a:spcPct val="100000"/>
              </a:lnSpc>
              <a:spcBef>
                <a:spcPts val="0"/>
              </a:spcBef>
              <a:spcAft>
                <a:spcPts val="0"/>
              </a:spcAft>
              <a:buClr>
                <a:srgbClr val="FFFFFF"/>
              </a:buClr>
              <a:buSzPts val="2000"/>
              <a:buChar char="○"/>
            </a:pPr>
            <a:r>
              <a:rPr lang="en" sz="2000">
                <a:solidFill>
                  <a:srgbClr val="FFFFFF"/>
                </a:solidFill>
              </a:rPr>
              <a:t>Decay </a:t>
            </a:r>
            <a:r>
              <a:rPr i="1" lang="en" sz="2000">
                <a:solidFill>
                  <a:srgbClr val="FFFFFF"/>
                </a:solidFill>
              </a:rPr>
              <a:t>ε</a:t>
            </a:r>
            <a:r>
              <a:rPr lang="en" sz="1800">
                <a:solidFill>
                  <a:srgbClr val="FFFFFF"/>
                </a:solidFill>
              </a:rPr>
              <a:t>, the </a:t>
            </a:r>
            <a:r>
              <a:rPr lang="en" sz="2000">
                <a:solidFill>
                  <a:srgbClr val="FFFFFF"/>
                </a:solidFill>
              </a:rPr>
              <a:t>probability of selecting a random action with each iteration</a:t>
            </a:r>
            <a:endParaRPr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Discount Factor, </a:t>
            </a:r>
            <a:r>
              <a:rPr i="1" lang="en" sz="2000">
                <a:solidFill>
                  <a:srgbClr val="FFFFFF"/>
                </a:solidFill>
              </a:rPr>
              <a:t>γ</a:t>
            </a:r>
            <a:endParaRPr i="1" sz="2000">
              <a:solidFill>
                <a:srgbClr val="FFFFFF"/>
              </a:solidFill>
            </a:endParaRPr>
          </a:p>
          <a:p>
            <a:pPr indent="-355600" lvl="1" marL="914400" rtl="0" algn="l">
              <a:lnSpc>
                <a:spcPct val="100000"/>
              </a:lnSpc>
              <a:spcBef>
                <a:spcPts val="0"/>
              </a:spcBef>
              <a:spcAft>
                <a:spcPts val="0"/>
              </a:spcAft>
              <a:buClr>
                <a:srgbClr val="FFFFFF"/>
              </a:buClr>
              <a:buSzPts val="2000"/>
              <a:buChar char="○"/>
            </a:pPr>
            <a:r>
              <a:rPr lang="en" sz="2000">
                <a:solidFill>
                  <a:srgbClr val="FFFFFF"/>
                </a:solidFill>
              </a:rPr>
              <a:t>Balance short and long-term reward</a:t>
            </a:r>
            <a:endParaRPr i="1" sz="2000">
              <a:solidFill>
                <a:srgbClr val="FFFFFF"/>
              </a:solidFill>
            </a:endParaRPr>
          </a:p>
          <a:p>
            <a:pPr indent="-355600" lvl="0" marL="457200" rtl="0" algn="l">
              <a:lnSpc>
                <a:spcPct val="100000"/>
              </a:lnSpc>
              <a:spcBef>
                <a:spcPts val="0"/>
              </a:spcBef>
              <a:spcAft>
                <a:spcPts val="0"/>
              </a:spcAft>
              <a:buClr>
                <a:srgbClr val="FFFFFF"/>
              </a:buClr>
              <a:buSzPts val="2000"/>
              <a:buChar char="●"/>
            </a:pPr>
            <a:r>
              <a:rPr lang="en" sz="2000">
                <a:solidFill>
                  <a:srgbClr val="FFFFFF"/>
                </a:solidFill>
              </a:rPr>
              <a:t>Risk Level, </a:t>
            </a:r>
            <a:r>
              <a:rPr i="1" lang="en" sz="2000">
                <a:solidFill>
                  <a:srgbClr val="FFFFFF"/>
                </a:solidFill>
              </a:rPr>
              <a:t>L – </a:t>
            </a:r>
            <a:r>
              <a:rPr lang="en" sz="2000">
                <a:solidFill>
                  <a:srgbClr val="FFFFFF"/>
                </a:solidFill>
              </a:rPr>
              <a:t>negative penalty on holding</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chemeClr val="dk1"/>
                </a:solidFill>
              </a:rPr>
              <a:t>Novel volatility weighting – based on numerical distance from </a:t>
            </a:r>
            <a:r>
              <a:rPr i="1" lang="en" sz="2000">
                <a:solidFill>
                  <a:schemeClr val="dk1"/>
                </a:solidFill>
              </a:rPr>
              <a:t>L</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t/>
            </a:r>
            <a:endParaRPr sz="2000">
              <a:solidFill>
                <a:srgbClr val="FFFFFF"/>
              </a:solidFill>
            </a:endParaRPr>
          </a:p>
        </p:txBody>
      </p:sp>
      <p:pic>
        <p:nvPicPr>
          <p:cNvPr id="139" name="Google Shape;139;p25"/>
          <p:cNvPicPr preferRelativeResize="0"/>
          <p:nvPr/>
        </p:nvPicPr>
        <p:blipFill rotWithShape="1">
          <a:blip r:embed="rId3">
            <a:alphaModFix/>
          </a:blip>
          <a:srcRect b="0" l="0" r="0" t="0"/>
          <a:stretch/>
        </p:blipFill>
        <p:spPr>
          <a:xfrm>
            <a:off x="1404750" y="2410400"/>
            <a:ext cx="4905175" cy="32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Evaluation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trained and tested our agent on 135 different combinations of hyperparameters—learning rate, risk level, epsilon, gamma—and found which individual hyperparameter values (e.g. α = 0.01) yielded the highest profit on average. The best-performing value in each parameter “category” was selected for the testing phase.</a:t>
            </a:r>
            <a:endParaRPr>
              <a:solidFill>
                <a:srgbClr val="FFFFFF"/>
              </a:solidFill>
            </a:endParaRPr>
          </a:p>
          <a:p>
            <a:pPr indent="0" lvl="0" marL="0" rtl="0" algn="l">
              <a:spcBef>
                <a:spcPts val="1600"/>
              </a:spcBef>
              <a:spcAft>
                <a:spcPts val="0"/>
              </a:spcAft>
              <a:buNone/>
            </a:pPr>
            <a:r>
              <a:rPr lang="en">
                <a:solidFill>
                  <a:srgbClr val="FFFFFF"/>
                </a:solidFill>
              </a:rPr>
              <a:t>Our main evaluation metric was the </a:t>
            </a:r>
            <a:r>
              <a:rPr i="1" lang="en">
                <a:solidFill>
                  <a:srgbClr val="FFFFFF"/>
                </a:solidFill>
              </a:rPr>
              <a:t>percent of the maximum profit captured</a:t>
            </a:r>
            <a:r>
              <a:rPr lang="en">
                <a:solidFill>
                  <a:srgbClr val="FFFFFF"/>
                </a:solidFill>
              </a:rPr>
              <a:t> (</a:t>
            </a:r>
            <a:r>
              <a:rPr i="1" lang="en">
                <a:solidFill>
                  <a:srgbClr val="FFFFFF"/>
                </a:solidFill>
              </a:rPr>
              <a:t>p</a:t>
            </a:r>
            <a:r>
              <a:rPr lang="en">
                <a:solidFill>
                  <a:srgbClr val="FFFFFF"/>
                </a:solidFill>
              </a:rPr>
              <a:t>) by a sample of 25 trainings and test runs, on average. The maximum profit was defined as the largest profit value attained during the hyperparameter tuning stage.</a:t>
            </a:r>
            <a:endParaRPr>
              <a:solidFill>
                <a:srgbClr val="FFFFFF"/>
              </a:solidFill>
            </a:endParaRPr>
          </a:p>
          <a:p>
            <a:pPr indent="0" lvl="0" marL="0" rtl="0" algn="l">
              <a:spcBef>
                <a:spcPts val="1600"/>
              </a:spcBef>
              <a:spcAft>
                <a:spcPts val="1600"/>
              </a:spcAft>
              <a:buNone/>
            </a:pPr>
            <a:r>
              <a:rPr lang="en">
                <a:solidFill>
                  <a:srgbClr val="FFFFFF"/>
                </a:solidFill>
              </a:rPr>
              <a:t>We quantified our results by setting up a 95% confidence interval for </a:t>
            </a:r>
            <a:r>
              <a:rPr i="1" lang="en">
                <a:solidFill>
                  <a:srgbClr val="FFFFFF"/>
                </a:solidFill>
              </a:rPr>
              <a:t>p</a:t>
            </a:r>
            <a:r>
              <a:rPr lang="en">
                <a:solidFill>
                  <a:srgbClr val="FFFFFF"/>
                </a:solidFill>
              </a:rPr>
              <a:t>.</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p27"/>
          <p:cNvGraphicFramePr/>
          <p:nvPr/>
        </p:nvGraphicFramePr>
        <p:xfrm>
          <a:off x="541450" y="2190745"/>
          <a:ext cx="3000000" cy="3000000"/>
        </p:xfrm>
        <a:graphic>
          <a:graphicData uri="http://schemas.openxmlformats.org/drawingml/2006/table">
            <a:tbl>
              <a:tblPr>
                <a:noFill/>
                <a:tableStyleId>{95DEB50C-BCDA-489C-B208-5D4D26F1D583}</a:tableStyleId>
              </a:tblPr>
              <a:tblGrid>
                <a:gridCol w="2015275"/>
                <a:gridCol w="2015275"/>
                <a:gridCol w="2015275"/>
                <a:gridCol w="2015275"/>
              </a:tblGrid>
              <a:tr h="663950">
                <a:tc>
                  <a:txBody>
                    <a:bodyPr/>
                    <a:lstStyle/>
                    <a:p>
                      <a:pPr indent="0" lvl="0" marL="0" rtl="0" algn="ctr">
                        <a:spcBef>
                          <a:spcPts val="0"/>
                        </a:spcBef>
                        <a:spcAft>
                          <a:spcPts val="0"/>
                        </a:spcAft>
                        <a:buNone/>
                      </a:pPr>
                      <a:r>
                        <a:rPr b="1" lang="en" sz="1800">
                          <a:solidFill>
                            <a:srgbClr val="FFFFFF"/>
                          </a:solidFill>
                        </a:rPr>
                        <a:t>Apple</a:t>
                      </a:r>
                      <a:endParaRPr b="1" sz="1800">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sz="1800">
                          <a:solidFill>
                            <a:srgbClr val="FFFFFF"/>
                          </a:solidFill>
                        </a:rPr>
                        <a:t>Tesla</a:t>
                      </a:r>
                      <a:endParaRPr b="1" sz="1800">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sz="1800">
                          <a:solidFill>
                            <a:srgbClr val="FFFFFF"/>
                          </a:solidFill>
                        </a:rPr>
                        <a:t>Johnson &amp; Johnson</a:t>
                      </a:r>
                      <a:endParaRPr b="1" sz="1800">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sz="1800">
                          <a:solidFill>
                            <a:srgbClr val="FFFFFF"/>
                          </a:solidFill>
                        </a:rPr>
                        <a:t>Microsoft</a:t>
                      </a:r>
                      <a:endParaRPr b="1" sz="1800">
                        <a:solidFill>
                          <a:srgbClr val="FFFFFF"/>
                        </a:solidFill>
                      </a:endParaRPr>
                    </a:p>
                  </a:txBody>
                  <a:tcPr marT="91425" marB="91425" marR="91425" marL="91425" anchor="ctr"/>
                </a:tc>
              </a:tr>
              <a:tr h="788525">
                <a:tc>
                  <a:txBody>
                    <a:bodyPr/>
                    <a:lstStyle/>
                    <a:p>
                      <a:pPr indent="0" lvl="0" marL="0" rtl="0" algn="ctr">
                        <a:spcBef>
                          <a:spcPts val="0"/>
                        </a:spcBef>
                        <a:spcAft>
                          <a:spcPts val="0"/>
                        </a:spcAft>
                        <a:buNone/>
                      </a:pPr>
                      <a:r>
                        <a:t/>
                      </a:r>
                      <a:endParaRPr b="1" sz="18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b="1" sz="18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b="1" sz="1800">
                        <a:solidFill>
                          <a:srgbClr val="FFFFFF"/>
                        </a:solidFill>
                      </a:endParaRPr>
                    </a:p>
                  </a:txBody>
                  <a:tcPr marT="91425" marB="91425" marR="91425" marL="91425" anchor="ctr"/>
                </a:tc>
                <a:tc>
                  <a:txBody>
                    <a:bodyPr/>
                    <a:lstStyle/>
                    <a:p>
                      <a:pPr indent="0" lvl="0" marL="0" rtl="0" algn="ctr">
                        <a:spcBef>
                          <a:spcPts val="0"/>
                        </a:spcBef>
                        <a:spcAft>
                          <a:spcPts val="0"/>
                        </a:spcAft>
                        <a:buNone/>
                      </a:pPr>
                      <a:r>
                        <a:t/>
                      </a:r>
                      <a:endParaRPr b="1" sz="1800">
                        <a:solidFill>
                          <a:srgbClr val="FFFFFF"/>
                        </a:solidFill>
                      </a:endParaRPr>
                    </a:p>
                  </a:txBody>
                  <a:tcPr marT="91425" marB="91425" marR="91425" marL="91425" anchor="ctr"/>
                </a:tc>
              </a:tr>
            </a:tbl>
          </a:graphicData>
        </a:graphic>
      </p:graphicFrame>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Results (May Vary)</a:t>
            </a:r>
            <a:endParaRPr/>
          </a:p>
        </p:txBody>
      </p:sp>
      <p:pic>
        <p:nvPicPr>
          <p:cNvPr id="152" name="Google Shape;152;p27"/>
          <p:cNvPicPr preferRelativeResize="0"/>
          <p:nvPr/>
        </p:nvPicPr>
        <p:blipFill>
          <a:blip r:embed="rId3">
            <a:alphaModFix/>
          </a:blip>
          <a:stretch>
            <a:fillRect/>
          </a:stretch>
        </p:blipFill>
        <p:spPr>
          <a:xfrm>
            <a:off x="611600" y="3105355"/>
            <a:ext cx="1888900" cy="340621"/>
          </a:xfrm>
          <a:prstGeom prst="rect">
            <a:avLst/>
          </a:prstGeom>
          <a:noFill/>
          <a:ln>
            <a:noFill/>
          </a:ln>
        </p:spPr>
      </p:pic>
      <p:pic>
        <p:nvPicPr>
          <p:cNvPr id="153" name="Google Shape;153;p27"/>
          <p:cNvPicPr preferRelativeResize="0"/>
          <p:nvPr/>
        </p:nvPicPr>
        <p:blipFill>
          <a:blip r:embed="rId4">
            <a:alphaModFix/>
          </a:blip>
          <a:stretch>
            <a:fillRect/>
          </a:stretch>
        </p:blipFill>
        <p:spPr>
          <a:xfrm>
            <a:off x="4652975" y="3133648"/>
            <a:ext cx="1835250" cy="284027"/>
          </a:xfrm>
          <a:prstGeom prst="rect">
            <a:avLst/>
          </a:prstGeom>
          <a:noFill/>
          <a:ln>
            <a:noFill/>
          </a:ln>
        </p:spPr>
      </p:pic>
      <p:pic>
        <p:nvPicPr>
          <p:cNvPr id="154" name="Google Shape;154;p27"/>
          <p:cNvPicPr preferRelativeResize="0"/>
          <p:nvPr/>
        </p:nvPicPr>
        <p:blipFill>
          <a:blip r:embed="rId5">
            <a:alphaModFix/>
          </a:blip>
          <a:stretch>
            <a:fillRect/>
          </a:stretch>
        </p:blipFill>
        <p:spPr>
          <a:xfrm>
            <a:off x="2710800" y="3133650"/>
            <a:ext cx="1731875" cy="284025"/>
          </a:xfrm>
          <a:prstGeom prst="rect">
            <a:avLst/>
          </a:prstGeom>
          <a:noFill/>
          <a:ln>
            <a:noFill/>
          </a:ln>
        </p:spPr>
      </p:pic>
      <p:pic>
        <p:nvPicPr>
          <p:cNvPr id="155" name="Google Shape;155;p27"/>
          <p:cNvPicPr preferRelativeResize="0"/>
          <p:nvPr/>
        </p:nvPicPr>
        <p:blipFill>
          <a:blip r:embed="rId6">
            <a:alphaModFix/>
          </a:blip>
          <a:stretch>
            <a:fillRect/>
          </a:stretch>
        </p:blipFill>
        <p:spPr>
          <a:xfrm>
            <a:off x="6698525" y="3138681"/>
            <a:ext cx="1731875" cy="273969"/>
          </a:xfrm>
          <a:prstGeom prst="rect">
            <a:avLst/>
          </a:prstGeom>
          <a:noFill/>
          <a:ln>
            <a:noFill/>
          </a:ln>
        </p:spPr>
      </p:pic>
      <p:sp>
        <p:nvSpPr>
          <p:cNvPr id="156" name="Google Shape;156;p27"/>
          <p:cNvSpPr txBox="1"/>
          <p:nvPr/>
        </p:nvSpPr>
        <p:spPr>
          <a:xfrm>
            <a:off x="1711200" y="1444375"/>
            <a:ext cx="572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Our agent performs extremely well on tech stocks!</a:t>
            </a:r>
            <a:endParaRPr b="1"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Observations and Areas for Future Work</a:t>
            </a:r>
            <a:endParaRPr/>
          </a:p>
        </p:txBody>
      </p:sp>
      <p:sp>
        <p:nvSpPr>
          <p:cNvPr id="162" name="Google Shape;162;p2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 sz="2100">
                <a:solidFill>
                  <a:srgbClr val="FFFFFF"/>
                </a:solidFill>
              </a:rPr>
              <a:t>Financial news data is prone to bias</a:t>
            </a:r>
            <a:endParaRPr sz="21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Analysts do not want to lose their sources</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Tweets may be a more objective measure</a:t>
            </a:r>
            <a:br>
              <a:rPr lang="en" sz="1700">
                <a:solidFill>
                  <a:srgbClr val="FFFFFF"/>
                </a:solidFill>
              </a:rPr>
            </a:br>
            <a:endParaRPr sz="17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More accurate volatility weighting system</a:t>
            </a:r>
            <a:endParaRPr sz="21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Volatility weighting in Q-learning implementation led to somewhat marginal gains</a:t>
            </a:r>
            <a:br>
              <a:rPr lang="en" sz="1700">
                <a:solidFill>
                  <a:srgbClr val="FFFFFF"/>
                </a:solidFill>
              </a:rPr>
            </a:br>
            <a:endParaRPr sz="17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Larger training and validation datasets</a:t>
            </a:r>
            <a:endParaRPr sz="21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The years 2015-2018 are not necessarily representative of 2019, and certainly not 2020!</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Limited by slow runtime</a:t>
            </a:r>
            <a:endParaRPr sz="17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603600" y="276375"/>
            <a:ext cx="193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68" name="Google Shape;168;p29"/>
          <p:cNvPicPr preferRelativeResize="0"/>
          <p:nvPr/>
        </p:nvPicPr>
        <p:blipFill>
          <a:blip r:embed="rId3">
            <a:alphaModFix/>
          </a:blip>
          <a:stretch>
            <a:fillRect/>
          </a:stretch>
        </p:blipFill>
        <p:spPr>
          <a:xfrm>
            <a:off x="826800" y="849075"/>
            <a:ext cx="7490399" cy="400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61" name="Google Shape;61;p14"/>
          <p:cNvSpPr txBox="1"/>
          <p:nvPr>
            <p:ph idx="1" type="body"/>
          </p:nvPr>
        </p:nvSpPr>
        <p:spPr>
          <a:xfrm>
            <a:off x="311700" y="10321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Use machine learning methods to predict stock movements and optimal times to buy and sell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Implement several algorithms (LSTM, RL, RF, SVM) and compare results with the state of the art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Incorporate news sentiment analysis as a feature</a:t>
            </a:r>
            <a:endParaRPr>
              <a:solidFill>
                <a:srgbClr val="FFFFFF"/>
              </a:solidFill>
            </a:endParaRPr>
          </a:p>
          <a:p>
            <a:pPr indent="-342900" lvl="0" marL="457200" rtl="0" algn="l">
              <a:spcBef>
                <a:spcPts val="0"/>
              </a:spcBef>
              <a:spcAft>
                <a:spcPts val="0"/>
              </a:spcAft>
              <a:buClr>
                <a:srgbClr val="FFFFFF"/>
              </a:buClr>
              <a:buSzPts val="1800"/>
              <a:buChar char="●"/>
            </a:pPr>
            <a:r>
              <a:rPr b="1" lang="en" u="sng">
                <a:solidFill>
                  <a:srgbClr val="FFFFFF"/>
                </a:solidFill>
              </a:rPr>
              <a:t>State of the Art:</a:t>
            </a:r>
            <a:r>
              <a:rPr lang="en">
                <a:solidFill>
                  <a:srgbClr val="FFFFFF"/>
                </a:solidFill>
              </a:rPr>
              <a:t> </a:t>
            </a:r>
            <a:r>
              <a:rPr i="1" lang="en">
                <a:solidFill>
                  <a:srgbClr val="FFFFFF"/>
                </a:solidFill>
              </a:rPr>
              <a:t>Nabapour et al. </a:t>
            </a:r>
            <a:r>
              <a:rPr lang="en">
                <a:solidFill>
                  <a:srgbClr val="FFFFFF"/>
                </a:solidFill>
              </a:rPr>
              <a:t>and </a:t>
            </a:r>
            <a:r>
              <a:rPr i="1" lang="en">
                <a:solidFill>
                  <a:srgbClr val="FFFFFF"/>
                </a:solidFill>
              </a:rPr>
              <a:t>Yang et al.</a:t>
            </a:r>
            <a:r>
              <a:rPr lang="en">
                <a:solidFill>
                  <a:srgbClr val="FFFFFF"/>
                </a:solidFill>
              </a:rPr>
              <a:t> suggest that LSTM and RF predict price movements best. </a:t>
            </a:r>
            <a:r>
              <a:rPr lang="en">
                <a:solidFill>
                  <a:srgbClr val="FFFFFF"/>
                </a:solidFill>
              </a:rPr>
              <a:t>Our hypothesis is that this will be our result, and that the news sentiment feature will improve model performance.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SVM and ANN are also effective (Hiba Sadia </a:t>
            </a:r>
            <a:r>
              <a:rPr i="1" lang="en">
                <a:solidFill>
                  <a:srgbClr val="FFFFFF"/>
                </a:solidFill>
              </a:rPr>
              <a:t>et al</a:t>
            </a:r>
            <a:r>
              <a:rPr lang="en">
                <a:solidFill>
                  <a:srgbClr val="FFFFFF"/>
                </a:solidFill>
              </a:rPr>
              <a:t>.</a:t>
            </a:r>
            <a:r>
              <a:rPr i="1" lang="en">
                <a:solidFill>
                  <a:srgbClr val="FFFFFF"/>
                </a:solidFill>
              </a:rPr>
              <a:t>)</a:t>
            </a:r>
            <a:r>
              <a:rPr lang="en">
                <a:solidFill>
                  <a:srgbClr val="FFFFFF"/>
                </a:solidFill>
              </a:rPr>
              <a: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RL will make sound decisions on when buy/sell/hold, leading to a solidly positive ROI</a:t>
            </a:r>
            <a:endParaRPr>
              <a:solidFill>
                <a:srgbClr val="FFFFFF"/>
              </a:solidFill>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Jonathan - built trained, tested SVM and RF</a:t>
            </a:r>
            <a:endParaRPr sz="2100">
              <a:solidFill>
                <a:schemeClr val="dk1"/>
              </a:solidFill>
            </a:endParaRPr>
          </a:p>
          <a:p>
            <a:pPr indent="-361950" lvl="1" marL="914400" rtl="0" algn="l">
              <a:lnSpc>
                <a:spcPct val="200000"/>
              </a:lnSpc>
              <a:spcBef>
                <a:spcPts val="0"/>
              </a:spcBef>
              <a:spcAft>
                <a:spcPts val="0"/>
              </a:spcAft>
              <a:buClr>
                <a:srgbClr val="FFFFFF"/>
              </a:buClr>
              <a:buSzPts val="2100"/>
              <a:buChar char="○"/>
            </a:pPr>
            <a:r>
              <a:rPr lang="en" sz="2100">
                <a:solidFill>
                  <a:schemeClr val="dk1"/>
                </a:solidFill>
              </a:rPr>
              <a:t>Initial lead on NLP, method exploration</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Yaroslava - built, trained, tested LSTM/ANN</a:t>
            </a:r>
            <a:endParaRPr sz="2100">
              <a:solidFill>
                <a:schemeClr val="dk1"/>
              </a:solidFill>
            </a:endParaRPr>
          </a:p>
          <a:p>
            <a:pPr indent="-361950" lvl="1" marL="914400" rtl="0" algn="l">
              <a:lnSpc>
                <a:spcPct val="200000"/>
              </a:lnSpc>
              <a:spcBef>
                <a:spcPts val="0"/>
              </a:spcBef>
              <a:spcAft>
                <a:spcPts val="0"/>
              </a:spcAft>
              <a:buClr>
                <a:schemeClr val="dk1"/>
              </a:buClr>
              <a:buSzPts val="2100"/>
              <a:buChar char="○"/>
            </a:pPr>
            <a:r>
              <a:rPr lang="en" sz="2100">
                <a:solidFill>
                  <a:schemeClr val="dk1"/>
                </a:solidFill>
              </a:rPr>
              <a:t>Exploration of financial news dataset features</a:t>
            </a:r>
            <a:endParaRPr sz="2100">
              <a:solidFill>
                <a:schemeClr val="dk1"/>
              </a:solidFill>
            </a:endParaRPr>
          </a:p>
          <a:p>
            <a:pPr indent="-361950" lvl="0" marL="457200" rtl="0" algn="l">
              <a:spcBef>
                <a:spcPts val="0"/>
              </a:spcBef>
              <a:spcAft>
                <a:spcPts val="0"/>
              </a:spcAft>
              <a:buClr>
                <a:srgbClr val="FFFFFF"/>
              </a:buClr>
              <a:buSzPts val="2100"/>
              <a:buChar char="●"/>
            </a:pPr>
            <a:r>
              <a:rPr lang="en" sz="2100">
                <a:solidFill>
                  <a:srgbClr val="FFFFFF"/>
                </a:solidFill>
              </a:rPr>
              <a:t>Daniel - built, trained, and tested reinforcement (Q) learning agent</a:t>
            </a:r>
            <a:endParaRPr sz="2100">
              <a:solidFill>
                <a:srgbClr val="FFFFFF"/>
              </a:solidFill>
            </a:endParaRPr>
          </a:p>
          <a:p>
            <a:pPr indent="-361950" lvl="1" marL="914400" rtl="0" algn="l">
              <a:spcBef>
                <a:spcPts val="0"/>
              </a:spcBef>
              <a:spcAft>
                <a:spcPts val="0"/>
              </a:spcAft>
              <a:buClr>
                <a:srgbClr val="FFFFFF"/>
              </a:buClr>
              <a:buSzPts val="2100"/>
              <a:buChar char="○"/>
            </a:pPr>
            <a:r>
              <a:rPr lang="en" sz="2100">
                <a:solidFill>
                  <a:srgbClr val="FFFFFF"/>
                </a:solidFill>
              </a:rPr>
              <a:t>Preprocessed and redesigned NLP dataset</a:t>
            </a:r>
            <a:endParaRPr sz="2100">
              <a:solidFill>
                <a:srgbClr val="FFFFFF"/>
              </a:solidFill>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Hiba Sadia et al. found that SVM and RF were two strong predictors of stock price trends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Feature set:</a:t>
            </a:r>
            <a:endParaRPr>
              <a:solidFill>
                <a:schemeClr val="dk1"/>
              </a:solidFill>
            </a:endParaRPr>
          </a:p>
          <a:p>
            <a:pPr indent="-342900" lvl="1" marL="914400" rtl="0" algn="l">
              <a:spcBef>
                <a:spcPts val="0"/>
              </a:spcBef>
              <a:spcAft>
                <a:spcPts val="0"/>
              </a:spcAft>
              <a:buClr>
                <a:schemeClr val="dk1"/>
              </a:buClr>
              <a:buSzPts val="1800"/>
              <a:buAutoNum type="arabicPeriod"/>
            </a:pPr>
            <a:r>
              <a:rPr lang="en" sz="1800">
                <a:solidFill>
                  <a:schemeClr val="dk1"/>
                </a:solidFill>
              </a:rPr>
              <a:t>Running [up to] 5 day average of the adjusted close price</a:t>
            </a:r>
            <a:endParaRPr sz="1800">
              <a:solidFill>
                <a:schemeClr val="dk1"/>
              </a:solidFill>
            </a:endParaRPr>
          </a:p>
          <a:p>
            <a:pPr indent="-342900" lvl="1" marL="914400" rtl="0" algn="l">
              <a:spcBef>
                <a:spcPts val="0"/>
              </a:spcBef>
              <a:spcAft>
                <a:spcPts val="0"/>
              </a:spcAft>
              <a:buClr>
                <a:schemeClr val="dk1"/>
              </a:buClr>
              <a:buSzPts val="1800"/>
              <a:buAutoNum type="arabicPeriod"/>
            </a:pPr>
            <a:r>
              <a:rPr lang="en" sz="1800">
                <a:solidFill>
                  <a:schemeClr val="dk1"/>
                </a:solidFill>
              </a:rPr>
              <a:t>Running [up to] 5 day average of the news sentiment</a:t>
            </a:r>
            <a:endParaRPr sz="1800">
              <a:solidFill>
                <a:schemeClr val="dk1"/>
              </a:solidFill>
            </a:endParaRPr>
          </a:p>
          <a:p>
            <a:pPr indent="-342900" lvl="1" marL="914400" rtl="0" algn="l">
              <a:spcBef>
                <a:spcPts val="0"/>
              </a:spcBef>
              <a:spcAft>
                <a:spcPts val="0"/>
              </a:spcAft>
              <a:buClr>
                <a:schemeClr val="dk1"/>
              </a:buClr>
              <a:buSzPts val="1800"/>
              <a:buAutoNum type="arabicPeriod"/>
            </a:pPr>
            <a:r>
              <a:rPr lang="en" sz="1800">
                <a:solidFill>
                  <a:schemeClr val="dk1"/>
                </a:solidFill>
              </a:rPr>
              <a:t>Volatility–ratio of previous two days’ adjusted close price</a:t>
            </a: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Didn’t generalize for stock data during 2019 - 2020</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COVID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Economy likely treats certain stocks differently over time, so</a:t>
            </a:r>
            <a:br>
              <a:rPr lang="en">
                <a:solidFill>
                  <a:schemeClr val="dk1"/>
                </a:solidFill>
              </a:rPr>
            </a:br>
            <a:r>
              <a:rPr lang="en">
                <a:solidFill>
                  <a:schemeClr val="dk1"/>
                </a:solidFill>
              </a:rPr>
              <a:t>historic data becomes less relevant for future predictions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Due to company growth, adapting markets, etc...</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and Random Forests</a:t>
            </a:r>
            <a:endParaRPr/>
          </a:p>
        </p:txBody>
      </p:sp>
      <p:pic>
        <p:nvPicPr>
          <p:cNvPr id="74" name="Google Shape;74;p16"/>
          <p:cNvPicPr preferRelativeResize="0"/>
          <p:nvPr/>
        </p:nvPicPr>
        <p:blipFill>
          <a:blip r:embed="rId3">
            <a:alphaModFix/>
          </a:blip>
          <a:stretch>
            <a:fillRect/>
          </a:stretch>
        </p:blipFill>
        <p:spPr>
          <a:xfrm>
            <a:off x="6125775" y="3232625"/>
            <a:ext cx="2835726" cy="1464600"/>
          </a:xfrm>
          <a:prstGeom prst="rect">
            <a:avLst/>
          </a:prstGeom>
          <a:noFill/>
          <a:ln>
            <a:noFill/>
          </a:ln>
        </p:spPr>
      </p:pic>
      <p:cxnSp>
        <p:nvCxnSpPr>
          <p:cNvPr id="75" name="Google Shape;75;p16"/>
          <p:cNvCxnSpPr/>
          <p:nvPr/>
        </p:nvCxnSpPr>
        <p:spPr>
          <a:xfrm>
            <a:off x="8096975" y="3432300"/>
            <a:ext cx="5268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and Random Forests Results</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Evaluated each model on the set of stocks: Apple (AAPL), Tesla (TSLA), and Johnson &amp; Johnson (JNJ)</a:t>
            </a:r>
            <a:br>
              <a:rPr lang="en" sz="1600">
                <a:solidFill>
                  <a:srgbClr val="FFFFFF"/>
                </a:solidFill>
              </a:rPr>
            </a:b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SVM model predicted stock values formed a smooth approximation, which closely mapped to the actual stock prices. </a:t>
            </a:r>
            <a:br>
              <a:rPr lang="en" sz="1600">
                <a:solidFill>
                  <a:srgbClr val="FFFFFF"/>
                </a:solidFill>
              </a:rPr>
            </a:b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RF was far more sensitive to the rapidly changing day-to-day stock values, while arguably more closely resembling real-world behavior.</a:t>
            </a:r>
            <a:endParaRPr sz="1600">
              <a:solidFill>
                <a:srgbClr val="FFFFFF"/>
              </a:solidFill>
            </a:endParaRPr>
          </a:p>
        </p:txBody>
      </p:sp>
      <p:pic>
        <p:nvPicPr>
          <p:cNvPr id="82" name="Google Shape;82;p17"/>
          <p:cNvPicPr preferRelativeResize="0"/>
          <p:nvPr/>
        </p:nvPicPr>
        <p:blipFill>
          <a:blip r:embed="rId3">
            <a:alphaModFix/>
          </a:blip>
          <a:stretch>
            <a:fillRect/>
          </a:stretch>
        </p:blipFill>
        <p:spPr>
          <a:xfrm>
            <a:off x="4311600" y="1268525"/>
            <a:ext cx="4630299" cy="352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46950" y="209925"/>
            <a:ext cx="8520600" cy="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 Model Creation</a:t>
            </a:r>
            <a:endParaRPr/>
          </a:p>
        </p:txBody>
      </p:sp>
      <p:sp>
        <p:nvSpPr>
          <p:cNvPr id="88" name="Google Shape;88;p18"/>
          <p:cNvSpPr txBox="1"/>
          <p:nvPr>
            <p:ph idx="1" type="body"/>
          </p:nvPr>
        </p:nvSpPr>
        <p:spPr>
          <a:xfrm>
            <a:off x="146950" y="828825"/>
            <a:ext cx="4807500" cy="4062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Font typeface="Georgia"/>
              <a:buAutoNum type="arabicPeriod"/>
            </a:pPr>
            <a:r>
              <a:rPr lang="en">
                <a:solidFill>
                  <a:schemeClr val="lt1"/>
                </a:solidFill>
                <a:highlight>
                  <a:srgbClr val="FFFF00"/>
                </a:highlight>
                <a:latin typeface="Georgia"/>
                <a:ea typeface="Georgia"/>
                <a:cs typeface="Georgia"/>
                <a:sym typeface="Georgia"/>
              </a:rPr>
              <a:t>Data preparation (in the input layer): prepForLSTM() creates the aggregated input</a:t>
            </a:r>
            <a:endParaRPr>
              <a:solidFill>
                <a:schemeClr val="lt1"/>
              </a:solidFill>
              <a:highlight>
                <a:srgbClr val="FFFF00"/>
              </a:highlight>
              <a:latin typeface="Georgia"/>
              <a:ea typeface="Georgia"/>
              <a:cs typeface="Georgia"/>
              <a:sym typeface="Georgia"/>
            </a:endParaRPr>
          </a:p>
          <a:p>
            <a:pPr indent="0" lvl="0" marL="0" rtl="0" algn="l">
              <a:lnSpc>
                <a:spcPct val="100000"/>
              </a:lnSpc>
              <a:spcBef>
                <a:spcPts val="0"/>
              </a:spcBef>
              <a:spcAft>
                <a:spcPts val="0"/>
              </a:spcAft>
              <a:buNone/>
            </a:pPr>
            <a:r>
              <a:rPr lang="en">
                <a:solidFill>
                  <a:srgbClr val="FFFFFF"/>
                </a:solidFill>
                <a:latin typeface="Georgia"/>
                <a:ea typeface="Georgia"/>
                <a:cs typeface="Georgia"/>
                <a:sym typeface="Georgia"/>
              </a:rPr>
              <a:t> -&gt; The input layer is built the data of 3 weeks &amp; aims to predict 1 day in the future</a:t>
            </a:r>
            <a:endParaRPr>
              <a:solidFill>
                <a:srgbClr val="FFFFFF"/>
              </a:solidFill>
              <a:latin typeface="Georgia"/>
              <a:ea typeface="Georgia"/>
              <a:cs typeface="Georgia"/>
              <a:sym typeface="Georgia"/>
            </a:endParaRPr>
          </a:p>
          <a:p>
            <a:pPr indent="0" lvl="0" marL="0" rtl="0" algn="l">
              <a:lnSpc>
                <a:spcPct val="100000"/>
              </a:lnSpc>
              <a:spcBef>
                <a:spcPts val="0"/>
              </a:spcBef>
              <a:spcAft>
                <a:spcPts val="0"/>
              </a:spcAft>
              <a:buNone/>
            </a:pPr>
            <a:r>
              <a:rPr lang="en">
                <a:solidFill>
                  <a:srgbClr val="FFFFFF"/>
                </a:solidFill>
                <a:latin typeface="Georgia"/>
                <a:ea typeface="Georgia"/>
                <a:cs typeface="Georgia"/>
                <a:sym typeface="Georgia"/>
              </a:rPr>
              <a:t>-&gt;The columns used to create the preparation layer are “open”, “high”, “sentiment”, and “adj close.” </a:t>
            </a:r>
            <a:endParaRPr>
              <a:solidFill>
                <a:srgbClr val="FFFFFF"/>
              </a:solidFill>
              <a:latin typeface="Georgia"/>
              <a:ea typeface="Georgia"/>
              <a:cs typeface="Georgia"/>
              <a:sym typeface="Georgia"/>
            </a:endParaRPr>
          </a:p>
          <a:p>
            <a:pPr indent="0" lvl="0" marL="0" rtl="0" algn="l">
              <a:lnSpc>
                <a:spcPct val="100000"/>
              </a:lnSpc>
              <a:spcBef>
                <a:spcPts val="0"/>
              </a:spcBef>
              <a:spcAft>
                <a:spcPts val="0"/>
              </a:spcAft>
              <a:buNone/>
            </a:pPr>
            <a:r>
              <a:rPr lang="en">
                <a:solidFill>
                  <a:srgbClr val="FFFFFF"/>
                </a:solidFill>
                <a:latin typeface="Georgia"/>
                <a:ea typeface="Georgia"/>
                <a:cs typeface="Georgia"/>
                <a:sym typeface="Georgia"/>
              </a:rPr>
              <a:t>-&gt;The processed data is scaled and split into a train set and test set. (Supervised learning)</a:t>
            </a:r>
            <a:endParaRPr>
              <a:solidFill>
                <a:srgbClr val="FFFFFF"/>
              </a:solidFill>
              <a:latin typeface="Georgia"/>
              <a:ea typeface="Georgia"/>
              <a:cs typeface="Georgia"/>
              <a:sym typeface="Georgia"/>
            </a:endParaRPr>
          </a:p>
          <a:p>
            <a:pPr indent="0" lvl="0" marL="0" rtl="0" algn="l">
              <a:lnSpc>
                <a:spcPct val="100000"/>
              </a:lnSpc>
              <a:spcBef>
                <a:spcPts val="0"/>
              </a:spcBef>
              <a:spcAft>
                <a:spcPts val="0"/>
              </a:spcAft>
              <a:buNone/>
            </a:pPr>
            <a:r>
              <a:rPr lang="en">
                <a:solidFill>
                  <a:srgbClr val="FFFFFF"/>
                </a:solidFill>
                <a:latin typeface="Georgia"/>
                <a:ea typeface="Georgia"/>
                <a:cs typeface="Georgia"/>
                <a:sym typeface="Georgia"/>
              </a:rPr>
              <a:t>We used the hyperparameters outlined by </a:t>
            </a:r>
            <a:r>
              <a:rPr i="1" lang="en">
                <a:solidFill>
                  <a:srgbClr val="FFFFFF"/>
                </a:solidFill>
                <a:latin typeface="Georgia"/>
                <a:ea typeface="Georgia"/>
                <a:cs typeface="Georgia"/>
                <a:sym typeface="Georgia"/>
              </a:rPr>
              <a:t>Nabipour et al.</a:t>
            </a:r>
            <a:r>
              <a:rPr lang="en">
                <a:solidFill>
                  <a:srgbClr val="FFFFFF"/>
                </a:solidFill>
                <a:latin typeface="Georgia"/>
                <a:ea typeface="Georgia"/>
                <a:cs typeface="Georgia"/>
                <a:sym typeface="Georgia"/>
              </a:rPr>
              <a:t> to train our LSTM model.</a:t>
            </a:r>
            <a:endParaRPr>
              <a:solidFill>
                <a:srgbClr val="FFFFFF"/>
              </a:solidFill>
              <a:latin typeface="Georgia"/>
              <a:ea typeface="Georgia"/>
              <a:cs typeface="Georgia"/>
              <a:sym typeface="Georgia"/>
            </a:endParaRPr>
          </a:p>
        </p:txBody>
      </p:sp>
      <p:pic>
        <p:nvPicPr>
          <p:cNvPr id="89" name="Google Shape;89;p18"/>
          <p:cNvPicPr preferRelativeResize="0"/>
          <p:nvPr/>
        </p:nvPicPr>
        <p:blipFill>
          <a:blip r:embed="rId3">
            <a:alphaModFix/>
          </a:blip>
          <a:stretch>
            <a:fillRect/>
          </a:stretch>
        </p:blipFill>
        <p:spPr>
          <a:xfrm>
            <a:off x="4954450" y="964900"/>
            <a:ext cx="4189550" cy="33452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314900"/>
            <a:ext cx="8520600" cy="440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highlight>
                  <a:srgbClr val="FFFF00"/>
                </a:highlight>
              </a:rPr>
              <a:t>2. LSTM Parameters</a:t>
            </a:r>
            <a:endParaRPr>
              <a:solidFill>
                <a:schemeClr val="lt1"/>
              </a:solidFill>
              <a:highlight>
                <a:srgbClr val="FFFF00"/>
              </a:highlight>
            </a:endParaRPr>
          </a:p>
          <a:p>
            <a:pPr indent="0" lvl="0" marL="0" marR="0" rtl="0" algn="l">
              <a:lnSpc>
                <a:spcPct val="100000"/>
              </a:lnSpc>
              <a:spcBef>
                <a:spcPts val="0"/>
              </a:spcBef>
              <a:spcAft>
                <a:spcPts val="0"/>
              </a:spcAft>
              <a:buNone/>
            </a:pPr>
            <a:r>
              <a:rPr lang="en">
                <a:solidFill>
                  <a:srgbClr val="FFFFFF"/>
                </a:solidFill>
              </a:rPr>
              <a:t>We ran the Sequential model with parameters “Neuron type” = “LSTM”,  ‘monitor’ = “val_loss”, “verbose” = 1, “patience” = 100 epochs, “learning rate”= 0.00005, “b</a:t>
            </a:r>
            <a:r>
              <a:rPr lang="en">
                <a:solidFill>
                  <a:srgbClr val="FFFFFF"/>
                </a:solidFill>
                <a:latin typeface="Georgia"/>
                <a:ea typeface="Georgia"/>
                <a:cs typeface="Georgia"/>
                <a:sym typeface="Georgia"/>
              </a:rPr>
              <a:t>eta_1” = 0.9, “beta_2” = 0.999, “batch_size” = 8, “validation_split” = 0.2, “callbacks” = “early stopping”. </a:t>
            </a:r>
            <a:endParaRPr>
              <a:solidFill>
                <a:srgbClr val="FFFFFF"/>
              </a:solidFill>
              <a:latin typeface="Georgia"/>
              <a:ea typeface="Georgia"/>
              <a:cs typeface="Georgia"/>
              <a:sym typeface="Georgia"/>
            </a:endParaRPr>
          </a:p>
          <a:p>
            <a:pPr indent="0" lvl="0" marL="0" marR="0" rtl="0" algn="l">
              <a:lnSpc>
                <a:spcPct val="100000"/>
              </a:lnSpc>
              <a:spcBef>
                <a:spcPts val="0"/>
              </a:spcBef>
              <a:spcAft>
                <a:spcPts val="0"/>
              </a:spcAft>
              <a:buNone/>
            </a:pPr>
            <a:r>
              <a:rPr lang="en">
                <a:solidFill>
                  <a:srgbClr val="FFFFFF"/>
                </a:solidFill>
                <a:latin typeface="Georgia"/>
                <a:ea typeface="Georgia"/>
                <a:cs typeface="Georgia"/>
                <a:sym typeface="Georgia"/>
              </a:rPr>
              <a:t>Total number of parameters equal to 1,010,501.  Total #training days = 1000</a:t>
            </a:r>
            <a:endParaRPr>
              <a:solidFill>
                <a:srgbClr val="FFFFFF"/>
              </a:solidFill>
              <a:latin typeface="Georgia"/>
              <a:ea typeface="Georgia"/>
              <a:cs typeface="Georgia"/>
              <a:sym typeface="Georgia"/>
            </a:endParaRPr>
          </a:p>
          <a:p>
            <a:pPr indent="0" lvl="0" marL="0" marR="0" rtl="0" algn="l">
              <a:lnSpc>
                <a:spcPct val="100000"/>
              </a:lnSpc>
              <a:spcBef>
                <a:spcPts val="0"/>
              </a:spcBef>
              <a:spcAft>
                <a:spcPts val="0"/>
              </a:spcAft>
              <a:buNone/>
            </a:pPr>
            <a:r>
              <a:rPr lang="en">
                <a:solidFill>
                  <a:srgbClr val="FFFFFF"/>
                </a:solidFill>
                <a:latin typeface="Georgia"/>
                <a:ea typeface="Georgia"/>
                <a:cs typeface="Georgia"/>
                <a:sym typeface="Georgia"/>
              </a:rPr>
              <a:t>Reshaped format of X_train,y_train, x_test, y_test is (1000,21,4) (1000,1), (237, 21, 4)(237,1)  </a:t>
            </a:r>
            <a:endParaRPr>
              <a:solidFill>
                <a:srgbClr val="FFFFFF"/>
              </a:solidFill>
              <a:latin typeface="Georgia"/>
              <a:ea typeface="Georgia"/>
              <a:cs typeface="Georgia"/>
              <a:sym typeface="Georgia"/>
            </a:endParaRPr>
          </a:p>
          <a:p>
            <a:pPr indent="0" lvl="0" marL="0" marR="0" rtl="0" algn="l">
              <a:lnSpc>
                <a:spcPct val="100000"/>
              </a:lnSpc>
              <a:spcBef>
                <a:spcPts val="0"/>
              </a:spcBef>
              <a:spcAft>
                <a:spcPts val="0"/>
              </a:spcAft>
              <a:buNone/>
            </a:pPr>
            <a:r>
              <a:rPr lang="en">
                <a:solidFill>
                  <a:schemeClr val="lt1"/>
                </a:solidFill>
                <a:highlight>
                  <a:srgbClr val="FFFF00"/>
                </a:highlight>
                <a:latin typeface="Georgia"/>
                <a:ea typeface="Georgia"/>
                <a:cs typeface="Georgia"/>
                <a:sym typeface="Georgia"/>
              </a:rPr>
              <a:t>3. Model Training using optimal parameters</a:t>
            </a:r>
            <a:endParaRPr>
              <a:solidFill>
                <a:schemeClr val="lt1"/>
              </a:solidFill>
              <a:highlight>
                <a:srgbClr val="FFFF00"/>
              </a:highlight>
              <a:latin typeface="Georgia"/>
              <a:ea typeface="Georgia"/>
              <a:cs typeface="Georgia"/>
              <a:sym typeface="Georgia"/>
            </a:endParaRPr>
          </a:p>
          <a:p>
            <a:pPr indent="0" lvl="0" marL="0" marR="0" rtl="0" algn="l">
              <a:lnSpc>
                <a:spcPct val="100000"/>
              </a:lnSpc>
              <a:spcBef>
                <a:spcPts val="0"/>
              </a:spcBef>
              <a:spcAft>
                <a:spcPts val="0"/>
              </a:spcAft>
              <a:buNone/>
            </a:pPr>
            <a:r>
              <a:rPr lang="en" sz="1050">
                <a:solidFill>
                  <a:srgbClr val="000000"/>
                </a:solidFill>
                <a:highlight>
                  <a:srgbClr val="FFFFFF"/>
                </a:highlight>
              </a:rPr>
              <a:t>Layer (type)                 Output Shape              Param #   </a:t>
            </a:r>
            <a:endParaRPr sz="1050">
              <a:solidFill>
                <a:srgbClr val="000000"/>
              </a:solidFill>
              <a:highlight>
                <a:srgbClr val="FFFFFF"/>
              </a:highlight>
            </a:endParaRPr>
          </a:p>
          <a:p>
            <a:pPr indent="0" lvl="0" marL="0" marR="0" rtl="0" algn="l">
              <a:lnSpc>
                <a:spcPct val="100000"/>
              </a:lnSpc>
              <a:spcBef>
                <a:spcPts val="0"/>
              </a:spcBef>
              <a:spcAft>
                <a:spcPts val="0"/>
              </a:spcAft>
              <a:buNone/>
            </a:pPr>
            <a:r>
              <a:rPr lang="en" sz="1050">
                <a:solidFill>
                  <a:srgbClr val="000000"/>
                </a:solidFill>
                <a:highlight>
                  <a:srgbClr val="FFFFFF"/>
                </a:highlight>
              </a:rPr>
              <a:t>=================================================================</a:t>
            </a:r>
            <a:endParaRPr sz="1050">
              <a:solidFill>
                <a:srgbClr val="000000"/>
              </a:solidFill>
              <a:highlight>
                <a:srgbClr val="FFFFFF"/>
              </a:highlight>
            </a:endParaRPr>
          </a:p>
          <a:p>
            <a:pPr indent="0" lvl="0" marL="0" marR="0" rtl="0" algn="l">
              <a:lnSpc>
                <a:spcPct val="100000"/>
              </a:lnSpc>
              <a:spcBef>
                <a:spcPts val="0"/>
              </a:spcBef>
              <a:spcAft>
                <a:spcPts val="0"/>
              </a:spcAft>
              <a:buNone/>
            </a:pPr>
            <a:r>
              <a:rPr lang="en" sz="1050">
                <a:solidFill>
                  <a:srgbClr val="000000"/>
                </a:solidFill>
                <a:highlight>
                  <a:srgbClr val="FFFFFF"/>
                </a:highlight>
              </a:rPr>
              <a:t>lstm (LSTM)                  (None, 500)               1010000   </a:t>
            </a:r>
            <a:endParaRPr sz="1050">
              <a:solidFill>
                <a:srgbClr val="000000"/>
              </a:solidFill>
              <a:highlight>
                <a:srgbClr val="FFFFFF"/>
              </a:highlight>
            </a:endParaRPr>
          </a:p>
          <a:p>
            <a:pPr indent="0" lvl="0" marL="0" marR="0" rtl="0" algn="l">
              <a:lnSpc>
                <a:spcPct val="100000"/>
              </a:lnSpc>
              <a:spcBef>
                <a:spcPts val="0"/>
              </a:spcBef>
              <a:spcAft>
                <a:spcPts val="0"/>
              </a:spcAft>
              <a:buNone/>
            </a:pPr>
            <a:r>
              <a:rPr lang="en" sz="1050">
                <a:solidFill>
                  <a:srgbClr val="000000"/>
                </a:solidFill>
                <a:highlight>
                  <a:srgbClr val="FFFFFF"/>
                </a:highlight>
              </a:rPr>
              <a:t>_________________________________________________________________</a:t>
            </a:r>
            <a:endParaRPr sz="1050">
              <a:solidFill>
                <a:srgbClr val="000000"/>
              </a:solidFill>
              <a:highlight>
                <a:srgbClr val="FFFFFF"/>
              </a:highlight>
            </a:endParaRPr>
          </a:p>
          <a:p>
            <a:pPr indent="0" lvl="0" marL="0" rtl="0" algn="l">
              <a:spcBef>
                <a:spcPts val="0"/>
              </a:spcBef>
              <a:spcAft>
                <a:spcPts val="0"/>
              </a:spcAft>
              <a:buNone/>
            </a:pPr>
            <a:r>
              <a:rPr lang="en" sz="1050">
                <a:solidFill>
                  <a:srgbClr val="000000"/>
                </a:solidFill>
                <a:highlight>
                  <a:srgbClr val="FFFFFF"/>
                </a:highlight>
              </a:rPr>
              <a:t>dense (Dense)                (None, 1)                 501   </a:t>
            </a:r>
            <a:endParaRPr>
              <a:solidFill>
                <a:schemeClr val="lt1"/>
              </a:solidFill>
              <a:highlight>
                <a:srgbClr val="FFFF00"/>
              </a:highlight>
              <a:latin typeface="Georgia"/>
              <a:ea typeface="Georgia"/>
              <a:cs typeface="Georgia"/>
              <a:sym typeface="Georgia"/>
            </a:endParaRPr>
          </a:p>
          <a:p>
            <a:pPr indent="0" lvl="0" marL="0" marR="0" rtl="0" algn="l">
              <a:lnSpc>
                <a:spcPct val="100000"/>
              </a:lnSpc>
              <a:spcBef>
                <a:spcPts val="0"/>
              </a:spcBef>
              <a:spcAft>
                <a:spcPts val="0"/>
              </a:spcAft>
              <a:buNone/>
            </a:pPr>
            <a:r>
              <a:rPr lang="en">
                <a:solidFill>
                  <a:schemeClr val="lt1"/>
                </a:solidFill>
                <a:highlight>
                  <a:srgbClr val="FFFF00"/>
                </a:highlight>
                <a:latin typeface="Georgia"/>
                <a:ea typeface="Georgia"/>
                <a:cs typeface="Georgia"/>
                <a:sym typeface="Georgia"/>
              </a:rPr>
              <a:t>4. Comparing Training loss and Validation Loss</a:t>
            </a:r>
            <a:endParaRPr>
              <a:solidFill>
                <a:schemeClr val="lt1"/>
              </a:solidFill>
              <a:highlight>
                <a:srgbClr val="FFFF00"/>
              </a:highlight>
              <a:latin typeface="Georgia"/>
              <a:ea typeface="Georgia"/>
              <a:cs typeface="Georgia"/>
              <a:sym typeface="Georgia"/>
            </a:endParaRPr>
          </a:p>
          <a:p>
            <a:pPr indent="0" lvl="0" marL="0" marR="0" rtl="0" algn="l">
              <a:lnSpc>
                <a:spcPct val="100000"/>
              </a:lnSpc>
              <a:spcBef>
                <a:spcPts val="0"/>
              </a:spcBef>
              <a:spcAft>
                <a:spcPts val="0"/>
              </a:spcAft>
              <a:buNone/>
            </a:pPr>
            <a:r>
              <a:rPr lang="en">
                <a:solidFill>
                  <a:schemeClr val="lt1"/>
                </a:solidFill>
                <a:highlight>
                  <a:srgbClr val="FFFF00"/>
                </a:highlight>
                <a:latin typeface="Georgia"/>
                <a:ea typeface="Georgia"/>
                <a:cs typeface="Georgia"/>
                <a:sym typeface="Georgia"/>
              </a:rPr>
              <a:t>5. Making a prediction on the test dataset</a:t>
            </a:r>
            <a:endParaRPr>
              <a:solidFill>
                <a:schemeClr val="lt1"/>
              </a:solidFill>
              <a:highlight>
                <a:srgbClr val="FFFF00"/>
              </a:highlight>
              <a:latin typeface="Georgia"/>
              <a:ea typeface="Georgia"/>
              <a:cs typeface="Georgia"/>
              <a:sym typeface="Georgia"/>
            </a:endParaRPr>
          </a:p>
          <a:p>
            <a:pPr indent="0" lvl="0" marL="0" marR="0" rtl="0" algn="l">
              <a:lnSpc>
                <a:spcPct val="100000"/>
              </a:lnSpc>
              <a:spcBef>
                <a:spcPts val="0"/>
              </a:spcBef>
              <a:spcAft>
                <a:spcPts val="0"/>
              </a:spcAft>
              <a:buNone/>
            </a:pPr>
            <a:r>
              <a:rPr lang="en">
                <a:solidFill>
                  <a:schemeClr val="lt1"/>
                </a:solidFill>
                <a:highlight>
                  <a:srgbClr val="FFFF00"/>
                </a:highlight>
                <a:latin typeface="Georgia"/>
                <a:ea typeface="Georgia"/>
                <a:cs typeface="Georgia"/>
                <a:sym typeface="Georgia"/>
              </a:rPr>
              <a:t>6.Graph representation of scaled real and predicted data </a:t>
            </a:r>
            <a:endParaRPr>
              <a:solidFill>
                <a:srgbClr val="FFFFFF"/>
              </a:solidFill>
              <a:latin typeface="Georgia"/>
              <a:ea typeface="Georgia"/>
              <a:cs typeface="Georgia"/>
              <a:sym typeface="Georgia"/>
            </a:endParaRPr>
          </a:p>
          <a:p>
            <a:pPr indent="0" lvl="0" marL="0" marR="0" rtl="0" algn="l">
              <a:lnSpc>
                <a:spcPct val="100000"/>
              </a:lnSpc>
              <a:spcBef>
                <a:spcPts val="0"/>
              </a:spcBef>
              <a:spcAft>
                <a:spcPts val="0"/>
              </a:spcAft>
              <a:buNone/>
            </a:pPr>
            <a:r>
              <a:t/>
            </a:r>
            <a:endParaRPr>
              <a:solidFill>
                <a:srgbClr val="FFFFFF"/>
              </a:solidFill>
              <a:latin typeface="Georgia"/>
              <a:ea typeface="Georgia"/>
              <a:cs typeface="Georgia"/>
              <a:sym typeface="Georgia"/>
            </a:endParaRPr>
          </a:p>
          <a:p>
            <a:pPr indent="0" lvl="0" marL="0" rtl="0" algn="l">
              <a:lnSpc>
                <a:spcPct val="100000"/>
              </a:lnSpc>
              <a:spcBef>
                <a:spcPts val="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251925"/>
            <a:ext cx="8520600" cy="45768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solidFill>
                  <a:schemeClr val="lt1"/>
                </a:solidFill>
                <a:highlight>
                  <a:srgbClr val="FFFF00"/>
                </a:highlight>
                <a:latin typeface="Times New Roman"/>
                <a:ea typeface="Times New Roman"/>
                <a:cs typeface="Times New Roman"/>
                <a:sym typeface="Times New Roman"/>
              </a:rPr>
              <a:t>Experiments and Evaluation for Apple </a:t>
            </a:r>
            <a:endParaRPr>
              <a:solidFill>
                <a:schemeClr val="lt1"/>
              </a:solidFill>
              <a:highlight>
                <a:srgbClr val="FFFF00"/>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lt1"/>
              </a:solidFill>
              <a:highlight>
                <a:srgbClr val="FFFF00"/>
              </a:highlight>
            </a:endParaRPr>
          </a:p>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122750" y="650825"/>
            <a:ext cx="6295407" cy="2561250"/>
          </a:xfrm>
          <a:prstGeom prst="rect">
            <a:avLst/>
          </a:prstGeom>
          <a:noFill/>
          <a:ln>
            <a:noFill/>
          </a:ln>
        </p:spPr>
      </p:pic>
      <p:sp>
        <p:nvSpPr>
          <p:cNvPr id="101" name="Google Shape;101;p20"/>
          <p:cNvSpPr txBox="1"/>
          <p:nvPr/>
        </p:nvSpPr>
        <p:spPr>
          <a:xfrm>
            <a:off x="6634050" y="818775"/>
            <a:ext cx="2603400" cy="3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rPr>
              <a:t>MAE = 0.0067</a:t>
            </a:r>
            <a:endParaRPr sz="1800">
              <a:solidFill>
                <a:srgbClr val="FFFFFF"/>
              </a:solidFill>
            </a:endParaRPr>
          </a:p>
          <a:p>
            <a:pPr indent="0" lvl="0" marL="0" rtl="0" algn="l">
              <a:lnSpc>
                <a:spcPct val="100000"/>
              </a:lnSpc>
              <a:spcBef>
                <a:spcPts val="0"/>
              </a:spcBef>
              <a:spcAft>
                <a:spcPts val="0"/>
              </a:spcAft>
              <a:buNone/>
            </a:pPr>
            <a:r>
              <a:rPr lang="en" sz="1800">
                <a:solidFill>
                  <a:srgbClr val="FFFFFF"/>
                </a:solidFill>
              </a:rPr>
              <a:t>MSE = 9.4305e-05</a:t>
            </a:r>
            <a:endParaRPr sz="1800">
              <a:solidFill>
                <a:srgbClr val="FFFFFF"/>
              </a:solidFill>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Final value of cost function for cross-validation data</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val_loss = 0.0149</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MSE of cross-validation data:</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val_mse = 3.6786e-04</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MAE of cross-validation:</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val_mae = 0.0149 </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FFFFFF"/>
              </a:solidFill>
            </a:endParaRPr>
          </a:p>
        </p:txBody>
      </p:sp>
      <p:pic>
        <p:nvPicPr>
          <p:cNvPr id="102" name="Google Shape;102;p20"/>
          <p:cNvPicPr preferRelativeResize="0"/>
          <p:nvPr/>
        </p:nvPicPr>
        <p:blipFill>
          <a:blip r:embed="rId4">
            <a:alphaModFix/>
          </a:blip>
          <a:stretch>
            <a:fillRect/>
          </a:stretch>
        </p:blipFill>
        <p:spPr>
          <a:xfrm>
            <a:off x="619700" y="3135500"/>
            <a:ext cx="2638425" cy="2009775"/>
          </a:xfrm>
          <a:prstGeom prst="rect">
            <a:avLst/>
          </a:prstGeom>
          <a:noFill/>
          <a:ln>
            <a:noFill/>
          </a:ln>
        </p:spPr>
      </p:pic>
      <p:sp>
        <p:nvSpPr>
          <p:cNvPr id="103" name="Google Shape;103;p20"/>
          <p:cNvSpPr txBox="1"/>
          <p:nvPr/>
        </p:nvSpPr>
        <p:spPr>
          <a:xfrm>
            <a:off x="3610950" y="3212075"/>
            <a:ext cx="2028000" cy="149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The prediction on the test dataset gave us a Root Mean Square Deviation (RMSE) equal to 3.60.</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251925"/>
            <a:ext cx="8520600" cy="45768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a:solidFill>
                  <a:schemeClr val="lt1"/>
                </a:solidFill>
                <a:highlight>
                  <a:srgbClr val="FFFF00"/>
                </a:highlight>
                <a:latin typeface="Times New Roman"/>
                <a:ea typeface="Times New Roman"/>
                <a:cs typeface="Times New Roman"/>
                <a:sym typeface="Times New Roman"/>
              </a:rPr>
              <a:t>Experiments and Evaluation for Tesla </a:t>
            </a:r>
            <a:endParaRPr>
              <a:solidFill>
                <a:schemeClr val="lt1"/>
              </a:solidFill>
              <a:highlight>
                <a:srgbClr val="FFFF00"/>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lt1"/>
              </a:solidFill>
              <a:highlight>
                <a:srgbClr val="FFFF00"/>
              </a:highlight>
            </a:endParaRPr>
          </a:p>
          <a:p>
            <a:pPr indent="0" lvl="0" marL="0" rtl="0" algn="l">
              <a:spcBef>
                <a:spcPts val="0"/>
              </a:spcBef>
              <a:spcAft>
                <a:spcPts val="1600"/>
              </a:spcAft>
              <a:buNone/>
            </a:pPr>
            <a:r>
              <a:t/>
            </a:r>
            <a:endParaRPr/>
          </a:p>
        </p:txBody>
      </p:sp>
      <p:sp>
        <p:nvSpPr>
          <p:cNvPr id="109" name="Google Shape;109;p21"/>
          <p:cNvSpPr txBox="1"/>
          <p:nvPr/>
        </p:nvSpPr>
        <p:spPr>
          <a:xfrm>
            <a:off x="6634050" y="818775"/>
            <a:ext cx="2603400" cy="3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rPr>
              <a:t>MAE = 0.125</a:t>
            </a:r>
            <a:endParaRPr sz="1800">
              <a:solidFill>
                <a:srgbClr val="FFFFFF"/>
              </a:solidFill>
            </a:endParaRPr>
          </a:p>
          <a:p>
            <a:pPr indent="0" lvl="0" marL="0" rtl="0" algn="l">
              <a:lnSpc>
                <a:spcPct val="100000"/>
              </a:lnSpc>
              <a:spcBef>
                <a:spcPts val="0"/>
              </a:spcBef>
              <a:spcAft>
                <a:spcPts val="0"/>
              </a:spcAft>
              <a:buNone/>
            </a:pPr>
            <a:r>
              <a:rPr lang="en" sz="1800">
                <a:solidFill>
                  <a:srgbClr val="FFFFFF"/>
                </a:solidFill>
              </a:rPr>
              <a:t>MSE = 3.2459e-04</a:t>
            </a:r>
            <a:endParaRPr sz="1800">
              <a:solidFill>
                <a:srgbClr val="FFFFFF"/>
              </a:solidFill>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Final value of cost function for cross-validation data</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val_loss = 0.208</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MSE of cross-validation data:</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val_mse = 9.1789e-04</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MAE of cross-validation:</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val_mae = 0.0208</a:t>
            </a:r>
            <a:endParaRPr sz="18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solidFill>
                <a:srgbClr val="FFFFFF"/>
              </a:solidFill>
            </a:endParaRPr>
          </a:p>
        </p:txBody>
      </p:sp>
      <p:sp>
        <p:nvSpPr>
          <p:cNvPr id="110" name="Google Shape;110;p21"/>
          <p:cNvSpPr txBox="1"/>
          <p:nvPr/>
        </p:nvSpPr>
        <p:spPr>
          <a:xfrm>
            <a:off x="3610950" y="3212075"/>
            <a:ext cx="2028000" cy="149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FFFFFF"/>
                </a:solidFill>
                <a:latin typeface="Times New Roman"/>
                <a:ea typeface="Times New Roman"/>
                <a:cs typeface="Times New Roman"/>
                <a:sym typeface="Times New Roman"/>
              </a:rPr>
              <a:t>The prediction on the test dataset gave us a Root Mean Square Deviation (RMSE) equal to 6.52</a:t>
            </a:r>
            <a:endParaRPr sz="1800">
              <a:solidFill>
                <a:srgbClr val="FFFFFF"/>
              </a:solidFill>
            </a:endParaRPr>
          </a:p>
        </p:txBody>
      </p:sp>
      <p:pic>
        <p:nvPicPr>
          <p:cNvPr id="111" name="Google Shape;111;p21"/>
          <p:cNvPicPr preferRelativeResize="0"/>
          <p:nvPr/>
        </p:nvPicPr>
        <p:blipFill>
          <a:blip r:embed="rId3">
            <a:alphaModFix/>
          </a:blip>
          <a:stretch>
            <a:fillRect/>
          </a:stretch>
        </p:blipFill>
        <p:spPr>
          <a:xfrm>
            <a:off x="125950" y="650800"/>
            <a:ext cx="6152201" cy="2561275"/>
          </a:xfrm>
          <a:prstGeom prst="rect">
            <a:avLst/>
          </a:prstGeom>
          <a:noFill/>
          <a:ln>
            <a:noFill/>
          </a:ln>
        </p:spPr>
      </p:pic>
      <p:pic>
        <p:nvPicPr>
          <p:cNvPr id="112" name="Google Shape;112;p21"/>
          <p:cNvPicPr preferRelativeResize="0"/>
          <p:nvPr/>
        </p:nvPicPr>
        <p:blipFill>
          <a:blip r:embed="rId4">
            <a:alphaModFix/>
          </a:blip>
          <a:stretch>
            <a:fillRect/>
          </a:stretch>
        </p:blipFill>
        <p:spPr>
          <a:xfrm>
            <a:off x="416675" y="2900150"/>
            <a:ext cx="2800350" cy="211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