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62E5E6-4495-49A8-BF86-D102B09D318D}">
  <a:tblStyle styleId="{A962E5E6-4495-49A8-BF86-D102B09D31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7d52a14d7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7d52a14d7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7d52a14d7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7d52a14d7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7dd328773_0_2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7dd328773_0_2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d5c9537b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d5c9537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d5c9537b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d5c9537b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d5c9537b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d5c9537b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7d52a14d7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7d52a14d7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7d52a14d7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7d52a14d7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7d52a14d7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7d52a14d7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7d52a14d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7d52a14d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左上角点击新增，选择新增文档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选择文档BASE的知识库，进行确认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进入文档编辑页面，编辑完成之后点击左上角√。完成创建。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7d52a14d7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7d52a14d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在话题库发起话题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选择周报收集模板（或者自定义模板），选择写作者，点击提交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点击“立即参与”进行评论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7d52a14d7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7d52a14d7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37d52a14d7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37d52a14d7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7d52a14d7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37d52a14d7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7d52a14d7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37d52a14d7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7d52a14d7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37d52a14d7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IP白名单这个很好笑，刚刚挂着梯子就不让我登进去语雀了。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7d52a14d7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7d52a14d7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定价，本次体验的是标准版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7dd328773_0_2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7dd328773_0_2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7dd32877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7dd32877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7dd328773_0_2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7dd328773_0_2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由于移动端较为重视文档（具体表现为只可以新建文档），下一页PPT会对文档进行深挖。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d5721dec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d5721dec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7d52a14d7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7d52a14d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7d52a14d7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7d52a14d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report For Yuque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444250" y="39214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</a:t>
            </a:r>
            <a:r>
              <a:rPr lang="en"/>
              <a:t>orter : Aquie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1297500" y="393750"/>
            <a:ext cx="70389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二、产品体验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1297500" y="1116150"/>
            <a:ext cx="358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文档</a:t>
            </a:r>
            <a:endParaRPr b="1"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ui如图所示，左上角可以切换用户使用空间，右上角可以检索或新增文档和知识库。状态分两栏：编辑过、浏览过，点进去可以预览对应文档或知识库，目前数据表、画板仅支持预览不支持编辑，文档和表格可以在线编辑。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525" y="660375"/>
            <a:ext cx="2389219" cy="382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1297500" y="393750"/>
            <a:ext cx="70389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二、产品体验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1297500" y="1116150"/>
            <a:ext cx="3967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2. 团队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此部分为我们重点要观察的团队协作部分，如右图所示，语雀的团队可以分为知识库、动态、话题、成员四个部分。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图示为知识库部分，知识库是在团队内部共享的所有知识库，可以为其进行分组、设为常用、不予显示、重命名、删除等。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500" y="286550"/>
            <a:ext cx="2976024" cy="47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1297500" y="393750"/>
            <a:ext cx="70389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二、产品体验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1297500" y="1116150"/>
            <a:ext cx="3967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2. 团队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动态可以展示团队成员对文档、话题、任务的变更记录。但是目前语雀移动端不支持查看文档具体的编辑记录，无法对文档进行复原、溯洄等操作。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324" y="412838"/>
            <a:ext cx="2698650" cy="431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>
            <p:ph type="title"/>
          </p:nvPr>
        </p:nvSpPr>
        <p:spPr>
          <a:xfrm>
            <a:off x="1297500" y="393750"/>
            <a:ext cx="70389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二、产品体验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1297500" y="1116150"/>
            <a:ext cx="3967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2. 团队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话题库（可以类比为一个知识库）无法通过移动端新建，但是可以通过PC端新建的话题进行预览。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话题库点进去，可以查看内部所有话题，可以对话题进行发起、编辑、评论等操作。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549" y="359882"/>
            <a:ext cx="2764851" cy="4423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>
            <p:ph type="title"/>
          </p:nvPr>
        </p:nvSpPr>
        <p:spPr>
          <a:xfrm>
            <a:off x="1297500" y="393750"/>
            <a:ext cx="70389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二、产品体验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1297500" y="1116150"/>
            <a:ext cx="3967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2. 团队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移动端语雀的成员管理如图所示，可以对成员的权限进行管理，其中成员的管理权限分为管理员、成员和只读权限。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目前移动端的成员管理不支持新增、删除、修改成员信息等，仅支持成员权限修改。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676" y="449263"/>
            <a:ext cx="2653126" cy="424497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 txBox="1"/>
          <p:nvPr>
            <p:ph type="title"/>
          </p:nvPr>
        </p:nvSpPr>
        <p:spPr>
          <a:xfrm>
            <a:off x="1052550" y="366650"/>
            <a:ext cx="70389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二、产品体验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1052550" y="1116150"/>
            <a:ext cx="358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3. 消息</a:t>
            </a:r>
            <a:endParaRPr b="1"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ui如图所示，</a:t>
            </a:r>
            <a:r>
              <a:rPr lang="en" sz="1500">
                <a:solidFill>
                  <a:schemeClr val="dk1"/>
                </a:solidFill>
              </a:rPr>
              <a:t>消息的传递是协作性的基础，移动端语雀里边涵盖了诸如点赞、关注、@和评论、待处理事项等，方便用户感知文档的处理和工作安排。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300" y="789050"/>
            <a:ext cx="2406156" cy="38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297500" y="393750"/>
            <a:ext cx="70389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二、产品体验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075" y="883850"/>
            <a:ext cx="2404326" cy="38227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1052550" y="1116150"/>
            <a:ext cx="358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3. 我</a:t>
            </a:r>
            <a:endParaRPr b="1"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我页功能架构如左图所示，主要集中与设置、防误删、用户体验、引导开通会员等方面。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 txBox="1"/>
          <p:nvPr>
            <p:ph type="title"/>
          </p:nvPr>
        </p:nvSpPr>
        <p:spPr>
          <a:xfrm>
            <a:off x="1297500" y="393750"/>
            <a:ext cx="70389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二、产品体验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1052550" y="1116150"/>
            <a:ext cx="7284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4. </a:t>
            </a:r>
            <a:r>
              <a:rPr b="1" lang="en">
                <a:solidFill>
                  <a:schemeClr val="dk1"/>
                </a:solidFill>
              </a:rPr>
              <a:t>数据安全性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语雀在数据安全上做了很多基础能力的提升，号称有”金融级别的数据安全”，数据安全经过了ISO安全认证体系、公安部三级等级保护，背靠支付宝底层安全能力。以下为语雀自身的安全能力。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613" y="2473775"/>
            <a:ext cx="6573874" cy="25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1297500" y="393750"/>
            <a:ext cx="70389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二、产品体验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1052550" y="1116150"/>
            <a:ext cx="7284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4. </a:t>
            </a:r>
            <a:r>
              <a:rPr b="1" lang="en">
                <a:solidFill>
                  <a:schemeClr val="dk1"/>
                </a:solidFill>
              </a:rPr>
              <a:t>典型场景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新增&amp;编辑文档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700" y="1992025"/>
            <a:ext cx="1852594" cy="291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675" y="1959562"/>
            <a:ext cx="1935375" cy="29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4425" y="1992029"/>
            <a:ext cx="1935375" cy="303105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/>
          <p:nvPr/>
        </p:nvSpPr>
        <p:spPr>
          <a:xfrm>
            <a:off x="2773325" y="3331850"/>
            <a:ext cx="1078200" cy="53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/>
          <p:nvPr/>
        </p:nvSpPr>
        <p:spPr>
          <a:xfrm>
            <a:off x="5155050" y="3331850"/>
            <a:ext cx="1078200" cy="53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 txBox="1"/>
          <p:nvPr>
            <p:ph type="title"/>
          </p:nvPr>
        </p:nvSpPr>
        <p:spPr>
          <a:xfrm>
            <a:off x="1297500" y="393750"/>
            <a:ext cx="70389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二、产品体验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1052550" y="1116150"/>
            <a:ext cx="7284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4. 典型场景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协作-收集周报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1976791"/>
            <a:ext cx="1917625" cy="30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3732" y="1976791"/>
            <a:ext cx="1980587" cy="305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7875" y="1964432"/>
            <a:ext cx="1980575" cy="307489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/>
          <p:nvPr/>
        </p:nvSpPr>
        <p:spPr>
          <a:xfrm>
            <a:off x="2773325" y="3331850"/>
            <a:ext cx="1078200" cy="53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/>
          <p:nvPr/>
        </p:nvSpPr>
        <p:spPr>
          <a:xfrm>
            <a:off x="5484325" y="3331850"/>
            <a:ext cx="1078200" cy="53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一、研究背景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052550" y="1228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研究目的</a:t>
            </a:r>
            <a:r>
              <a:rPr lang="en" sz="1500">
                <a:solidFill>
                  <a:schemeClr val="dk1"/>
                </a:solidFill>
              </a:rPr>
              <a:t>：分析语雀的产品结构、业务逻辑和核心功能。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产出要求</a:t>
            </a:r>
            <a:r>
              <a:rPr lang="en" sz="1500">
                <a:solidFill>
                  <a:schemeClr val="dk1"/>
                </a:solidFill>
              </a:rPr>
              <a:t>：1. 了解协作型app在手机上的应用场景和相关业务逻辑；</a:t>
            </a:r>
            <a:endParaRPr sz="15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2. 整合语雀的优缺点，分析自身产品有何可以借鉴。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体验设备</a:t>
            </a:r>
            <a:r>
              <a:rPr lang="en" sz="1500">
                <a:solidFill>
                  <a:schemeClr val="dk1"/>
                </a:solidFill>
              </a:rPr>
              <a:t>：HuaWei </a:t>
            </a:r>
            <a:r>
              <a:rPr lang="en" sz="1500">
                <a:solidFill>
                  <a:schemeClr val="dk1"/>
                </a:solidFill>
              </a:rPr>
              <a:t>Pad</a:t>
            </a:r>
            <a:r>
              <a:rPr lang="en" sz="1500">
                <a:solidFill>
                  <a:schemeClr val="dk1"/>
                </a:solidFill>
              </a:rPr>
              <a:t> based on Harmony System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体验时间</a:t>
            </a:r>
            <a:r>
              <a:rPr lang="en" sz="1500">
                <a:solidFill>
                  <a:schemeClr val="dk1"/>
                </a:solidFill>
              </a:rPr>
              <a:t>：2023/7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体验版本</a:t>
            </a:r>
            <a:r>
              <a:rPr lang="en" sz="1500">
                <a:solidFill>
                  <a:schemeClr val="dk1"/>
                </a:solidFill>
              </a:rPr>
              <a:t>：Version 0.10.6 </a:t>
            </a:r>
            <a:r>
              <a:rPr lang="en" sz="1500">
                <a:solidFill>
                  <a:schemeClr val="dk1"/>
                </a:solidFill>
              </a:rPr>
              <a:t>语雀团队版标准版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2"/>
          <p:cNvSpPr txBox="1"/>
          <p:nvPr>
            <p:ph type="title"/>
          </p:nvPr>
        </p:nvSpPr>
        <p:spPr>
          <a:xfrm>
            <a:off x="1297500" y="393750"/>
            <a:ext cx="70389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三、</a:t>
            </a:r>
            <a:r>
              <a:rPr lang="en"/>
              <a:t>总结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1052550" y="1116150"/>
            <a:ext cx="72840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优点：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优秀的数据安全保护能力，可以保障企业的数据安全；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树形结构和合理的分层逻辑，可以让文档之间的脉络更加清晰；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协作能力强大，背靠团队功能，根据团队进行划分工作划分。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缺点：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无法支持全量文档的编辑能力，例如数据表和画板在移动端还无法进行编辑；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库管理能力较弱，无法支持知识库、话题库的新建，无法对话题库内容进行修改；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没有文档溯洄能力。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3"/>
          <p:cNvSpPr txBox="1"/>
          <p:nvPr>
            <p:ph type="title"/>
          </p:nvPr>
        </p:nvSpPr>
        <p:spPr>
          <a:xfrm>
            <a:off x="1297500" y="393750"/>
            <a:ext cx="70389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四、 </a:t>
            </a:r>
            <a:r>
              <a:rPr lang="en"/>
              <a:t>建议和提升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1052550" y="1116150"/>
            <a:ext cx="72840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我们可以通过语雀的优点和不足，对我们自身的产品提出部分建议，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文档编辑能力：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针对手机端/移动端的使用场景，应该为增添更加便捷的输入能力：</a:t>
            </a:r>
            <a:endParaRPr sz="1500">
              <a:solidFill>
                <a:schemeClr val="dk1"/>
              </a:solidFill>
            </a:endParaRPr>
          </a:p>
          <a:p>
            <a:pPr indent="-316706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语音输入能力：</a:t>
            </a:r>
            <a:endParaRPr sz="1500">
              <a:solidFill>
                <a:schemeClr val="dk1"/>
              </a:solidFill>
            </a:endParaRPr>
          </a:p>
          <a:p>
            <a:pPr indent="-316706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" sz="1500">
                <a:solidFill>
                  <a:schemeClr val="dk1"/>
                </a:solidFill>
              </a:rPr>
              <a:t>赋能语音输入功能，增设语音输入的指令，例如“一级标题，xxx"自动转换为一级标题</a:t>
            </a:r>
            <a:endParaRPr sz="1500">
              <a:solidFill>
                <a:schemeClr val="dk1"/>
              </a:solidFill>
            </a:endParaRPr>
          </a:p>
          <a:p>
            <a:pPr indent="-316706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" sz="1500">
                <a:solidFill>
                  <a:schemeClr val="dk1"/>
                </a:solidFill>
              </a:rPr>
              <a:t>打开语音输入，识别语音进行长篇输入，同时保存音频到文档；</a:t>
            </a:r>
            <a:endParaRPr sz="1500">
              <a:solidFill>
                <a:schemeClr val="dk1"/>
              </a:solidFill>
            </a:endParaRPr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智能识别能力：</a:t>
            </a:r>
            <a:r>
              <a:rPr lang="en" sz="1500">
                <a:solidFill>
                  <a:schemeClr val="dk1"/>
                </a:solidFill>
              </a:rPr>
              <a:t>截图，通过文字识别上传到云文档；</a:t>
            </a:r>
            <a:endParaRPr sz="1500">
              <a:solidFill>
                <a:schemeClr val="dk1"/>
              </a:solidFill>
            </a:endParaRPr>
          </a:p>
          <a:p>
            <a:pPr indent="-31670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支持文档丰富编辑能力；</a:t>
            </a:r>
            <a:endParaRPr sz="1500">
              <a:solidFill>
                <a:schemeClr val="dk1"/>
              </a:solidFill>
            </a:endParaRPr>
          </a:p>
          <a:p>
            <a:pPr indent="-316706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" sz="1500">
                <a:solidFill>
                  <a:schemeClr val="dk1"/>
                </a:solidFill>
              </a:rPr>
              <a:t>支持多张图片上传自动编辑为文档，支持图片不跳转预览；</a:t>
            </a:r>
            <a:endParaRPr sz="1500">
              <a:solidFill>
                <a:schemeClr val="dk1"/>
              </a:solidFill>
            </a:endParaRPr>
          </a:p>
          <a:p>
            <a:pPr indent="-316706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" sz="1500">
                <a:solidFill>
                  <a:schemeClr val="dk1"/>
                </a:solidFill>
              </a:rPr>
              <a:t>支持上传视频；</a:t>
            </a:r>
            <a:endParaRPr sz="1500">
              <a:solidFill>
                <a:schemeClr val="dk1"/>
              </a:solidFill>
            </a:endParaRPr>
          </a:p>
          <a:p>
            <a:pPr indent="-316706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" sz="1500">
                <a:solidFill>
                  <a:schemeClr val="dk1"/>
                </a:solidFill>
              </a:rPr>
              <a:t>支持通过访问手机剪贴板的方式自动识别输入。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/>
        </p:nvSpPr>
        <p:spPr>
          <a:xfrm>
            <a:off x="903400" y="11511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2. </a:t>
            </a:r>
            <a:r>
              <a:rPr lang="en" sz="1500">
                <a:solidFill>
                  <a:schemeClr val="dk1"/>
                </a:solidFill>
              </a:rPr>
              <a:t>团队协作能力</a:t>
            </a:r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1518675" y="1566600"/>
            <a:ext cx="72840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分享，支持一键分享、复制链接、生成长图分享，分享到第三方平台，让同事迅速感知；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文档评论，最好支持划线评论。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文档大纲，支持快速跳转到所需文档内容；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支持多人在线编辑文档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支持权限分配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支持多种格式的导入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7" name="Google Shape;227;p34"/>
          <p:cNvSpPr txBox="1"/>
          <p:nvPr>
            <p:ph type="title"/>
          </p:nvPr>
        </p:nvSpPr>
        <p:spPr>
          <a:xfrm>
            <a:off x="1297500" y="393750"/>
            <a:ext cx="70389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四、 建议和提升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/>
        </p:nvSpPr>
        <p:spPr>
          <a:xfrm>
            <a:off x="1500825" y="11365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3. 数据</a:t>
            </a:r>
            <a:r>
              <a:rPr lang="en" sz="1500">
                <a:solidFill>
                  <a:schemeClr val="dk1"/>
                </a:solidFill>
              </a:rPr>
              <a:t>安全保障性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1518675" y="1566600"/>
            <a:ext cx="72840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数据加密：对企业的每一项数据都进行严格加密。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权限管理：不仅是对团队权限管理，还要对知识库、话题库等进行进一步的权限限制，要细化到最小的单位进行权限管理。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安全水印：Ip白名单等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防误删：提供文档版本管理及回收站功能。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34" name="Google Shape;234;p35"/>
          <p:cNvSpPr txBox="1"/>
          <p:nvPr>
            <p:ph type="title"/>
          </p:nvPr>
        </p:nvSpPr>
        <p:spPr>
          <a:xfrm>
            <a:off x="1297500" y="393750"/>
            <a:ext cx="70389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四、 建议和提升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1297500" y="393750"/>
            <a:ext cx="70389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二、产品体验</a:t>
            </a:r>
            <a:endParaRPr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1097400" y="101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{A962E5E6-4495-49A8-BF86-D102B09D318D}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标准版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专业版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旗舰版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定价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0/空间/年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99/人/年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199/人/年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可享受服务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免费使用文档、知识团队等基础能力；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最多支持10人、5团队；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新建文档100篇/月。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无限文稿数；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完整的知识创作能力；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话题、任务等团队协作能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力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知识库安全管控措施（防复制、水印等);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成员与权限管理。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专业版所有能力；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安全管控措施（如操作日志、空间水印）；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更高的内容安全访问（白名单访问）；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API和webhook支持；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专属客户成功经历。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1013025" y="393750"/>
            <a:ext cx="70389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二、产品体验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013025" y="1015950"/>
            <a:ext cx="4583100" cy="32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0.  基本概念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空间</a:t>
            </a:r>
            <a:r>
              <a:rPr lang="en" sz="1500">
                <a:solidFill>
                  <a:schemeClr val="dk1"/>
                </a:solidFill>
              </a:rPr>
              <a:t>：</a:t>
            </a:r>
            <a:r>
              <a:rPr lang="en" sz="1500">
                <a:solidFill>
                  <a:schemeClr val="dk1"/>
                </a:solidFill>
              </a:rPr>
              <a:t>面向企业和团队的推出的全新知识协同工具，可以实现企业内部的私密知识在线创作与协同，让协作更高效，打造轻松流畅的工作体验。空间可以用于项目协同、知识管理、工作笔记、团队文化建设等多种场景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移动端的空间切换位置较为隐蔽，也不支持新建空间，和修改权限。</a:t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675" y="535763"/>
            <a:ext cx="2615301" cy="418447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931750" y="393750"/>
            <a:ext cx="70389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二、产品体验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1067225" y="1015950"/>
            <a:ext cx="4365000" cy="3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0.  基本概念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62">
                <a:solidFill>
                  <a:schemeClr val="dk1"/>
                </a:solidFill>
              </a:rPr>
              <a:t>知识库</a:t>
            </a:r>
            <a:r>
              <a:rPr lang="en" sz="1962">
                <a:solidFill>
                  <a:schemeClr val="dk1"/>
                </a:solidFill>
              </a:rPr>
              <a:t>：在语雀上「知识库」是知识内容的载体、就好比一本书一样。在知识库中，可以进行创作与分享。可以树形展示也可以平铺展示。</a:t>
            </a:r>
            <a:endParaRPr sz="196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62">
                <a:solidFill>
                  <a:schemeClr val="dk1"/>
                </a:solidFill>
              </a:rPr>
              <a:t>移动端的知识库可以进行分享、复制链接、编辑目录，也可以新增文档、修改知识库信息等。</a:t>
            </a:r>
            <a:endParaRPr sz="196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62">
                <a:solidFill>
                  <a:schemeClr val="dk1"/>
                </a:solidFill>
              </a:rPr>
              <a:t>知识库包含</a:t>
            </a:r>
            <a:r>
              <a:rPr b="1" lang="en" sz="1962">
                <a:solidFill>
                  <a:schemeClr val="dk1"/>
                </a:solidFill>
              </a:rPr>
              <a:t>文档、表格、画板、数据表</a:t>
            </a:r>
            <a:r>
              <a:rPr lang="en" sz="1962">
                <a:solidFill>
                  <a:schemeClr val="dk1"/>
                </a:solidFill>
              </a:rPr>
              <a:t>四种类型内容。相较于pc端，移动端无法修改权限。</a:t>
            </a:r>
            <a:endParaRPr sz="196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302" y="555125"/>
            <a:ext cx="2395551" cy="383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1052550" y="326025"/>
            <a:ext cx="70389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二、产品体验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1052550" y="1172925"/>
            <a:ext cx="3809700" cy="32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0.  基本概念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编辑器类型：</a:t>
            </a:r>
            <a:r>
              <a:rPr lang="en" sz="1500">
                <a:solidFill>
                  <a:schemeClr val="dk1"/>
                </a:solidFill>
              </a:rPr>
              <a:t>语雀中（pc端或网页端）可以新建or编辑以下类型：文档、表格、画板、数据表。移动端目前仅支持新建文档，可编辑文档和表格，仅支持预览画板和数据表。</a:t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490" y="1172927"/>
            <a:ext cx="3730208" cy="279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1052550" y="326025"/>
            <a:ext cx="70389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二、产品体验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1052550" y="1056375"/>
            <a:ext cx="3809700" cy="32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0.  基本概念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语雀移动端的文档编辑能力可以为文档添加图片、附件等内容，还可以进行</a:t>
            </a:r>
            <a:r>
              <a:rPr b="1" lang="en" sz="1600">
                <a:solidFill>
                  <a:schemeClr val="dk1"/>
                </a:solidFill>
              </a:rPr>
              <a:t>智能识别</a:t>
            </a:r>
            <a:r>
              <a:rPr lang="en" sz="1600">
                <a:solidFill>
                  <a:schemeClr val="dk1"/>
                </a:solidFill>
              </a:rPr>
              <a:t>等操作辅助输入，在针对手机端的使用场景上，还设置了快捷方式进行编辑：左滑可以对一行文字进行复制、剪切等。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250" y="2815874"/>
            <a:ext cx="3645051" cy="209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238" y="326025"/>
            <a:ext cx="3645072" cy="23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语雀移动端和网页端、pc端有较大差距，目前</a:t>
            </a:r>
            <a:r>
              <a:rPr lang="en" sz="1500">
                <a:solidFill>
                  <a:schemeClr val="dk1"/>
                </a:solidFill>
              </a:rPr>
              <a:t>团队协作版</a:t>
            </a:r>
            <a:r>
              <a:rPr lang="en" sz="1500">
                <a:solidFill>
                  <a:schemeClr val="dk1"/>
                </a:solidFill>
              </a:rPr>
              <a:t>移动端大框架划分为三个内容：</a:t>
            </a:r>
            <a:r>
              <a:rPr b="1" lang="en" sz="1500">
                <a:solidFill>
                  <a:schemeClr val="dk1"/>
                </a:solidFill>
              </a:rPr>
              <a:t>文档、消息、我</a:t>
            </a:r>
            <a:r>
              <a:rPr lang="en" sz="1500">
                <a:solidFill>
                  <a:schemeClr val="dk1"/>
                </a:solidFill>
              </a:rPr>
              <a:t>，整体框架如下图所示：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1297500" y="393750"/>
            <a:ext cx="70389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二、产品体验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375" y="1949150"/>
            <a:ext cx="3143250" cy="25717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1360075" y="890800"/>
            <a:ext cx="6123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文档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文档页作为homepage，基本框架如下图所示：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1297500" y="318675"/>
            <a:ext cx="70389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二、产品体验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950" y="1775025"/>
            <a:ext cx="4196100" cy="313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