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embeddedFontLst>
    <p:embeddedFont>
      <p:font typeface="Nunito"/>
      <p:regular r:id="rId30"/>
      <p:bold r:id="rId31"/>
      <p:italic r:id="rId32"/>
      <p:boldItalic r:id="rId33"/>
    </p:embeddedFont>
    <p:embeddedFont>
      <p:font typeface="Maven Pro"/>
      <p:regular r:id="rId34"/>
      <p:bold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Nunito-bold.fntdata"/><Relationship Id="rId30" Type="http://schemas.openxmlformats.org/officeDocument/2006/relationships/font" Target="fonts/Nunito-regular.fntdata"/><Relationship Id="rId11" Type="http://schemas.openxmlformats.org/officeDocument/2006/relationships/slide" Target="slides/slide6.xml"/><Relationship Id="rId33" Type="http://schemas.openxmlformats.org/officeDocument/2006/relationships/font" Target="fonts/Nunito-boldItalic.fntdata"/><Relationship Id="rId10" Type="http://schemas.openxmlformats.org/officeDocument/2006/relationships/slide" Target="slides/slide5.xml"/><Relationship Id="rId32" Type="http://schemas.openxmlformats.org/officeDocument/2006/relationships/font" Target="fonts/Nunito-italic.fntdata"/><Relationship Id="rId13" Type="http://schemas.openxmlformats.org/officeDocument/2006/relationships/slide" Target="slides/slide8.xml"/><Relationship Id="rId35" Type="http://schemas.openxmlformats.org/officeDocument/2006/relationships/font" Target="fonts/MavenPro-bold.fntdata"/><Relationship Id="rId12" Type="http://schemas.openxmlformats.org/officeDocument/2006/relationships/slide" Target="slides/slide7.xml"/><Relationship Id="rId34" Type="http://schemas.openxmlformats.org/officeDocument/2006/relationships/font" Target="fonts/MavenPro-regular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721b431e9b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721b431e9b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721b431e9b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721b431e9b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721b431e9b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721b431e9b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721b431e9b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721b431e9b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721b431e9b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721b431e9b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721b431e9b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721b431e9b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71d9769f5b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71d9769f5b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83f0dfecf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83f0dfecf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83f0dfecff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83f0dfecff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83f0dfecff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83f0dfecff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71d9769f5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71d9769f5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52e6810638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52e6810638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83f0dfecff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83f0dfecff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52e6810638_1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52e6810638_1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83f0dfecff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83f0dfecff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8443e9d7fb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8443e9d7fb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71d9769f5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71d9769f5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83f0dfecff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83f0dfecff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71d9769f5b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71d9769f5b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826cdcf529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826cdcf52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721b431e9b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721b431e9b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721b431e9b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721b431e9b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721b431e9b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721b431e9b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0.jpg"/><Relationship Id="rId4" Type="http://schemas.openxmlformats.org/officeDocument/2006/relationships/image" Target="../media/image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6.jpg"/><Relationship Id="rId4" Type="http://schemas.openxmlformats.org/officeDocument/2006/relationships/image" Target="../media/image4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5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www.nejm.org/doi/full/10.1056/NEJMoa1206809" TargetMode="External"/><Relationship Id="rId4" Type="http://schemas.openxmlformats.org/officeDocument/2006/relationships/hyperlink" Target="http://www.health.harvard.edu/blog/untangling-the-non-invasive-breast-cancer-controversy-201509188293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kaggle.com/salihacur/breastcancerwisconsin#breast-cancer-wisconsin.csv" TargetMode="External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11.png"/><Relationship Id="rId5" Type="http://schemas.openxmlformats.org/officeDocument/2006/relationships/image" Target="../media/image3.jpg"/><Relationship Id="rId6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Science Final Project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Sierra Hoff and Charles Yang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2"/>
          <p:cNvSpPr txBox="1"/>
          <p:nvPr>
            <p:ph type="title"/>
          </p:nvPr>
        </p:nvSpPr>
        <p:spPr>
          <a:xfrm>
            <a:off x="4952750" y="587600"/>
            <a:ext cx="3338400" cy="52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Marginal Adhesion</a:t>
            </a:r>
            <a:endParaRPr sz="2400"/>
          </a:p>
        </p:txBody>
      </p:sp>
      <p:pic>
        <p:nvPicPr>
          <p:cNvPr id="340" name="Google Shape;340;p22"/>
          <p:cNvPicPr preferRelativeResize="0"/>
          <p:nvPr/>
        </p:nvPicPr>
        <p:blipFill rotWithShape="1">
          <a:blip r:embed="rId3">
            <a:alphaModFix/>
          </a:blip>
          <a:srcRect b="33192" l="755" r="64918" t="34310"/>
          <a:stretch/>
        </p:blipFill>
        <p:spPr>
          <a:xfrm>
            <a:off x="286180" y="440163"/>
            <a:ext cx="4666574" cy="4263174"/>
          </a:xfrm>
          <a:prstGeom prst="rect">
            <a:avLst/>
          </a:prstGeom>
          <a:noFill/>
          <a:ln>
            <a:noFill/>
          </a:ln>
        </p:spPr>
      </p:pic>
      <p:sp>
        <p:nvSpPr>
          <p:cNvPr id="341" name="Google Shape;341;p22"/>
          <p:cNvSpPr txBox="1"/>
          <p:nvPr/>
        </p:nvSpPr>
        <p:spPr>
          <a:xfrm>
            <a:off x="4952750" y="1071200"/>
            <a:ext cx="3764100" cy="36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Benign tumours tend to not exhibit high levels of marginal adhesion. Right-Skew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Malignant tumours have a relatively level </a:t>
            </a:r>
            <a:r>
              <a:rPr lang="en" sz="1200"/>
              <a:t>distribution of marginal adhesion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Note: Small modal peak at 10</a:t>
            </a:r>
            <a:r>
              <a:rPr lang="en" sz="1200"/>
              <a:t> </a:t>
            </a:r>
            <a:endParaRPr sz="12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3"/>
          <p:cNvSpPr txBox="1"/>
          <p:nvPr>
            <p:ph type="title"/>
          </p:nvPr>
        </p:nvSpPr>
        <p:spPr>
          <a:xfrm>
            <a:off x="4952750" y="587600"/>
            <a:ext cx="3492600" cy="52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Epithelial Cells</a:t>
            </a:r>
            <a:endParaRPr sz="2400"/>
          </a:p>
        </p:txBody>
      </p:sp>
      <p:pic>
        <p:nvPicPr>
          <p:cNvPr id="347" name="Google Shape;347;p23"/>
          <p:cNvPicPr preferRelativeResize="0"/>
          <p:nvPr/>
        </p:nvPicPr>
        <p:blipFill rotWithShape="1">
          <a:blip r:embed="rId3">
            <a:alphaModFix/>
          </a:blip>
          <a:srcRect b="33751" l="32836" r="32836" t="33751"/>
          <a:stretch/>
        </p:blipFill>
        <p:spPr>
          <a:xfrm>
            <a:off x="286180" y="440163"/>
            <a:ext cx="4666574" cy="4263174"/>
          </a:xfrm>
          <a:prstGeom prst="rect">
            <a:avLst/>
          </a:prstGeom>
          <a:noFill/>
          <a:ln>
            <a:noFill/>
          </a:ln>
        </p:spPr>
      </p:pic>
      <p:sp>
        <p:nvSpPr>
          <p:cNvPr id="348" name="Google Shape;348;p23"/>
          <p:cNvSpPr txBox="1"/>
          <p:nvPr/>
        </p:nvSpPr>
        <p:spPr>
          <a:xfrm>
            <a:off x="4952750" y="1108100"/>
            <a:ext cx="3764100" cy="36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Benign tumours tend to contain less epithelial cells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Malignant tumours seem to have some degree of epithelial cells</a:t>
            </a:r>
            <a:endParaRPr sz="12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24"/>
          <p:cNvSpPr txBox="1"/>
          <p:nvPr>
            <p:ph type="title"/>
          </p:nvPr>
        </p:nvSpPr>
        <p:spPr>
          <a:xfrm>
            <a:off x="4952750" y="587600"/>
            <a:ext cx="3353100" cy="52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Bland Chromatin</a:t>
            </a:r>
            <a:endParaRPr sz="2400"/>
          </a:p>
        </p:txBody>
      </p:sp>
      <p:pic>
        <p:nvPicPr>
          <p:cNvPr id="354" name="Google Shape;354;p24"/>
          <p:cNvPicPr preferRelativeResize="0"/>
          <p:nvPr/>
        </p:nvPicPr>
        <p:blipFill rotWithShape="1">
          <a:blip r:embed="rId3">
            <a:alphaModFix/>
          </a:blip>
          <a:srcRect b="33751" l="66600" r="-926" t="33751"/>
          <a:stretch/>
        </p:blipFill>
        <p:spPr>
          <a:xfrm>
            <a:off x="286180" y="440163"/>
            <a:ext cx="4666574" cy="4263174"/>
          </a:xfrm>
          <a:prstGeom prst="rect">
            <a:avLst/>
          </a:prstGeom>
          <a:noFill/>
          <a:ln>
            <a:noFill/>
          </a:ln>
        </p:spPr>
      </p:pic>
      <p:sp>
        <p:nvSpPr>
          <p:cNvPr id="355" name="Google Shape;355;p24"/>
          <p:cNvSpPr txBox="1"/>
          <p:nvPr/>
        </p:nvSpPr>
        <p:spPr>
          <a:xfrm>
            <a:off x="4952750" y="1071200"/>
            <a:ext cx="3764100" cy="36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Benign tumours generally have less bland chromatin, exhibiting an extreme right-skewness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Malignant tumours seem to have modal peaks around 3, 7, and 10. Overall, malignant cells tend to exhibit more bland chromatin</a:t>
            </a:r>
            <a:endParaRPr sz="12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25"/>
          <p:cNvSpPr txBox="1"/>
          <p:nvPr>
            <p:ph type="title"/>
          </p:nvPr>
        </p:nvSpPr>
        <p:spPr>
          <a:xfrm>
            <a:off x="4952750" y="587600"/>
            <a:ext cx="3764100" cy="52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Normal Nucleoli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pic>
        <p:nvPicPr>
          <p:cNvPr id="361" name="Google Shape;361;p25"/>
          <p:cNvPicPr preferRelativeResize="0"/>
          <p:nvPr/>
        </p:nvPicPr>
        <p:blipFill rotWithShape="1">
          <a:blip r:embed="rId3">
            <a:alphaModFix/>
          </a:blip>
          <a:srcRect b="0" l="0" r="65673" t="67502"/>
          <a:stretch/>
        </p:blipFill>
        <p:spPr>
          <a:xfrm>
            <a:off x="286180" y="440163"/>
            <a:ext cx="4666574" cy="4263174"/>
          </a:xfrm>
          <a:prstGeom prst="rect">
            <a:avLst/>
          </a:prstGeom>
          <a:noFill/>
          <a:ln>
            <a:noFill/>
          </a:ln>
        </p:spPr>
      </p:pic>
      <p:sp>
        <p:nvSpPr>
          <p:cNvPr id="362" name="Google Shape;362;p25"/>
          <p:cNvSpPr txBox="1"/>
          <p:nvPr/>
        </p:nvSpPr>
        <p:spPr>
          <a:xfrm>
            <a:off x="4952750" y="1071200"/>
            <a:ext cx="3764100" cy="36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Benign tumours seem to almost always have relatively normal nucleoli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Malignant tumours have a relatively level distribution of nucleoli normality</a:t>
            </a:r>
            <a:endParaRPr sz="12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26"/>
          <p:cNvSpPr txBox="1"/>
          <p:nvPr>
            <p:ph type="title"/>
          </p:nvPr>
        </p:nvSpPr>
        <p:spPr>
          <a:xfrm>
            <a:off x="4952750" y="587600"/>
            <a:ext cx="2480100" cy="52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Mitoses</a:t>
            </a:r>
            <a:endParaRPr sz="2400"/>
          </a:p>
        </p:txBody>
      </p:sp>
      <p:pic>
        <p:nvPicPr>
          <p:cNvPr id="368" name="Google Shape;368;p26"/>
          <p:cNvPicPr preferRelativeResize="0"/>
          <p:nvPr/>
        </p:nvPicPr>
        <p:blipFill rotWithShape="1">
          <a:blip r:embed="rId3">
            <a:alphaModFix/>
          </a:blip>
          <a:srcRect b="-227" l="33567" r="32105" t="67730"/>
          <a:stretch/>
        </p:blipFill>
        <p:spPr>
          <a:xfrm>
            <a:off x="286180" y="440163"/>
            <a:ext cx="4666574" cy="4263174"/>
          </a:xfrm>
          <a:prstGeom prst="rect">
            <a:avLst/>
          </a:prstGeom>
          <a:noFill/>
          <a:ln>
            <a:noFill/>
          </a:ln>
        </p:spPr>
      </p:pic>
      <p:sp>
        <p:nvSpPr>
          <p:cNvPr id="369" name="Google Shape;369;p26"/>
          <p:cNvSpPr txBox="1"/>
          <p:nvPr/>
        </p:nvSpPr>
        <p:spPr>
          <a:xfrm>
            <a:off x="4952750" y="1071200"/>
            <a:ext cx="3764100" cy="36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Benign and Malignant tumours tend to exhibit similar rates of </a:t>
            </a:r>
            <a:r>
              <a:rPr lang="en" sz="1200"/>
              <a:t>mitosis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Some malignant tumours exhibit higher rates of </a:t>
            </a:r>
            <a:r>
              <a:rPr lang="en" sz="1200"/>
              <a:t>mitosis</a:t>
            </a:r>
            <a:endParaRPr sz="12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27"/>
          <p:cNvSpPr txBox="1"/>
          <p:nvPr>
            <p:ph type="title"/>
          </p:nvPr>
        </p:nvSpPr>
        <p:spPr>
          <a:xfrm>
            <a:off x="4952750" y="587600"/>
            <a:ext cx="3331200" cy="52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Bare Nuclei</a:t>
            </a:r>
            <a:endParaRPr sz="2400"/>
          </a:p>
        </p:txBody>
      </p:sp>
      <p:pic>
        <p:nvPicPr>
          <p:cNvPr id="375" name="Google Shape;375;p27"/>
          <p:cNvPicPr preferRelativeResize="0"/>
          <p:nvPr/>
        </p:nvPicPr>
        <p:blipFill rotWithShape="1">
          <a:blip r:embed="rId3">
            <a:alphaModFix/>
          </a:blip>
          <a:srcRect b="0" l="65673" r="0" t="67502"/>
          <a:stretch/>
        </p:blipFill>
        <p:spPr>
          <a:xfrm>
            <a:off x="286180" y="440163"/>
            <a:ext cx="4666574" cy="4263174"/>
          </a:xfrm>
          <a:prstGeom prst="rect">
            <a:avLst/>
          </a:prstGeom>
          <a:noFill/>
          <a:ln>
            <a:noFill/>
          </a:ln>
        </p:spPr>
      </p:pic>
      <p:sp>
        <p:nvSpPr>
          <p:cNvPr id="376" name="Google Shape;376;p27"/>
          <p:cNvSpPr txBox="1"/>
          <p:nvPr/>
        </p:nvSpPr>
        <p:spPr>
          <a:xfrm>
            <a:off x="4952750" y="1071200"/>
            <a:ext cx="3764100" cy="36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Benign tumours tend to have less bare nuclei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Malignant tumours seem to have a large amount of completely bare nuclei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Note: some malignant values are lower, but not many</a:t>
            </a:r>
            <a:endParaRPr sz="12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28"/>
          <p:cNvSpPr txBox="1"/>
          <p:nvPr>
            <p:ph type="title"/>
          </p:nvPr>
        </p:nvSpPr>
        <p:spPr>
          <a:xfrm>
            <a:off x="1303800" y="2438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Stage 3: Explore the Data: S</a:t>
            </a:r>
            <a:r>
              <a:rPr lang="en"/>
              <a:t>eaborn </a:t>
            </a:r>
            <a:r>
              <a:rPr lang="en"/>
              <a:t>Heatmap</a:t>
            </a:r>
            <a:endParaRPr/>
          </a:p>
        </p:txBody>
      </p:sp>
      <p:pic>
        <p:nvPicPr>
          <p:cNvPr id="382" name="Google Shape;38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0046" y="1372000"/>
            <a:ext cx="4445828" cy="37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383" name="Google Shape;383;p28"/>
          <p:cNvSpPr txBox="1"/>
          <p:nvPr/>
        </p:nvSpPr>
        <p:spPr>
          <a:xfrm>
            <a:off x="5050225" y="1372000"/>
            <a:ext cx="3689100" cy="34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Cell size and shape have the strongest correl</a:t>
            </a:r>
            <a:r>
              <a:rPr lang="en" sz="1200"/>
              <a:t>ation</a:t>
            </a:r>
            <a:r>
              <a:rPr lang="en" sz="1200"/>
              <a:t>, and strong correlations with all other traits except mitosis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The remainder of the variables only have a moderately strong correlation with </a:t>
            </a:r>
            <a:r>
              <a:rPr lang="en" sz="1200"/>
              <a:t>each other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Mitosis has the weakest correlations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Note: Very strong correlations between cell size and shape, and bare nuclei with benormal</a:t>
            </a:r>
            <a:endParaRPr sz="12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29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</a:t>
            </a:r>
            <a:endParaRPr/>
          </a:p>
        </p:txBody>
      </p:sp>
      <p:sp>
        <p:nvSpPr>
          <p:cNvPr id="389" name="Google Shape;389;p29"/>
          <p:cNvSpPr txBox="1"/>
          <p:nvPr>
            <p:ph idx="1" type="subTitle"/>
          </p:nvPr>
        </p:nvSpPr>
        <p:spPr>
          <a:xfrm>
            <a:off x="824000" y="289925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30"/>
          <p:cNvSpPr txBox="1"/>
          <p:nvPr>
            <p:ph type="title"/>
          </p:nvPr>
        </p:nvSpPr>
        <p:spPr>
          <a:xfrm>
            <a:off x="1303800" y="1186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Choice</a:t>
            </a:r>
            <a:endParaRPr/>
          </a:p>
        </p:txBody>
      </p:sp>
      <p:sp>
        <p:nvSpPr>
          <p:cNvPr id="395" name="Google Shape;395;p30"/>
          <p:cNvSpPr/>
          <p:nvPr/>
        </p:nvSpPr>
        <p:spPr>
          <a:xfrm>
            <a:off x="1919700" y="1452875"/>
            <a:ext cx="3654600" cy="3579900"/>
          </a:xfrm>
          <a:prstGeom prst="ellipse">
            <a:avLst/>
          </a:prstGeom>
          <a:solidFill>
            <a:srgbClr val="8DD8D3">
              <a:alpha val="737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30"/>
          <p:cNvSpPr/>
          <p:nvPr/>
        </p:nvSpPr>
        <p:spPr>
          <a:xfrm>
            <a:off x="3642975" y="1452875"/>
            <a:ext cx="3654600" cy="3579900"/>
          </a:xfrm>
          <a:prstGeom prst="ellipse">
            <a:avLst/>
          </a:prstGeom>
          <a:solidFill>
            <a:srgbClr val="FD5B58">
              <a:alpha val="508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397" name="Google Shape;397;p30"/>
          <p:cNvSpPr txBox="1"/>
          <p:nvPr/>
        </p:nvSpPr>
        <p:spPr>
          <a:xfrm>
            <a:off x="2005825" y="2460075"/>
            <a:ext cx="5241900" cy="11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&lt;100k samples                labeled data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 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                                        Multiple features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                                           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Numeric features        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Categorical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 target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98" name="Google Shape;398;p30"/>
          <p:cNvSpPr txBox="1"/>
          <p:nvPr/>
        </p:nvSpPr>
        <p:spPr>
          <a:xfrm>
            <a:off x="1976550" y="763475"/>
            <a:ext cx="5685000" cy="6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Nunito"/>
                <a:ea typeface="Nunito"/>
                <a:cs typeface="Nunito"/>
                <a:sym typeface="Nunito"/>
              </a:rPr>
              <a:t>KNN            </a:t>
            </a:r>
            <a:r>
              <a:rPr lang="en" sz="2400">
                <a:latin typeface="Nunito"/>
                <a:ea typeface="Nunito"/>
                <a:cs typeface="Nunito"/>
                <a:sym typeface="Nunito"/>
              </a:rPr>
              <a:t>Decision</a:t>
            </a:r>
            <a:r>
              <a:rPr lang="en" sz="2400">
                <a:latin typeface="Nunito"/>
                <a:ea typeface="Nunito"/>
                <a:cs typeface="Nunito"/>
                <a:sym typeface="Nunito"/>
              </a:rPr>
              <a:t> tree</a:t>
            </a:r>
            <a:endParaRPr sz="24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3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KNN Setup</a:t>
            </a:r>
            <a:endParaRPr/>
          </a:p>
        </p:txBody>
      </p:sp>
      <p:sp>
        <p:nvSpPr>
          <p:cNvPr id="404" name="Google Shape;404;p31"/>
          <p:cNvSpPr txBox="1"/>
          <p:nvPr>
            <p:ph idx="1" type="body"/>
          </p:nvPr>
        </p:nvSpPr>
        <p:spPr>
          <a:xfrm>
            <a:off x="1303800" y="1597875"/>
            <a:ext cx="3430500" cy="136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Used a </a:t>
            </a:r>
            <a:r>
              <a:rPr lang="en"/>
              <a:t>Train Validation Test split of 70%, 15%, 15%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random state was 42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405" name="Google Shape;40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5925" y="1575400"/>
            <a:ext cx="4104899" cy="19927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Stage 1: Ask a Question</a:t>
            </a:r>
            <a:endParaRPr sz="2400"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03800" y="1300950"/>
            <a:ext cx="7030500" cy="299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What is the dataset?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Kaggle breast-cancer-wisconsin dataset from the UCI Machine Learning Repository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Contains 1 ID column, 9 columns on cell characteristics, and 1 column identifying whether patient tumour is benign or malignant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What is the question/answer you expect to find?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Which factors have the highest impact on determining the prognosis of breast cancer?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Can we predict the prognosis of breast cancer?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What are the benefits of this project?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Around a third of a people diagnosed with breast cancer have a benign tumor. However, it is difficult to immediately and consistently tell the difference between benign and malignant tumors.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This project aims to analyze which cell characteristics have the strongest link in determining the prognosis, and then use a machine learning model to predict a prognosis based on those nine variables.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32"/>
          <p:cNvSpPr txBox="1"/>
          <p:nvPr>
            <p:ph type="title"/>
          </p:nvPr>
        </p:nvSpPr>
        <p:spPr>
          <a:xfrm>
            <a:off x="1303800" y="74532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KNN Result</a:t>
            </a:r>
            <a:endParaRPr sz="2400"/>
          </a:p>
        </p:txBody>
      </p:sp>
      <p:sp>
        <p:nvSpPr>
          <p:cNvPr id="411" name="Google Shape;411;p32"/>
          <p:cNvSpPr txBox="1"/>
          <p:nvPr>
            <p:ph idx="1" type="body"/>
          </p:nvPr>
        </p:nvSpPr>
        <p:spPr>
          <a:xfrm>
            <a:off x="1303800" y="1300950"/>
            <a:ext cx="3430500" cy="178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Achieved highest accuracy of 100%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Accuracy was highest with 6 neighbors.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Testing on test set achieved 96.8% Accuracy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This is a </a:t>
            </a:r>
            <a:r>
              <a:rPr lang="en"/>
              <a:t>reliable</a:t>
            </a:r>
            <a:r>
              <a:rPr lang="en"/>
              <a:t> model</a:t>
            </a:r>
            <a:endParaRPr/>
          </a:p>
        </p:txBody>
      </p:sp>
      <p:pic>
        <p:nvPicPr>
          <p:cNvPr id="412" name="Google Shape;41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9224" y="3255500"/>
            <a:ext cx="7265574" cy="148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3" name="Google Shape;413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34300" y="598575"/>
            <a:ext cx="3683239" cy="248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3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Decision Tree Results</a:t>
            </a:r>
            <a:endParaRPr/>
          </a:p>
        </p:txBody>
      </p:sp>
      <p:sp>
        <p:nvSpPr>
          <p:cNvPr id="419" name="Google Shape;419;p33"/>
          <p:cNvSpPr txBox="1"/>
          <p:nvPr>
            <p:ph idx="1" type="body"/>
          </p:nvPr>
        </p:nvSpPr>
        <p:spPr>
          <a:xfrm>
            <a:off x="1303800" y="1597875"/>
            <a:ext cx="3638700" cy="9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Used a Train Test split of 70%, 30%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random state was 42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Accuracy of 95.2%</a:t>
            </a:r>
            <a:endParaRPr/>
          </a:p>
        </p:txBody>
      </p:sp>
      <p:pic>
        <p:nvPicPr>
          <p:cNvPr id="420" name="Google Shape;42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3925" y="3393950"/>
            <a:ext cx="3238575" cy="1597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1" name="Google Shape;421;p33"/>
          <p:cNvPicPr preferRelativeResize="0"/>
          <p:nvPr/>
        </p:nvPicPr>
        <p:blipFill rotWithShape="1">
          <a:blip r:embed="rId4">
            <a:alphaModFix/>
          </a:blip>
          <a:srcRect b="14725" l="27409" r="28029" t="3695"/>
          <a:stretch/>
        </p:blipFill>
        <p:spPr>
          <a:xfrm>
            <a:off x="5590300" y="304712"/>
            <a:ext cx="2864199" cy="3495626"/>
          </a:xfrm>
          <a:prstGeom prst="rect">
            <a:avLst/>
          </a:prstGeom>
          <a:noFill/>
          <a:ln>
            <a:noFill/>
          </a:ln>
        </p:spPr>
      </p:pic>
      <p:sp>
        <p:nvSpPr>
          <p:cNvPr id="422" name="Google Shape;422;p33"/>
          <p:cNvSpPr txBox="1"/>
          <p:nvPr>
            <p:ph type="title"/>
          </p:nvPr>
        </p:nvSpPr>
        <p:spPr>
          <a:xfrm>
            <a:off x="1424000" y="25071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Individual Accuracy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3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Decision Tree Validation</a:t>
            </a:r>
            <a:endParaRPr/>
          </a:p>
        </p:txBody>
      </p:sp>
      <p:sp>
        <p:nvSpPr>
          <p:cNvPr id="428" name="Google Shape;428;p34"/>
          <p:cNvSpPr txBox="1"/>
          <p:nvPr>
            <p:ph idx="1" type="body"/>
          </p:nvPr>
        </p:nvSpPr>
        <p:spPr>
          <a:xfrm>
            <a:off x="1303800" y="1597875"/>
            <a:ext cx="35088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Removed random state and ran 100 times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Highest</a:t>
            </a:r>
            <a:r>
              <a:rPr lang="en"/>
              <a:t> accuracy of  94.7%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Lowest accuracy of 92%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Results had low </a:t>
            </a:r>
            <a:r>
              <a:rPr lang="en"/>
              <a:t>variability</a:t>
            </a:r>
            <a:r>
              <a:rPr lang="en"/>
              <a:t> </a:t>
            </a:r>
            <a:endParaRPr/>
          </a:p>
        </p:txBody>
      </p:sp>
      <p:pic>
        <p:nvPicPr>
          <p:cNvPr id="429" name="Google Shape;42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6825" y="1525925"/>
            <a:ext cx="4026599" cy="26855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35"/>
          <p:cNvSpPr txBox="1"/>
          <p:nvPr>
            <p:ph type="title"/>
          </p:nvPr>
        </p:nvSpPr>
        <p:spPr>
          <a:xfrm>
            <a:off x="1123738" y="561875"/>
            <a:ext cx="4358400" cy="7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 and Impact</a:t>
            </a:r>
            <a:endParaRPr/>
          </a:p>
        </p:txBody>
      </p:sp>
      <p:sp>
        <p:nvSpPr>
          <p:cNvPr id="435" name="Google Shape;435;p35"/>
          <p:cNvSpPr txBox="1"/>
          <p:nvPr>
            <p:ph idx="1" type="body"/>
          </p:nvPr>
        </p:nvSpPr>
        <p:spPr>
          <a:xfrm>
            <a:off x="1077438" y="1291475"/>
            <a:ext cx="3846900" cy="342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Of KNN and Decision Tree, KNN performed the best with an accuracy of , but they both scored high </a:t>
            </a:r>
            <a:r>
              <a:rPr lang="en" sz="1400"/>
              <a:t>accuracies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 Uniform cell size and blandchromatin had the highest correlation for predicting cancer type while mitosis had the lowest correlation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Experts estimate that as high as 31% of breast cancer cases may be misdiagnosed. (1)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Tests results for features used in these models to better diagnose a tumor’s benormality and decide treatment</a:t>
            </a:r>
            <a:endParaRPr sz="1400"/>
          </a:p>
        </p:txBody>
      </p:sp>
      <p:pic>
        <p:nvPicPr>
          <p:cNvPr id="436" name="Google Shape;43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11488" y="561863"/>
            <a:ext cx="3009751" cy="3422475"/>
          </a:xfrm>
          <a:prstGeom prst="rect">
            <a:avLst/>
          </a:prstGeom>
          <a:noFill/>
          <a:ln>
            <a:noFill/>
          </a:ln>
        </p:spPr>
      </p:pic>
      <p:sp>
        <p:nvSpPr>
          <p:cNvPr id="437" name="Google Shape;437;p35"/>
          <p:cNvSpPr txBox="1"/>
          <p:nvPr/>
        </p:nvSpPr>
        <p:spPr>
          <a:xfrm>
            <a:off x="5511488" y="3984350"/>
            <a:ext cx="3009900" cy="4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Nunito"/>
                <a:ea typeface="Nunito"/>
                <a:cs typeface="Nunito"/>
                <a:sym typeface="Nunito"/>
              </a:rPr>
              <a:t>A mammalian breast cancer cell, picture found at health.harvard.edu (2)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3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Sources Cited</a:t>
            </a:r>
            <a:endParaRPr/>
          </a:p>
        </p:txBody>
      </p:sp>
      <p:sp>
        <p:nvSpPr>
          <p:cNvPr id="443" name="Google Shape;443;p36"/>
          <p:cNvSpPr txBox="1"/>
          <p:nvPr>
            <p:ph idx="1" type="body"/>
          </p:nvPr>
        </p:nvSpPr>
        <p:spPr>
          <a:xfrm>
            <a:off x="1303800" y="1597875"/>
            <a:ext cx="7030500" cy="29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Data provided by 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Dr. WIlliam H. Wolberg (physician) University of Wisconsin Hospitals Madison, Wisconsin, USA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Bleyer, Archie, and H. Gilbert Welch. “Effect of Three Decades of Screening Mammography on Breast-Cancer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Incidence.” </a:t>
            </a:r>
            <a:r>
              <a:rPr i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New England Journal of Medicine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vol. 367, no. 21, 2012, pp. 1998–2005.,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doi:10.1056/nejmoa1206809.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https://www.nejm.org/doi/full/10.1056/NEJMoa1206809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Fazio, Sara. “Untangling the Non-Invasive Breast Cancer Controversy.” </a:t>
            </a:r>
            <a:r>
              <a:rPr i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Harvard Health Blog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Harvard Health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Publishing, 17 Sept. 2015,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www.health.harvard.edu/blog/untangling-the-non-invasive-breast-cancer-controversy-201509188293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Stage 2: Get the Data</a:t>
            </a:r>
            <a:endParaRPr/>
          </a:p>
        </p:txBody>
      </p:sp>
      <p:sp>
        <p:nvSpPr>
          <p:cNvPr id="290" name="Google Shape;290;p15"/>
          <p:cNvSpPr txBox="1"/>
          <p:nvPr>
            <p:ph idx="1" type="body"/>
          </p:nvPr>
        </p:nvSpPr>
        <p:spPr>
          <a:xfrm>
            <a:off x="1141500" y="1505700"/>
            <a:ext cx="3430500" cy="320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Where did we get the data?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 u="sng">
                <a:solidFill>
                  <a:schemeClr val="hlink"/>
                </a:solidFill>
                <a:hlinkClick r:id="rId3"/>
              </a:rPr>
              <a:t>Kaggle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How did we prepare the data?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Removed ID column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Mapped benormal values to 0 or 1</a:t>
            </a:r>
            <a:endParaRPr sz="1400"/>
          </a:p>
        </p:txBody>
      </p:sp>
      <p:pic>
        <p:nvPicPr>
          <p:cNvPr id="291" name="Google Shape;29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19950" y="429075"/>
            <a:ext cx="4024051" cy="428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Stage 2: Cleaning</a:t>
            </a:r>
            <a:endParaRPr/>
          </a:p>
        </p:txBody>
      </p:sp>
      <p:sp>
        <p:nvSpPr>
          <p:cNvPr id="297" name="Google Shape;297;p16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How did we clean the data?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Changed missing ? data to NaN values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Dropped all entries with NaN (16)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Changed all data to numeric values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Removed duplicate rows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7"/>
          <p:cNvSpPr txBox="1"/>
          <p:nvPr>
            <p:ph type="title"/>
          </p:nvPr>
        </p:nvSpPr>
        <p:spPr>
          <a:xfrm>
            <a:off x="1092100" y="323575"/>
            <a:ext cx="3900000" cy="145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Stage 3: Explore the Data: Variable Frequency Histograms</a:t>
            </a:r>
            <a:endParaRPr sz="2400"/>
          </a:p>
        </p:txBody>
      </p:sp>
      <p:pic>
        <p:nvPicPr>
          <p:cNvPr id="303" name="Google Shape;303;p17"/>
          <p:cNvPicPr preferRelativeResize="0"/>
          <p:nvPr/>
        </p:nvPicPr>
        <p:blipFill rotWithShape="1">
          <a:blip r:embed="rId3">
            <a:alphaModFix/>
          </a:blip>
          <a:srcRect b="59628" l="0" r="0" t="0"/>
          <a:stretch/>
        </p:blipFill>
        <p:spPr>
          <a:xfrm>
            <a:off x="1921100" y="1757138"/>
            <a:ext cx="3200400" cy="30083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Google Shape;304;p17"/>
          <p:cNvPicPr preferRelativeResize="0"/>
          <p:nvPr/>
        </p:nvPicPr>
        <p:blipFill rotWithShape="1">
          <a:blip r:embed="rId4">
            <a:alphaModFix/>
          </a:blip>
          <a:srcRect b="0" l="0" r="0" t="40366"/>
          <a:stretch/>
        </p:blipFill>
        <p:spPr>
          <a:xfrm>
            <a:off x="5121500" y="358135"/>
            <a:ext cx="3200400" cy="44272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13825" y="1782325"/>
            <a:ext cx="7587824" cy="3101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01800" y="265174"/>
            <a:ext cx="3899849" cy="157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8"/>
          <p:cNvSpPr txBox="1"/>
          <p:nvPr>
            <p:ph type="title"/>
          </p:nvPr>
        </p:nvSpPr>
        <p:spPr>
          <a:xfrm>
            <a:off x="5677850" y="1387375"/>
            <a:ext cx="3126900" cy="8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Stage 3: Explore the Data: Density Probability Plots</a:t>
            </a:r>
            <a:endParaRPr sz="1800"/>
          </a:p>
        </p:txBody>
      </p:sp>
      <p:pic>
        <p:nvPicPr>
          <p:cNvPr id="312" name="Google Shape;31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" y="-16912"/>
            <a:ext cx="5365251" cy="5177326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18"/>
          <p:cNvSpPr txBox="1"/>
          <p:nvPr/>
        </p:nvSpPr>
        <p:spPr>
          <a:xfrm>
            <a:off x="5677850" y="2252575"/>
            <a:ext cx="3126900" cy="11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Benign Tumours appear to be right-skewed in all cases.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Malignant Tumours have more </a:t>
            </a:r>
            <a:r>
              <a:rPr lang="en" sz="1200"/>
              <a:t>sporadic</a:t>
            </a:r>
            <a:r>
              <a:rPr lang="en" sz="1200"/>
              <a:t> traits</a:t>
            </a:r>
            <a:endParaRPr sz="1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19"/>
          <p:cNvSpPr txBox="1"/>
          <p:nvPr>
            <p:ph type="title"/>
          </p:nvPr>
        </p:nvSpPr>
        <p:spPr>
          <a:xfrm>
            <a:off x="4952750" y="587600"/>
            <a:ext cx="2656200" cy="52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Clump Thickness</a:t>
            </a:r>
            <a:endParaRPr sz="2400"/>
          </a:p>
        </p:txBody>
      </p:sp>
      <p:pic>
        <p:nvPicPr>
          <p:cNvPr id="319" name="Google Shape;319;p19"/>
          <p:cNvPicPr preferRelativeResize="0"/>
          <p:nvPr/>
        </p:nvPicPr>
        <p:blipFill rotWithShape="1">
          <a:blip r:embed="rId3">
            <a:alphaModFix/>
          </a:blip>
          <a:srcRect b="67502" l="0" r="65673" t="0"/>
          <a:stretch/>
        </p:blipFill>
        <p:spPr>
          <a:xfrm>
            <a:off x="286180" y="440163"/>
            <a:ext cx="4666574" cy="4263174"/>
          </a:xfrm>
          <a:prstGeom prst="rect">
            <a:avLst/>
          </a:prstGeom>
          <a:noFill/>
          <a:ln>
            <a:noFill/>
          </a:ln>
        </p:spPr>
      </p:pic>
      <p:sp>
        <p:nvSpPr>
          <p:cNvPr id="320" name="Google Shape;320;p19"/>
          <p:cNvSpPr txBox="1"/>
          <p:nvPr/>
        </p:nvSpPr>
        <p:spPr>
          <a:xfrm>
            <a:off x="4952750" y="1071200"/>
            <a:ext cx="3764100" cy="36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Benign tumours tend to be less thick than malignant tumours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Some overlap in the center</a:t>
            </a:r>
            <a:endParaRPr sz="1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0"/>
          <p:cNvSpPr txBox="1"/>
          <p:nvPr>
            <p:ph type="title"/>
          </p:nvPr>
        </p:nvSpPr>
        <p:spPr>
          <a:xfrm>
            <a:off x="4952750" y="587600"/>
            <a:ext cx="3184500" cy="52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Cell Size Uniformity</a:t>
            </a:r>
            <a:endParaRPr sz="2400"/>
          </a:p>
        </p:txBody>
      </p:sp>
      <p:pic>
        <p:nvPicPr>
          <p:cNvPr id="326" name="Google Shape;326;p20"/>
          <p:cNvPicPr preferRelativeResize="0"/>
          <p:nvPr/>
        </p:nvPicPr>
        <p:blipFill rotWithShape="1">
          <a:blip r:embed="rId3">
            <a:alphaModFix/>
          </a:blip>
          <a:srcRect b="67502" l="33375" r="32297" t="0"/>
          <a:stretch/>
        </p:blipFill>
        <p:spPr>
          <a:xfrm>
            <a:off x="286180" y="440163"/>
            <a:ext cx="4666574" cy="4263174"/>
          </a:xfrm>
          <a:prstGeom prst="rect">
            <a:avLst/>
          </a:prstGeom>
          <a:noFill/>
          <a:ln>
            <a:noFill/>
          </a:ln>
        </p:spPr>
      </p:pic>
      <p:sp>
        <p:nvSpPr>
          <p:cNvPr id="327" name="Google Shape;327;p20"/>
          <p:cNvSpPr txBox="1"/>
          <p:nvPr/>
        </p:nvSpPr>
        <p:spPr>
          <a:xfrm>
            <a:off x="4952750" y="1071200"/>
            <a:ext cx="3764100" cy="36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Benign tumours tend to have uniform cell sizes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Malignant tumours can vary, but seem to not have uniform cell sizes to some degree or higher</a:t>
            </a:r>
            <a:endParaRPr sz="12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1"/>
          <p:cNvSpPr txBox="1"/>
          <p:nvPr>
            <p:ph type="title"/>
          </p:nvPr>
        </p:nvSpPr>
        <p:spPr>
          <a:xfrm>
            <a:off x="4952750" y="587600"/>
            <a:ext cx="3441300" cy="52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Cell Shape Uniformity</a:t>
            </a:r>
            <a:endParaRPr sz="2400"/>
          </a:p>
        </p:txBody>
      </p:sp>
      <p:pic>
        <p:nvPicPr>
          <p:cNvPr id="333" name="Google Shape;333;p21"/>
          <p:cNvPicPr preferRelativeResize="0"/>
          <p:nvPr/>
        </p:nvPicPr>
        <p:blipFill rotWithShape="1">
          <a:blip r:embed="rId3">
            <a:alphaModFix/>
          </a:blip>
          <a:srcRect b="67502" l="65900" r="-226" t="0"/>
          <a:stretch/>
        </p:blipFill>
        <p:spPr>
          <a:xfrm>
            <a:off x="286180" y="440163"/>
            <a:ext cx="4666574" cy="4263174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p21"/>
          <p:cNvSpPr txBox="1"/>
          <p:nvPr/>
        </p:nvSpPr>
        <p:spPr>
          <a:xfrm>
            <a:off x="4952750" y="1071200"/>
            <a:ext cx="3764100" cy="36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Benign tumours tend to be more uniformly shaped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Malignant tumours have a roughly normal distribution of shape uniformity. They seem to generally not be of the same shape.</a:t>
            </a:r>
            <a:endParaRPr sz="1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