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71" r:id="rId3"/>
    <p:sldId id="257" r:id="rId4"/>
    <p:sldId id="258" r:id="rId5"/>
    <p:sldId id="272" r:id="rId6"/>
    <p:sldId id="260" r:id="rId7"/>
    <p:sldId id="270" r:id="rId8"/>
    <p:sldId id="259" r:id="rId9"/>
    <p:sldId id="261" r:id="rId10"/>
    <p:sldId id="262" r:id="rId11"/>
    <p:sldId id="263" r:id="rId12"/>
    <p:sldId id="264"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67A4"/>
    <a:srgbClr val="1F5480"/>
    <a:srgbClr val="2A2F4D"/>
    <a:srgbClr val="2E2C2D"/>
    <a:srgbClr val="47627F"/>
    <a:srgbClr val="04105A"/>
    <a:srgbClr val="ED613E"/>
    <a:srgbClr val="BF3C48"/>
    <a:srgbClr val="856E45"/>
    <a:srgbClr val="6F2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77" autoAdjust="0"/>
    <p:restoredTop sz="94660"/>
  </p:normalViewPr>
  <p:slideViewPr>
    <p:cSldViewPr snapToGrid="0">
      <p:cViewPr varScale="1">
        <p:scale>
          <a:sx n="88" d="100"/>
          <a:sy n="88" d="100"/>
        </p:scale>
        <p:origin x="-113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29F72-F36B-5446-9989-01630F5200B6}" type="datetimeFigureOut">
              <a:rPr lang="ru-RU" smtClean="0"/>
              <a:t>23.03.2020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80524-5935-A246-B4B5-0E649B5FB309}" type="slidenum">
              <a:rPr lang="ru-RU" smtClean="0"/>
              <a:t>‹#›</a:t>
            </a:fld>
            <a:endParaRPr lang="ru-RU"/>
          </a:p>
        </p:txBody>
      </p:sp>
    </p:spTree>
    <p:extLst>
      <p:ext uri="{BB962C8B-B14F-4D97-AF65-F5344CB8AC3E}">
        <p14:creationId xmlns:p14="http://schemas.microsoft.com/office/powerpoint/2010/main" val="421490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C414B-62FA-A84E-8BC9-E06DF9C7E3F9}" type="datetime1">
              <a:rPr lang="ru-RU" smtClean="0"/>
              <a:t>23.03.2020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94391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B4592-EC5A-F740-B3A0-DF017B1C60AD}" type="datetime1">
              <a:rPr lang="ru-RU" smtClean="0"/>
              <a:t>23.03.2020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34149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25CE5-88BB-564C-9060-DD2C2FC42B3C}" type="datetime1">
              <a:rPr lang="ru-RU" smtClean="0"/>
              <a:t>23.03.2020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178800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8791E-7220-8E4F-917E-7A69FFEF6187}" type="datetime1">
              <a:rPr lang="ru-RU" smtClean="0"/>
              <a:t>23.03.2020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145546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7EABD7-147B-0C49-B2E5-30DC5FBD04BF}" type="datetime1">
              <a:rPr lang="ru-RU" smtClean="0"/>
              <a:t>23.03.2020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85207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FA18D-9B74-DB47-8EC4-7859BCF85506}" type="datetime1">
              <a:rPr lang="ru-RU" smtClean="0"/>
              <a:t>23.03.2020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36507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D40398-E3DF-4C40-92C3-463EB42DC40B}" type="datetime1">
              <a:rPr lang="ru-RU" smtClean="0"/>
              <a:t>23.03.2020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17109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AF8CC7-0A2E-A548-B649-39243102C8F4}" type="datetime1">
              <a:rPr lang="ru-RU" smtClean="0"/>
              <a:t>23.03.2020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39107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80BDF-E629-E840-8D3E-B30CAC9D8049}" type="datetime1">
              <a:rPr lang="ru-RU" smtClean="0"/>
              <a:t>23.03.2020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324613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D1A2D7-F470-3947-92EC-A3A7AC73D1DE}" type="datetime1">
              <a:rPr lang="ru-RU" smtClean="0"/>
              <a:t>23.03.2020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174887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901457-671F-714F-85FF-466A7BDDDB65}" type="datetime1">
              <a:rPr lang="ru-RU" smtClean="0"/>
              <a:t>23.03.2020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16727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88" y="366"/>
            <a:ext cx="9143024" cy="6857268"/>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E183C-C7FA-434D-B16F-C22CA8AA0CF0}" type="datetime1">
              <a:rPr lang="ru-RU" smtClean="0"/>
              <a:t>23.03.2020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37FF7-5919-41BF-8DD0-96FAEA1BD99B}" type="slidenum">
              <a:rPr lang="en-US" smtClean="0"/>
              <a:t>‹#›</a:t>
            </a:fld>
            <a:endParaRPr lang="en-US"/>
          </a:p>
        </p:txBody>
      </p:sp>
    </p:spTree>
    <p:extLst>
      <p:ext uri="{BB962C8B-B14F-4D97-AF65-F5344CB8AC3E}">
        <p14:creationId xmlns:p14="http://schemas.microsoft.com/office/powerpoint/2010/main" val="2857459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8.sv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2.sv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2.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8.svg"/><Relationship Id="rId10" Type="http://schemas.openxmlformats.org/officeDocument/2006/relationships/image" Target="../media/image30.jpg"/><Relationship Id="rId4" Type="http://schemas.openxmlformats.org/officeDocument/2006/relationships/image" Target="../media/image27.png"/><Relationship Id="rId9" Type="http://schemas.openxmlformats.org/officeDocument/2006/relationships/image" Target="../media/image32.sv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2.sv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image" Target="../media/image22.sv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36.jp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image" Target="../media/image22.svg"/></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6.svg"/><Relationship Id="rId18" Type="http://schemas.openxmlformats.org/officeDocument/2006/relationships/image" Target="../media/image13.png"/><Relationship Id="rId26" Type="http://schemas.openxmlformats.org/officeDocument/2006/relationships/image" Target="../media/image17.png"/><Relationship Id="rId3" Type="http://schemas.openxmlformats.org/officeDocument/2006/relationships/image" Target="../media/image6.svg"/><Relationship Id="rId21" Type="http://schemas.openxmlformats.org/officeDocument/2006/relationships/image" Target="../media/image24.svg"/><Relationship Id="rId7" Type="http://schemas.openxmlformats.org/officeDocument/2006/relationships/image" Target="../media/image10.svg"/><Relationship Id="rId12" Type="http://schemas.openxmlformats.org/officeDocument/2006/relationships/image" Target="../media/image10.png"/><Relationship Id="rId17" Type="http://schemas.openxmlformats.org/officeDocument/2006/relationships/image" Target="../media/image20.svg"/><Relationship Id="rId25" Type="http://schemas.openxmlformats.org/officeDocument/2006/relationships/image" Target="../media/image28.svg"/><Relationship Id="rId2" Type="http://schemas.openxmlformats.org/officeDocument/2006/relationships/image" Target="../media/image5.png"/><Relationship Id="rId16" Type="http://schemas.openxmlformats.org/officeDocument/2006/relationships/image" Target="../media/image12.png"/><Relationship Id="rId20" Type="http://schemas.openxmlformats.org/officeDocument/2006/relationships/image" Target="../media/image14.png"/><Relationship Id="rId29" Type="http://schemas.openxmlformats.org/officeDocument/2006/relationships/image" Target="../media/image32.sv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4.svg"/><Relationship Id="rId24" Type="http://schemas.openxmlformats.org/officeDocument/2006/relationships/image" Target="../media/image16.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svg"/><Relationship Id="rId28" Type="http://schemas.openxmlformats.org/officeDocument/2006/relationships/image" Target="../media/image18.png"/><Relationship Id="rId10" Type="http://schemas.openxmlformats.org/officeDocument/2006/relationships/image" Target="../media/image9.png"/><Relationship Id="rId19" Type="http://schemas.openxmlformats.org/officeDocument/2006/relationships/image" Target="../media/image22.svg"/><Relationship Id="rId4" Type="http://schemas.openxmlformats.org/officeDocument/2006/relationships/image" Target="../media/image6.png"/><Relationship Id="rId9" Type="http://schemas.openxmlformats.org/officeDocument/2006/relationships/image" Target="../media/image12.svg"/><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image" Target="../media/image30.sv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54318"/>
            <a:ext cx="5074920" cy="2387600"/>
          </a:xfrm>
        </p:spPr>
        <p:txBody>
          <a:bodyPr/>
          <a:lstStyle/>
          <a:p>
            <a:r>
              <a:rPr lang="en-US" sz="6600" b="1" dirty="0">
                <a:ln w="0"/>
                <a:solidFill>
                  <a:schemeClr val="bg1"/>
                </a:solidFill>
                <a:effectLst>
                  <a:reflection blurRad="6350" stA="53000" endA="300" endPos="35500" dir="5400000" sy="-90000" algn="bl" rotWithShape="0"/>
                </a:effectLst>
                <a:latin typeface="Arial Narrow" panose="020B0604020202020204" pitchFamily="34" charset="0"/>
                <a:cs typeface="Arial Narrow" panose="020B0604020202020204" pitchFamily="34" charset="0"/>
              </a:rPr>
              <a:t>DDA-BIO</a:t>
            </a:r>
          </a:p>
        </p:txBody>
      </p:sp>
      <p:sp>
        <p:nvSpPr>
          <p:cNvPr id="3" name="Subtitle 2"/>
          <p:cNvSpPr>
            <a:spLocks noGrp="1"/>
          </p:cNvSpPr>
          <p:nvPr>
            <p:ph type="subTitle" idx="1"/>
          </p:nvPr>
        </p:nvSpPr>
        <p:spPr>
          <a:xfrm>
            <a:off x="2098548" y="2641918"/>
            <a:ext cx="4992624" cy="1655762"/>
          </a:xfrm>
        </p:spPr>
        <p:txBody>
          <a:bodyPr>
            <a:normAutofit/>
          </a:bodyPr>
          <a:lstStyle/>
          <a:p>
            <a:r>
              <a:rPr lang="ru-RU" sz="2800" dirty="0">
                <a:solidFill>
                  <a:schemeClr val="bg1"/>
                </a:solidFill>
                <a:latin typeface="Arial Narrow" panose="020B0604020202020204" pitchFamily="34" charset="0"/>
                <a:cs typeface="Arial Narrow" panose="020B0604020202020204" pitchFamily="34" charset="0"/>
              </a:rPr>
              <a:t>Средство дезодорирующее с моющим и антимикробным действием для дезинфекции</a:t>
            </a:r>
            <a:endParaRPr lang="en-US" sz="2800" dirty="0">
              <a:solidFill>
                <a:schemeClr val="bg1"/>
              </a:solidFill>
              <a:latin typeface="Arial Narrow" panose="020B0604020202020204" pitchFamily="34" charset="0"/>
              <a:cs typeface="Arial Narrow" panose="020B0604020202020204" pitchFamily="34" charset="0"/>
            </a:endParaRPr>
          </a:p>
        </p:txBody>
      </p:sp>
      <p:pic>
        <p:nvPicPr>
          <p:cNvPr id="5" name="Рисунок 4">
            <a:extLst>
              <a:ext uri="{FF2B5EF4-FFF2-40B4-BE49-F238E27FC236}">
                <a16:creationId xmlns:a16="http://schemas.microsoft.com/office/drawing/2014/main" xmlns="" id="{0C31F64B-80FE-CA42-8A13-6DB538853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786" y="5013163"/>
            <a:ext cx="2619214" cy="1844838"/>
          </a:xfrm>
          <a:prstGeom prst="rect">
            <a:avLst/>
          </a:prstGeom>
        </p:spPr>
      </p:pic>
      <p:sp>
        <p:nvSpPr>
          <p:cNvPr id="6" name="Прямоугольник 5">
            <a:extLst>
              <a:ext uri="{FF2B5EF4-FFF2-40B4-BE49-F238E27FC236}">
                <a16:creationId xmlns:a16="http://schemas.microsoft.com/office/drawing/2014/main" xmlns="" id="{A627B6C2-BA27-ED45-94BC-8C2C97C60965}"/>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239943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213770"/>
            <a:ext cx="4977558" cy="896209"/>
          </a:xfrm>
        </p:spPr>
        <p:txBody>
          <a:bodyPr>
            <a:normAutofit/>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Применение</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авиация</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10</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pic>
        <p:nvPicPr>
          <p:cNvPr id="6" name="Рисунок 5" descr="Самолет">
            <a:extLst>
              <a:ext uri="{FF2B5EF4-FFF2-40B4-BE49-F238E27FC236}">
                <a16:creationId xmlns:a16="http://schemas.microsoft.com/office/drawing/2014/main" xmlns="" id="{6F47C294-EEF5-EC46-B442-4E18B4E128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7828" y="942032"/>
            <a:ext cx="681745" cy="681745"/>
          </a:xfrm>
          <a:prstGeom prst="rect">
            <a:avLst/>
          </a:prstGeom>
        </p:spPr>
      </p:pic>
      <p:pic>
        <p:nvPicPr>
          <p:cNvPr id="8" name="Рисунок 7" descr="Вертолет">
            <a:extLst>
              <a:ext uri="{FF2B5EF4-FFF2-40B4-BE49-F238E27FC236}">
                <a16:creationId xmlns:a16="http://schemas.microsoft.com/office/drawing/2014/main" xmlns="" id="{0C36E72F-ED9F-7E41-88EF-B7FC721964B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69573" y="944776"/>
            <a:ext cx="681746" cy="681746"/>
          </a:xfrm>
          <a:prstGeom prst="rect">
            <a:avLst/>
          </a:prstGeom>
        </p:spPr>
      </p:pic>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044428"/>
            <a:ext cx="4314242" cy="3739037"/>
          </a:xfrm>
          <a:prstGeom prst="rect">
            <a:avLst/>
          </a:prstGeom>
        </p:spPr>
        <p:txBody>
          <a:bodyPr wrap="square">
            <a:spAutoFit/>
          </a:bodyPr>
          <a:lstStyle/>
          <a:p>
            <a:pPr marL="285750" indent="-285750" algn="just">
              <a:lnSpc>
                <a:spcPct val="150000"/>
              </a:lnSpc>
              <a:buFont typeface="Wingdings" pitchFamily="2" charset="2"/>
              <a:buChar char="v"/>
            </a:pPr>
            <a:r>
              <a:rPr lang="ru-RU" sz="1600" dirty="0">
                <a:latin typeface="Arial Narrow" panose="020B0604020202020204" pitchFamily="34" charset="0"/>
                <a:cs typeface="Arial Narrow" panose="020B0604020202020204" pitchFamily="34" charset="0"/>
              </a:rPr>
              <a:t>для обеззараживания систем удаления отбросов самолетов;</a:t>
            </a:r>
          </a:p>
          <a:p>
            <a:pPr marL="285750" indent="-285750" algn="just">
              <a:lnSpc>
                <a:spcPct val="150000"/>
              </a:lnSpc>
              <a:buFont typeface="Wingdings" pitchFamily="2" charset="2"/>
              <a:buChar char="v"/>
            </a:pPr>
            <a:r>
              <a:rPr lang="ru-RU" sz="1600" dirty="0">
                <a:latin typeface="Arial Narrow" panose="020B0604020202020204" pitchFamily="34" charset="0"/>
                <a:cs typeface="Arial Narrow" panose="020B0604020202020204" pitchFamily="34" charset="0"/>
              </a:rPr>
              <a:t>дезинфекции, мойки  и дезодорации помещений аэропортов, аэровокзалов, наземного оборудования, внутренних и внешних поверхностей воздушных судов;</a:t>
            </a:r>
          </a:p>
          <a:p>
            <a:pPr marL="285750" indent="-285750" algn="just">
              <a:lnSpc>
                <a:spcPct val="150000"/>
              </a:lnSpc>
              <a:buFont typeface="Wingdings" pitchFamily="2" charset="2"/>
              <a:buChar char="v"/>
            </a:pPr>
            <a:r>
              <a:rPr lang="ru-RU" sz="1600" dirty="0">
                <a:latin typeface="Arial Narrow" panose="020B0604020202020204" pitchFamily="34" charset="0"/>
                <a:cs typeface="Arial Narrow" panose="020B0604020202020204" pitchFamily="34" charset="0"/>
              </a:rPr>
              <a:t>для мойки, дезинфекции и дезодорации любых поверхностей: металлических, лакокрасочных, полимерных, резинотехнических, деревянных, стеклянных, изделий из тканей и пр.</a:t>
            </a:r>
          </a:p>
        </p:txBody>
      </p:sp>
      <p:pic>
        <p:nvPicPr>
          <p:cNvPr id="10" name="Рисунок 9" descr="Изображение выглядит как внутренний, человек, сидит, мужчина&#10;&#10;Автоматически созданное описание">
            <a:extLst>
              <a:ext uri="{FF2B5EF4-FFF2-40B4-BE49-F238E27FC236}">
                <a16:creationId xmlns:a16="http://schemas.microsoft.com/office/drawing/2014/main" xmlns="" id="{5725482E-C3BB-8E4F-9A2B-26944E6C9B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6006" y="1413960"/>
            <a:ext cx="3605672" cy="48135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4602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308898"/>
            <a:ext cx="4977558" cy="896209"/>
          </a:xfrm>
        </p:spPr>
        <p:txBody>
          <a:bodyPr>
            <a:normAutofit/>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Применение</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транспорт</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11</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044428"/>
            <a:ext cx="8628484" cy="3785652"/>
          </a:xfrm>
          <a:prstGeom prst="rect">
            <a:avLst/>
          </a:prstGeom>
        </p:spPr>
        <p:txBody>
          <a:bodyPr wrap="square">
            <a:spAutoFit/>
          </a:bodyPr>
          <a:lstStyle/>
          <a:p>
            <a:r>
              <a:rPr lang="ru-RU" sz="1600" b="1" dirty="0">
                <a:latin typeface="Arial Narrow" panose="020B0604020202020204" pitchFamily="34" charset="0"/>
                <a:cs typeface="Arial Narrow" panose="020B0604020202020204" pitchFamily="34" charset="0"/>
              </a:rPr>
              <a:t>Метрополитен</a:t>
            </a:r>
            <a:r>
              <a:rPr lang="ru-RU" sz="1600" dirty="0">
                <a:latin typeface="Arial Narrow" panose="020B0604020202020204" pitchFamily="34" charset="0"/>
                <a:cs typeface="Arial Narrow" panose="020B0604020202020204" pitchFamily="34" charset="0"/>
              </a:rPr>
              <a:t>.  Дезинфекция на железнодорожном транспорте имеет большое</a:t>
            </a:r>
          </a:p>
          <a:p>
            <a:r>
              <a:rPr lang="ru-RU" sz="1600" dirty="0">
                <a:latin typeface="Arial Narrow" panose="020B0604020202020204" pitchFamily="34" charset="0"/>
                <a:cs typeface="Arial Narrow" panose="020B0604020202020204" pitchFamily="34" charset="0"/>
              </a:rPr>
              <a:t>противоэпидемиологическое и профилактическое значение не только для пассажиров и</a:t>
            </a:r>
          </a:p>
          <a:p>
            <a:r>
              <a:rPr lang="ru-RU" sz="1600" dirty="0">
                <a:latin typeface="Arial Narrow" panose="020B0604020202020204" pitchFamily="34" charset="0"/>
                <a:cs typeface="Arial Narrow" panose="020B0604020202020204" pitchFamily="34" charset="0"/>
              </a:rPr>
              <a:t>работников, обслуживающих перевозки, но и для всей страны в целом. Большое скопление людей, их тесный контакт друг с другом создают необходимость в соблюдении строгих санитарно-гигиенических и противоэпидемических правил на объектах метро. </a:t>
            </a:r>
          </a:p>
          <a:p>
            <a:pPr algn="just"/>
            <a:endParaRPr lang="ru-RU" sz="1600" dirty="0">
              <a:latin typeface="Arial Narrow" panose="020B0604020202020204" pitchFamily="34" charset="0"/>
              <a:cs typeface="Arial Narrow" panose="020B0604020202020204" pitchFamily="34" charset="0"/>
            </a:endParaRPr>
          </a:p>
          <a:p>
            <a:pPr algn="just"/>
            <a:r>
              <a:rPr lang="ru-RU" sz="1600" b="1" dirty="0">
                <a:latin typeface="Arial Narrow" panose="020B0604020202020204" pitchFamily="34" charset="0"/>
                <a:cs typeface="Arial Narrow" panose="020B0604020202020204" pitchFamily="34" charset="0"/>
              </a:rPr>
              <a:t>Автомобильный и железнодорожный транспорт. </a:t>
            </a:r>
            <a:r>
              <a:rPr lang="ru-RU" sz="1600" dirty="0">
                <a:latin typeface="Arial Narrow" panose="020B0604020202020204" pitchFamily="34" charset="0"/>
                <a:cs typeface="Arial Narrow" panose="020B0604020202020204" pitchFamily="34" charset="0"/>
              </a:rPr>
              <a:t>На дорожном транспорте дезинфекцию вагонов и транспорта проводят в обязательном порядке как вынужденную меру для ликвидации неблагополучия вагонов после перевозки в них животных, больных заразными болезнями, падежа животных в пути следования, перевозки импортных животных и сырья животного происхождения. Цель дезинфекции - уничтожение только патогенных микроорганизмов, а не вообще всех микробов, населяющих объект, подвергающийся дезинфекции. Этим дезинфекция отличается от стерилизации, при которой наряду с патогенными уничтожаются и другие микроорганизмы. При организации дезинфекционных мероприятий необходимо знать особенности возбудителей инфекций, их устойчивость, свойства дезинфицирующих средств при различных внешних условиях.</a:t>
            </a:r>
          </a:p>
        </p:txBody>
      </p:sp>
      <p:pic>
        <p:nvPicPr>
          <p:cNvPr id="9" name="Рисунок 8" descr="Автобус">
            <a:extLst>
              <a:ext uri="{FF2B5EF4-FFF2-40B4-BE49-F238E27FC236}">
                <a16:creationId xmlns:a16="http://schemas.microsoft.com/office/drawing/2014/main" xmlns="" id="{B6DB79CA-29FB-0940-9EB7-CD04F3E7059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737818" y="1083369"/>
            <a:ext cx="635488" cy="635488"/>
          </a:xfrm>
          <a:prstGeom prst="rect">
            <a:avLst/>
          </a:prstGeom>
        </p:spPr>
      </p:pic>
      <p:pic>
        <p:nvPicPr>
          <p:cNvPr id="10" name="Рисунок 9" descr="Поезд">
            <a:extLst>
              <a:ext uri="{FF2B5EF4-FFF2-40B4-BE49-F238E27FC236}">
                <a16:creationId xmlns:a16="http://schemas.microsoft.com/office/drawing/2014/main" xmlns="" id="{B5CE4B9D-1894-6B4B-BBD4-FD08B871BBC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89201" y="1066562"/>
            <a:ext cx="635488" cy="635488"/>
          </a:xfrm>
          <a:prstGeom prst="rect">
            <a:avLst/>
          </a:prstGeom>
        </p:spPr>
      </p:pic>
      <p:pic>
        <p:nvPicPr>
          <p:cNvPr id="11" name="Рисунок 10" descr="Грузовик">
            <a:extLst>
              <a:ext uri="{FF2B5EF4-FFF2-40B4-BE49-F238E27FC236}">
                <a16:creationId xmlns:a16="http://schemas.microsoft.com/office/drawing/2014/main" xmlns="" id="{57EA1193-A5CB-AA4F-8313-E3017C65089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24689" y="1083369"/>
            <a:ext cx="635488" cy="635488"/>
          </a:xfrm>
          <a:prstGeom prst="rect">
            <a:avLst/>
          </a:prstGeom>
        </p:spPr>
      </p:pic>
    </p:spTree>
    <p:extLst>
      <p:ext uri="{BB962C8B-B14F-4D97-AF65-F5344CB8AC3E}">
        <p14:creationId xmlns:p14="http://schemas.microsoft.com/office/powerpoint/2010/main" val="152973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294045"/>
            <a:ext cx="4977558" cy="896209"/>
          </a:xfrm>
        </p:spPr>
        <p:txBody>
          <a:bodyPr>
            <a:normAutofit/>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Применение</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транспорт</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12</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044428"/>
            <a:ext cx="4314242" cy="4108369"/>
          </a:xfrm>
          <a:prstGeom prst="rect">
            <a:avLst/>
          </a:prstGeom>
        </p:spPr>
        <p:txBody>
          <a:bodyPr wrap="square">
            <a:spAutoFit/>
          </a:bodyPr>
          <a:lstStyle/>
          <a:p>
            <a:pPr marL="285750" indent="-285750">
              <a:lnSpc>
                <a:spcPct val="150000"/>
              </a:lnSpc>
              <a:buClr>
                <a:schemeClr val="tx1"/>
              </a:buClr>
              <a:buFont typeface="Wingdings" pitchFamily="2" charset="2"/>
              <a:buChar char="v"/>
            </a:pPr>
            <a:r>
              <a:rPr lang="ru-RU" sz="1600" dirty="0">
                <a:latin typeface="Arial Narrow" panose="020B0604020202020204" pitchFamily="34" charset="0"/>
                <a:cs typeface="Arial Narrow" panose="020B0604020202020204" pitchFamily="34" charset="0"/>
              </a:rPr>
              <a:t>автомобильного транспорта;</a:t>
            </a:r>
          </a:p>
          <a:p>
            <a:pPr marL="285750" indent="-285750">
              <a:lnSpc>
                <a:spcPct val="150000"/>
              </a:lnSpc>
              <a:buClr>
                <a:schemeClr val="tx1"/>
              </a:buClr>
              <a:buFont typeface="Wingdings" pitchFamily="2" charset="2"/>
              <a:buChar char="v"/>
            </a:pPr>
            <a:r>
              <a:rPr lang="ru-RU" sz="1600" dirty="0">
                <a:latin typeface="Arial Narrow" panose="020B0604020202020204" pitchFamily="34" charset="0"/>
                <a:cs typeface="Arial Narrow" panose="020B0604020202020204" pitchFamily="34" charset="0"/>
              </a:rPr>
              <a:t>железнодорожных вагонов и других видов транспортных средств (используемых для перевозки животных, сырья и продукции животного происхождения);</a:t>
            </a:r>
          </a:p>
          <a:p>
            <a:pPr marL="285750" indent="-285750">
              <a:lnSpc>
                <a:spcPct val="150000"/>
              </a:lnSpc>
              <a:buClr>
                <a:schemeClr val="tx1"/>
              </a:buClr>
              <a:buFont typeface="Wingdings" pitchFamily="2" charset="2"/>
              <a:buChar char="v"/>
            </a:pPr>
            <a:r>
              <a:rPr lang="ru-RU" sz="1600" dirty="0">
                <a:latin typeface="Arial Narrow" panose="020B0604020202020204" pitchFamily="34" charset="0"/>
                <a:cs typeface="Arial Narrow" panose="020B0604020202020204" pitchFamily="34" charset="0"/>
              </a:rPr>
              <a:t>открытых объектов (рампы, эстакады, платформы);</a:t>
            </a:r>
          </a:p>
          <a:p>
            <a:pPr marL="285750" indent="-285750">
              <a:lnSpc>
                <a:spcPct val="150000"/>
              </a:lnSpc>
              <a:buClr>
                <a:schemeClr val="tx1"/>
              </a:buClr>
              <a:buFont typeface="Wingdings" pitchFamily="2" charset="2"/>
              <a:buChar char="v"/>
            </a:pPr>
            <a:r>
              <a:rPr lang="ru-RU" sz="1600" dirty="0">
                <a:latin typeface="Arial Narrow" panose="020B0604020202020204" pitchFamily="34" charset="0"/>
                <a:cs typeface="Arial Narrow" panose="020B0604020202020204" pitchFamily="34" charset="0"/>
              </a:rPr>
              <a:t>мест скопления животных (территория и объекты </a:t>
            </a:r>
            <a:r>
              <a:rPr lang="ru-RU" sz="1600" dirty="0" err="1">
                <a:latin typeface="Arial Narrow" panose="020B0604020202020204" pitchFamily="34" charset="0"/>
                <a:cs typeface="Arial Narrow" panose="020B0604020202020204" pitchFamily="34" charset="0"/>
              </a:rPr>
              <a:t>предубойного</a:t>
            </a:r>
            <a:r>
              <a:rPr lang="ru-RU" sz="1600" dirty="0">
                <a:latin typeface="Arial Narrow" panose="020B0604020202020204" pitchFamily="34" charset="0"/>
                <a:cs typeface="Arial Narrow" panose="020B0604020202020204" pitchFamily="34" charset="0"/>
              </a:rPr>
              <a:t> содержания, рынков, выставок, спортплощадок и др.);</a:t>
            </a:r>
          </a:p>
          <a:p>
            <a:pPr marL="285750" indent="-285750">
              <a:lnSpc>
                <a:spcPct val="150000"/>
              </a:lnSpc>
              <a:buClr>
                <a:schemeClr val="tx1"/>
              </a:buClr>
              <a:buFont typeface="Wingdings" pitchFamily="2" charset="2"/>
              <a:buChar char="v"/>
            </a:pPr>
            <a:r>
              <a:rPr lang="ru-RU" sz="1600" dirty="0">
                <a:latin typeface="Arial Narrow" panose="020B0604020202020204" pitchFamily="34" charset="0"/>
                <a:cs typeface="Arial Narrow" panose="020B0604020202020204" pitchFamily="34" charset="0"/>
              </a:rPr>
              <a:t>спецодежды обслуживающего персонала.</a:t>
            </a:r>
          </a:p>
        </p:txBody>
      </p:sp>
      <p:pic>
        <p:nvPicPr>
          <p:cNvPr id="9" name="Рисунок 8" descr="Автобус">
            <a:extLst>
              <a:ext uri="{FF2B5EF4-FFF2-40B4-BE49-F238E27FC236}">
                <a16:creationId xmlns:a16="http://schemas.microsoft.com/office/drawing/2014/main" xmlns="" id="{503BB390-7044-C94D-9D9F-0A9783DEAA1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737818" y="1083369"/>
            <a:ext cx="635488" cy="635488"/>
          </a:xfrm>
          <a:prstGeom prst="rect">
            <a:avLst/>
          </a:prstGeom>
        </p:spPr>
      </p:pic>
      <p:pic>
        <p:nvPicPr>
          <p:cNvPr id="11" name="Рисунок 10" descr="Поезд">
            <a:extLst>
              <a:ext uri="{FF2B5EF4-FFF2-40B4-BE49-F238E27FC236}">
                <a16:creationId xmlns:a16="http://schemas.microsoft.com/office/drawing/2014/main" xmlns="" id="{85FC3BF1-4A56-C244-88D2-6FFEAE9062E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89201" y="1066562"/>
            <a:ext cx="635488" cy="635488"/>
          </a:xfrm>
          <a:prstGeom prst="rect">
            <a:avLst/>
          </a:prstGeom>
        </p:spPr>
      </p:pic>
      <p:pic>
        <p:nvPicPr>
          <p:cNvPr id="12" name="Рисунок 11" descr="Грузовик">
            <a:extLst>
              <a:ext uri="{FF2B5EF4-FFF2-40B4-BE49-F238E27FC236}">
                <a16:creationId xmlns:a16="http://schemas.microsoft.com/office/drawing/2014/main" xmlns="" id="{1A5D4172-9B2E-DF41-B7C4-B00522BB30A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24689" y="1083369"/>
            <a:ext cx="635488" cy="635488"/>
          </a:xfrm>
          <a:prstGeom prst="rect">
            <a:avLst/>
          </a:prstGeom>
        </p:spPr>
      </p:pic>
      <p:pic>
        <p:nvPicPr>
          <p:cNvPr id="13" name="Рисунок 12" descr="Изображение выглядит как внешний, снег, поезд, стоит&#10;&#10;Автоматически созданное описание">
            <a:extLst>
              <a:ext uri="{FF2B5EF4-FFF2-40B4-BE49-F238E27FC236}">
                <a16:creationId xmlns:a16="http://schemas.microsoft.com/office/drawing/2014/main" xmlns="" id="{4B8AF9C8-447E-3447-9995-927E3E70B9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7995" y="1413960"/>
            <a:ext cx="3241694" cy="48504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7330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692" y="242476"/>
            <a:ext cx="4977558" cy="896209"/>
          </a:xfrm>
        </p:spPr>
        <p:txBody>
          <a:bodyPr>
            <a:normAutofit fontScale="90000"/>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Актуальность применения</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медицина и санаторно-курортная отрасль</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13</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221109"/>
            <a:ext cx="4314242" cy="4185761"/>
          </a:xfrm>
          <a:prstGeom prst="rect">
            <a:avLst/>
          </a:prstGeom>
        </p:spPr>
        <p:txBody>
          <a:bodyPr wrap="square">
            <a:spAutoFit/>
          </a:bodyPr>
          <a:lstStyle/>
          <a:p>
            <a:pPr algn="just"/>
            <a:r>
              <a:rPr lang="ru-RU" sz="1400" dirty="0">
                <a:latin typeface="Arial Narrow" panose="020B0604020202020204" pitchFamily="34" charset="0"/>
                <a:cs typeface="Arial Narrow" panose="020B0604020202020204" pitchFamily="34" charset="0"/>
              </a:rPr>
              <a:t>Дезинфекция в медицине и санаторно-курортной отрасли включает работы по обеззараживанию помещений, транспорта, оборудования, мебели, посуды, белья, игрушек, изделий медицинского назначения, предметов ухода за больными, пищевых продуктов, остатков пищи, выделений, технологического оборудования по переработке сырья и продуктов, санитарно-технического оборудования, посуды из-под выделений, одежды, обуви, книг, постельных принадлежностей, питьевых и сточных вод, открытых территорий (п.3.6.1 СП 3.5.1378-03).</a:t>
            </a:r>
          </a:p>
          <a:p>
            <a:pPr algn="just"/>
            <a:endParaRPr lang="ru-RU" sz="1400" dirty="0">
              <a:latin typeface="Arial Narrow" panose="020B0604020202020204" pitchFamily="34" charset="0"/>
              <a:cs typeface="Arial Narrow" panose="020B0604020202020204" pitchFamily="34" charset="0"/>
            </a:endParaRPr>
          </a:p>
          <a:p>
            <a:pPr algn="just"/>
            <a:r>
              <a:rPr lang="ru-RU" sz="1400" dirty="0">
                <a:latin typeface="Arial Narrow" panose="020B0604020202020204" pitchFamily="34" charset="0"/>
                <a:cs typeface="Arial Narrow" panose="020B0604020202020204" pitchFamily="34" charset="0"/>
              </a:rPr>
              <a:t>В соответствии с п.1.1 раздела II СанПиН 2.1.3.2630-10 в целях профилактики внутрибольничных инфекций (ВБИ) в медицинской организации осуществляются дезинфекционные и стерилизационные мероприятия, которые включают в себя работы по профилактической и очаговой дезинфекции, дезинсекции, дератизации, обеззараживанию, </a:t>
            </a:r>
            <a:r>
              <a:rPr lang="ru-RU" sz="1400" dirty="0" err="1">
                <a:latin typeface="Arial Narrow" panose="020B0604020202020204" pitchFamily="34" charset="0"/>
                <a:cs typeface="Arial Narrow" panose="020B0604020202020204" pitchFamily="34" charset="0"/>
              </a:rPr>
              <a:t>предстерилизационной</a:t>
            </a:r>
            <a:r>
              <a:rPr lang="ru-RU" sz="1400" dirty="0">
                <a:latin typeface="Arial Narrow" panose="020B0604020202020204" pitchFamily="34" charset="0"/>
                <a:cs typeface="Arial Narrow" panose="020B0604020202020204" pitchFamily="34" charset="0"/>
              </a:rPr>
              <a:t> очистке и стерилизации изделий медицинского назначения.</a:t>
            </a:r>
          </a:p>
        </p:txBody>
      </p:sp>
      <p:pic>
        <p:nvPicPr>
          <p:cNvPr id="9" name="Рисунок 8" descr="Медицина">
            <a:extLst>
              <a:ext uri="{FF2B5EF4-FFF2-40B4-BE49-F238E27FC236}">
                <a16:creationId xmlns:a16="http://schemas.microsoft.com/office/drawing/2014/main" xmlns="" id="{163A18F0-E7C0-8643-8CC6-2C3FF48B51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76704" y="1120778"/>
            <a:ext cx="581667" cy="581667"/>
          </a:xfrm>
          <a:prstGeom prst="rect">
            <a:avLst/>
          </a:prstGeom>
        </p:spPr>
      </p:pic>
      <p:pic>
        <p:nvPicPr>
          <p:cNvPr id="10" name="Рисунок 9" descr="Сердце с пульсом">
            <a:extLst>
              <a:ext uri="{FF2B5EF4-FFF2-40B4-BE49-F238E27FC236}">
                <a16:creationId xmlns:a16="http://schemas.microsoft.com/office/drawing/2014/main" xmlns="" id="{FE55481F-ADB0-934B-B373-74604650A18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167205" y="1138685"/>
            <a:ext cx="581667" cy="581667"/>
          </a:xfrm>
          <a:prstGeom prst="rect">
            <a:avLst/>
          </a:prstGeom>
        </p:spPr>
      </p:pic>
      <p:pic>
        <p:nvPicPr>
          <p:cNvPr id="11" name="Рисунок 10" descr="Больница">
            <a:extLst>
              <a:ext uri="{FF2B5EF4-FFF2-40B4-BE49-F238E27FC236}">
                <a16:creationId xmlns:a16="http://schemas.microsoft.com/office/drawing/2014/main" xmlns="" id="{18B75EE4-268C-074D-B1C9-38497182266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79656" y="1099514"/>
            <a:ext cx="581667" cy="581667"/>
          </a:xfrm>
          <a:prstGeom prst="rect">
            <a:avLst/>
          </a:prstGeom>
        </p:spPr>
      </p:pic>
      <p:pic>
        <p:nvPicPr>
          <p:cNvPr id="12" name="Рисунок 11" descr="Скорая помощь">
            <a:extLst>
              <a:ext uri="{FF2B5EF4-FFF2-40B4-BE49-F238E27FC236}">
                <a16:creationId xmlns:a16="http://schemas.microsoft.com/office/drawing/2014/main" xmlns="" id="{708FA032-3A04-2D4E-BF6B-64E30AA43C5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592580" y="1120777"/>
            <a:ext cx="581667" cy="581667"/>
          </a:xfrm>
          <a:prstGeom prst="rect">
            <a:avLst/>
          </a:prstGeom>
        </p:spPr>
      </p:pic>
      <p:pic>
        <p:nvPicPr>
          <p:cNvPr id="15" name="Рисунок 14" descr="Изображение выглядит как внутренний, человек, стоит, держит&#10;&#10;Автоматически созданное описание">
            <a:extLst>
              <a:ext uri="{FF2B5EF4-FFF2-40B4-BE49-F238E27FC236}">
                <a16:creationId xmlns:a16="http://schemas.microsoft.com/office/drawing/2014/main" xmlns="" id="{CE07A8DD-06BD-754C-97F4-33CBBA5CFD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05502" y="1349528"/>
            <a:ext cx="3291938" cy="51555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706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271137"/>
            <a:ext cx="4977558" cy="896209"/>
          </a:xfrm>
        </p:spPr>
        <p:txBody>
          <a:bodyPr>
            <a:normAutofit fontScale="90000"/>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Применение</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медицина и санаторно-курортная отрасль</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14</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1738260"/>
            <a:ext cx="8628484" cy="4832092"/>
          </a:xfrm>
          <a:prstGeom prst="rect">
            <a:avLst/>
          </a:prstGeom>
        </p:spPr>
        <p:txBody>
          <a:bodyPr wrap="square">
            <a:spAutoFit/>
          </a:bodyPr>
          <a:lstStyle/>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проведения профилактической, текущей и заключительной дезинфекции и мойки поверхностей в помещениях, жесткой мебели, предметов обстановки, поверхностей аппаратов, приборов, санитарно-технического оборудования, белья, обуви из пластмасс и резин, резиновых ковриков, посуды (в том числе лабораторной), предметов ухода за больными, игрушек, уборочного материала, санитарного транспорта при инфекциях бактериальной этиологии в лечебно-профилактических учреждениях, детских учреждениях, инфекционных очагах, на санитарном транспорте;</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в культурных, административных, спортивных, образовательных, социальных и пенитенциарных учреждениях, на предприятиях общественного питания и продовольственной торговли, промышленных рынках, санпропускниках, на коммунально-бытовых объектах (гостиницы, общежития, фитнес-клубы, бани, парикмахерские, салоны красоты, массажные салоны, бассейны, клубы и др.), общественных туалетах и биотуалетах, населением в быту;</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дезинфекции медицинских отходов, включая перевязочные средства, белье и изделия медицинского назначения однократного применения, перед их утилизацией в ЛПУ;</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обеззараживания специального оборудования, спецодежды и инструмента парикмахерских, массажных салонов, бань, саун, клубов, салонов красоты, прачечных, санпропускников и других объектов сферы обслуживания населения;</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дезинфекции, чистки, мойки и </a:t>
            </a:r>
            <a:r>
              <a:rPr lang="ru-RU" sz="1400" dirty="0" err="1">
                <a:latin typeface="Arial Narrow" panose="020B0604020202020204" pitchFamily="34" charset="0"/>
                <a:cs typeface="Arial Narrow" panose="020B0604020202020204" pitchFamily="34" charset="0"/>
              </a:rPr>
              <a:t>дезодорирования</a:t>
            </a:r>
            <a:r>
              <a:rPr lang="ru-RU" sz="1400" dirty="0">
                <a:latin typeface="Arial Narrow" panose="020B0604020202020204" pitchFamily="34" charset="0"/>
                <a:cs typeface="Arial Narrow" panose="020B0604020202020204" pitchFamily="34" charset="0"/>
              </a:rPr>
              <a:t> мусоросборников;</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дезинфекции, в </a:t>
            </a:r>
            <a:r>
              <a:rPr lang="ru-RU" sz="1400" dirty="0" err="1">
                <a:latin typeface="Arial Narrow" panose="020B0604020202020204" pitchFamily="34" charset="0"/>
                <a:cs typeface="Arial Narrow" panose="020B0604020202020204" pitchFamily="34" charset="0"/>
              </a:rPr>
              <a:t>т.ч</a:t>
            </a:r>
            <a:r>
              <a:rPr lang="ru-RU" sz="1400" dirty="0">
                <a:latin typeface="Arial Narrow" panose="020B0604020202020204" pitchFamily="34" charset="0"/>
                <a:cs typeface="Arial Narrow" panose="020B0604020202020204" pitchFamily="34" charset="0"/>
              </a:rPr>
              <a:t>. совмещенной с </a:t>
            </a:r>
            <a:r>
              <a:rPr lang="ru-RU" sz="1400" dirty="0" err="1">
                <a:latin typeface="Arial Narrow" panose="020B0604020202020204" pitchFamily="34" charset="0"/>
                <a:cs typeface="Arial Narrow" panose="020B0604020202020204" pitchFamily="34" charset="0"/>
              </a:rPr>
              <a:t>предстерилизационной</a:t>
            </a:r>
            <a:r>
              <a:rPr lang="ru-RU" sz="1400" dirty="0">
                <a:latin typeface="Arial Narrow" panose="020B0604020202020204" pitchFamily="34" charset="0"/>
                <a:cs typeface="Arial Narrow" panose="020B0604020202020204" pitchFamily="34" charset="0"/>
              </a:rPr>
              <a:t> очисткой изделий медицинского назначения (включая хирургические и стоматологические инструменты, в том числе вращающиеся, жесткие и гибкие эндоскопы и инструменты к ним) при инфекциях бактериальной, вирусной и грибковой этиологии;</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a:t>
            </a:r>
            <a:r>
              <a:rPr lang="ru-RU" sz="1400" dirty="0" err="1">
                <a:latin typeface="Arial Narrow" panose="020B0604020202020204" pitchFamily="34" charset="0"/>
                <a:cs typeface="Arial Narrow" panose="020B0604020202020204" pitchFamily="34" charset="0"/>
              </a:rPr>
              <a:t>предстерилизационной</a:t>
            </a:r>
            <a:r>
              <a:rPr lang="ru-RU" sz="1400" dirty="0">
                <a:latin typeface="Arial Narrow" panose="020B0604020202020204" pitchFamily="34" charset="0"/>
                <a:cs typeface="Arial Narrow" panose="020B0604020202020204" pitchFamily="34" charset="0"/>
              </a:rPr>
              <a:t> очистки изделий медицинского назначения из различных материалов, а также для </a:t>
            </a:r>
            <a:r>
              <a:rPr lang="ru-RU" sz="1400" dirty="0" err="1">
                <a:latin typeface="Arial Narrow" panose="020B0604020202020204" pitchFamily="34" charset="0"/>
                <a:cs typeface="Arial Narrow" panose="020B0604020202020204" pitchFamily="34" charset="0"/>
              </a:rPr>
              <a:t>предстерилизационной</a:t>
            </a:r>
            <a:r>
              <a:rPr lang="ru-RU" sz="1400" dirty="0">
                <a:latin typeface="Arial Narrow" panose="020B0604020202020204" pitchFamily="34" charset="0"/>
                <a:cs typeface="Arial Narrow" panose="020B0604020202020204" pitchFamily="34" charset="0"/>
              </a:rPr>
              <a:t> или окончательной очистки эндоскопов и инструментов к ним;</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генеральных уборок помещений;</a:t>
            </a:r>
          </a:p>
          <a:p>
            <a:pPr marL="285750" indent="-285750" algn="just">
              <a:buFont typeface="Wingdings" pitchFamily="2" charset="2"/>
              <a:buChar char="v"/>
            </a:pPr>
            <a:r>
              <a:rPr lang="ru-RU" sz="1400" dirty="0">
                <a:latin typeface="Arial Narrow" panose="020B0604020202020204" pitchFamily="34" charset="0"/>
                <a:cs typeface="Arial Narrow" panose="020B0604020202020204" pitchFamily="34" charset="0"/>
              </a:rPr>
              <a:t>для обеззараживания и дезодорации содержимого накопительных баков автономных туалетов, не имеющих отвода в канализацию, а также поверхностей в кабинах автономных туалетов. </a:t>
            </a:r>
          </a:p>
        </p:txBody>
      </p:sp>
      <p:pic>
        <p:nvPicPr>
          <p:cNvPr id="9" name="Рисунок 8" descr="Медицина">
            <a:extLst>
              <a:ext uri="{FF2B5EF4-FFF2-40B4-BE49-F238E27FC236}">
                <a16:creationId xmlns:a16="http://schemas.microsoft.com/office/drawing/2014/main" xmlns="" id="{C5663B27-1A10-F642-99E8-8445CAA511F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76704" y="1120778"/>
            <a:ext cx="581667" cy="581667"/>
          </a:xfrm>
          <a:prstGeom prst="rect">
            <a:avLst/>
          </a:prstGeom>
        </p:spPr>
      </p:pic>
      <p:pic>
        <p:nvPicPr>
          <p:cNvPr id="11" name="Рисунок 10" descr="Сердце с пульсом">
            <a:extLst>
              <a:ext uri="{FF2B5EF4-FFF2-40B4-BE49-F238E27FC236}">
                <a16:creationId xmlns:a16="http://schemas.microsoft.com/office/drawing/2014/main" xmlns="" id="{BC577754-1992-2147-8FE1-E1D3B9D42EE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167205" y="1138685"/>
            <a:ext cx="581667" cy="581667"/>
          </a:xfrm>
          <a:prstGeom prst="rect">
            <a:avLst/>
          </a:prstGeom>
        </p:spPr>
      </p:pic>
      <p:pic>
        <p:nvPicPr>
          <p:cNvPr id="12" name="Рисунок 11" descr="Больница">
            <a:extLst>
              <a:ext uri="{FF2B5EF4-FFF2-40B4-BE49-F238E27FC236}">
                <a16:creationId xmlns:a16="http://schemas.microsoft.com/office/drawing/2014/main" xmlns="" id="{F624D7FC-4A87-B440-815D-17F3FBD7A59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79656" y="1099514"/>
            <a:ext cx="581667" cy="581667"/>
          </a:xfrm>
          <a:prstGeom prst="rect">
            <a:avLst/>
          </a:prstGeom>
        </p:spPr>
      </p:pic>
      <p:pic>
        <p:nvPicPr>
          <p:cNvPr id="13" name="Рисунок 12" descr="Скорая помощь">
            <a:extLst>
              <a:ext uri="{FF2B5EF4-FFF2-40B4-BE49-F238E27FC236}">
                <a16:creationId xmlns:a16="http://schemas.microsoft.com/office/drawing/2014/main" xmlns="" id="{C74294C0-C286-7043-AF31-4348CB31129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592580" y="1120777"/>
            <a:ext cx="581667" cy="581667"/>
          </a:xfrm>
          <a:prstGeom prst="rect">
            <a:avLst/>
          </a:prstGeom>
        </p:spPr>
      </p:pic>
    </p:spTree>
    <p:extLst>
      <p:ext uri="{BB962C8B-B14F-4D97-AF65-F5344CB8AC3E}">
        <p14:creationId xmlns:p14="http://schemas.microsoft.com/office/powerpoint/2010/main" val="377118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407727"/>
            <a:ext cx="4977558" cy="896209"/>
          </a:xfrm>
        </p:spPr>
        <p:txBody>
          <a:bodyPr>
            <a:normAutofit fontScale="90000"/>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Применение</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сельское хозяйство и ветеринария</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15</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044428"/>
            <a:ext cx="8628484" cy="3693319"/>
          </a:xfrm>
          <a:prstGeom prst="rect">
            <a:avLst/>
          </a:prstGeom>
        </p:spPr>
        <p:txBody>
          <a:bodyPr wrap="square">
            <a:spAutoFit/>
          </a:bodyPr>
          <a:lstStyle/>
          <a:p>
            <a:pPr algn="just"/>
            <a:r>
              <a:rPr lang="ru-RU" dirty="0">
                <a:latin typeface="Arial Narrow" panose="020B0604020202020204" pitchFamily="34" charset="0"/>
                <a:cs typeface="Arial Narrow" panose="020B0604020202020204" pitchFamily="34" charset="0"/>
              </a:rPr>
              <a:t>В условиях промышленного животноводства роль дезинфекции существенно возрастает. Технологические особенности комплексов и ферм при неблагополучных условиях могут способствовать накоплению в местах содержания животных разнообразных микроорганизмов, которые могут стать причиной вспышек инфекционных болезней, особенно желудочно-кишечных и респираторных.</a:t>
            </a:r>
          </a:p>
          <a:p>
            <a:pPr algn="just"/>
            <a:endParaRPr lang="ru-RU" dirty="0">
              <a:latin typeface="Arial Narrow" panose="020B0604020202020204" pitchFamily="34" charset="0"/>
              <a:cs typeface="Arial Narrow" panose="020B0604020202020204" pitchFamily="34" charset="0"/>
            </a:endParaRPr>
          </a:p>
          <a:p>
            <a:pPr algn="just"/>
            <a:r>
              <a:rPr lang="ru-RU" dirty="0">
                <a:latin typeface="Arial Narrow" panose="020B0604020202020204" pitchFamily="34" charset="0"/>
                <a:cs typeface="Arial Narrow" panose="020B0604020202020204" pitchFamily="34" charset="0"/>
              </a:rPr>
              <a:t>В промышленном животноводстве дезинфекция является составной частью ветеринарной технологии, которая входит в технологический процесс производства животноводческой продукции. Только в общем комплексе мероприятий, предусматривающем воздействие на все звенья эпизоотической цепи дезинфекция как целенаправленная противоэпизоотическая мера может стать действенным мероприятием в профилактике и ликвидации инфекционных болезней.</a:t>
            </a:r>
          </a:p>
          <a:p>
            <a:pPr algn="just"/>
            <a:r>
              <a:rPr lang="ru-RU" dirty="0">
                <a:latin typeface="Arial Narrow" panose="020B0604020202020204" pitchFamily="34" charset="0"/>
                <a:cs typeface="Arial Narrow" panose="020B0604020202020204" pitchFamily="34" charset="0"/>
              </a:rPr>
              <a:t> </a:t>
            </a:r>
          </a:p>
        </p:txBody>
      </p:sp>
      <p:pic>
        <p:nvPicPr>
          <p:cNvPr id="12" name="Рисунок 11" descr="Свинья">
            <a:extLst>
              <a:ext uri="{FF2B5EF4-FFF2-40B4-BE49-F238E27FC236}">
                <a16:creationId xmlns:a16="http://schemas.microsoft.com/office/drawing/2014/main" xmlns="" id="{59CF9744-F942-7848-ABF3-2B4C0C03D7A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71913" y="1091871"/>
            <a:ext cx="529602" cy="529602"/>
          </a:xfrm>
          <a:prstGeom prst="rect">
            <a:avLst/>
          </a:prstGeom>
        </p:spPr>
      </p:pic>
      <p:pic>
        <p:nvPicPr>
          <p:cNvPr id="13" name="Рисунок 12" descr="Корова">
            <a:extLst>
              <a:ext uri="{FF2B5EF4-FFF2-40B4-BE49-F238E27FC236}">
                <a16:creationId xmlns:a16="http://schemas.microsoft.com/office/drawing/2014/main" xmlns="" id="{7995A7A5-E6C1-3746-A072-B7AE1D34274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28240" y="1084248"/>
            <a:ext cx="529602" cy="529602"/>
          </a:xfrm>
          <a:prstGeom prst="rect">
            <a:avLst/>
          </a:prstGeom>
        </p:spPr>
      </p:pic>
      <p:pic>
        <p:nvPicPr>
          <p:cNvPr id="14" name="Рисунок 13" descr="Кот">
            <a:extLst>
              <a:ext uri="{FF2B5EF4-FFF2-40B4-BE49-F238E27FC236}">
                <a16:creationId xmlns:a16="http://schemas.microsoft.com/office/drawing/2014/main" xmlns="" id="{87E1D1A9-3FCE-0441-963B-B2ED3B23595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543771" y="1145819"/>
            <a:ext cx="412394" cy="412394"/>
          </a:xfrm>
          <a:prstGeom prst="rect">
            <a:avLst/>
          </a:prstGeom>
        </p:spPr>
      </p:pic>
      <p:pic>
        <p:nvPicPr>
          <p:cNvPr id="15" name="Рисунок 14" descr="Собака">
            <a:extLst>
              <a:ext uri="{FF2B5EF4-FFF2-40B4-BE49-F238E27FC236}">
                <a16:creationId xmlns:a16="http://schemas.microsoft.com/office/drawing/2014/main" xmlns="" id="{EAD28747-B336-FA4A-8A0A-3213CA1883C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2014169" y="1091871"/>
            <a:ext cx="529602" cy="529602"/>
          </a:xfrm>
          <a:prstGeom prst="rect">
            <a:avLst/>
          </a:prstGeom>
        </p:spPr>
      </p:pic>
      <p:pic>
        <p:nvPicPr>
          <p:cNvPr id="16" name="Рисунок 15" descr="Трактор">
            <a:extLst>
              <a:ext uri="{FF2B5EF4-FFF2-40B4-BE49-F238E27FC236}">
                <a16:creationId xmlns:a16="http://schemas.microsoft.com/office/drawing/2014/main" xmlns="" id="{31A50669-2879-C247-9EE7-8CEC5D0BB8B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484567" y="1074502"/>
            <a:ext cx="529602" cy="529602"/>
          </a:xfrm>
          <a:prstGeom prst="rect">
            <a:avLst/>
          </a:prstGeom>
        </p:spPr>
      </p:pic>
    </p:spTree>
    <p:extLst>
      <p:ext uri="{BB962C8B-B14F-4D97-AF65-F5344CB8AC3E}">
        <p14:creationId xmlns:p14="http://schemas.microsoft.com/office/powerpoint/2010/main" val="273814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692" y="253572"/>
            <a:ext cx="4977558" cy="896209"/>
          </a:xfrm>
        </p:spPr>
        <p:txBody>
          <a:bodyPr>
            <a:normAutofit fontScale="90000"/>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Применение</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сельское хозяйство и ветеринария</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16</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044428"/>
            <a:ext cx="4314242" cy="4031873"/>
          </a:xfrm>
          <a:prstGeom prst="rect">
            <a:avLst/>
          </a:prstGeom>
        </p:spPr>
        <p:txBody>
          <a:bodyPr wrap="square">
            <a:spAutoFit/>
          </a:bodyPr>
          <a:lstStyle/>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животноводческих, птицеводческих и звероводческих помещений, находящегося в них технологического оборудования, вспомогательных объектов и инвентаря по уходу за животными;</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производственных помещений и технологического оборудования на предприятиях мясо- и птицеперерабатывающей промышленности и цехов по переработке продуктов убоя;</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помещений санитарных боен на мясокомбинатах и убойных пунктов, молочных блоков на молочно-товарных фермах и комплексах, кормокухонь;</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тары для хранения и перевозки кормов и мясомолочной продукции.</a:t>
            </a:r>
          </a:p>
        </p:txBody>
      </p:sp>
      <p:pic>
        <p:nvPicPr>
          <p:cNvPr id="10" name="Рисунок 9" descr="Свинья">
            <a:extLst>
              <a:ext uri="{FF2B5EF4-FFF2-40B4-BE49-F238E27FC236}">
                <a16:creationId xmlns:a16="http://schemas.microsoft.com/office/drawing/2014/main" xmlns="" id="{267DB5D5-F9B5-E545-A93B-D7F16B8CE7F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71913" y="1091871"/>
            <a:ext cx="529602" cy="529602"/>
          </a:xfrm>
          <a:prstGeom prst="rect">
            <a:avLst/>
          </a:prstGeom>
        </p:spPr>
      </p:pic>
      <p:pic>
        <p:nvPicPr>
          <p:cNvPr id="14" name="Рисунок 13" descr="Корова">
            <a:extLst>
              <a:ext uri="{FF2B5EF4-FFF2-40B4-BE49-F238E27FC236}">
                <a16:creationId xmlns:a16="http://schemas.microsoft.com/office/drawing/2014/main" xmlns="" id="{541E74E9-862A-0246-9445-502DC32467E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28240" y="1084248"/>
            <a:ext cx="529602" cy="529602"/>
          </a:xfrm>
          <a:prstGeom prst="rect">
            <a:avLst/>
          </a:prstGeom>
        </p:spPr>
      </p:pic>
      <p:pic>
        <p:nvPicPr>
          <p:cNvPr id="15" name="Рисунок 14" descr="Кот">
            <a:extLst>
              <a:ext uri="{FF2B5EF4-FFF2-40B4-BE49-F238E27FC236}">
                <a16:creationId xmlns:a16="http://schemas.microsoft.com/office/drawing/2014/main" xmlns="" id="{979F3082-0222-1344-B881-81B736DD799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543771" y="1145819"/>
            <a:ext cx="412394" cy="412394"/>
          </a:xfrm>
          <a:prstGeom prst="rect">
            <a:avLst/>
          </a:prstGeom>
        </p:spPr>
      </p:pic>
      <p:pic>
        <p:nvPicPr>
          <p:cNvPr id="16" name="Рисунок 15" descr="Собака">
            <a:extLst>
              <a:ext uri="{FF2B5EF4-FFF2-40B4-BE49-F238E27FC236}">
                <a16:creationId xmlns:a16="http://schemas.microsoft.com/office/drawing/2014/main" xmlns="" id="{DF25C812-090E-1044-98AA-B0CDAE50833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2014169" y="1091871"/>
            <a:ext cx="529602" cy="529602"/>
          </a:xfrm>
          <a:prstGeom prst="rect">
            <a:avLst/>
          </a:prstGeom>
        </p:spPr>
      </p:pic>
      <p:pic>
        <p:nvPicPr>
          <p:cNvPr id="17" name="Рисунок 16" descr="Трактор">
            <a:extLst>
              <a:ext uri="{FF2B5EF4-FFF2-40B4-BE49-F238E27FC236}">
                <a16:creationId xmlns:a16="http://schemas.microsoft.com/office/drawing/2014/main" xmlns="" id="{411592CA-EBF2-E140-9E4F-819AA75E26F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484567" y="1074502"/>
            <a:ext cx="529602" cy="529602"/>
          </a:xfrm>
          <a:prstGeom prst="rect">
            <a:avLst/>
          </a:prstGeom>
        </p:spPr>
      </p:pic>
      <p:pic>
        <p:nvPicPr>
          <p:cNvPr id="7" name="Рисунок 6" descr="Изображение выглядит как человек, автомобиль, грузовик, мужчина&#10;&#10;Автоматически созданное описание">
            <a:extLst>
              <a:ext uri="{FF2B5EF4-FFF2-40B4-BE49-F238E27FC236}">
                <a16:creationId xmlns:a16="http://schemas.microsoft.com/office/drawing/2014/main" xmlns="" id="{7CB8C869-91FE-514C-901C-88C2EDF27EC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63526" y="1558213"/>
            <a:ext cx="3582571" cy="47270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371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5688" y="2598606"/>
            <a:ext cx="4992624" cy="1655762"/>
          </a:xfrm>
        </p:spPr>
        <p:txBody>
          <a:bodyPr>
            <a:normAutofit fontScale="70000" lnSpcReduction="20000"/>
          </a:bodyPr>
          <a:lstStyle/>
          <a:p>
            <a:pPr>
              <a:lnSpc>
                <a:spcPct val="120000"/>
              </a:lnSpc>
            </a:pPr>
            <a:r>
              <a:rPr lang="ru-RU" sz="2800" dirty="0">
                <a:solidFill>
                  <a:srgbClr val="FFFFFF"/>
                </a:solidFill>
                <a:latin typeface="Arial Narrow" panose="020B0604020202020204" pitchFamily="34" charset="0"/>
                <a:cs typeface="Arial Narrow" panose="020B0604020202020204" pitchFamily="34" charset="0"/>
              </a:rPr>
              <a:t>ООО «РНТ </a:t>
            </a:r>
            <a:r>
              <a:rPr lang="ru-RU" sz="2800" dirty="0" err="1">
                <a:solidFill>
                  <a:srgbClr val="FFFFFF"/>
                </a:solidFill>
                <a:latin typeface="Arial Narrow" panose="020B0604020202020204" pitchFamily="34" charset="0"/>
                <a:cs typeface="Arial Narrow" panose="020B0604020202020204" pitchFamily="34" charset="0"/>
              </a:rPr>
              <a:t>компани</a:t>
            </a:r>
            <a:r>
              <a:rPr lang="ru-RU" sz="2800" dirty="0">
                <a:solidFill>
                  <a:srgbClr val="FFFFFF"/>
                </a:solidFill>
                <a:latin typeface="Arial Narrow" panose="020B0604020202020204" pitchFamily="34" charset="0"/>
                <a:cs typeface="Arial Narrow" panose="020B0604020202020204" pitchFamily="34" charset="0"/>
              </a:rPr>
              <a:t>»</a:t>
            </a:r>
            <a:br>
              <a:rPr lang="ru-RU" sz="2800" dirty="0">
                <a:solidFill>
                  <a:srgbClr val="FFFFFF"/>
                </a:solidFill>
                <a:latin typeface="Arial Narrow" panose="020B0604020202020204" pitchFamily="34" charset="0"/>
                <a:cs typeface="Arial Narrow" panose="020B0604020202020204" pitchFamily="34" charset="0"/>
              </a:rPr>
            </a:br>
            <a:r>
              <a:rPr lang="ru-RU" sz="2800" dirty="0">
                <a:solidFill>
                  <a:srgbClr val="FFFFFF"/>
                </a:solidFill>
                <a:latin typeface="Arial Narrow" panose="020B0604020202020204" pitchFamily="34" charset="0"/>
                <a:cs typeface="Arial Narrow" panose="020B0604020202020204" pitchFamily="34" charset="0"/>
              </a:rPr>
              <a:t>119270, г. Москва, </a:t>
            </a:r>
            <a:r>
              <a:rPr lang="ru-RU" sz="2800" dirty="0" err="1">
                <a:solidFill>
                  <a:srgbClr val="FFFFFF"/>
                </a:solidFill>
                <a:latin typeface="Arial Narrow" panose="020B0604020202020204" pitchFamily="34" charset="0"/>
                <a:cs typeface="Arial Narrow" panose="020B0604020202020204" pitchFamily="34" charset="0"/>
              </a:rPr>
              <a:t>Лужнецкая</a:t>
            </a:r>
            <a:r>
              <a:rPr lang="ru-RU" sz="2800" dirty="0">
                <a:solidFill>
                  <a:srgbClr val="FFFFFF"/>
                </a:solidFill>
                <a:latin typeface="Arial Narrow" panose="020B0604020202020204" pitchFamily="34" charset="0"/>
                <a:cs typeface="Arial Narrow" panose="020B0604020202020204" pitchFamily="34" charset="0"/>
              </a:rPr>
              <a:t> наб., д. 2/4, стр. 19</a:t>
            </a:r>
            <a:br>
              <a:rPr lang="ru-RU" sz="2800" dirty="0">
                <a:solidFill>
                  <a:srgbClr val="FFFFFF"/>
                </a:solidFill>
                <a:latin typeface="Arial Narrow" panose="020B0604020202020204" pitchFamily="34" charset="0"/>
                <a:cs typeface="Arial Narrow" panose="020B0604020202020204" pitchFamily="34" charset="0"/>
              </a:rPr>
            </a:br>
            <a:r>
              <a:rPr lang="ru-RU" sz="2800" dirty="0">
                <a:solidFill>
                  <a:srgbClr val="FFFFFF"/>
                </a:solidFill>
                <a:latin typeface="Arial Narrow" panose="020B0604020202020204" pitchFamily="34" charset="0"/>
                <a:cs typeface="Arial Narrow" panose="020B0604020202020204" pitchFamily="34" charset="0"/>
              </a:rPr>
              <a:t>тел. +7 (495) 781-76-05</a:t>
            </a:r>
            <a:br>
              <a:rPr lang="ru-RU" sz="2800" dirty="0">
                <a:solidFill>
                  <a:srgbClr val="FFFFFF"/>
                </a:solidFill>
                <a:latin typeface="Arial Narrow" panose="020B0604020202020204" pitchFamily="34" charset="0"/>
                <a:cs typeface="Arial Narrow" panose="020B0604020202020204" pitchFamily="34" charset="0"/>
              </a:rPr>
            </a:br>
            <a:r>
              <a:rPr lang="en-US" sz="2800" dirty="0">
                <a:solidFill>
                  <a:srgbClr val="FFFFFF"/>
                </a:solidFill>
                <a:latin typeface="Arial Narrow" panose="020B0604020202020204" pitchFamily="34" charset="0"/>
                <a:cs typeface="Arial Narrow" panose="020B0604020202020204" pitchFamily="34" charset="0"/>
              </a:rPr>
              <a:t>web</a:t>
            </a:r>
            <a:r>
              <a:rPr lang="ru-RU" sz="2800" dirty="0">
                <a:solidFill>
                  <a:srgbClr val="FFFFFF"/>
                </a:solidFill>
                <a:latin typeface="Arial Narrow" panose="020B0604020202020204" pitchFamily="34" charset="0"/>
                <a:cs typeface="Arial Narrow" panose="020B0604020202020204" pitchFamily="34" charset="0"/>
              </a:rPr>
              <a:t>: </a:t>
            </a:r>
            <a:r>
              <a:rPr lang="en-US" sz="2800" dirty="0" err="1">
                <a:solidFill>
                  <a:srgbClr val="FFFFFF"/>
                </a:solidFill>
                <a:latin typeface="Arial Narrow" panose="020B0604020202020204" pitchFamily="34" charset="0"/>
                <a:cs typeface="Arial Narrow" panose="020B0604020202020204" pitchFamily="34" charset="0"/>
              </a:rPr>
              <a:t>www.rnt-synergy.ru</a:t>
            </a:r>
            <a:r>
              <a:rPr lang="en-US" sz="2800" dirty="0">
                <a:solidFill>
                  <a:srgbClr val="FFFFFF"/>
                </a:solidFill>
                <a:latin typeface="Arial Narrow" panose="020B0604020202020204" pitchFamily="34" charset="0"/>
                <a:cs typeface="Arial Narrow" panose="020B0604020202020204" pitchFamily="34" charset="0"/>
              </a:rPr>
              <a:t/>
            </a:r>
            <a:br>
              <a:rPr lang="en-US" sz="2800" dirty="0">
                <a:solidFill>
                  <a:srgbClr val="FFFFFF"/>
                </a:solidFill>
                <a:latin typeface="Arial Narrow" panose="020B0604020202020204" pitchFamily="34" charset="0"/>
                <a:cs typeface="Arial Narrow" panose="020B0604020202020204" pitchFamily="34" charset="0"/>
              </a:rPr>
            </a:br>
            <a:r>
              <a:rPr lang="en-US" sz="2800" dirty="0">
                <a:solidFill>
                  <a:srgbClr val="FFFFFF"/>
                </a:solidFill>
                <a:latin typeface="Arial Narrow" panose="020B0604020202020204" pitchFamily="34" charset="0"/>
                <a:cs typeface="Arial Narrow" panose="020B0604020202020204" pitchFamily="34" charset="0"/>
              </a:rPr>
              <a:t>e-mail: </a:t>
            </a:r>
            <a:r>
              <a:rPr lang="en-US" sz="2800" dirty="0" err="1">
                <a:solidFill>
                  <a:srgbClr val="FFFFFF"/>
                </a:solidFill>
                <a:latin typeface="Arial Narrow" panose="020B0604020202020204" pitchFamily="34" charset="0"/>
                <a:cs typeface="Arial Narrow" panose="020B0604020202020204" pitchFamily="34" charset="0"/>
              </a:rPr>
              <a:t>info@rnt-synergy.ru</a:t>
            </a:r>
            <a:endParaRPr lang="en-US" sz="2800" dirty="0">
              <a:solidFill>
                <a:schemeClr val="bg1"/>
              </a:solidFill>
              <a:latin typeface="Arial Narrow" panose="020B0604020202020204" pitchFamily="34" charset="0"/>
              <a:cs typeface="Arial Narrow" panose="020B0604020202020204" pitchFamily="34" charset="0"/>
            </a:endParaRPr>
          </a:p>
        </p:txBody>
      </p:sp>
      <p:pic>
        <p:nvPicPr>
          <p:cNvPr id="5" name="Рисунок 4">
            <a:extLst>
              <a:ext uri="{FF2B5EF4-FFF2-40B4-BE49-F238E27FC236}">
                <a16:creationId xmlns:a16="http://schemas.microsoft.com/office/drawing/2014/main" xmlns="" id="{0C31F64B-80FE-CA42-8A13-6DB538853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786" y="5013163"/>
            <a:ext cx="2619214" cy="1844838"/>
          </a:xfrm>
          <a:prstGeom prst="rect">
            <a:avLst/>
          </a:prstGeom>
        </p:spPr>
      </p:pic>
      <p:sp>
        <p:nvSpPr>
          <p:cNvPr id="6" name="Прямоугольник 5">
            <a:extLst>
              <a:ext uri="{FF2B5EF4-FFF2-40B4-BE49-F238E27FC236}">
                <a16:creationId xmlns:a16="http://schemas.microsoft.com/office/drawing/2014/main" xmlns="" id="{A627B6C2-BA27-ED45-94BC-8C2C97C60965}"/>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51259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30837FF7-5919-41BF-8DD0-96FAEA1BD99B}" type="slidenum">
              <a:rPr lang="en-US" smtClean="0"/>
              <a:t>2</a:t>
            </a:fld>
            <a:endParaRPr lang="en-US"/>
          </a:p>
        </p:txBody>
      </p:sp>
    </p:spTree>
    <p:extLst>
      <p:ext uri="{BB962C8B-B14F-4D97-AF65-F5344CB8AC3E}">
        <p14:creationId xmlns:p14="http://schemas.microsoft.com/office/powerpoint/2010/main" val="1580490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170353"/>
            <a:ext cx="4977558" cy="896209"/>
          </a:xfrm>
        </p:spPr>
        <p:txBody>
          <a:bodyPr>
            <a:normAutofit/>
          </a:bodyPr>
          <a:lstStyle/>
          <a:p>
            <a:r>
              <a:rPr lang="ru-RU" sz="2800" dirty="0">
                <a:solidFill>
                  <a:schemeClr val="accent5">
                    <a:lumMod val="50000"/>
                  </a:schemeClr>
                </a:solidFill>
                <a:latin typeface="Arial Narrow" panose="020B0604020202020204" pitchFamily="34" charset="0"/>
                <a:cs typeface="Arial Narrow" panose="020B0604020202020204" pitchFamily="34" charset="0"/>
              </a:rPr>
              <a:t>О компании</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3</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32" name="TextBox 31">
            <a:extLst>
              <a:ext uri="{FF2B5EF4-FFF2-40B4-BE49-F238E27FC236}">
                <a16:creationId xmlns:a16="http://schemas.microsoft.com/office/drawing/2014/main" xmlns="" id="{E765059F-6BEA-5B4C-AD1A-03A4D2B12A79}"/>
              </a:ext>
            </a:extLst>
          </p:cNvPr>
          <p:cNvSpPr txBox="1"/>
          <p:nvPr/>
        </p:nvSpPr>
        <p:spPr>
          <a:xfrm>
            <a:off x="431379" y="1242105"/>
            <a:ext cx="8284357" cy="5909310"/>
          </a:xfrm>
          <a:prstGeom prst="rect">
            <a:avLst/>
          </a:prstGeom>
          <a:noFill/>
        </p:spPr>
        <p:txBody>
          <a:bodyPr wrap="square" rtlCol="0">
            <a:spAutoFit/>
          </a:bodyPr>
          <a:lstStyle/>
          <a:p>
            <a:pPr algn="just"/>
            <a:r>
              <a:rPr lang="ru-RU" sz="1400" b="1" dirty="0">
                <a:latin typeface="Arial Narrow" charset="0"/>
                <a:ea typeface="Arial Narrow" charset="0"/>
                <a:cs typeface="Arial Narrow" charset="0"/>
              </a:rPr>
              <a:t>ООО «РНТ </a:t>
            </a:r>
            <a:r>
              <a:rPr lang="ru-RU" sz="1400" b="1" dirty="0" err="1">
                <a:latin typeface="Arial Narrow" charset="0"/>
                <a:ea typeface="Arial Narrow" charset="0"/>
                <a:cs typeface="Arial Narrow" charset="0"/>
              </a:rPr>
              <a:t>компани</a:t>
            </a:r>
            <a:r>
              <a:rPr lang="ru-RU" sz="1400" b="1" dirty="0">
                <a:latin typeface="Arial Narrow" charset="0"/>
                <a:ea typeface="Arial Narrow" charset="0"/>
                <a:cs typeface="Arial Narrow" charset="0"/>
              </a:rPr>
              <a:t>» </a:t>
            </a:r>
            <a:r>
              <a:rPr lang="ru-RU" sz="1400" dirty="0">
                <a:latin typeface="Arial Narrow" charset="0"/>
                <a:ea typeface="Arial Narrow" charset="0"/>
                <a:cs typeface="Arial Narrow" charset="0"/>
              </a:rPr>
              <a:t>— российский производитель топливных присадок, технических жидкостей, моющих и дезинфицирующих средств. Более 10 лет компания стабильно работает на промышленном рынке топливных присадок РФ и зарубежья. В соответствии с потребностями Заказчика также открыты и успешно развиваются направления по производству средств для таких отраслей как строительство (эмульсолы), наземный и авиационный транспорт, медицина и сельское хозяйство, </a:t>
            </a:r>
            <a:r>
              <a:rPr lang="ru-RU" sz="1400" dirty="0">
                <a:solidFill>
                  <a:srgbClr val="FF0000"/>
                </a:solidFill>
                <a:latin typeface="Arial Narrow" charset="0"/>
                <a:ea typeface="Arial Narrow" charset="0"/>
                <a:cs typeface="Arial Narrow" charset="0"/>
              </a:rPr>
              <a:t>нефтедобыча и нефтепереработка </a:t>
            </a:r>
            <a:r>
              <a:rPr lang="ru-RU" sz="1400" dirty="0">
                <a:latin typeface="Arial Narrow" charset="0"/>
                <a:ea typeface="Arial Narrow" charset="0"/>
                <a:cs typeface="Arial Narrow" charset="0"/>
              </a:rPr>
              <a:t>(дезинфицирующие, дезодорирующие и технические моющие средства). Вся продукция обладает необходимой разрешительной документацией для применения на территории Российской Федерации, отвечает современным требованиям, </a:t>
            </a:r>
            <a:r>
              <a:rPr lang="ru-RU" sz="1400" dirty="0" err="1">
                <a:latin typeface="Arial Narrow" charset="0"/>
                <a:ea typeface="Arial Narrow" charset="0"/>
                <a:cs typeface="Arial Narrow" charset="0"/>
              </a:rPr>
              <a:t>экологична</a:t>
            </a:r>
            <a:r>
              <a:rPr lang="ru-RU" sz="1400" dirty="0">
                <a:latin typeface="Arial Narrow" charset="0"/>
                <a:ea typeface="Arial Narrow" charset="0"/>
                <a:cs typeface="Arial Narrow" charset="0"/>
              </a:rPr>
              <a:t>, экономически эффективна для применения на промышленных предприятиях. </a:t>
            </a:r>
          </a:p>
          <a:p>
            <a:pPr algn="just"/>
            <a:endParaRPr lang="ru-RU" sz="1400" b="1" dirty="0">
              <a:latin typeface="Arial Narrow" charset="0"/>
              <a:ea typeface="Arial Narrow" charset="0"/>
              <a:cs typeface="Arial Narrow" charset="0"/>
            </a:endParaRPr>
          </a:p>
          <a:p>
            <a:pPr algn="just"/>
            <a:r>
              <a:rPr lang="ru-RU" sz="1400" b="1" dirty="0">
                <a:latin typeface="Arial Narrow" charset="0"/>
                <a:ea typeface="Arial Narrow" charset="0"/>
                <a:cs typeface="Arial Narrow" charset="0"/>
              </a:rPr>
              <a:t>Комплекс задач решаемых для Заказчика: </a:t>
            </a:r>
          </a:p>
          <a:p>
            <a:pPr marL="285750" indent="-285750" algn="just">
              <a:buFont typeface="Arial" panose="020B0604020202020204" pitchFamily="34" charset="0"/>
              <a:buChar char="•"/>
            </a:pPr>
            <a:r>
              <a:rPr lang="ru-RU" sz="1400" dirty="0">
                <a:latin typeface="Arial Narrow" charset="0"/>
                <a:ea typeface="Arial Narrow" charset="0"/>
                <a:cs typeface="Arial Narrow" charset="0"/>
              </a:rPr>
              <a:t>поставка продукции соответствующей мировым стандартам качества, отвечающей требованиям промышленной безопасности и обеспечивающей максимальный технико-экономический эффект;</a:t>
            </a:r>
          </a:p>
          <a:p>
            <a:pPr marL="285750" indent="-285750" algn="just">
              <a:buFont typeface="Arial" panose="020B0604020202020204" pitchFamily="34" charset="0"/>
              <a:buChar char="•"/>
            </a:pPr>
            <a:r>
              <a:rPr lang="ru-RU" sz="1400" dirty="0">
                <a:latin typeface="Arial Narrow" charset="0"/>
                <a:ea typeface="Arial Narrow" charset="0"/>
                <a:cs typeface="Arial Narrow" charset="0"/>
              </a:rPr>
              <a:t>разработка рецептур применения продукции собственного производства, подготовка предложений по выбору современных оборудования и технологий применения;</a:t>
            </a:r>
          </a:p>
          <a:p>
            <a:pPr marL="285750" indent="-285750" algn="just">
              <a:buFont typeface="Arial" panose="020B0604020202020204" pitchFamily="34" charset="0"/>
              <a:buChar char="•"/>
            </a:pPr>
            <a:r>
              <a:rPr lang="ru-RU" sz="1400" dirty="0">
                <a:latin typeface="Arial Narrow" charset="0"/>
                <a:ea typeface="Arial Narrow" charset="0"/>
                <a:cs typeface="Arial Narrow" charset="0"/>
              </a:rPr>
              <a:t>оказание услуг по  сопровождению вывода на рынок брендовых топлив Заказчика, а также полное техническое и консультационное сопровождение применения всех видов собственной продукции на объектах потребителя.  </a:t>
            </a:r>
          </a:p>
          <a:p>
            <a:pPr marL="285750" indent="-285750" algn="just">
              <a:buFontTx/>
              <a:buChar char="-"/>
            </a:pPr>
            <a:endParaRPr lang="ru-RU" sz="1400" dirty="0">
              <a:latin typeface="Arial Narrow" charset="0"/>
              <a:ea typeface="Arial Narrow" charset="0"/>
              <a:cs typeface="Arial Narrow" charset="0"/>
            </a:endParaRPr>
          </a:p>
          <a:p>
            <a:pPr algn="just"/>
            <a:r>
              <a:rPr lang="ru-RU" sz="1400" b="1" dirty="0">
                <a:latin typeface="Arial Narrow" charset="0"/>
                <a:ea typeface="Arial Narrow" charset="0"/>
                <a:cs typeface="Arial Narrow" charset="0"/>
              </a:rPr>
              <a:t>Наши конкурентные преимущества:</a:t>
            </a:r>
          </a:p>
          <a:p>
            <a:pPr marL="285750" indent="-285750" algn="just">
              <a:buFont typeface="Arial" panose="020B0604020202020204" pitchFamily="34" charset="0"/>
              <a:buChar char="•"/>
            </a:pPr>
            <a:r>
              <a:rPr lang="ru-RU" sz="1400" dirty="0">
                <a:latin typeface="Arial Narrow" charset="0"/>
                <a:ea typeface="Arial Narrow" charset="0"/>
                <a:cs typeface="Arial Narrow" charset="0"/>
              </a:rPr>
              <a:t>высокая квалификацией и опыт практической работы сотрудников компании;  </a:t>
            </a:r>
          </a:p>
          <a:p>
            <a:pPr marL="285750" lvl="0" indent="-285750" algn="just">
              <a:buFont typeface="Arial" panose="020B0604020202020204" pitchFamily="34" charset="0"/>
              <a:buChar char="•"/>
            </a:pPr>
            <a:r>
              <a:rPr lang="ru-RU" sz="1400" dirty="0">
                <a:latin typeface="Arial Narrow" charset="0"/>
                <a:ea typeface="Arial Narrow" charset="0"/>
                <a:cs typeface="Arial Narrow" charset="0"/>
              </a:rPr>
              <a:t>наличие оснащенной современным оборудованием научно-лабораторной базы, позволяющей проводить исследования в области физической и аналитической химии, органического синтеза и термодинамики;</a:t>
            </a:r>
          </a:p>
          <a:p>
            <a:pPr marL="285750" lvl="0" indent="-285750" algn="just">
              <a:buFont typeface="Arial" panose="020B0604020202020204" pitchFamily="34" charset="0"/>
              <a:buChar char="•"/>
            </a:pPr>
            <a:r>
              <a:rPr lang="ru-RU" sz="1400" dirty="0">
                <a:latin typeface="Arial Narrow" charset="0"/>
                <a:ea typeface="Arial Narrow" charset="0"/>
                <a:cs typeface="Arial Narrow" charset="0"/>
              </a:rPr>
              <a:t>сотрудничество с ведущими профильными научно-исследовательскими институтами России;</a:t>
            </a:r>
          </a:p>
          <a:p>
            <a:pPr marL="285750" lvl="0" indent="-285750" algn="just">
              <a:buFont typeface="Arial" panose="020B0604020202020204" pitchFamily="34" charset="0"/>
              <a:buChar char="•"/>
            </a:pPr>
            <a:r>
              <a:rPr lang="ru-RU" sz="1400" dirty="0">
                <a:latin typeface="Arial Narrow" charset="0"/>
                <a:ea typeface="Arial Narrow" charset="0"/>
                <a:cs typeface="Arial Narrow" charset="0"/>
              </a:rPr>
              <a:t>продукция соответствует технологическим требованиям, предъявляемым при производстве и эксплуатационными показателями топлив 5 экологического класса;</a:t>
            </a:r>
          </a:p>
          <a:p>
            <a:pPr marL="285750" lvl="0" indent="-285750" algn="just">
              <a:buFont typeface="Arial" panose="020B0604020202020204" pitchFamily="34" charset="0"/>
              <a:buChar char="•"/>
            </a:pPr>
            <a:r>
              <a:rPr lang="ru-RU" sz="1400" dirty="0">
                <a:latin typeface="Arial Narrow" charset="0"/>
                <a:ea typeface="Arial Narrow" charset="0"/>
                <a:cs typeface="Arial Narrow" charset="0"/>
              </a:rPr>
              <a:t>система менеджмента качества компании соответствует требованиям ГОСТ Р ИСО 9001-2008.</a:t>
            </a:r>
          </a:p>
          <a:p>
            <a:pPr marL="285750" indent="-285750" algn="just">
              <a:buFont typeface="Arial"/>
              <a:buChar char="•"/>
            </a:pPr>
            <a:endParaRPr lang="ru-RU" sz="1400" dirty="0">
              <a:latin typeface="Arial Narrow" charset="0"/>
              <a:ea typeface="Arial Narrow" charset="0"/>
              <a:cs typeface="Arial Narrow" charset="0"/>
            </a:endParaRPr>
          </a:p>
        </p:txBody>
      </p:sp>
      <p:sp>
        <p:nvSpPr>
          <p:cNvPr id="34" name="Прямоугольник 33">
            <a:extLst>
              <a:ext uri="{FF2B5EF4-FFF2-40B4-BE49-F238E27FC236}">
                <a16:creationId xmlns:a16="http://schemas.microsoft.com/office/drawing/2014/main" xmlns="" id="{F0942AA4-CF4F-7549-AE93-7FC35750F677}"/>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419166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Нижний колонтитул 3">
            <a:extLst>
              <a:ext uri="{FF2B5EF4-FFF2-40B4-BE49-F238E27FC236}">
                <a16:creationId xmlns:a16="http://schemas.microsoft.com/office/drawing/2014/main" xmlns="" id="{CC9DF2C9-7728-314B-A959-5E8301153142}"/>
              </a:ext>
            </a:extLst>
          </p:cNvPr>
          <p:cNvSpPr>
            <a:spLocks noGrp="1"/>
          </p:cNvSpPr>
          <p:nvPr>
            <p:ph type="ftr" sz="quarter" idx="11"/>
          </p:nvPr>
        </p:nvSpPr>
        <p:spPr>
          <a:xfrm>
            <a:off x="4152275" y="6223702"/>
            <a:ext cx="3967171" cy="314067"/>
          </a:xfrm>
        </p:spPr>
        <p:txBody>
          <a:bodyPr>
            <a:normAutofit/>
          </a:bodyPr>
          <a:lstStyle/>
          <a:p>
            <a:pPr algn="r"/>
            <a:endParaRPr lang="en-US" sz="900" dirty="0">
              <a:solidFill>
                <a:srgbClr val="898989"/>
              </a:solidFill>
            </a:endParaRPr>
          </a:p>
        </p:txBody>
      </p:sp>
      <p:sp>
        <p:nvSpPr>
          <p:cNvPr id="5" name="Номер слайда 4">
            <a:extLst>
              <a:ext uri="{FF2B5EF4-FFF2-40B4-BE49-F238E27FC236}">
                <a16:creationId xmlns:a16="http://schemas.microsoft.com/office/drawing/2014/main" xmlns="" id="{5AF3032A-3C08-2D40-9D91-163957AEA154}"/>
              </a:ext>
            </a:extLst>
          </p:cNvPr>
          <p:cNvSpPr>
            <a:spLocks noGrp="1"/>
          </p:cNvSpPr>
          <p:nvPr>
            <p:ph type="sldNum" sz="quarter" idx="12"/>
          </p:nvPr>
        </p:nvSpPr>
        <p:spPr>
          <a:xfrm>
            <a:off x="8119447" y="6223702"/>
            <a:ext cx="428046" cy="314067"/>
          </a:xfrm>
        </p:spPr>
        <p:txBody>
          <a:bodyPr>
            <a:noAutofit/>
          </a:bodyPr>
          <a:lstStyle/>
          <a:p>
            <a:pPr>
              <a:spcAft>
                <a:spcPts val="600"/>
              </a:spcAft>
            </a:pPr>
            <a:fld id="{30837FF7-5919-41BF-8DD0-96FAEA1BD99B}" type="slidenum">
              <a:rPr lang="en-US" sz="1400">
                <a:solidFill>
                  <a:schemeClr val="accent5">
                    <a:lumMod val="75000"/>
                  </a:schemeClr>
                </a:solidFill>
              </a:rPr>
              <a:pPr>
                <a:spcAft>
                  <a:spcPts val="600"/>
                </a:spcAft>
              </a:pPr>
              <a:t>4</a:t>
            </a:fld>
            <a:endParaRPr lang="en-US" sz="1400" dirty="0">
              <a:solidFill>
                <a:schemeClr val="accent5">
                  <a:lumMod val="75000"/>
                </a:schemeClr>
              </a:solidFill>
            </a:endParaRPr>
          </a:p>
        </p:txBody>
      </p:sp>
      <p:sp>
        <p:nvSpPr>
          <p:cNvPr id="13" name="Заголовок 5">
            <a:extLst>
              <a:ext uri="{FF2B5EF4-FFF2-40B4-BE49-F238E27FC236}">
                <a16:creationId xmlns:a16="http://schemas.microsoft.com/office/drawing/2014/main" xmlns="" id="{A43200EE-E5ED-0141-9DE0-D06ED2073E91}"/>
              </a:ext>
            </a:extLst>
          </p:cNvPr>
          <p:cNvSpPr>
            <a:spLocks noGrp="1"/>
          </p:cNvSpPr>
          <p:nvPr>
            <p:ph type="title"/>
          </p:nvPr>
        </p:nvSpPr>
        <p:spPr>
          <a:xfrm>
            <a:off x="480059" y="2053641"/>
            <a:ext cx="2751871" cy="2760098"/>
          </a:xfrm>
        </p:spPr>
        <p:txBody>
          <a:bodyPr>
            <a:normAutofit/>
          </a:bodyPr>
          <a:lstStyle/>
          <a:p>
            <a:pPr algn="ctr"/>
            <a:r>
              <a:rPr lang="en-US" b="1" dirty="0">
                <a:ln w="0"/>
                <a:solidFill>
                  <a:schemeClr val="bg1"/>
                </a:solidFill>
                <a:effectLst>
                  <a:reflection blurRad="6350" stA="53000" endA="300" endPos="35500" dir="5400000" sy="-90000" algn="bl" rotWithShape="0"/>
                </a:effectLst>
                <a:latin typeface="Arial Narrow" panose="020B0604020202020204" pitchFamily="34" charset="0"/>
                <a:cs typeface="Arial Narrow" panose="020B0604020202020204" pitchFamily="34" charset="0"/>
              </a:rPr>
              <a:t>DDA-BIO</a:t>
            </a:r>
            <a:endParaRPr lang="ru-RU" dirty="0">
              <a:solidFill>
                <a:srgbClr val="FFFFFF"/>
              </a:solidFill>
            </a:endParaRPr>
          </a:p>
        </p:txBody>
      </p:sp>
    </p:spTree>
    <p:extLst>
      <p:ext uri="{BB962C8B-B14F-4D97-AF65-F5344CB8AC3E}">
        <p14:creationId xmlns:p14="http://schemas.microsoft.com/office/powerpoint/2010/main" val="153969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5">
            <a:extLst>
              <a:ext uri="{FF2B5EF4-FFF2-40B4-BE49-F238E27FC236}">
                <a16:creationId xmlns:a16="http://schemas.microsoft.com/office/drawing/2014/main" xmlns="" id="{A43200EE-E5ED-0141-9DE0-D06ED2073E91}"/>
              </a:ext>
            </a:extLst>
          </p:cNvPr>
          <p:cNvSpPr>
            <a:spLocks noGrp="1"/>
          </p:cNvSpPr>
          <p:nvPr>
            <p:ph type="title"/>
          </p:nvPr>
        </p:nvSpPr>
        <p:spPr>
          <a:xfrm>
            <a:off x="480059" y="2053641"/>
            <a:ext cx="2751871" cy="2760098"/>
          </a:xfrm>
        </p:spPr>
        <p:txBody>
          <a:bodyPr>
            <a:normAutofit/>
          </a:bodyPr>
          <a:lstStyle/>
          <a:p>
            <a:pPr algn="ctr"/>
            <a:r>
              <a:rPr lang="en-US" b="1" dirty="0">
                <a:ln w="0"/>
                <a:solidFill>
                  <a:schemeClr val="bg1"/>
                </a:solidFill>
                <a:effectLst>
                  <a:reflection blurRad="6350" stA="53000" endA="300" endPos="35500" dir="5400000" sy="-90000" algn="bl" rotWithShape="0"/>
                </a:effectLst>
                <a:latin typeface="Arial Narrow" panose="020B0604020202020204" pitchFamily="34" charset="0"/>
                <a:cs typeface="Arial Narrow" panose="020B0604020202020204" pitchFamily="34" charset="0"/>
              </a:rPr>
              <a:t>DDA-BIO</a:t>
            </a:r>
            <a:endParaRPr lang="ru-RU" dirty="0">
              <a:solidFill>
                <a:srgbClr val="FFFFFF"/>
              </a:solidFill>
            </a:endParaRPr>
          </a:p>
        </p:txBody>
      </p:sp>
      <p:sp>
        <p:nvSpPr>
          <p:cNvPr id="7" name="Объект 6">
            <a:extLst>
              <a:ext uri="{FF2B5EF4-FFF2-40B4-BE49-F238E27FC236}">
                <a16:creationId xmlns:a16="http://schemas.microsoft.com/office/drawing/2014/main" xmlns="" id="{F480EAF8-79B4-D44A-9DAE-82AA1B47EFF0}"/>
              </a:ext>
            </a:extLst>
          </p:cNvPr>
          <p:cNvSpPr>
            <a:spLocks noGrp="1"/>
          </p:cNvSpPr>
          <p:nvPr>
            <p:ph idx="1"/>
          </p:nvPr>
        </p:nvSpPr>
        <p:spPr>
          <a:xfrm>
            <a:off x="4567930" y="801866"/>
            <a:ext cx="3979563" cy="5230634"/>
          </a:xfrm>
        </p:spPr>
        <p:txBody>
          <a:bodyPr anchor="ctr">
            <a:normAutofit/>
          </a:bodyPr>
          <a:lstStyle/>
          <a:p>
            <a:pPr marL="0" indent="0" algn="ctr">
              <a:buNone/>
            </a:pPr>
            <a:r>
              <a:rPr lang="ru-RU" sz="1600" dirty="0">
                <a:latin typeface="Arial Narrow" panose="020B0604020202020204" pitchFamily="34" charset="0"/>
                <a:cs typeface="Arial Narrow" panose="020B0604020202020204" pitchFamily="34" charset="0"/>
              </a:rPr>
              <a:t>Средство относится по своему составу к поколению универсальных обеззараживающих средств, обладающих одновременно дезодорирующим, моющим и дезинфицирующим эффектом.</a:t>
            </a:r>
          </a:p>
          <a:p>
            <a:pPr marL="0" indent="0" algn="ctr">
              <a:buNone/>
            </a:pPr>
            <a:endParaRPr lang="ru-RU" sz="1600" dirty="0">
              <a:latin typeface="Arial Narrow" panose="020B0604020202020204" pitchFamily="34" charset="0"/>
              <a:cs typeface="Arial Narrow" panose="020B0604020202020204" pitchFamily="34" charset="0"/>
            </a:endParaRPr>
          </a:p>
          <a:p>
            <a:pPr marL="0" indent="0" algn="ctr">
              <a:buNone/>
            </a:pPr>
            <a:r>
              <a:rPr lang="ru-RU" sz="1600" dirty="0">
                <a:latin typeface="Arial Narrow" panose="020B0604020202020204" pitchFamily="34" charset="0"/>
                <a:cs typeface="Arial Narrow" panose="020B0604020202020204" pitchFamily="34" charset="0"/>
              </a:rPr>
              <a:t>Средство дезодорирующее с моющим и антимикробным действием </a:t>
            </a:r>
            <a:r>
              <a:rPr lang="en-US" sz="1600" dirty="0">
                <a:latin typeface="Arial Narrow" panose="020B0604020202020204" pitchFamily="34" charset="0"/>
                <a:cs typeface="Arial Narrow" panose="020B0604020202020204" pitchFamily="34" charset="0"/>
              </a:rPr>
              <a:t>DDA</a:t>
            </a:r>
            <a:r>
              <a:rPr lang="ru-RU" sz="1600" dirty="0">
                <a:latin typeface="Arial Narrow" panose="020B0604020202020204" pitchFamily="34" charset="0"/>
                <a:cs typeface="Arial Narrow" panose="020B0604020202020204" pitchFamily="34" charset="0"/>
              </a:rPr>
              <a:t>-</a:t>
            </a:r>
            <a:r>
              <a:rPr lang="en-US" sz="1600" dirty="0">
                <a:latin typeface="Arial Narrow" panose="020B0604020202020204" pitchFamily="34" charset="0"/>
                <a:cs typeface="Arial Narrow" panose="020B0604020202020204" pitchFamily="34" charset="0"/>
              </a:rPr>
              <a:t>BIO</a:t>
            </a:r>
            <a:r>
              <a:rPr lang="ru-RU" sz="1600" dirty="0">
                <a:latin typeface="Arial Narrow" panose="020B0604020202020204" pitchFamily="34" charset="0"/>
                <a:cs typeface="Arial Narrow" panose="020B0604020202020204" pitchFamily="34" charset="0"/>
              </a:rPr>
              <a:t> предназначено для промывки, обеззараживания и дезодорации сливных накопительных баков (металлических и полимерных) туалетных систем, не имеющих отвода в канализацию, при обслуживании и санации экологически чистых туалетных комплексов замкнутого типа, пассажирских вагонов различного типа, служебные и специального назначения вагоны, вагоны рестораны и буфеты, вагоны метрополитена, обработки поверхностей, добавления в смывной бак а </a:t>
            </a:r>
            <a:r>
              <a:rPr lang="ru-RU" sz="1600" dirty="0">
                <a:solidFill>
                  <a:srgbClr val="FF0000"/>
                </a:solidFill>
                <a:latin typeface="Arial Narrow" panose="020B0604020202020204" pitchFamily="34" charset="0"/>
                <a:cs typeface="Arial Narrow" panose="020B0604020202020204" pitchFamily="34" charset="0"/>
              </a:rPr>
              <a:t>также иного применения в соответствии с потребностью Заказчика.</a:t>
            </a:r>
          </a:p>
        </p:txBody>
      </p:sp>
      <p:sp>
        <p:nvSpPr>
          <p:cNvPr id="4" name="Нижний колонтитул 3">
            <a:extLst>
              <a:ext uri="{FF2B5EF4-FFF2-40B4-BE49-F238E27FC236}">
                <a16:creationId xmlns:a16="http://schemas.microsoft.com/office/drawing/2014/main" xmlns="" id="{CC9DF2C9-7728-314B-A959-5E8301153142}"/>
              </a:ext>
            </a:extLst>
          </p:cNvPr>
          <p:cNvSpPr>
            <a:spLocks noGrp="1"/>
          </p:cNvSpPr>
          <p:nvPr>
            <p:ph type="ftr" sz="quarter" idx="11"/>
          </p:nvPr>
        </p:nvSpPr>
        <p:spPr>
          <a:xfrm>
            <a:off x="4152275" y="6223702"/>
            <a:ext cx="3967171" cy="314067"/>
          </a:xfrm>
        </p:spPr>
        <p:txBody>
          <a:bodyPr>
            <a:normAutofit/>
          </a:bodyPr>
          <a:lstStyle/>
          <a:p>
            <a:pPr algn="r"/>
            <a:endParaRPr lang="en-US" sz="900" dirty="0">
              <a:solidFill>
                <a:srgbClr val="898989"/>
              </a:solidFill>
            </a:endParaRPr>
          </a:p>
        </p:txBody>
      </p:sp>
      <p:sp>
        <p:nvSpPr>
          <p:cNvPr id="5" name="Номер слайда 4">
            <a:extLst>
              <a:ext uri="{FF2B5EF4-FFF2-40B4-BE49-F238E27FC236}">
                <a16:creationId xmlns:a16="http://schemas.microsoft.com/office/drawing/2014/main" xmlns="" id="{5AF3032A-3C08-2D40-9D91-163957AEA154}"/>
              </a:ext>
            </a:extLst>
          </p:cNvPr>
          <p:cNvSpPr>
            <a:spLocks noGrp="1"/>
          </p:cNvSpPr>
          <p:nvPr>
            <p:ph type="sldNum" sz="quarter" idx="12"/>
          </p:nvPr>
        </p:nvSpPr>
        <p:spPr>
          <a:xfrm>
            <a:off x="8119447" y="6223702"/>
            <a:ext cx="428046" cy="314067"/>
          </a:xfrm>
        </p:spPr>
        <p:txBody>
          <a:bodyPr>
            <a:noAutofit/>
          </a:bodyPr>
          <a:lstStyle/>
          <a:p>
            <a:pPr>
              <a:spcAft>
                <a:spcPts val="600"/>
              </a:spcAft>
            </a:pPr>
            <a:fld id="{30837FF7-5919-41BF-8DD0-96FAEA1BD99B}" type="slidenum">
              <a:rPr lang="en-US" sz="1400">
                <a:solidFill>
                  <a:schemeClr val="accent5">
                    <a:lumMod val="75000"/>
                  </a:schemeClr>
                </a:solidFill>
              </a:rPr>
              <a:pPr>
                <a:spcAft>
                  <a:spcPts val="600"/>
                </a:spcAft>
              </a:pPr>
              <a:t>5</a:t>
            </a:fld>
            <a:endParaRPr lang="en-US" sz="1400" dirty="0">
              <a:solidFill>
                <a:schemeClr val="accent5">
                  <a:lumMod val="75000"/>
                </a:schemeClr>
              </a:solidFill>
            </a:endParaRPr>
          </a:p>
        </p:txBody>
      </p:sp>
      <p:sp>
        <p:nvSpPr>
          <p:cNvPr id="11" name="Прямоугольник 10">
            <a:extLst>
              <a:ext uri="{FF2B5EF4-FFF2-40B4-BE49-F238E27FC236}">
                <a16:creationId xmlns:a16="http://schemas.microsoft.com/office/drawing/2014/main" xmlns="" id="{C49F96B0-573C-BA46-A4ED-A211B4ECD083}"/>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121390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170353"/>
            <a:ext cx="4977558" cy="896209"/>
          </a:xfrm>
        </p:spPr>
        <p:txBody>
          <a:bodyPr>
            <a:normAutofit/>
          </a:bodyPr>
          <a:lstStyle/>
          <a:p>
            <a:r>
              <a:rPr lang="ru-RU" sz="2800" dirty="0">
                <a:solidFill>
                  <a:schemeClr val="accent5">
                    <a:lumMod val="50000"/>
                  </a:schemeClr>
                </a:solidFill>
                <a:latin typeface="Arial Narrow" panose="020B0604020202020204" pitchFamily="34" charset="0"/>
                <a:cs typeface="Arial Narrow" panose="020B0604020202020204" pitchFamily="34" charset="0"/>
              </a:rPr>
              <a:t>Основные характеристики и преимущества </a:t>
            </a:r>
            <a:r>
              <a:rPr lang="en-US" sz="2800" dirty="0">
                <a:solidFill>
                  <a:schemeClr val="accent5">
                    <a:lumMod val="50000"/>
                  </a:schemeClr>
                </a:solidFill>
                <a:latin typeface="Arial Narrow" panose="020B0604020202020204" pitchFamily="34" charset="0"/>
                <a:cs typeface="Arial Narrow" panose="020B0604020202020204" pitchFamily="34" charset="0"/>
              </a:rPr>
              <a:t>DDA-BIO</a:t>
            </a: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6</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32" name="TextBox 31">
            <a:extLst>
              <a:ext uri="{FF2B5EF4-FFF2-40B4-BE49-F238E27FC236}">
                <a16:creationId xmlns:a16="http://schemas.microsoft.com/office/drawing/2014/main" xmlns="" id="{E765059F-6BEA-5B4C-AD1A-03A4D2B12A79}"/>
              </a:ext>
            </a:extLst>
          </p:cNvPr>
          <p:cNvSpPr txBox="1"/>
          <p:nvPr/>
        </p:nvSpPr>
        <p:spPr>
          <a:xfrm>
            <a:off x="429821" y="1426771"/>
            <a:ext cx="8284357" cy="5216364"/>
          </a:xfrm>
          <a:prstGeom prst="rect">
            <a:avLst/>
          </a:prstGeom>
          <a:noFill/>
        </p:spPr>
        <p:txBody>
          <a:bodyPr wrap="square" rtlCol="0">
            <a:spAutoFit/>
          </a:bodyPr>
          <a:lstStyle/>
          <a:p>
            <a:pPr marL="28575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Обладает широким спектром антимикробного и противовирусного действия.</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Имеет высокий моющий эффект.</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Рабочие растворы не портят обрабатывающие поверхности, не вызывают коррозию металлов и сплавов.</a:t>
            </a:r>
          </a:p>
          <a:p>
            <a:pPr marL="285750" lvl="0" indent="-285750">
              <a:lnSpc>
                <a:spcPct val="150000"/>
              </a:lnSpc>
              <a:buClr>
                <a:srgbClr val="002060"/>
              </a:buClr>
              <a:buFont typeface="Wingdings" pitchFamily="2" charset="2"/>
              <a:buChar char="v"/>
            </a:pPr>
            <a:r>
              <a:rPr lang="ru-RU" sz="1600" dirty="0" err="1">
                <a:latin typeface="Arial Narrow" panose="020B0604020202020204" pitchFamily="34" charset="0"/>
                <a:cs typeface="Arial Narrow" panose="020B0604020202020204" pitchFamily="34" charset="0"/>
              </a:rPr>
              <a:t>Пожаро</a:t>
            </a:r>
            <a:r>
              <a:rPr lang="ru-RU" sz="1600" dirty="0">
                <a:latin typeface="Arial Narrow" panose="020B0604020202020204" pitchFamily="34" charset="0"/>
                <a:cs typeface="Arial Narrow" panose="020B0604020202020204" pitchFamily="34" charset="0"/>
              </a:rPr>
              <a:t>- и взрывобезопасен.</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Не агрессивен по отношению к лакокрасочным покрытиям.</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Способствует предотвращению развития </a:t>
            </a:r>
            <a:r>
              <a:rPr lang="ru-RU" sz="1600" dirty="0" err="1">
                <a:latin typeface="Arial Narrow" panose="020B0604020202020204" pitchFamily="34" charset="0"/>
                <a:cs typeface="Arial Narrow" panose="020B0604020202020204" pitchFamily="34" charset="0"/>
              </a:rPr>
              <a:t>биокоррозии</a:t>
            </a:r>
            <a:r>
              <a:rPr lang="ru-RU" sz="1600" dirty="0">
                <a:latin typeface="Arial Narrow" panose="020B0604020202020204" pitchFamily="34" charset="0"/>
                <a:cs typeface="Arial Narrow" panose="020B0604020202020204" pitchFamily="34" charset="0"/>
              </a:rPr>
              <a:t>.</a:t>
            </a:r>
          </a:p>
          <a:p>
            <a:pPr marL="285750" lvl="0" indent="-285750">
              <a:lnSpc>
                <a:spcPct val="150000"/>
              </a:lnSpc>
              <a:buClr>
                <a:srgbClr val="002060"/>
              </a:buClr>
              <a:buFont typeface="Wingdings" pitchFamily="2" charset="2"/>
              <a:buChar char="v"/>
            </a:pPr>
            <a:r>
              <a:rPr lang="ru-RU" sz="1600" dirty="0">
                <a:solidFill>
                  <a:srgbClr val="FF0000"/>
                </a:solidFill>
                <a:latin typeface="Arial Narrow" panose="020B0604020202020204" pitchFamily="34" charset="0"/>
                <a:cs typeface="Arial Narrow" panose="020B0604020202020204" pitchFamily="34" charset="0"/>
              </a:rPr>
              <a:t>Отходы рабочих растворов средства разрешается сливать в открытые водоемы или канализацию</a:t>
            </a:r>
            <a:r>
              <a:rPr lang="ru-RU" sz="1600" dirty="0">
                <a:latin typeface="Arial Narrow" panose="020B0604020202020204" pitchFamily="34" charset="0"/>
                <a:cs typeface="Arial Narrow" panose="020B0604020202020204" pitchFamily="34" charset="0"/>
              </a:rPr>
              <a:t>.</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Полностью удовлетворяет новейшим требованиям к дезинфицирующим и моющим средствам.</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Обработка может производиться как ручной, так и автоматической мойкой, а также методами протирания, погружения и орошения (для труднодоступных мест и больших поверхностей.</a:t>
            </a:r>
          </a:p>
          <a:p>
            <a:pPr marL="285750" lvl="0" indent="-285750">
              <a:lnSpc>
                <a:spcPct val="150000"/>
              </a:lnSpc>
              <a:buClr>
                <a:srgbClr val="002060"/>
              </a:buClr>
              <a:buFont typeface="Wingdings" pitchFamily="2" charset="2"/>
              <a:buChar char="v"/>
            </a:pPr>
            <a:r>
              <a:rPr lang="ru-RU" sz="1600" dirty="0">
                <a:latin typeface="Arial Narrow" panose="020B0604020202020204" pitchFamily="34" charset="0"/>
                <a:cs typeface="Arial Narrow" panose="020B0604020202020204" pitchFamily="34" charset="0"/>
              </a:rPr>
              <a:t>Сочетание трех важных качеств (дезинфекция, мойка и дезодорация) в одном средстве позволяет значительно уменьшить материальные и трудовые затраты, что говорит о высокой эффективности и экономичности средства.</a:t>
            </a:r>
          </a:p>
        </p:txBody>
      </p:sp>
      <p:sp>
        <p:nvSpPr>
          <p:cNvPr id="5" name="Прямоугольник 4">
            <a:extLst>
              <a:ext uri="{FF2B5EF4-FFF2-40B4-BE49-F238E27FC236}">
                <a16:creationId xmlns:a16="http://schemas.microsoft.com/office/drawing/2014/main" xmlns="" id="{0175522C-C7C4-3046-BA7F-ACCF729FA3E3}"/>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641045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170353"/>
            <a:ext cx="4977558" cy="896209"/>
          </a:xfrm>
        </p:spPr>
        <p:txBody>
          <a:bodyPr>
            <a:normAutofit/>
          </a:bodyPr>
          <a:lstStyle/>
          <a:p>
            <a:r>
              <a:rPr lang="ru-RU" sz="2800" dirty="0">
                <a:solidFill>
                  <a:schemeClr val="accent5">
                    <a:lumMod val="50000"/>
                  </a:schemeClr>
                </a:solidFill>
                <a:latin typeface="Arial Narrow" panose="020B0604020202020204" pitchFamily="34" charset="0"/>
                <a:cs typeface="Arial Narrow" panose="020B0604020202020204" pitchFamily="34" charset="0"/>
              </a:rPr>
              <a:t>Состав и свойства </a:t>
            </a:r>
            <a:r>
              <a:rPr lang="en-US" sz="2800" dirty="0">
                <a:solidFill>
                  <a:schemeClr val="accent5">
                    <a:lumMod val="50000"/>
                  </a:schemeClr>
                </a:solidFill>
                <a:latin typeface="Arial Narrow" panose="020B0604020202020204" pitchFamily="34" charset="0"/>
                <a:cs typeface="Arial Narrow" panose="020B0604020202020204" pitchFamily="34" charset="0"/>
              </a:rPr>
              <a:t>DDA-BIO</a:t>
            </a: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7</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32" name="TextBox 31">
            <a:extLst>
              <a:ext uri="{FF2B5EF4-FFF2-40B4-BE49-F238E27FC236}">
                <a16:creationId xmlns:a16="http://schemas.microsoft.com/office/drawing/2014/main" xmlns="" id="{E765059F-6BEA-5B4C-AD1A-03A4D2B12A79}"/>
              </a:ext>
            </a:extLst>
          </p:cNvPr>
          <p:cNvSpPr txBox="1"/>
          <p:nvPr/>
        </p:nvSpPr>
        <p:spPr>
          <a:xfrm>
            <a:off x="429821" y="1426771"/>
            <a:ext cx="8284357" cy="4524315"/>
          </a:xfrm>
          <a:prstGeom prst="rect">
            <a:avLst/>
          </a:prstGeom>
          <a:noFill/>
        </p:spPr>
        <p:txBody>
          <a:bodyPr wrap="square" rtlCol="0">
            <a:spAutoFit/>
          </a:bodyPr>
          <a:lstStyle/>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Средство представляет собой жидкость светло-желтого цвета со слабым характерным запахом или запахом отдушки, хорошо смешивается с водой. В состав средства входят </a:t>
            </a:r>
            <a:r>
              <a:rPr lang="ru-RU" sz="1600" dirty="0" err="1">
                <a:latin typeface="Arial Narrow" panose="020B0604020202020204" pitchFamily="34" charset="0"/>
                <a:cs typeface="Arial Narrow" panose="020B0604020202020204" pitchFamily="34" charset="0"/>
              </a:rPr>
              <a:t>аминоспирты</a:t>
            </a:r>
            <a:r>
              <a:rPr lang="ru-RU" sz="1600" dirty="0">
                <a:latin typeface="Arial Narrow" panose="020B0604020202020204" pitchFamily="34" charset="0"/>
                <a:cs typeface="Arial Narrow" panose="020B0604020202020204" pitchFamily="34" charset="0"/>
              </a:rPr>
              <a:t>, преимущественно </a:t>
            </a:r>
            <a:r>
              <a:rPr lang="ru-RU" sz="1600" dirty="0" err="1">
                <a:latin typeface="Arial Narrow" panose="020B0604020202020204" pitchFamily="34" charset="0"/>
                <a:cs typeface="Arial Narrow" panose="020B0604020202020204" pitchFamily="34" charset="0"/>
              </a:rPr>
              <a:t>диэтаноламин</a:t>
            </a:r>
            <a:r>
              <a:rPr lang="ru-RU" sz="1600" dirty="0">
                <a:latin typeface="Arial Narrow" panose="020B0604020202020204" pitchFamily="34" charset="0"/>
                <a:cs typeface="Arial Narrow" panose="020B0604020202020204" pitchFamily="34" charset="0"/>
              </a:rPr>
              <a:t> 18-20%, </a:t>
            </a:r>
            <a:r>
              <a:rPr lang="ru-RU" sz="1600" dirty="0" err="1">
                <a:latin typeface="Arial Narrow" panose="020B0604020202020204" pitchFamily="34" charset="0"/>
                <a:cs typeface="Arial Narrow" panose="020B0604020202020204" pitchFamily="34" charset="0"/>
              </a:rPr>
              <a:t>алкилбензолсульфокислота</a:t>
            </a:r>
            <a:r>
              <a:rPr lang="ru-RU" sz="1600" dirty="0">
                <a:latin typeface="Arial Narrow" panose="020B0604020202020204" pitchFamily="34" charset="0"/>
                <a:cs typeface="Arial Narrow" panose="020B0604020202020204" pitchFamily="34" charset="0"/>
              </a:rPr>
              <a:t> – 10-16%, </a:t>
            </a:r>
            <a:r>
              <a:rPr lang="ru-RU" sz="1600" dirty="0" err="1">
                <a:latin typeface="Arial Narrow" panose="020B0604020202020204" pitchFamily="34" charset="0"/>
                <a:cs typeface="Arial Narrow" panose="020B0604020202020204" pitchFamily="34" charset="0"/>
              </a:rPr>
              <a:t>неонол</a:t>
            </a:r>
            <a:r>
              <a:rPr lang="ru-RU" sz="1600" dirty="0">
                <a:latin typeface="Arial Narrow" panose="020B0604020202020204" pitchFamily="34" charset="0"/>
                <a:cs typeface="Arial Narrow" panose="020B0604020202020204" pitchFamily="34" charset="0"/>
              </a:rPr>
              <a:t> АФ – 9-10-10-15%, вода-49-50%. </a:t>
            </a:r>
            <a:endParaRPr lang="en-US" sz="1600" dirty="0">
              <a:latin typeface="Arial Narrow" panose="020B0604020202020204" pitchFamily="34" charset="0"/>
              <a:cs typeface="Arial Narrow" panose="020B0604020202020204" pitchFamily="34" charset="0"/>
            </a:endParaRP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Срок годности средства в упаковке составляет 1 год, рабочих растворов – 14 суток до использования.</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Водородный показатель (рН) 1%-</a:t>
            </a:r>
            <a:r>
              <a:rPr lang="ru-RU" sz="1600" dirty="0" err="1">
                <a:latin typeface="Arial Narrow" panose="020B0604020202020204" pitchFamily="34" charset="0"/>
                <a:cs typeface="Arial Narrow" panose="020B0604020202020204" pitchFamily="34" charset="0"/>
              </a:rPr>
              <a:t>ного</a:t>
            </a:r>
            <a:r>
              <a:rPr lang="ru-RU" sz="1600" dirty="0">
                <a:latin typeface="Arial Narrow" panose="020B0604020202020204" pitchFamily="34" charset="0"/>
                <a:cs typeface="Arial Narrow" panose="020B0604020202020204" pitchFamily="34" charset="0"/>
              </a:rPr>
              <a:t> водного раствора 8-9; плотность при 20+5</a:t>
            </a:r>
            <a:r>
              <a:rPr lang="ru-RU" sz="1600" baseline="30000" dirty="0">
                <a:latin typeface="Arial Narrow" panose="020B0604020202020204" pitchFamily="34" charset="0"/>
                <a:cs typeface="Arial Narrow" panose="020B0604020202020204" pitchFamily="34" charset="0"/>
              </a:rPr>
              <a:t>0 </a:t>
            </a:r>
            <a:r>
              <a:rPr lang="ru-RU" sz="1600" dirty="0">
                <a:latin typeface="Arial Narrow" panose="020B0604020202020204" pitchFamily="34" charset="0"/>
                <a:cs typeface="Arial Narrow" panose="020B0604020202020204" pitchFamily="34" charset="0"/>
              </a:rPr>
              <a:t>1,0-1,1кг/</a:t>
            </a:r>
            <a:r>
              <a:rPr lang="ru-RU" sz="1600" dirty="0" err="1">
                <a:latin typeface="Arial Narrow" panose="020B0604020202020204" pitchFamily="34" charset="0"/>
                <a:cs typeface="Arial Narrow" panose="020B0604020202020204" pitchFamily="34" charset="0"/>
              </a:rPr>
              <a:t>дм</a:t>
            </a:r>
            <a:r>
              <a:rPr lang="ru-RU" sz="1600" dirty="0">
                <a:latin typeface="Arial Narrow" panose="020B0604020202020204" pitchFamily="34" charset="0"/>
                <a:cs typeface="Arial Narrow" panose="020B0604020202020204" pitchFamily="34" charset="0"/>
              </a:rPr>
              <a:t>.</a:t>
            </a:r>
          </a:p>
          <a:p>
            <a:pPr marL="285750" indent="-285750">
              <a:buFont typeface="Wingdings" pitchFamily="2" charset="2"/>
              <a:buChar char="v"/>
            </a:pPr>
            <a:endParaRPr lang="ru-RU" sz="1600" dirty="0">
              <a:latin typeface="Arial Narrow" panose="020B0604020202020204" pitchFamily="34" charset="0"/>
              <a:cs typeface="Arial Narrow" panose="020B0604020202020204" pitchFamily="34" charset="0"/>
            </a:endParaRP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Средство обладает антимикробным действием в отношении грамотрицательных и грамположительных бактерий, эффективно при инфекциях бактериальной (включая туберкулез), вирусной (включая ВИЧ-инфекцию и гепатиты) и грибковой этиологии в учреждениях различного назначения. Средство сохраняет свои свойства после замерзания и последующего оттаивания.</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Рабочие растворы средства не вызывают раздражение кожи и оказывает слабое и умеренное раздражение слизистых оболочек глаз.</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Рекомендуемые рабочие растворы средства не оказывают отрицательного воздействия на поверхности из цветного пластика, мрамора, а также иные материалы, предназначенные для пассажирских транспортных средств.</a:t>
            </a:r>
          </a:p>
          <a:p>
            <a:pPr marL="285750" indent="-285750">
              <a:buFont typeface="Wingdings" pitchFamily="2" charset="2"/>
              <a:buChar char="v"/>
            </a:pPr>
            <a:r>
              <a:rPr lang="ru-RU" sz="1600" dirty="0">
                <a:latin typeface="Arial Narrow" panose="020B0604020202020204" pitchFamily="34" charset="0"/>
                <a:cs typeface="Arial Narrow" panose="020B0604020202020204" pitchFamily="34" charset="0"/>
              </a:rPr>
              <a:t>Безопасно для человека, животных и окружающей среды. </a:t>
            </a:r>
          </a:p>
        </p:txBody>
      </p:sp>
      <p:sp>
        <p:nvSpPr>
          <p:cNvPr id="5" name="Прямоугольник 4">
            <a:extLst>
              <a:ext uri="{FF2B5EF4-FFF2-40B4-BE49-F238E27FC236}">
                <a16:creationId xmlns:a16="http://schemas.microsoft.com/office/drawing/2014/main" xmlns="" id="{0175522C-C7C4-3046-BA7F-ACCF729FA3E3}"/>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2198854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170353"/>
            <a:ext cx="4977558" cy="896209"/>
          </a:xfrm>
        </p:spPr>
        <p:txBody>
          <a:bodyPr>
            <a:normAutofit/>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Актуальность применения дезинфицирующих средств </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8</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pic>
        <p:nvPicPr>
          <p:cNvPr id="6" name="Рисунок 5" descr="Самолет">
            <a:extLst>
              <a:ext uri="{FF2B5EF4-FFF2-40B4-BE49-F238E27FC236}">
                <a16:creationId xmlns:a16="http://schemas.microsoft.com/office/drawing/2014/main" xmlns="" id="{6F47C294-EEF5-EC46-B442-4E18B4E128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51204" y="1595176"/>
            <a:ext cx="914400" cy="914400"/>
          </a:xfrm>
          <a:prstGeom prst="rect">
            <a:avLst/>
          </a:prstGeom>
        </p:spPr>
      </p:pic>
      <p:pic>
        <p:nvPicPr>
          <p:cNvPr id="8" name="Рисунок 7" descr="Вертолет">
            <a:extLst>
              <a:ext uri="{FF2B5EF4-FFF2-40B4-BE49-F238E27FC236}">
                <a16:creationId xmlns:a16="http://schemas.microsoft.com/office/drawing/2014/main" xmlns="" id="{0C36E72F-ED9F-7E41-88EF-B7FC721964B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009855" y="1595176"/>
            <a:ext cx="914400" cy="914400"/>
          </a:xfrm>
          <a:prstGeom prst="rect">
            <a:avLst/>
          </a:prstGeom>
        </p:spPr>
      </p:pic>
      <p:pic>
        <p:nvPicPr>
          <p:cNvPr id="10" name="Рисунок 9" descr="Автобус">
            <a:extLst>
              <a:ext uri="{FF2B5EF4-FFF2-40B4-BE49-F238E27FC236}">
                <a16:creationId xmlns:a16="http://schemas.microsoft.com/office/drawing/2014/main" xmlns="" id="{598CE141-F5AD-A145-B66D-812BF65C7BD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971842" y="2601704"/>
            <a:ext cx="914400" cy="914400"/>
          </a:xfrm>
          <a:prstGeom prst="rect">
            <a:avLst/>
          </a:prstGeom>
        </p:spPr>
      </p:pic>
      <p:pic>
        <p:nvPicPr>
          <p:cNvPr id="12" name="Рисунок 11" descr="Поезд">
            <a:extLst>
              <a:ext uri="{FF2B5EF4-FFF2-40B4-BE49-F238E27FC236}">
                <a16:creationId xmlns:a16="http://schemas.microsoft.com/office/drawing/2014/main" xmlns="" id="{27A258C7-8240-6943-B85C-F6FE13F470E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910197" y="2602195"/>
            <a:ext cx="914400" cy="914400"/>
          </a:xfrm>
          <a:prstGeom prst="rect">
            <a:avLst/>
          </a:prstGeom>
        </p:spPr>
      </p:pic>
      <p:pic>
        <p:nvPicPr>
          <p:cNvPr id="16" name="Рисунок 15" descr="Грузовик">
            <a:extLst>
              <a:ext uri="{FF2B5EF4-FFF2-40B4-BE49-F238E27FC236}">
                <a16:creationId xmlns:a16="http://schemas.microsoft.com/office/drawing/2014/main" xmlns="" id="{379235E9-E823-6D4B-9846-CCF0B3CC92B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6885508" y="2601704"/>
            <a:ext cx="914400" cy="914400"/>
          </a:xfrm>
          <a:prstGeom prst="rect">
            <a:avLst/>
          </a:prstGeom>
        </p:spPr>
      </p:pic>
      <p:pic>
        <p:nvPicPr>
          <p:cNvPr id="19" name="Рисунок 18" descr="Свинья">
            <a:extLst>
              <a:ext uri="{FF2B5EF4-FFF2-40B4-BE49-F238E27FC236}">
                <a16:creationId xmlns:a16="http://schemas.microsoft.com/office/drawing/2014/main" xmlns="" id="{9D1D72A7-13E0-D34D-BBFC-ACAE3EABFC3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4088060" y="5032329"/>
            <a:ext cx="914400" cy="914400"/>
          </a:xfrm>
          <a:prstGeom prst="rect">
            <a:avLst/>
          </a:prstGeom>
        </p:spPr>
      </p:pic>
      <p:pic>
        <p:nvPicPr>
          <p:cNvPr id="21" name="Рисунок 20" descr="Корова">
            <a:extLst>
              <a:ext uri="{FF2B5EF4-FFF2-40B4-BE49-F238E27FC236}">
                <a16:creationId xmlns:a16="http://schemas.microsoft.com/office/drawing/2014/main" xmlns="" id="{F6078B94-CFDC-0A46-B1BB-0AC81396478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5063371" y="4999541"/>
            <a:ext cx="914400" cy="914400"/>
          </a:xfrm>
          <a:prstGeom prst="rect">
            <a:avLst/>
          </a:prstGeom>
        </p:spPr>
      </p:pic>
      <p:pic>
        <p:nvPicPr>
          <p:cNvPr id="25" name="Рисунок 24" descr="Кот">
            <a:extLst>
              <a:ext uri="{FF2B5EF4-FFF2-40B4-BE49-F238E27FC236}">
                <a16:creationId xmlns:a16="http://schemas.microsoft.com/office/drawing/2014/main" xmlns="" id="{A7C1D7A0-93D7-AB42-B2C8-9C5A1F553DF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8184299" y="5100725"/>
            <a:ext cx="712031" cy="712031"/>
          </a:xfrm>
          <a:prstGeom prst="rect">
            <a:avLst/>
          </a:prstGeom>
        </p:spPr>
      </p:pic>
      <p:pic>
        <p:nvPicPr>
          <p:cNvPr id="27" name="Рисунок 26" descr="Собака">
            <a:extLst>
              <a:ext uri="{FF2B5EF4-FFF2-40B4-BE49-F238E27FC236}">
                <a16:creationId xmlns:a16="http://schemas.microsoft.com/office/drawing/2014/main" xmlns="" id="{9174EF5D-88AB-2048-A106-5154A2A03120}"/>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7230436" y="4999541"/>
            <a:ext cx="914400" cy="914400"/>
          </a:xfrm>
          <a:prstGeom prst="rect">
            <a:avLst/>
          </a:prstGeom>
        </p:spPr>
      </p:pic>
      <p:pic>
        <p:nvPicPr>
          <p:cNvPr id="29" name="Рисунок 28" descr="Трактор">
            <a:extLst>
              <a:ext uri="{FF2B5EF4-FFF2-40B4-BE49-F238E27FC236}">
                <a16:creationId xmlns:a16="http://schemas.microsoft.com/office/drawing/2014/main" xmlns="" id="{E6609851-7F3F-B645-A730-50AC72E9038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6149705" y="4999541"/>
            <a:ext cx="914400" cy="914400"/>
          </a:xfrm>
          <a:prstGeom prst="rect">
            <a:avLst/>
          </a:prstGeom>
        </p:spPr>
      </p:pic>
      <p:pic>
        <p:nvPicPr>
          <p:cNvPr id="36" name="Рисунок 35" descr="Медицина">
            <a:extLst>
              <a:ext uri="{FF2B5EF4-FFF2-40B4-BE49-F238E27FC236}">
                <a16:creationId xmlns:a16="http://schemas.microsoft.com/office/drawing/2014/main" xmlns="" id="{9C0218A2-E5D8-0B41-AA90-F081D28B8327}"/>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xmlns="" r:embed="rId23"/>
              </a:ext>
            </a:extLst>
          </a:blip>
          <a:stretch>
            <a:fillRect/>
          </a:stretch>
        </p:blipFill>
        <p:spPr>
          <a:xfrm>
            <a:off x="251204" y="3772188"/>
            <a:ext cx="914400" cy="914400"/>
          </a:xfrm>
          <a:prstGeom prst="rect">
            <a:avLst/>
          </a:prstGeom>
        </p:spPr>
      </p:pic>
      <p:pic>
        <p:nvPicPr>
          <p:cNvPr id="38" name="Рисунок 37" descr="Сердце с пульсом">
            <a:extLst>
              <a:ext uri="{FF2B5EF4-FFF2-40B4-BE49-F238E27FC236}">
                <a16:creationId xmlns:a16="http://schemas.microsoft.com/office/drawing/2014/main" xmlns="" id="{DA780CAD-ECA3-4240-A897-D5675DE8FE39}"/>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3227249" y="3703635"/>
            <a:ext cx="914400" cy="914400"/>
          </a:xfrm>
          <a:prstGeom prst="rect">
            <a:avLst/>
          </a:prstGeom>
        </p:spPr>
      </p:pic>
      <p:pic>
        <p:nvPicPr>
          <p:cNvPr id="40" name="Рисунок 39" descr="Больница">
            <a:extLst>
              <a:ext uri="{FF2B5EF4-FFF2-40B4-BE49-F238E27FC236}">
                <a16:creationId xmlns:a16="http://schemas.microsoft.com/office/drawing/2014/main" xmlns="" id="{16DAB621-2B16-1F40-B280-66F3441C27D3}"/>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xmlns="" r:embed="rId27"/>
              </a:ext>
            </a:extLst>
          </a:blip>
          <a:stretch>
            <a:fillRect/>
          </a:stretch>
        </p:blipFill>
        <p:spPr>
          <a:xfrm>
            <a:off x="1212064" y="3637636"/>
            <a:ext cx="914400" cy="914400"/>
          </a:xfrm>
          <a:prstGeom prst="rect">
            <a:avLst/>
          </a:prstGeom>
        </p:spPr>
      </p:pic>
      <p:pic>
        <p:nvPicPr>
          <p:cNvPr id="42" name="Рисунок 41" descr="Скорая помощь">
            <a:extLst>
              <a:ext uri="{FF2B5EF4-FFF2-40B4-BE49-F238E27FC236}">
                <a16:creationId xmlns:a16="http://schemas.microsoft.com/office/drawing/2014/main" xmlns="" id="{28602E94-D178-4443-8C02-352C40480D57}"/>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xmlns="" r:embed="rId29"/>
              </a:ext>
            </a:extLst>
          </a:blip>
          <a:stretch>
            <a:fillRect/>
          </a:stretch>
        </p:blipFill>
        <p:spPr>
          <a:xfrm>
            <a:off x="2312849" y="3767394"/>
            <a:ext cx="914400" cy="914400"/>
          </a:xfrm>
          <a:prstGeom prst="rect">
            <a:avLst/>
          </a:prstGeom>
        </p:spPr>
      </p:pic>
      <p:sp>
        <p:nvSpPr>
          <p:cNvPr id="43" name="TextBox 42">
            <a:extLst>
              <a:ext uri="{FF2B5EF4-FFF2-40B4-BE49-F238E27FC236}">
                <a16:creationId xmlns:a16="http://schemas.microsoft.com/office/drawing/2014/main" xmlns="" id="{2D3368B3-7551-2A4B-8B97-8F19F8C429B7}"/>
              </a:ext>
            </a:extLst>
          </p:cNvPr>
          <p:cNvSpPr txBox="1"/>
          <p:nvPr/>
        </p:nvSpPr>
        <p:spPr>
          <a:xfrm>
            <a:off x="2119253" y="1836932"/>
            <a:ext cx="1107996" cy="430887"/>
          </a:xfrm>
          <a:prstGeom prst="rect">
            <a:avLst/>
          </a:prstGeom>
          <a:noFill/>
        </p:spPr>
        <p:txBody>
          <a:bodyPr wrap="none" rtlCol="0">
            <a:spAutoFit/>
          </a:bodyPr>
          <a:lstStyle/>
          <a:p>
            <a:r>
              <a:rPr lang="ru-RU" sz="2200" dirty="0">
                <a:solidFill>
                  <a:srgbClr val="002060"/>
                </a:solidFill>
                <a:latin typeface="Arial Narrow" panose="020B0604020202020204" pitchFamily="34" charset="0"/>
                <a:cs typeface="Arial Narrow" panose="020B0604020202020204" pitchFamily="34" charset="0"/>
              </a:rPr>
              <a:t>Авиация</a:t>
            </a:r>
          </a:p>
        </p:txBody>
      </p:sp>
      <p:sp>
        <p:nvSpPr>
          <p:cNvPr id="44" name="TextBox 43">
            <a:extLst>
              <a:ext uri="{FF2B5EF4-FFF2-40B4-BE49-F238E27FC236}">
                <a16:creationId xmlns:a16="http://schemas.microsoft.com/office/drawing/2014/main" xmlns="" id="{A60FE87E-9093-5046-81E8-C89CFA01FE72}"/>
              </a:ext>
            </a:extLst>
          </p:cNvPr>
          <p:cNvSpPr txBox="1"/>
          <p:nvPr/>
        </p:nvSpPr>
        <p:spPr>
          <a:xfrm>
            <a:off x="533407" y="2785378"/>
            <a:ext cx="5315879" cy="430887"/>
          </a:xfrm>
          <a:prstGeom prst="rect">
            <a:avLst/>
          </a:prstGeom>
          <a:noFill/>
        </p:spPr>
        <p:txBody>
          <a:bodyPr wrap="none" rtlCol="0">
            <a:spAutoFit/>
          </a:bodyPr>
          <a:lstStyle/>
          <a:p>
            <a:r>
              <a:rPr lang="ru-RU" sz="2200" dirty="0">
                <a:solidFill>
                  <a:srgbClr val="002060"/>
                </a:solidFill>
                <a:latin typeface="Arial Narrow" panose="020B0604020202020204" pitchFamily="34" charset="0"/>
                <a:cs typeface="Arial Narrow" panose="020B0604020202020204" pitchFamily="34" charset="0"/>
              </a:rPr>
              <a:t>Транспорт: автомобильный, ЖД, метрополитен</a:t>
            </a:r>
          </a:p>
        </p:txBody>
      </p:sp>
      <p:sp>
        <p:nvSpPr>
          <p:cNvPr id="45" name="TextBox 44">
            <a:extLst>
              <a:ext uri="{FF2B5EF4-FFF2-40B4-BE49-F238E27FC236}">
                <a16:creationId xmlns:a16="http://schemas.microsoft.com/office/drawing/2014/main" xmlns="" id="{51C86DBD-796F-2D4B-A7AD-76588055BC5F}"/>
              </a:ext>
            </a:extLst>
          </p:cNvPr>
          <p:cNvSpPr txBox="1"/>
          <p:nvPr/>
        </p:nvSpPr>
        <p:spPr>
          <a:xfrm>
            <a:off x="4307183" y="3984352"/>
            <a:ext cx="4756430" cy="430887"/>
          </a:xfrm>
          <a:prstGeom prst="rect">
            <a:avLst/>
          </a:prstGeom>
          <a:noFill/>
        </p:spPr>
        <p:txBody>
          <a:bodyPr wrap="none" rtlCol="0">
            <a:spAutoFit/>
          </a:bodyPr>
          <a:lstStyle/>
          <a:p>
            <a:r>
              <a:rPr lang="ru-RU" sz="2200" dirty="0">
                <a:solidFill>
                  <a:srgbClr val="002060"/>
                </a:solidFill>
                <a:latin typeface="Arial Narrow" panose="020B0604020202020204" pitchFamily="34" charset="0"/>
                <a:cs typeface="Arial Narrow" panose="020B0604020202020204" pitchFamily="34" charset="0"/>
              </a:rPr>
              <a:t>Медицина и санаторно-курортная отрасль</a:t>
            </a:r>
          </a:p>
        </p:txBody>
      </p:sp>
      <p:sp>
        <p:nvSpPr>
          <p:cNvPr id="46" name="TextBox 45">
            <a:extLst>
              <a:ext uri="{FF2B5EF4-FFF2-40B4-BE49-F238E27FC236}">
                <a16:creationId xmlns:a16="http://schemas.microsoft.com/office/drawing/2014/main" xmlns="" id="{9330EA9D-33CD-4C4F-9176-B6207BF40B04}"/>
              </a:ext>
            </a:extLst>
          </p:cNvPr>
          <p:cNvSpPr txBox="1"/>
          <p:nvPr/>
        </p:nvSpPr>
        <p:spPr>
          <a:xfrm>
            <a:off x="214438" y="5275203"/>
            <a:ext cx="3988592" cy="430887"/>
          </a:xfrm>
          <a:prstGeom prst="rect">
            <a:avLst/>
          </a:prstGeom>
          <a:noFill/>
        </p:spPr>
        <p:txBody>
          <a:bodyPr wrap="square" rtlCol="0">
            <a:spAutoFit/>
          </a:bodyPr>
          <a:lstStyle/>
          <a:p>
            <a:r>
              <a:rPr lang="ru-RU" sz="2200" dirty="0">
                <a:solidFill>
                  <a:srgbClr val="002060"/>
                </a:solidFill>
                <a:latin typeface="Arial Narrow" panose="020B0604020202020204" pitchFamily="34" charset="0"/>
                <a:cs typeface="Arial Narrow" panose="020B0604020202020204" pitchFamily="34" charset="0"/>
              </a:rPr>
              <a:t>Сельское хозяйство и ветеринария</a:t>
            </a:r>
          </a:p>
        </p:txBody>
      </p:sp>
    </p:spTree>
    <p:extLst>
      <p:ext uri="{BB962C8B-B14F-4D97-AF65-F5344CB8AC3E}">
        <p14:creationId xmlns:p14="http://schemas.microsoft.com/office/powerpoint/2010/main" val="168146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442" y="267335"/>
            <a:ext cx="4977558" cy="896209"/>
          </a:xfrm>
        </p:spPr>
        <p:txBody>
          <a:bodyPr>
            <a:normAutofit/>
          </a:bodyPr>
          <a:lstStyle/>
          <a:p>
            <a:pPr algn="ctr"/>
            <a:r>
              <a:rPr lang="ru-RU" sz="2800" dirty="0">
                <a:solidFill>
                  <a:schemeClr val="accent5">
                    <a:lumMod val="50000"/>
                  </a:schemeClr>
                </a:solidFill>
                <a:latin typeface="Arial Narrow" panose="020B0604020202020204" pitchFamily="34" charset="0"/>
                <a:cs typeface="Arial Narrow" panose="020B0604020202020204" pitchFamily="34" charset="0"/>
              </a:rPr>
              <a:t>Актуальность применения</a:t>
            </a:r>
            <a:br>
              <a:rPr lang="ru-RU" sz="2800" dirty="0">
                <a:solidFill>
                  <a:schemeClr val="accent5">
                    <a:lumMod val="50000"/>
                  </a:schemeClr>
                </a:solidFill>
                <a:latin typeface="Arial Narrow" panose="020B0604020202020204" pitchFamily="34" charset="0"/>
                <a:cs typeface="Arial Narrow" panose="020B0604020202020204" pitchFamily="34" charset="0"/>
              </a:rPr>
            </a:br>
            <a:r>
              <a:rPr lang="en-US" sz="2800" dirty="0">
                <a:solidFill>
                  <a:schemeClr val="accent5">
                    <a:lumMod val="50000"/>
                  </a:schemeClr>
                </a:solidFill>
                <a:latin typeface="Arial Narrow" panose="020B0604020202020204" pitchFamily="34" charset="0"/>
                <a:cs typeface="Arial Narrow" panose="020B0604020202020204" pitchFamily="34" charset="0"/>
              </a:rPr>
              <a:t>DDA-BIO</a:t>
            </a:r>
            <a:r>
              <a:rPr lang="ru-RU" sz="2800" dirty="0">
                <a:solidFill>
                  <a:schemeClr val="accent5">
                    <a:lumMod val="50000"/>
                  </a:schemeClr>
                </a:solidFill>
                <a:latin typeface="Arial Narrow" panose="020B0604020202020204" pitchFamily="34" charset="0"/>
                <a:cs typeface="Arial Narrow" panose="020B0604020202020204" pitchFamily="34" charset="0"/>
              </a:rPr>
              <a:t>: авиация</a:t>
            </a:r>
            <a:endParaRPr lang="en-US" sz="2800" dirty="0">
              <a:solidFill>
                <a:schemeClr val="accent5">
                  <a:lumMod val="50000"/>
                </a:schemeClr>
              </a:solidFill>
              <a:latin typeface="Arial Narrow" panose="020B0604020202020204" pitchFamily="34" charset="0"/>
              <a:cs typeface="Arial Narrow" panose="020B0604020202020204" pitchFamily="34" charset="0"/>
            </a:endParaRPr>
          </a:p>
        </p:txBody>
      </p:sp>
      <p:sp>
        <p:nvSpPr>
          <p:cNvPr id="4" name="Номер слайда 3">
            <a:extLst>
              <a:ext uri="{FF2B5EF4-FFF2-40B4-BE49-F238E27FC236}">
                <a16:creationId xmlns:a16="http://schemas.microsoft.com/office/drawing/2014/main" xmlns="" id="{7A4FD42E-F65B-C042-AF82-F4364653C35D}"/>
              </a:ext>
            </a:extLst>
          </p:cNvPr>
          <p:cNvSpPr>
            <a:spLocks noGrp="1"/>
          </p:cNvSpPr>
          <p:nvPr>
            <p:ph type="sldNum" sz="quarter" idx="12"/>
          </p:nvPr>
        </p:nvSpPr>
        <p:spPr>
          <a:xfrm>
            <a:off x="6828842" y="6322522"/>
            <a:ext cx="2057400" cy="365125"/>
          </a:xfrm>
        </p:spPr>
        <p:txBody>
          <a:bodyPr/>
          <a:lstStyle/>
          <a:p>
            <a:fld id="{30837FF7-5919-41BF-8DD0-96FAEA1BD99B}" type="slidenum">
              <a:rPr lang="en-US" sz="1400" smtClean="0">
                <a:solidFill>
                  <a:schemeClr val="accent5">
                    <a:lumMod val="75000"/>
                  </a:schemeClr>
                </a:solidFill>
                <a:latin typeface="Arial Narrow" panose="020B0604020202020204" pitchFamily="34" charset="0"/>
                <a:cs typeface="Arial Narrow" panose="020B0604020202020204" pitchFamily="34" charset="0"/>
              </a:rPr>
              <a:t>9</a:t>
            </a:fld>
            <a:endParaRPr lang="en-US" sz="1400" dirty="0">
              <a:solidFill>
                <a:schemeClr val="accent5">
                  <a:lumMod val="75000"/>
                </a:schemeClr>
              </a:solidFill>
              <a:latin typeface="Arial Narrow" panose="020B0604020202020204" pitchFamily="34" charset="0"/>
              <a:cs typeface="Arial Narrow" panose="020B0604020202020204" pitchFamily="34" charset="0"/>
            </a:endParaRPr>
          </a:p>
        </p:txBody>
      </p:sp>
      <p:sp>
        <p:nvSpPr>
          <p:cNvPr id="5" name="Прямоугольник 4">
            <a:extLst>
              <a:ext uri="{FF2B5EF4-FFF2-40B4-BE49-F238E27FC236}">
                <a16:creationId xmlns:a16="http://schemas.microsoft.com/office/drawing/2014/main" xmlns="" id="{949B5318-C623-3A4C-A024-8AB9480EE7E0}"/>
              </a:ext>
            </a:extLst>
          </p:cNvPr>
          <p:cNvSpPr/>
          <p:nvPr/>
        </p:nvSpPr>
        <p:spPr>
          <a:xfrm>
            <a:off x="80387" y="70338"/>
            <a:ext cx="8983226" cy="6712299"/>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pic>
        <p:nvPicPr>
          <p:cNvPr id="6" name="Рисунок 5" descr="Самолет">
            <a:extLst>
              <a:ext uri="{FF2B5EF4-FFF2-40B4-BE49-F238E27FC236}">
                <a16:creationId xmlns:a16="http://schemas.microsoft.com/office/drawing/2014/main" xmlns="" id="{6F47C294-EEF5-EC46-B442-4E18B4E128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7828" y="942032"/>
            <a:ext cx="681745" cy="681745"/>
          </a:xfrm>
          <a:prstGeom prst="rect">
            <a:avLst/>
          </a:prstGeom>
        </p:spPr>
      </p:pic>
      <p:pic>
        <p:nvPicPr>
          <p:cNvPr id="8" name="Рисунок 7" descr="Вертолет">
            <a:extLst>
              <a:ext uri="{FF2B5EF4-FFF2-40B4-BE49-F238E27FC236}">
                <a16:creationId xmlns:a16="http://schemas.microsoft.com/office/drawing/2014/main" xmlns="" id="{0C36E72F-ED9F-7E41-88EF-B7FC721964B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69573" y="944776"/>
            <a:ext cx="681746" cy="681746"/>
          </a:xfrm>
          <a:prstGeom prst="rect">
            <a:avLst/>
          </a:prstGeom>
        </p:spPr>
      </p:pic>
      <p:sp>
        <p:nvSpPr>
          <p:cNvPr id="3" name="Прямоугольник 2">
            <a:extLst>
              <a:ext uri="{FF2B5EF4-FFF2-40B4-BE49-F238E27FC236}">
                <a16:creationId xmlns:a16="http://schemas.microsoft.com/office/drawing/2014/main" xmlns="" id="{E2A7D33D-6947-4A4F-8749-B040F17C056D}"/>
              </a:ext>
            </a:extLst>
          </p:cNvPr>
          <p:cNvSpPr/>
          <p:nvPr/>
        </p:nvSpPr>
        <p:spPr>
          <a:xfrm>
            <a:off x="257758" y="2044428"/>
            <a:ext cx="8628484" cy="4278094"/>
          </a:xfrm>
          <a:prstGeom prst="rect">
            <a:avLst/>
          </a:prstGeom>
        </p:spPr>
        <p:txBody>
          <a:bodyPr wrap="square">
            <a:spAutoFit/>
          </a:bodyPr>
          <a:lstStyle/>
          <a:p>
            <a:pPr algn="just">
              <a:spcAft>
                <a:spcPts val="0"/>
              </a:spcAft>
            </a:pPr>
            <a:r>
              <a:rPr lang="ru-RU" sz="1600" dirty="0">
                <a:latin typeface="Arial Narrow" panose="020B0604020202020204" pitchFamily="34" charset="0"/>
                <a:ea typeface="Calibri" panose="020F0502020204030204" pitchFamily="34" charset="0"/>
                <a:cs typeface="Arial Narrow" panose="020B0604020202020204" pitchFamily="34" charset="0"/>
              </a:rPr>
              <a:t>В процессе производства, эксплуатации и ремонта авиационного транспорта осуществляется профилактическая и очаговая дезинфекция в соответствии с законом РФ "О санитарно-эпидемиологическом благополучии населения" (от 30.03.1999 г .</a:t>
            </a:r>
            <a:r>
              <a:rPr lang="ru-RU" sz="1600" dirty="0" err="1">
                <a:latin typeface="Arial Narrow" panose="020B0604020202020204" pitchFamily="34" charset="0"/>
                <a:ea typeface="Calibri" panose="020F0502020204030204" pitchFamily="34" charset="0"/>
                <a:cs typeface="Arial Narrow" panose="020B0604020202020204" pitchFamily="34" charset="0"/>
              </a:rPr>
              <a:t>N</a:t>
            </a:r>
            <a:r>
              <a:rPr lang="ru-RU" sz="1600" dirty="0">
                <a:latin typeface="Arial Narrow" panose="020B0604020202020204" pitchFamily="34" charset="0"/>
                <a:ea typeface="Calibri" panose="020F0502020204030204" pitchFamily="34" charset="0"/>
                <a:cs typeface="Arial Narrow" panose="020B0604020202020204" pitchFamily="34" charset="0"/>
              </a:rPr>
              <a:t> 52-ФЗ), санитарными правилами и нормами, другими нормативными актами, требуется удаление различных видов микроорганизмов и загрязнений.</a:t>
            </a:r>
          </a:p>
          <a:p>
            <a:pPr algn="just">
              <a:spcAft>
                <a:spcPts val="0"/>
              </a:spcAft>
            </a:pPr>
            <a:endParaRPr lang="ru-RU" sz="1600" dirty="0">
              <a:latin typeface="Arial Narrow" panose="020B0604020202020204" pitchFamily="34" charset="0"/>
              <a:ea typeface="Calibri" panose="020F0502020204030204" pitchFamily="34" charset="0"/>
              <a:cs typeface="Arial Narrow" panose="020B0604020202020204" pitchFamily="34" charset="0"/>
            </a:endParaRPr>
          </a:p>
          <a:p>
            <a:pPr algn="just">
              <a:spcAft>
                <a:spcPts val="0"/>
              </a:spcAft>
            </a:pPr>
            <a:r>
              <a:rPr lang="ru-RU" sz="1600" dirty="0">
                <a:latin typeface="Arial Narrow" panose="020B0604020202020204" pitchFamily="34" charset="0"/>
                <a:ea typeface="Calibri" panose="020F0502020204030204" pitchFamily="34" charset="0"/>
                <a:cs typeface="Arial Narrow" panose="020B0604020202020204" pitchFamily="34" charset="0"/>
              </a:rPr>
              <a:t>Дезинфекция – это необходимая процедура, в соответствии с которой принимаются, по мере необходимости, санитарные меры по борьбе или уничтожению инфекционных агентов внутри или на поверхности пораженных ими частей ВС или контейнеров, грузов, товаров почтовых посылок посредством прямого воздействия химических или физических агентов.</a:t>
            </a:r>
          </a:p>
          <a:p>
            <a:pPr algn="just">
              <a:spcAft>
                <a:spcPts val="0"/>
              </a:spcAft>
            </a:pPr>
            <a:r>
              <a:rPr lang="ru-RU" sz="1600" dirty="0">
                <a:latin typeface="Arial Narrow" panose="020B0604020202020204" pitchFamily="34" charset="0"/>
                <a:ea typeface="Calibri" panose="020F0502020204030204" pitchFamily="34" charset="0"/>
                <a:cs typeface="Arial Narrow" panose="020B0604020202020204" pitchFamily="34" charset="0"/>
              </a:rPr>
              <a:t> </a:t>
            </a:r>
          </a:p>
          <a:p>
            <a:pPr algn="just">
              <a:spcAft>
                <a:spcPts val="0"/>
              </a:spcAft>
            </a:pPr>
            <a:r>
              <a:rPr lang="ru-RU" sz="1600" dirty="0">
                <a:latin typeface="Arial Narrow" panose="020B0604020202020204" pitchFamily="34" charset="0"/>
                <a:ea typeface="Calibri" panose="020F0502020204030204" pitchFamily="34" charset="0"/>
                <a:cs typeface="Arial Narrow" panose="020B0604020202020204" pitchFamily="34" charset="0"/>
              </a:rPr>
              <a:t>Дезинфицирующее средство не должно наносить вред здоровью пассажиров и персонала, не должно портить обрабатываемые поверхности. Рабочие растворы средства применяют для профилактической дезинфекции поверхностей в кабине экипажа, пассажирских салонах, вестибюлях, гардеробах, буфетах-кухнях, санитарно-технических узлах, багажных, грузовых и технических отсеках. Средства обладает моющим и дезодорирующим эффектом и могут применяться одновременно для дезинфекции и мойки поверхностей.</a:t>
            </a:r>
          </a:p>
        </p:txBody>
      </p:sp>
    </p:spTree>
    <p:extLst>
      <p:ext uri="{BB962C8B-B14F-4D97-AF65-F5344CB8AC3E}">
        <p14:creationId xmlns:p14="http://schemas.microsoft.com/office/powerpoint/2010/main" val="1967775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1262</Words>
  <Application>Microsoft Office PowerPoint</Application>
  <PresentationFormat>Экран (4:3)</PresentationFormat>
  <Paragraphs>108</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Office Theme</vt:lpstr>
      <vt:lpstr>DDA-BIO</vt:lpstr>
      <vt:lpstr>Презентация PowerPoint</vt:lpstr>
      <vt:lpstr>О компании</vt:lpstr>
      <vt:lpstr>DDA-BIO</vt:lpstr>
      <vt:lpstr>DDA-BIO</vt:lpstr>
      <vt:lpstr>Основные характеристики и преимущества DDA-BIO</vt:lpstr>
      <vt:lpstr>Состав и свойства DDA-BIO</vt:lpstr>
      <vt:lpstr>Актуальность применения дезинфицирующих средств </vt:lpstr>
      <vt:lpstr>Актуальность применения DDA-BIO: авиация</vt:lpstr>
      <vt:lpstr>Применение DDA-BIO: авиация</vt:lpstr>
      <vt:lpstr>Применение DDA-BIO: транспорт</vt:lpstr>
      <vt:lpstr>Применение DDA-BIO: транспорт</vt:lpstr>
      <vt:lpstr>Актуальность применения DDA-BIO: медицина и санаторно-курортная отрасль</vt:lpstr>
      <vt:lpstr>Применение DDA-BIO: медицина и санаторно-курортная отрасль</vt:lpstr>
      <vt:lpstr>Применение DDA-BIO: сельское хозяйство и ветеринария</vt:lpstr>
      <vt:lpstr>Применение DDA-BIO: сельское хозяйство и ветеринария</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DDA-BIO</dc:title>
  <dc:creator>Ольга Вильковская</dc:creator>
  <cp:lastModifiedBy>Yaroslav Yarmoshyk</cp:lastModifiedBy>
  <cp:revision>16</cp:revision>
  <dcterms:created xsi:type="dcterms:W3CDTF">2020-01-16T10:33:51Z</dcterms:created>
  <dcterms:modified xsi:type="dcterms:W3CDTF">2020-03-23T15:33:53Z</dcterms:modified>
</cp:coreProperties>
</file>