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21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5B69-DD44-48BF-ABD1-FC53B89FB3D9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D6B83F-5BD5-4ABF-BE22-7E469360AA5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5B69-DD44-48BF-ABD1-FC53B89FB3D9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6B83F-5BD5-4ABF-BE22-7E469360AA5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3D6B83F-5BD5-4ABF-BE22-7E469360AA5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5B69-DD44-48BF-ABD1-FC53B89FB3D9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5B69-DD44-48BF-ABD1-FC53B89FB3D9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3D6B83F-5BD5-4ABF-BE22-7E469360AA5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5B69-DD44-48BF-ABD1-FC53B89FB3D9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D6B83F-5BD5-4ABF-BE22-7E469360AA5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3485B69-DD44-48BF-ABD1-FC53B89FB3D9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6B83F-5BD5-4ABF-BE22-7E469360AA5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5B69-DD44-48BF-ABD1-FC53B89FB3D9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3D6B83F-5BD5-4ABF-BE22-7E469360AA57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5B69-DD44-48BF-ABD1-FC53B89FB3D9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3D6B83F-5BD5-4ABF-BE22-7E469360AA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5B69-DD44-48BF-ABD1-FC53B89FB3D9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D6B83F-5BD5-4ABF-BE22-7E469360AA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D6B83F-5BD5-4ABF-BE22-7E469360AA57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5B69-DD44-48BF-ABD1-FC53B89FB3D9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3D6B83F-5BD5-4ABF-BE22-7E469360AA5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3485B69-DD44-48BF-ABD1-FC53B89FB3D9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485B69-DD44-48BF-ABD1-FC53B89FB3D9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D6B83F-5BD5-4ABF-BE22-7E469360AA57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4776192"/>
          </a:xfrm>
        </p:spPr>
        <p:txBody>
          <a:bodyPr>
            <a:normAutofit/>
          </a:bodyPr>
          <a:lstStyle/>
          <a:p>
            <a:pPr algn="l"/>
            <a:r>
              <a:rPr lang="ru-RU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Педагогические  </a:t>
            </a:r>
            <a:r>
              <a:rPr lang="ru-RU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технологии </a:t>
            </a:r>
            <a:r>
              <a:rPr lang="ru-RU" b="1" dirty="0" smtClean="0">
                <a:solidFill>
                  <a:srgbClr val="C00000"/>
                </a:solidFill>
              </a:rPr>
              <a:t/>
            </a:r>
            <a:br>
              <a:rPr lang="ru-RU" b="1" dirty="0" smtClean="0">
                <a:solidFill>
                  <a:srgbClr val="C00000"/>
                </a:solidFill>
              </a:rPr>
            </a:br>
            <a:r>
              <a:rPr lang="ru-RU" sz="3200" b="1" dirty="0" smtClean="0">
                <a:solidFill>
                  <a:schemeClr val="tx1"/>
                </a:solidFill>
              </a:rPr>
              <a:t>как </a:t>
            </a:r>
            <a:r>
              <a:rPr lang="ru-RU" sz="3200" b="1" dirty="0">
                <a:solidFill>
                  <a:schemeClr val="tx1"/>
                </a:solidFill>
              </a:rPr>
              <a:t>эффективная система методов, способов, приёмов обучения и воспитания, направленных на  развитие </a:t>
            </a:r>
            <a:r>
              <a:rPr lang="ru-RU" sz="3200" b="1" i="1" dirty="0">
                <a:solidFill>
                  <a:schemeClr val="tx1"/>
                </a:solidFill>
              </a:rPr>
              <a:t>функциональной грамотности  </a:t>
            </a:r>
            <a:r>
              <a:rPr lang="ru-RU" sz="3200" b="1" dirty="0">
                <a:solidFill>
                  <a:schemeClr val="tx1"/>
                </a:solidFill>
              </a:rPr>
              <a:t>обучающихся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5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Информационно-коммуникационные технологии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</a:t>
            </a:r>
            <a:r>
              <a:rPr lang="ru-RU" dirty="0"/>
              <a:t>как цель, а </a:t>
            </a:r>
            <a:r>
              <a:rPr lang="ru-RU" dirty="0" smtClean="0"/>
              <a:t>как </a:t>
            </a:r>
            <a:r>
              <a:rPr lang="ru-RU" dirty="0"/>
              <a:t>средство обучения;</a:t>
            </a:r>
          </a:p>
          <a:p>
            <a:r>
              <a:rPr lang="ru-RU" dirty="0" smtClean="0"/>
              <a:t>как </a:t>
            </a:r>
            <a:r>
              <a:rPr lang="ru-RU" dirty="0"/>
              <a:t>источник дополнительной информации по предмету;</a:t>
            </a:r>
          </a:p>
          <a:p>
            <a:r>
              <a:rPr lang="ru-RU" dirty="0" smtClean="0"/>
              <a:t>как </a:t>
            </a:r>
            <a:r>
              <a:rPr lang="ru-RU" dirty="0"/>
              <a:t>способ организации самостоятельной исследовательской деятельности;</a:t>
            </a:r>
          </a:p>
          <a:p>
            <a:r>
              <a:rPr lang="ru-RU" dirty="0" smtClean="0"/>
              <a:t>как </a:t>
            </a:r>
            <a:r>
              <a:rPr lang="ru-RU" dirty="0"/>
              <a:t>способ активизации творческой и познавательной деятельности учащихся;</a:t>
            </a:r>
          </a:p>
          <a:p>
            <a:r>
              <a:rPr lang="ru-RU" dirty="0" smtClean="0"/>
              <a:t>как </a:t>
            </a:r>
            <a:r>
              <a:rPr lang="ru-RU" dirty="0"/>
              <a:t>возможность интегрированного обучения предмету.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27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инновационной оценки «</a:t>
            </a:r>
            <a:r>
              <a:rPr lang="ru-RU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Портфолио»</a:t>
            </a:r>
            <a:endParaRPr lang="ru-RU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83568" y="1772816"/>
            <a:ext cx="7992888" cy="38164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Технология </a:t>
            </a:r>
            <a:r>
              <a:rPr lang="ru-RU" dirty="0"/>
              <a:t>альтернативного оценивания успехов и достижений учащихся позволяет выстроить систему индивидуального развития ученика на протяжении всех лет проживания в школе и увидеть результаты его деятельности, а в конечном итоге увидеть своеобразие и уникальность личности каждого учащегося. </a:t>
            </a:r>
          </a:p>
        </p:txBody>
      </p:sp>
    </p:spTree>
    <p:extLst>
      <p:ext uri="{BB962C8B-B14F-4D97-AF65-F5344CB8AC3E}">
        <p14:creationId xmlns:p14="http://schemas.microsoft.com/office/powerpoint/2010/main" val="405798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404664"/>
            <a:ext cx="8215888" cy="60486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Новые информационные технологии </a:t>
            </a:r>
            <a:endParaRPr lang="ru-RU" sz="36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indent="0">
              <a:buNone/>
            </a:pPr>
            <a:r>
              <a:rPr lang="ru-RU" sz="3000" dirty="0" smtClean="0">
                <a:latin typeface="+mj-lt"/>
              </a:rPr>
              <a:t>становятся </a:t>
            </a:r>
            <a:r>
              <a:rPr lang="ru-RU" sz="3000" dirty="0">
                <a:latin typeface="+mj-lt"/>
              </a:rPr>
              <a:t>неотъемлемой частью образовательного </a:t>
            </a:r>
            <a:r>
              <a:rPr lang="ru-RU" sz="3000" dirty="0" smtClean="0">
                <a:latin typeface="+mj-lt"/>
              </a:rPr>
              <a:t>процесса. Изменения</a:t>
            </a:r>
            <a:r>
              <a:rPr lang="ru-RU" sz="3000" dirty="0">
                <a:latin typeface="+mj-lt"/>
              </a:rPr>
              <a:t>, которые происходят в нашей жизни, перешли на другой скоростной режим, дети, живущие в мире компьютера и Интернета, способны реагировать на эти изменения очень быстро и педагогу необходимо соответствовать </a:t>
            </a:r>
            <a:r>
              <a:rPr lang="ru-RU" sz="3000" dirty="0" smtClean="0">
                <a:latin typeface="+mj-lt"/>
              </a:rPr>
              <a:t>им.</a:t>
            </a:r>
            <a:endParaRPr lang="ru-RU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783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755576" y="620688"/>
            <a:ext cx="7855848" cy="56886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Педагогические технологии-</a:t>
            </a:r>
          </a:p>
          <a:p>
            <a:pPr marL="0" indent="0">
              <a:buNone/>
            </a:pPr>
            <a:r>
              <a:rPr lang="ru-RU" sz="3200" dirty="0" smtClean="0"/>
              <a:t>построение </a:t>
            </a:r>
            <a:r>
              <a:rPr lang="ru-RU" sz="3200" dirty="0"/>
              <a:t>деятельности педагога, в которой все входящие в него действия представлены в определённой последовательности и целостности, а выполнение предполагает </a:t>
            </a:r>
            <a:r>
              <a:rPr lang="ru-RU" sz="3200" b="1" i="1" dirty="0"/>
              <a:t>достижение необходимого результата </a:t>
            </a:r>
            <a:r>
              <a:rPr lang="ru-RU" sz="3200" dirty="0"/>
              <a:t>и имеет прогнозируемый характер.</a:t>
            </a:r>
          </a:p>
        </p:txBody>
      </p:sp>
    </p:spTree>
    <p:extLst>
      <p:ext uri="{BB962C8B-B14F-4D97-AF65-F5344CB8AC3E}">
        <p14:creationId xmlns:p14="http://schemas.microsoft.com/office/powerpoint/2010/main" val="305429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287237" cy="691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81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95536" y="260648"/>
            <a:ext cx="8431912" cy="640871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sz="3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Современные подходы </a:t>
            </a:r>
            <a:r>
              <a:rPr lang="ru-RU" sz="3800" i="1" dirty="0"/>
              <a:t>к преподаванию изобразительного искусства  </a:t>
            </a:r>
            <a:endParaRPr lang="ru-RU" sz="3800" i="1" dirty="0" smtClean="0"/>
          </a:p>
          <a:p>
            <a:pPr marL="0" indent="0">
              <a:buNone/>
            </a:pPr>
            <a:r>
              <a:rPr lang="ru-RU" sz="3200" dirty="0" smtClean="0"/>
              <a:t>предполагают </a:t>
            </a:r>
            <a:r>
              <a:rPr lang="ru-RU" sz="3200" dirty="0"/>
              <a:t>актуализацию, в числе </a:t>
            </a:r>
            <a:r>
              <a:rPr lang="ru-RU" sz="3200" dirty="0" smtClean="0"/>
              <a:t>следующих направлений </a:t>
            </a:r>
            <a:r>
              <a:rPr lang="ru-RU" sz="3200" dirty="0"/>
              <a:t>деятельности учителя:</a:t>
            </a:r>
          </a:p>
          <a:p>
            <a:r>
              <a:rPr lang="ru-RU" sz="3200" dirty="0"/>
              <a:t>- организация </a:t>
            </a:r>
            <a:r>
              <a:rPr lang="ru-RU" sz="3200" b="1" i="1" dirty="0"/>
              <a:t>проектной,</a:t>
            </a:r>
            <a:r>
              <a:rPr lang="ru-RU" sz="3200" dirty="0"/>
              <a:t> художественно-творческой и исследовательской деятельности учащихся, с использованием различных художественных технологий;</a:t>
            </a:r>
          </a:p>
          <a:p>
            <a:r>
              <a:rPr lang="ru-RU" sz="3200" dirty="0"/>
              <a:t>- использование </a:t>
            </a:r>
            <a:r>
              <a:rPr lang="ru-RU" sz="3200" b="1" i="1" dirty="0"/>
              <a:t>информационно-коммуникативных средств </a:t>
            </a:r>
            <a:r>
              <a:rPr lang="ru-RU" sz="3200" dirty="0"/>
              <a:t>в обучении и поисковой деятельности учащихся;</a:t>
            </a:r>
          </a:p>
          <a:p>
            <a:r>
              <a:rPr lang="ru-RU" sz="3200" dirty="0"/>
              <a:t>- </a:t>
            </a:r>
            <a:r>
              <a:rPr lang="ru-RU" sz="3200" b="1" i="1" dirty="0"/>
              <a:t>формирование информационной грамотности </a:t>
            </a:r>
            <a:r>
              <a:rPr lang="ru-RU" sz="3200" dirty="0"/>
              <a:t>учащихся через активацию их языковой компетентности в области изобразительного творчества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7899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34400" cy="864096"/>
          </a:xfrm>
        </p:spPr>
        <p:txBody>
          <a:bodyPr>
            <a:normAutofit fontScale="90000"/>
          </a:bodyPr>
          <a:lstStyle/>
          <a:p>
            <a:r>
              <a:rPr lang="ru-RU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 фиксации и оценивания учебных достижений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755576" y="1527048"/>
            <a:ext cx="8050096" cy="4572000"/>
          </a:xfrm>
        </p:spPr>
        <p:txBody>
          <a:bodyPr/>
          <a:lstStyle/>
          <a:p>
            <a:r>
              <a:rPr lang="ru-RU" dirty="0" smtClean="0"/>
              <a:t>1. </a:t>
            </a:r>
            <a:r>
              <a:rPr lang="ru-RU" sz="2800" dirty="0" smtClean="0"/>
              <a:t>Создание </a:t>
            </a:r>
            <a:r>
              <a:rPr lang="ru-RU" sz="2800" dirty="0"/>
              <a:t>и систематизация </a:t>
            </a:r>
            <a:r>
              <a:rPr lang="ru-RU" sz="2800" b="1" i="1" dirty="0"/>
              <a:t>контрольно-измерительных материалов </a:t>
            </a:r>
            <a:r>
              <a:rPr lang="ru-RU" sz="2800" dirty="0"/>
              <a:t>в виде тестов по отдельным темам, итоговых контрольных работ к урокам «Искусство».</a:t>
            </a:r>
          </a:p>
          <a:p>
            <a:r>
              <a:rPr lang="ru-RU" sz="2800" dirty="0"/>
              <a:t>2. Создание и использование нетрадиционных форм контроля на уроках ИЗО: экспресс-тестов, ребусов, кроссвордов, опросников.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59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692696"/>
            <a:ext cx="8215888" cy="525658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Технология оценивания </a:t>
            </a:r>
            <a:endParaRPr lang="ru-RU" sz="32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ru-RU" sz="32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dirty="0" smtClean="0"/>
              <a:t>образовательных </a:t>
            </a:r>
            <a:r>
              <a:rPr lang="ru-RU" sz="2800" dirty="0"/>
              <a:t>достижений (учебных успехов), которая направлена на развитие контрольно-оценочной самостоятельности учеников за счёт изменения традиционной системы оценивания. </a:t>
            </a:r>
            <a:endParaRPr lang="ru-RU" sz="2800" dirty="0" smtClean="0"/>
          </a:p>
          <a:p>
            <a:r>
              <a:rPr lang="ru-RU" sz="2800" dirty="0" smtClean="0"/>
              <a:t>У </a:t>
            </a:r>
            <a:r>
              <a:rPr lang="ru-RU" sz="2800" dirty="0"/>
              <a:t>учащихся развиваются умения самостоятельно оценивать результат своих действий, контролировать себя, находить и исправлять собственные ошибки; мотивация на успех.</a:t>
            </a:r>
          </a:p>
        </p:txBody>
      </p:sp>
    </p:spTree>
    <p:extLst>
      <p:ext uri="{BB962C8B-B14F-4D97-AF65-F5344CB8AC3E}">
        <p14:creationId xmlns:p14="http://schemas.microsoft.com/office/powerpoint/2010/main" val="327239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Технология проектной деятельности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</a:t>
            </a:r>
            <a:r>
              <a:rPr lang="ru-RU" dirty="0" smtClean="0"/>
              <a:t>аёт </a:t>
            </a:r>
            <a:r>
              <a:rPr lang="ru-RU" dirty="0"/>
              <a:t>возможность </a:t>
            </a:r>
            <a:r>
              <a:rPr lang="ru-RU" b="1" i="1" dirty="0"/>
              <a:t>осознанно</a:t>
            </a:r>
            <a:r>
              <a:rPr lang="ru-RU" dirty="0"/>
              <a:t> добывать новые знания, в ней проявляются творческие способности детей, которые, успешно развиваются в ходе самостоятельного </a:t>
            </a:r>
            <a:r>
              <a:rPr lang="ru-RU" dirty="0" smtClean="0"/>
              <a:t>поиска.</a:t>
            </a:r>
          </a:p>
          <a:p>
            <a:pPr marL="0" indent="0" algn="ctr">
              <a:buNone/>
            </a:pPr>
            <a:r>
              <a:rPr lang="ru-RU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Игровая </a:t>
            </a:r>
            <a:r>
              <a:rPr lang="ru-RU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технология</a:t>
            </a:r>
          </a:p>
          <a:p>
            <a:r>
              <a:rPr lang="ru-RU" sz="2600" b="1" i="1" dirty="0" smtClean="0"/>
              <a:t>Повышает </a:t>
            </a:r>
            <a:r>
              <a:rPr lang="ru-RU" sz="2600" b="1" i="1" dirty="0"/>
              <a:t>активность </a:t>
            </a:r>
            <a:r>
              <a:rPr lang="ru-RU" sz="2600" dirty="0"/>
              <a:t>учащихся на уроке, направляет на непроизвольное запоминание учебного материала. Создаёт условия для развития у учащихся взаимопомощи и сотрудничества, внимания друг к другу. Развиваются у учащихся навыки самоконтроля и самооценки.</a:t>
            </a:r>
          </a:p>
        </p:txBody>
      </p:sp>
    </p:spTree>
    <p:extLst>
      <p:ext uri="{BB962C8B-B14F-4D97-AF65-F5344CB8AC3E}">
        <p14:creationId xmlns:p14="http://schemas.microsoft.com/office/powerpoint/2010/main" val="180034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Технология сотрудничества</a:t>
            </a:r>
            <a:endParaRPr lang="ru-RU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>
          <a:xfrm>
            <a:off x="467544" y="1527048"/>
            <a:ext cx="8338128" cy="50703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b="1" i="1" dirty="0"/>
              <a:t>Командная, групповая работа</a:t>
            </a:r>
            <a:r>
              <a:rPr lang="ru-RU" sz="2800" dirty="0"/>
              <a:t>. Учитывая живой интерес школьников к искусству, нужно стремиться каждый урок строить по принципу «сотрудничества», </a:t>
            </a:r>
            <a:r>
              <a:rPr lang="ru-RU" sz="2800" dirty="0" smtClean="0"/>
              <a:t>чтобы </a:t>
            </a:r>
            <a:r>
              <a:rPr lang="ru-RU" sz="2800" dirty="0"/>
              <a:t>урок был словно </a:t>
            </a:r>
            <a:r>
              <a:rPr lang="ru-RU" sz="2800" dirty="0" smtClean="0"/>
              <a:t>творческая </a:t>
            </a:r>
            <a:r>
              <a:rPr lang="ru-RU" sz="2800" dirty="0"/>
              <a:t>мастерская художника. </a:t>
            </a:r>
            <a:endParaRPr lang="ru-RU" sz="2800" dirty="0" smtClean="0"/>
          </a:p>
          <a:p>
            <a:pPr marL="0" indent="0" algn="ctr">
              <a:buNone/>
            </a:pPr>
            <a:r>
              <a:rPr lang="ru-RU" sz="3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Личностно-ориентированная</a:t>
            </a:r>
          </a:p>
          <a:p>
            <a:pPr marL="0" indent="0">
              <a:buNone/>
            </a:pPr>
            <a:r>
              <a:rPr lang="ru-RU" sz="2800" dirty="0" smtClean="0"/>
              <a:t>Предоставление ребёнку свободы выбора и </a:t>
            </a:r>
            <a:r>
              <a:rPr lang="ru-RU" sz="2800" b="1" i="1" dirty="0" smtClean="0"/>
              <a:t>самостоятельности</a:t>
            </a:r>
            <a:r>
              <a:rPr lang="ru-RU" sz="2800" dirty="0" smtClean="0"/>
              <a:t>. Совместно с детьми вырабатывать цели, давать оценки, находясь в состоянии сотрудничества, сотворчества. Благодаря чему с детьми будут установлены </a:t>
            </a:r>
            <a:r>
              <a:rPr lang="ru-RU" sz="2800" b="1" i="1" dirty="0" smtClean="0"/>
              <a:t>партнерские взаимоотношения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95046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70</TotalTime>
  <Words>442</Words>
  <Application>Microsoft Office PowerPoint</Application>
  <PresentationFormat>Экран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Официальная</vt:lpstr>
      <vt:lpstr>Педагогические  технологии  как эффективная система методов, способов, приёмов обучения и воспитания, направленных на  развитие функциональной грамотности  обучающихся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Методы фиксации и оценивания учебных достижений</vt:lpstr>
      <vt:lpstr>Презентация PowerPoint</vt:lpstr>
      <vt:lpstr>Технология проектной деятельности </vt:lpstr>
      <vt:lpstr>Технология сотрудничества</vt:lpstr>
      <vt:lpstr>Информационно-коммуникационные технологии </vt:lpstr>
      <vt:lpstr>Система инновационной оценки «Портфолио»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TAHNEE</dc:creator>
  <cp:lastModifiedBy>TAHNEE</cp:lastModifiedBy>
  <cp:revision>8</cp:revision>
  <dcterms:created xsi:type="dcterms:W3CDTF">2020-12-17T01:18:55Z</dcterms:created>
  <dcterms:modified xsi:type="dcterms:W3CDTF">2020-12-17T02:29:28Z</dcterms:modified>
</cp:coreProperties>
</file>